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565" r:id="rId2"/>
    <p:sldMasterId id="2147484577" r:id="rId3"/>
    <p:sldMasterId id="2147484601" r:id="rId4"/>
    <p:sldMasterId id="2147484664" r:id="rId5"/>
  </p:sldMasterIdLst>
  <p:notesMasterIdLst>
    <p:notesMasterId r:id="rId23"/>
  </p:notesMasterIdLst>
  <p:sldIdLst>
    <p:sldId id="563" r:id="rId6"/>
    <p:sldId id="538" r:id="rId7"/>
    <p:sldId id="575" r:id="rId8"/>
    <p:sldId id="469" r:id="rId9"/>
    <p:sldId id="380" r:id="rId10"/>
    <p:sldId id="381" r:id="rId11"/>
    <p:sldId id="470" r:id="rId12"/>
    <p:sldId id="256" r:id="rId13"/>
    <p:sldId id="425" r:id="rId14"/>
    <p:sldId id="424" r:id="rId15"/>
    <p:sldId id="542" r:id="rId16"/>
    <p:sldId id="263" r:id="rId17"/>
    <p:sldId id="518" r:id="rId18"/>
    <p:sldId id="472" r:id="rId19"/>
    <p:sldId id="426" r:id="rId20"/>
    <p:sldId id="260" r:id="rId21"/>
    <p:sldId id="427" r:id="rId22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0000CC"/>
    <a:srgbClr val="660033"/>
    <a:srgbClr val="006600"/>
    <a:srgbClr val="800000"/>
    <a:srgbClr val="FFFFCC"/>
    <a:srgbClr val="FFCCCC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42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790E79-218A-4161-BC8F-37EDA0D2F6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4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3263D-D628-4D7A-B6A5-687F2A6E2FC8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134D2-1CF3-4DD7-BD5A-606D9C43A2EA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4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0CF33-2A18-4219-986E-356B3AC1148E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2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E210D-E896-4380-9747-CBC42E5C557B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4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BED96-1328-43A5-8358-C8A7677E4DAD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610E1-4E7A-45BF-AB8C-3C2066ADA7AF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7AE4-2EF5-461E-A54A-03BED3CC0C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5950-FC31-4C61-B03E-D2D32A0FC9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5F56-CFD4-490D-8523-47DFC7181B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5528-7522-4A60-A912-DDDEE8C39C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6B26-3100-4B57-BCC9-5D9F5D6C70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47A0-C37A-41EE-A599-FF249F8FAB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3645-41B0-4C12-8B71-6777370246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6B26-3100-4B57-BCC9-5D9F5D6C70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E58A-ABF5-4618-AF37-4C6242E459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8A4A-A35E-4119-BEF5-7641A9E421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D0AB-3E98-4736-9C73-0B065D5E3A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0FD4-9630-417E-AD23-EA96E6635B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0C07-2D79-4E19-9ECE-C4894E0731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348B0B-CCCF-4BBF-8C01-9D79E5A292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  <p:sldLayoutId id="2147484662" r:id="rId12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  <p:sldLayoutId id="2147484688" r:id="rId12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33400"/>
            <a:ext cx="8763000" cy="45307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9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Lab. 1: </a:t>
            </a:r>
          </a:p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l" rtl="0">
              <a:buNone/>
              <a:defRPr/>
            </a:pPr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Enterobius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vermicularis</a:t>
            </a:r>
            <a:endParaRPr lang="en-US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  <a:defRPr/>
            </a:pPr>
            <a:endParaRPr lang="en-US" sz="6000" i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nterobal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"/>
            <a:ext cx="3124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pinwor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48000"/>
            <a:ext cx="3048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Enterobius vermicularis Adult Fem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48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1 (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8575"/>
            <a:ext cx="2971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8077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b="1" dirty="0" err="1" smtClean="0"/>
              <a:t>Enterobius</a:t>
            </a:r>
            <a:r>
              <a:rPr lang="en-US" b="1" dirty="0" smtClean="0"/>
              <a:t> </a:t>
            </a:r>
            <a:r>
              <a:rPr lang="en-US" b="1" dirty="0" err="1"/>
              <a:t>vermicularis</a:t>
            </a:r>
            <a:r>
              <a:rPr lang="en-US" b="1" dirty="0"/>
              <a:t> </a:t>
            </a:r>
            <a:r>
              <a:rPr lang="en-US" b="1" i="0" dirty="0"/>
              <a:t>Adult Anterior end</a:t>
            </a:r>
          </a:p>
          <a:p>
            <a:pPr rtl="0"/>
            <a:r>
              <a:rPr lang="en-US" sz="1600" b="1" i="0" dirty="0"/>
              <a:t>Note : the cuticular cervical expansions ( </a:t>
            </a:r>
            <a:r>
              <a:rPr lang="en-US" sz="1600" b="1" i="0" dirty="0" err="1"/>
              <a:t>alae</a:t>
            </a:r>
            <a:r>
              <a:rPr lang="en-US" sz="1600" b="1" i="0" dirty="0"/>
              <a:t> ) and the double – bulb muscular </a:t>
            </a:r>
            <a:r>
              <a:rPr lang="en-US" sz="1600" b="1" i="0" dirty="0" err="1"/>
              <a:t>oesophagus</a:t>
            </a:r>
            <a:r>
              <a:rPr lang="en-US" sz="1600" b="1" i="0" dirty="0"/>
              <a:t> ( similar in both sexes ) </a:t>
            </a:r>
          </a:p>
          <a:p>
            <a:pPr rtl="0"/>
            <a:endParaRPr lang="en-US" b="1" i="0" dirty="0"/>
          </a:p>
          <a:p>
            <a:pPr rtl="0">
              <a:spcBef>
                <a:spcPct val="50000"/>
              </a:spcBef>
            </a:pPr>
            <a:endParaRPr lang="en-US" b="1" i="0" dirty="0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3276600" y="6858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191000" y="4714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Cervical </a:t>
            </a:r>
            <a:r>
              <a:rPr lang="en-US" sz="1600" b="1" i="0" dirty="0" err="1"/>
              <a:t>alae</a:t>
            </a:r>
            <a:r>
              <a:rPr lang="en-US" b="1" i="0" dirty="0"/>
              <a:t> </a:t>
            </a:r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2514600" y="1447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343400" y="12636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 err="1"/>
              <a:t>Oesophagus</a:t>
            </a:r>
            <a:endParaRPr lang="en-US" sz="1600" b="1" i="0" dirty="0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 flipV="1">
            <a:off x="1524000" y="1905000"/>
            <a:ext cx="2895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343400" y="1752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/>
              <a:t>Bulb </a:t>
            </a: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 flipV="1">
            <a:off x="1828800" y="4648200"/>
            <a:ext cx="2667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4419600" y="4572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Globular bulb</a:t>
            </a:r>
            <a:r>
              <a:rPr lang="en-US" b="1" i="0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pPr algn="l" rtl="0" eaLnBrk="1" hangingPunct="1">
              <a:buNone/>
            </a:pPr>
            <a:r>
              <a:rPr lang="en-US" sz="40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Enterobius</a:t>
            </a:r>
            <a:r>
              <a:rPr lang="en-US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vermicularis</a:t>
            </a:r>
            <a:endParaRPr lang="en-US" sz="40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B.Female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Anterior cuticular inflations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Esophageal &amp;esophageal bulb,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Paired gonads,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Long pointed posterior end .</a:t>
            </a:r>
            <a:endParaRPr lang="ar-IQ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4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"/>
            <a:ext cx="3352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 descr="female E. vermicularis, posterior 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0"/>
            <a:ext cx="8540750" cy="38862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4000" b="1" dirty="0" smtClean="0"/>
              <a:t>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Ova: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D-shaped eggs,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with or without enclosed larva.</a:t>
            </a:r>
          </a:p>
        </p:txBody>
      </p:sp>
      <p:pic>
        <p:nvPicPr>
          <p:cNvPr id="28675" name="Picture 4" descr="EVERME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3068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ent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33600"/>
            <a:ext cx="39449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E. vermicularis, wet mou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657600" cy="3657600"/>
          </a:xfrm>
          <a:prstGeom prst="rect">
            <a:avLst/>
          </a:prstGeom>
          <a:noFill/>
        </p:spPr>
      </p:pic>
      <p:pic>
        <p:nvPicPr>
          <p:cNvPr id="372740" name="Picture 4" descr="E. vermicularis, cellulose-tape preperatio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76600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276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/>
              <a:t>Eggs of </a:t>
            </a:r>
            <a:r>
              <a:rPr lang="en-US" b="1" dirty="0" smtClean="0"/>
              <a:t>E. </a:t>
            </a:r>
            <a:r>
              <a:rPr lang="en-US" b="1" dirty="0" err="1" smtClean="0"/>
              <a:t>vermicularis</a:t>
            </a:r>
            <a:r>
              <a:rPr lang="en-US" b="1" dirty="0" smtClean="0"/>
              <a:t> </a:t>
            </a:r>
            <a:r>
              <a:rPr lang="en-US" b="1" i="0" dirty="0" smtClean="0"/>
              <a:t>in a cellulose-tape preparation.</a:t>
            </a:r>
            <a:br>
              <a:rPr lang="en-US" b="1" i="0" dirty="0" smtClean="0"/>
            </a:br>
            <a:endParaRPr lang="ar-IQ" b="1" i="0" dirty="0"/>
          </a:p>
        </p:txBody>
      </p:sp>
      <p:sp>
        <p:nvSpPr>
          <p:cNvPr id="5" name="Rectangle 4"/>
          <p:cNvSpPr/>
          <p:nvPr/>
        </p:nvSpPr>
        <p:spPr>
          <a:xfrm>
            <a:off x="5867400" y="35814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/>
              <a:t> Eggs of </a:t>
            </a:r>
            <a:r>
              <a:rPr lang="en-US" b="1" dirty="0" smtClean="0"/>
              <a:t>E. </a:t>
            </a:r>
            <a:r>
              <a:rPr lang="en-US" b="1" dirty="0" err="1" smtClean="0"/>
              <a:t>vermicularis</a:t>
            </a:r>
            <a:r>
              <a:rPr lang="en-US" b="1" dirty="0" smtClean="0"/>
              <a:t> </a:t>
            </a:r>
            <a:r>
              <a:rPr lang="en-US" b="1" i="0" dirty="0" smtClean="0"/>
              <a:t>in a wet mount.</a:t>
            </a:r>
            <a:endParaRPr lang="ar-IQ" b="1" i="0" dirty="0"/>
          </a:p>
        </p:txBody>
      </p:sp>
      <p:pic>
        <p:nvPicPr>
          <p:cNvPr id="372742" name="Picture 6" descr="mhtml:file://D:\Practical%20parasitology\Images%20of%20parasites\Enterobius%20vermicularis%20(Pinworm).mht!http://2.bp.blogspot.com/_od5PmBTqqUM/TLD6AQLOHsI/AAAAAAAAGSE/GsVgFsBRYTY/s400/Enterobius_+vermicularis_e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000500"/>
            <a:ext cx="38100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5562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0" dirty="0" smtClean="0"/>
              <a:t>Egg in Fecal Concentrate X400</a:t>
            </a:r>
            <a:br>
              <a:rPr lang="it-IT" b="1" i="0" dirty="0" smtClean="0"/>
            </a:br>
            <a:endParaRPr lang="ar-IQ" b="1" i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Tape test for pinworms</a:t>
            </a:r>
          </a:p>
        </p:txBody>
      </p:sp>
      <p:pic>
        <p:nvPicPr>
          <p:cNvPr id="50179" name="Picture 6" descr="tape%20t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4533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http://www.atlas.or.kr/donation/donation_files/31024988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602163"/>
            <a:ext cx="35052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http://www.stanford.edu/group/parasites/ParaSites2006/Enterobius/eg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590800"/>
            <a:ext cx="1819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http://www.daycaresdontcare.org/images/Flashligh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22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685800" y="59436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Flashlight Test: At night, the female adult worms deposit their eggs outside the rectum or anal area.</a:t>
            </a:r>
          </a:p>
        </p:txBody>
      </p:sp>
      <p:pic>
        <p:nvPicPr>
          <p:cNvPr id="50184" name="Picture 8" descr="live pinworm on a 2 year old gir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4384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ape slide te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304800"/>
            <a:ext cx="4330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1 (20)"/>
          <p:cNvPicPr>
            <a:picLocks noChangeAspect="1" noChangeArrowheads="1"/>
          </p:cNvPicPr>
          <p:nvPr/>
        </p:nvPicPr>
        <p:blipFill>
          <a:blip r:embed="rId3"/>
          <a:srcRect l="16699"/>
          <a:stretch>
            <a:fillRect/>
          </a:stretch>
        </p:blipFill>
        <p:spPr bwMode="auto">
          <a:xfrm>
            <a:off x="5943600" y="0"/>
            <a:ext cx="25923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019800" y="5105400"/>
            <a:ext cx="266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400" b="1" i="0" dirty="0"/>
              <a:t>The NIH swab. The cellophane is now usually replaced with sticky tape</a:t>
            </a:r>
            <a:r>
              <a:rPr lang="en-US" b="1" i="0" dirty="0"/>
              <a:t> 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524000" y="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/>
              <a:t>Scotch tape technique ( graham swab )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8534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 smtClean="0"/>
              <a:t>The </a:t>
            </a:r>
            <a:r>
              <a:rPr lang="en-US" b="1" i="0" dirty="0"/>
              <a:t>techniques which used for detected the eggs of </a:t>
            </a:r>
            <a:r>
              <a:rPr lang="en-US" b="1" dirty="0"/>
              <a:t>E. </a:t>
            </a:r>
            <a:r>
              <a:rPr lang="en-US" b="1" dirty="0" err="1"/>
              <a:t>vermicularis</a:t>
            </a:r>
            <a:r>
              <a:rPr lang="en-US" b="1" dirty="0"/>
              <a:t> </a:t>
            </a:r>
            <a:r>
              <a:rPr lang="en-US" b="1" i="0" dirty="0"/>
              <a:t>from </a:t>
            </a:r>
            <a:r>
              <a:rPr lang="en-US" b="1" i="0" dirty="0" err="1"/>
              <a:t>perianal</a:t>
            </a:r>
            <a:r>
              <a:rPr lang="en-US" b="1" i="0" dirty="0"/>
              <a:t> skin, eggs are rarely recovered in stool </a:t>
            </a:r>
          </a:p>
          <a:p>
            <a:pPr>
              <a:spcBef>
                <a:spcPct val="50000"/>
              </a:spcBef>
            </a:pPr>
            <a:r>
              <a:rPr lang="en-US" sz="1600" b="1" i="0" dirty="0"/>
              <a:t>Note : eggs can also be recovered from under the finger nails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Section in appendix:</a:t>
            </a:r>
          </a:p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section of worms in lumen of appendix </a:t>
            </a:r>
          </a:p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alae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3" name="Picture 4" descr="EVERMA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574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78" name="Picture 2" descr="mhtml:file://D:\Practical%20parasitology\Images%20of%20parasites\Enterobius%20vermicularis%20(Pinworm).mht!http://1.bp.blogspot.com/-JKptH0_Gk6E/TX7Lhy418EI/AAAAAAAAGZk/k1wgTi3iwB0/s400/Enterobius_vermiculari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4572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enterobiH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1" y="0"/>
            <a:ext cx="3581400" cy="2667000"/>
          </a:xfrm>
          <a:noFill/>
        </p:spPr>
      </p:pic>
      <p:pic>
        <p:nvPicPr>
          <p:cNvPr id="31747" name="Picture 5" descr="Enterobius vermicularis Adult Appendix Secti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003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Enterobius vermicularis Adult Appendix Section 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764573"/>
            <a:ext cx="3581400" cy="281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685800" y="59436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/>
            <a:r>
              <a:rPr lang="fr-FR" b="1" dirty="0" err="1" smtClean="0"/>
              <a:t>Enterobius</a:t>
            </a:r>
            <a:r>
              <a:rPr lang="fr-FR" b="1" dirty="0" smtClean="0"/>
              <a:t> </a:t>
            </a:r>
            <a:r>
              <a:rPr lang="fr-FR" b="1" dirty="0" err="1"/>
              <a:t>vermicularis</a:t>
            </a:r>
            <a:r>
              <a:rPr lang="fr-FR" b="1" dirty="0"/>
              <a:t> </a:t>
            </a:r>
            <a:r>
              <a:rPr lang="fr-FR" b="1" i="0" dirty="0" err="1"/>
              <a:t>Adult</a:t>
            </a:r>
            <a:r>
              <a:rPr lang="fr-FR" b="1" i="0" dirty="0"/>
              <a:t> in </a:t>
            </a:r>
            <a:r>
              <a:rPr lang="fr-FR" b="1" i="0" dirty="0" err="1"/>
              <a:t>Appendix</a:t>
            </a:r>
            <a:r>
              <a:rPr lang="fr-FR" b="1" i="0" dirty="0"/>
              <a:t> Section</a:t>
            </a:r>
          </a:p>
          <a:p>
            <a:pPr algn="ctr" rtl="0"/>
            <a:r>
              <a:rPr lang="en-US" sz="1600" b="1" i="0" dirty="0"/>
              <a:t>Note : cuticular lateral </a:t>
            </a:r>
            <a:r>
              <a:rPr lang="en-US" sz="1600" b="1" i="0" dirty="0" err="1"/>
              <a:t>alae</a:t>
            </a:r>
            <a:r>
              <a:rPr lang="en-US" sz="1600" b="1" i="0" dirty="0"/>
              <a:t> like spine in cross section of adult worm </a:t>
            </a:r>
          </a:p>
        </p:txBody>
      </p:sp>
      <p:pic>
        <p:nvPicPr>
          <p:cNvPr id="31750" name="Picture 8" descr="entero-d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Line 9"/>
          <p:cNvSpPr>
            <a:spLocks noChangeShapeType="1"/>
          </p:cNvSpPr>
          <p:nvPr/>
        </p:nvSpPr>
        <p:spPr bwMode="auto">
          <a:xfrm flipV="1">
            <a:off x="5257800" y="1981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3886200" y="18288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Lateral </a:t>
            </a:r>
            <a:r>
              <a:rPr lang="en-US" sz="1600" b="1" i="0" dirty="0" err="1"/>
              <a:t>alae</a:t>
            </a:r>
            <a:endParaRPr lang="en-US" sz="1600" b="1" i="0" dirty="0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5181600" y="1219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4038600" y="990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Section of adult worm</a:t>
            </a:r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H="1">
            <a:off x="3429000" y="1295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6" name="Rectangle 8"/>
          <p:cNvSpPr>
            <a:spLocks noGrp="1" noRot="1" noChangeArrowheads="1"/>
          </p:cNvSpPr>
          <p:nvPr>
            <p:ph idx="1"/>
          </p:nvPr>
        </p:nvSpPr>
        <p:spPr>
          <a:xfrm>
            <a:off x="301625" y="1000125"/>
            <a:ext cx="8540750" cy="5172075"/>
          </a:xfrm>
        </p:spPr>
        <p:txBody>
          <a:bodyPr/>
          <a:lstStyle/>
          <a:p>
            <a:pPr algn="ctr" rtl="0">
              <a:buNone/>
              <a:defRPr/>
            </a:pPr>
            <a:r>
              <a:rPr lang="en-US" sz="5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Credit hours:</a:t>
            </a:r>
            <a:r>
              <a:rPr lang="en-US" sz="5400" dirty="0" smtClean="0"/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45 theoretical hours (2 hours in 1</a:t>
            </a:r>
            <a:r>
              <a:rPr lang="en-US" sz="4800" b="1" dirty="0" smtClean="0">
                <a:effectLst/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&amp; 1hour in the 2nd 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+ 30 laboratories (2 hours for each lab.) </a:t>
            </a:r>
          </a:p>
          <a:p>
            <a:pPr algn="ctr" rtl="0" eaLnBrk="1" hangingPunct="1">
              <a:buFont typeface="Arial" pitchFamily="34" charset="0"/>
              <a:buNone/>
              <a:defRPr/>
            </a:pPr>
            <a:endParaRPr lang="en-U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ight Brace 2"/>
          <p:cNvSpPr>
            <a:spLocks/>
          </p:cNvSpPr>
          <p:nvPr/>
        </p:nvSpPr>
        <p:spPr bwMode="auto">
          <a:xfrm>
            <a:off x="5643563" y="2143125"/>
            <a:ext cx="46037" cy="928688"/>
          </a:xfrm>
          <a:prstGeom prst="rightBrace">
            <a:avLst>
              <a:gd name="adj1" fmla="val 8312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ar-IQ"/>
          </a:p>
        </p:txBody>
      </p:sp>
      <p:sp>
        <p:nvSpPr>
          <p:cNvPr id="1029" name="Right Brace 3"/>
          <p:cNvSpPr>
            <a:spLocks/>
          </p:cNvSpPr>
          <p:nvPr/>
        </p:nvSpPr>
        <p:spPr bwMode="auto">
          <a:xfrm>
            <a:off x="5572125" y="2286000"/>
            <a:ext cx="428625" cy="1000125"/>
          </a:xfrm>
          <a:prstGeom prst="rightBrace">
            <a:avLst>
              <a:gd name="adj1" fmla="val 8329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ar-IQ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15865"/>
              </p:ext>
            </p:extLst>
          </p:nvPr>
        </p:nvGraphicFramePr>
        <p:xfrm>
          <a:off x="685800" y="1219200"/>
          <a:ext cx="7848600" cy="4734719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527028"/>
                <a:gridCol w="4321572"/>
              </a:tblGrid>
              <a:tr h="326532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weight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39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First Course: 40%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Theory Quizzes (3)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Lab. Copybook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Attendance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ar-IQ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Practical exam</a:t>
                      </a:r>
                      <a:r>
                        <a:rPr lang="ar-IQ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9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 (50 Th+ 10 P)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Final exam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9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275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Second Course: 40%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Theory Quizzes (3)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Lab. Copybook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  <a:tabLst>
                          <a:tab pos="2327910" algn="l"/>
                          <a:tab pos="2922905" algn="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Attendance	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Practical exam                      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Small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group learning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9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 (50 Th+ 10 P)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Final exam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9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93875" y="1535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304800" y="274638"/>
            <a:ext cx="8610600" cy="5851525"/>
          </a:xfrm>
        </p:spPr>
        <p:txBody>
          <a:bodyPr/>
          <a:lstStyle/>
          <a:p>
            <a:pPr algn="l" rtl="0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elements will determine the learner s final grade: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977400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algn="ctr"/>
            <a:r>
              <a:rPr lang="en-US" altLang="zh-CN" sz="8000" dirty="0"/>
              <a:t>Nematode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524000"/>
            <a:ext cx="3657600" cy="4495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</a:rPr>
              <a:t>The intestinal nematodes</a:t>
            </a:r>
          </a:p>
          <a:p>
            <a:pPr lvl="1" algn="l" rtl="0"/>
            <a:r>
              <a:rPr lang="en-US" altLang="zh-CN" sz="3600" dirty="0" err="1"/>
              <a:t>Ascaris</a:t>
            </a:r>
            <a:endParaRPr lang="en-US" altLang="zh-CN" sz="3600" dirty="0"/>
          </a:p>
          <a:p>
            <a:pPr lvl="1" algn="l" rtl="0"/>
            <a:r>
              <a:rPr lang="en-US" altLang="zh-CN" sz="3600" dirty="0"/>
              <a:t>Hook worms</a:t>
            </a:r>
          </a:p>
          <a:p>
            <a:pPr lvl="1" algn="l" rtl="0"/>
            <a:r>
              <a:rPr lang="en-US" altLang="zh-CN" sz="3600" dirty="0"/>
              <a:t>Pin worm</a:t>
            </a:r>
          </a:p>
          <a:p>
            <a:pPr lvl="1" algn="l" rtl="0"/>
            <a:r>
              <a:rPr lang="en-US" altLang="zh-CN" sz="3600" dirty="0"/>
              <a:t>Whip worm</a:t>
            </a: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2667000"/>
            <a:ext cx="3810000" cy="3124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>
              <a:buFontTx/>
              <a:buNone/>
            </a:pPr>
            <a:r>
              <a:rPr lang="en-US" altLang="zh-CN" sz="3600" b="1" dirty="0">
                <a:solidFill>
                  <a:schemeClr val="tx2"/>
                </a:solidFill>
              </a:rPr>
              <a:t>The blood- and tissue dwelling nematodes</a:t>
            </a:r>
          </a:p>
          <a:p>
            <a:pPr lvl="1" algn="l" rtl="0"/>
            <a:r>
              <a:rPr lang="en-US" altLang="zh-CN" sz="3600" dirty="0"/>
              <a:t>The </a:t>
            </a:r>
            <a:r>
              <a:rPr lang="en-US" altLang="zh-CN" sz="3600" dirty="0" err="1"/>
              <a:t>filaria</a:t>
            </a:r>
            <a:endParaRPr lang="en-US" altLang="zh-CN" sz="3600" dirty="0"/>
          </a:p>
          <a:p>
            <a:pPr lvl="1" algn="l" rtl="0"/>
            <a:r>
              <a:rPr lang="en-US" altLang="zh-CN" sz="3600" dirty="0" err="1"/>
              <a:t>Trichinella</a:t>
            </a:r>
            <a:r>
              <a:rPr lang="en-US" altLang="zh-CN" sz="3600" dirty="0"/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 build="p" animBg="1"/>
      <p:bldP spid="5838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0999" y="300038"/>
            <a:ext cx="7924801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life cycle of Nematodes</a:t>
            </a:r>
          </a:p>
        </p:txBody>
      </p:sp>
      <p:grpSp>
        <p:nvGrpSpPr>
          <p:cNvPr id="2" name="Diagram 3"/>
          <p:cNvGrpSpPr>
            <a:grpSpLocks noChangeAspect="1"/>
          </p:cNvGrpSpPr>
          <p:nvPr/>
        </p:nvGrpSpPr>
        <p:grpSpPr bwMode="auto">
          <a:xfrm>
            <a:off x="275166" y="1295400"/>
            <a:ext cx="8487834" cy="5562600"/>
            <a:chOff x="1478" y="714"/>
            <a:chExt cx="2804" cy="2863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244" y="922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4" name="_s2053"/>
            <p:cNvSpPr>
              <a:spLocks noChangeArrowheads="1" noTextEdit="1"/>
            </p:cNvSpPr>
            <p:nvPr/>
          </p:nvSpPr>
          <p:spPr bwMode="auto">
            <a:xfrm rot="3600000">
              <a:off x="2754" y="1216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 rot="7200000">
              <a:off x="2754" y="1804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6" name="_s2055"/>
            <p:cNvSpPr>
              <a:spLocks noChangeArrowheads="1" noTextEdit="1"/>
            </p:cNvSpPr>
            <p:nvPr/>
          </p:nvSpPr>
          <p:spPr bwMode="auto">
            <a:xfrm rot="10800000">
              <a:off x="2244" y="2099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7" name="_s2056"/>
            <p:cNvSpPr>
              <a:spLocks noChangeArrowheads="1" noTextEdit="1"/>
            </p:cNvSpPr>
            <p:nvPr/>
          </p:nvSpPr>
          <p:spPr bwMode="auto">
            <a:xfrm rot="14400000">
              <a:off x="1734" y="1804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8" name="_s2057"/>
            <p:cNvSpPr>
              <a:spLocks noChangeArrowheads="1" noTextEdit="1"/>
            </p:cNvSpPr>
            <p:nvPr/>
          </p:nvSpPr>
          <p:spPr bwMode="auto">
            <a:xfrm rot="18000000">
              <a:off x="1734" y="1215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9" name="_s2058"/>
            <p:cNvSpPr>
              <a:spLocks noChangeArrowheads="1"/>
            </p:cNvSpPr>
            <p:nvPr/>
          </p:nvSpPr>
          <p:spPr bwMode="auto">
            <a:xfrm>
              <a:off x="3204" y="937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1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Garamond" panose="02020404030301010803" pitchFamily="18" charset="0"/>
                  <a:cs typeface="Times New Roman" panose="02020603050405020304" pitchFamily="18" charset="0"/>
                </a:rPr>
                <a:t>Egg</a:t>
              </a:r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3204" y="2880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Garamond" panose="02020404030301010803" pitchFamily="18" charset="0"/>
                  <a:cs typeface="Times New Roman" panose="02020603050405020304" pitchFamily="18" charset="0"/>
                </a:rPr>
                <a:t>L 2</a:t>
              </a:r>
            </a:p>
          </p:txBody>
        </p:sp>
        <p:sp>
          <p:nvSpPr>
            <p:cNvPr id="11" name="_s2060"/>
            <p:cNvSpPr>
              <a:spLocks noChangeArrowheads="1"/>
            </p:cNvSpPr>
            <p:nvPr/>
          </p:nvSpPr>
          <p:spPr bwMode="auto">
            <a:xfrm>
              <a:off x="2082" y="2880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Garamond" panose="02020404030301010803" pitchFamily="18" charset="0"/>
                  <a:cs typeface="Times New Roman" panose="02020603050405020304" pitchFamily="18" charset="0"/>
                </a:rPr>
                <a:t>L 3</a:t>
              </a:r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765" y="1908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</a:p>
          </p:txBody>
        </p:sp>
        <p:sp>
          <p:nvSpPr>
            <p:cNvPr id="13" name="_s2062"/>
            <p:cNvSpPr>
              <a:spLocks noChangeArrowheads="1"/>
            </p:cNvSpPr>
            <p:nvPr/>
          </p:nvSpPr>
          <p:spPr bwMode="auto">
            <a:xfrm>
              <a:off x="1521" y="1908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Garamond" panose="02020404030301010803" pitchFamily="18" charset="0"/>
                  <a:cs typeface="Times New Roman" panose="02020603050405020304" pitchFamily="18" charset="0"/>
                </a:rPr>
                <a:t>L 4</a:t>
              </a:r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2082" y="936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</p:grp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302565" y="2460625"/>
            <a:ext cx="58588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endParaRPr lang="en-US" b="1" i="0">
              <a:solidFill>
                <a:srgbClr val="FFFF66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981200" y="1752600"/>
            <a:ext cx="2147524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i="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Adult</a:t>
            </a:r>
          </a:p>
          <a:p>
            <a:pPr algn="ctr" rtl="0"/>
            <a:r>
              <a:rPr lang="en-US" sz="2800" b="1" i="0" dirty="0">
                <a:solidFill>
                  <a:srgbClr val="FFFF66"/>
                </a:solidFill>
                <a:latin typeface="Times New Roman" pitchFamily="18" charset="0"/>
              </a:rPr>
              <a:t>♂</a:t>
            </a:r>
            <a:r>
              <a:rPr lang="en-US" sz="2800" b="1" i="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800" b="1" i="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>
                <a:solidFill>
                  <a:srgbClr val="FFFF66"/>
                </a:solidFill>
                <a:latin typeface="Times New Roman" pitchFamily="18" charset="0"/>
              </a:rPr>
              <a:t>♀</a:t>
            </a:r>
            <a:endParaRPr lang="en-US" sz="2800" b="1" i="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nterobius-l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entero-d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227388"/>
            <a:ext cx="5715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程彦斌\桌面\Nemotodes\materials\Enterobius vermicularis\rc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088481" y="-1107279"/>
            <a:ext cx="2967038" cy="91439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1371600" y="762000"/>
            <a:ext cx="6934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Enterobius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vermicularis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ar-IQ" sz="4400" b="0" i="1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0" y="152400"/>
            <a:ext cx="6324600" cy="6553200"/>
          </a:xfrm>
        </p:spPr>
        <p:txBody>
          <a:bodyPr/>
          <a:lstStyle/>
          <a:p>
            <a:pPr marL="609600" indent="-609600" algn="l" rtl="0" eaLnBrk="1" hangingPunct="1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Enterobiusvermicularis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algn="l" rtl="0" eaLnBrk="1" hangingPunct="1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A. Male:</a:t>
            </a:r>
          </a:p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cuticular</a:t>
            </a:r>
          </a:p>
          <a:p>
            <a:pPr marL="609600" indent="-609600" algn="l" rtl="0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inflations,</a:t>
            </a:r>
          </a:p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Esophageal &amp;</a:t>
            </a:r>
          </a:p>
          <a:p>
            <a:pPr marL="609600" indent="-609600" algn="l" rtl="0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esophageal bulb,</a:t>
            </a:r>
          </a:p>
          <a:p>
            <a:pPr marL="609600" indent="-609600" algn="l" rtl="0" eaLnBrk="1" hangingPunct="1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Curved posterior end  </a:t>
            </a:r>
          </a:p>
          <a:p>
            <a:pPr marL="609600" indent="-609600" algn="l" rtl="0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(like an inverted        </a:t>
            </a:r>
          </a:p>
          <a:p>
            <a:pPr marL="609600" indent="-609600" algn="l" rtl="0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question mark).</a:t>
            </a:r>
          </a:p>
        </p:txBody>
      </p:sp>
      <p:pic>
        <p:nvPicPr>
          <p:cNvPr id="346114" name="Picture 2" descr="E. vermicularis, adult 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886200" y="1600200"/>
            <a:ext cx="6096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nterobius vermicularis Adult Ma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Enterobius vermicularis Adult Ma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entero-dr1"/>
          <p:cNvPicPr>
            <a:picLocks noChangeAspect="1" noChangeArrowheads="1"/>
          </p:cNvPicPr>
          <p:nvPr/>
        </p:nvPicPr>
        <p:blipFill>
          <a:blip r:embed="rId4"/>
          <a:srcRect l="47577" t="3703"/>
          <a:stretch>
            <a:fillRect/>
          </a:stretch>
        </p:blipFill>
        <p:spPr bwMode="auto">
          <a:xfrm>
            <a:off x="0" y="0"/>
            <a:ext cx="21510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4800" y="621665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b="1" dirty="0" err="1" smtClean="0"/>
              <a:t>Enterobius</a:t>
            </a:r>
            <a:r>
              <a:rPr lang="en-US" b="1" dirty="0" smtClean="0"/>
              <a:t> </a:t>
            </a:r>
            <a:r>
              <a:rPr lang="en-US" b="1" dirty="0" err="1"/>
              <a:t>vermicularis</a:t>
            </a:r>
            <a:r>
              <a:rPr lang="en-US" b="1" dirty="0"/>
              <a:t> </a:t>
            </a:r>
            <a:r>
              <a:rPr lang="en-US" b="1" i="0" dirty="0"/>
              <a:t>Adult Male </a:t>
            </a:r>
            <a:r>
              <a:rPr lang="en-US" b="1" i="0" dirty="0" smtClean="0"/>
              <a:t>posterior </a:t>
            </a:r>
            <a:r>
              <a:rPr lang="en-US" b="1" i="0" dirty="0"/>
              <a:t>end is curved with one spicule, rarely seen in stool </a:t>
            </a:r>
          </a:p>
        </p:txBody>
      </p:sp>
      <p:pic>
        <p:nvPicPr>
          <p:cNvPr id="365570" name="Picture 2" descr="mhtml:file://D:\Practical%20parasitology\Images%20of%20parasites\Enterobius%20vermicularis%20(Pinworm).mht!http://3.bp.blogspot.com/-D5_ocVZ8qAc/T0WWvn6haEI/AAAAAAAAG6Q/aJP73-UHYzs/s400/Male%2BPinworm_1.jpg"/>
          <p:cNvPicPr>
            <a:picLocks noChangeAspect="1" noChangeArrowheads="1"/>
          </p:cNvPicPr>
          <p:nvPr/>
        </p:nvPicPr>
        <p:blipFill>
          <a:blip r:embed="rId5"/>
          <a:srcRect l="19480" r="12338"/>
          <a:stretch>
            <a:fillRect/>
          </a:stretch>
        </p:blipFill>
        <p:spPr bwMode="auto">
          <a:xfrm>
            <a:off x="3886200" y="2880360"/>
            <a:ext cx="30480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3625</TotalTime>
  <Words>427</Words>
  <Application>Microsoft Office PowerPoint</Application>
  <PresentationFormat>عرض على الشاشة (3:4)‏</PresentationFormat>
  <Paragraphs>102</Paragraphs>
  <Slides>17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Default Design</vt:lpstr>
      <vt:lpstr>Metro</vt:lpstr>
      <vt:lpstr>1_Metro</vt:lpstr>
      <vt:lpstr>Concourse</vt:lpstr>
      <vt:lpstr>Office Theme</vt:lpstr>
      <vt:lpstr>عرض تقديمي في PowerPoint</vt:lpstr>
      <vt:lpstr>عرض تقديمي في PowerPoint</vt:lpstr>
      <vt:lpstr>عرض تقديمي في PowerPoint</vt:lpstr>
      <vt:lpstr>Nematode</vt:lpstr>
      <vt:lpstr>General life cycle of Nematodes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Tape test for pinworms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SUROOR</dc:creator>
  <cp:lastModifiedBy>Owner</cp:lastModifiedBy>
  <cp:revision>318</cp:revision>
  <cp:lastPrinted>1601-01-01T00:00:00Z</cp:lastPrinted>
  <dcterms:created xsi:type="dcterms:W3CDTF">1601-01-01T00:00:00Z</dcterms:created>
  <dcterms:modified xsi:type="dcterms:W3CDTF">2019-10-08T14:39:31Z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