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5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66" r:id="rId15"/>
    <p:sldId id="267" r:id="rId16"/>
    <p:sldId id="259" r:id="rId17"/>
    <p:sldId id="260" r:id="rId18"/>
    <p:sldId id="289" r:id="rId19"/>
    <p:sldId id="290" r:id="rId20"/>
    <p:sldId id="270" r:id="rId21"/>
    <p:sldId id="268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858F-A61E-4538-8C1A-03188B9BC22E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DAAF-AA06-4CFE-9A01-425EA4889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858F-A61E-4538-8C1A-03188B9BC22E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DAAF-AA06-4CFE-9A01-425EA4889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858F-A61E-4538-8C1A-03188B9BC22E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DAAF-AA06-4CFE-9A01-425EA4889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858F-A61E-4538-8C1A-03188B9BC22E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DAAF-AA06-4CFE-9A01-425EA4889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858F-A61E-4538-8C1A-03188B9BC22E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DAAF-AA06-4CFE-9A01-425EA4889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858F-A61E-4538-8C1A-03188B9BC22E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DAAF-AA06-4CFE-9A01-425EA4889A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858F-A61E-4538-8C1A-03188B9BC22E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DAAF-AA06-4CFE-9A01-425EA4889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858F-A61E-4538-8C1A-03188B9BC22E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DAAF-AA06-4CFE-9A01-425EA4889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858F-A61E-4538-8C1A-03188B9BC22E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DAAF-AA06-4CFE-9A01-425EA4889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858F-A61E-4538-8C1A-03188B9BC22E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D8DAAF-AA06-4CFE-9A01-425EA4889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858F-A61E-4538-8C1A-03188B9BC22E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DAAF-AA06-4CFE-9A01-425EA4889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2F7858F-A61E-4538-8C1A-03188B9BC22E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9D8DAAF-AA06-4CFE-9A01-425EA4889A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Medical/Image </a:t>
            </a:r>
            <a:r>
              <a:rPr lang="en-US" sz="4800" dirty="0" smtClean="0"/>
              <a:t>Processing</a:t>
            </a:r>
          </a:p>
          <a:p>
            <a:pPr marL="0" indent="0" algn="ctr">
              <a:buNone/>
            </a:pPr>
            <a:r>
              <a:rPr lang="en-US" sz="4800" dirty="0" smtClean="0"/>
              <a:t>And</a:t>
            </a:r>
          </a:p>
          <a:p>
            <a:pPr marL="0" indent="0" algn="ctr">
              <a:buNone/>
            </a:pPr>
            <a:r>
              <a:rPr lang="en-US" sz="4800" dirty="0" smtClean="0"/>
              <a:t>MATLAB for Image Processing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Medicine School – Al-</a:t>
            </a:r>
            <a:r>
              <a:rPr lang="en-US" dirty="0" err="1" smtClean="0"/>
              <a:t>Mustansiriyah</a:t>
            </a:r>
            <a:r>
              <a:rPr lang="en-US" dirty="0" smtClean="0"/>
              <a:t> University                               Dr. </a:t>
            </a:r>
            <a:r>
              <a:rPr lang="en-US" dirty="0" err="1" smtClean="0"/>
              <a:t>Ammar</a:t>
            </a:r>
            <a:r>
              <a:rPr lang="en-US" dirty="0" smtClean="0"/>
              <a:t> </a:t>
            </a:r>
            <a:r>
              <a:rPr lang="en-US" dirty="0" err="1" smtClean="0"/>
              <a:t>Kamel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785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Restoration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43025"/>
            <a:ext cx="77724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640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</a:t>
            </a:r>
            <a:r>
              <a:rPr lang="en-US" dirty="0" err="1"/>
              <a:t>debluring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990600"/>
            <a:ext cx="6729413" cy="550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714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575772"/>
          </a:xfrm>
        </p:spPr>
        <p:txBody>
          <a:bodyPr>
            <a:normAutofit/>
          </a:bodyPr>
          <a:lstStyle/>
          <a:p>
            <a:r>
              <a:rPr lang="en-US" sz="2800" b="0" dirty="0"/>
              <a:t>Segmentation of different object in </a:t>
            </a:r>
            <a:r>
              <a:rPr lang="en-US" sz="2800" b="0" dirty="0" smtClean="0"/>
              <a:t>the scene</a:t>
            </a:r>
            <a:endParaRPr lang="en-US" sz="2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066925"/>
            <a:ext cx="71247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041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Formation and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0628"/>
            <a:ext cx="8382000" cy="3579849"/>
          </a:xfrm>
        </p:spPr>
        <p:txBody>
          <a:bodyPr>
            <a:normAutofit fontScale="92500" lnSpcReduction="10000"/>
          </a:bodyPr>
          <a:lstStyle/>
          <a:p>
            <a:pPr marL="0" indent="0"/>
            <a:r>
              <a:rPr lang="en-US" sz="3600" b="0" dirty="0"/>
              <a:t>• </a:t>
            </a:r>
            <a:r>
              <a:rPr lang="en-US" sz="3600" b="0" dirty="0" smtClean="0"/>
              <a:t>What </a:t>
            </a:r>
            <a:r>
              <a:rPr lang="en-US" sz="3600" b="0" dirty="0"/>
              <a:t>Is an </a:t>
            </a:r>
            <a:r>
              <a:rPr lang="en-US" sz="3600" b="0" dirty="0" smtClean="0"/>
              <a:t>Image? And Digital Image</a:t>
            </a:r>
          </a:p>
          <a:p>
            <a:pPr marL="0" indent="0"/>
            <a:r>
              <a:rPr lang="en-US" sz="3600" b="0" dirty="0"/>
              <a:t>• </a:t>
            </a:r>
            <a:r>
              <a:rPr lang="en-US" sz="3600" b="0" dirty="0" smtClean="0"/>
              <a:t>What </a:t>
            </a:r>
            <a:r>
              <a:rPr lang="en-US" sz="3600" b="0" dirty="0"/>
              <a:t>Is Digital Image Processing</a:t>
            </a:r>
            <a:r>
              <a:rPr lang="en-US" sz="3600" b="0" dirty="0" smtClean="0"/>
              <a:t>?</a:t>
            </a:r>
            <a:endParaRPr lang="en-US" sz="3600" b="0" dirty="0"/>
          </a:p>
          <a:p>
            <a:r>
              <a:rPr lang="en-US" sz="3600" b="0" dirty="0" smtClean="0"/>
              <a:t>• </a:t>
            </a:r>
            <a:r>
              <a:rPr lang="en-US" sz="3600" b="0" dirty="0" err="1"/>
              <a:t>Grayscale</a:t>
            </a:r>
            <a:r>
              <a:rPr lang="en-US" sz="3600" b="0" dirty="0"/>
              <a:t> image capture</a:t>
            </a:r>
          </a:p>
          <a:p>
            <a:r>
              <a:rPr lang="en-US" sz="3600" b="0" dirty="0"/>
              <a:t>• Color image capture</a:t>
            </a:r>
          </a:p>
          <a:p>
            <a:r>
              <a:rPr lang="en-US" sz="3600" b="0" dirty="0"/>
              <a:t>• Digital image </a:t>
            </a:r>
            <a:r>
              <a:rPr lang="en-US" sz="3600" b="0" dirty="0" smtClean="0"/>
              <a:t>representation</a:t>
            </a:r>
          </a:p>
          <a:p>
            <a:r>
              <a:rPr lang="en-US" sz="3600" b="0" dirty="0"/>
              <a:t>• </a:t>
            </a:r>
            <a:r>
              <a:rPr lang="en-US" sz="3600" b="0" dirty="0" smtClean="0"/>
              <a:t>Common </a:t>
            </a:r>
            <a:r>
              <a:rPr lang="en-US" sz="3600" b="0" dirty="0"/>
              <a:t>image file formats</a:t>
            </a:r>
          </a:p>
        </p:txBody>
      </p:sp>
    </p:spTree>
    <p:extLst>
      <p:ext uri="{BB962C8B-B14F-4D97-AF65-F5344CB8AC3E}">
        <p14:creationId xmlns:p14="http://schemas.microsoft.com/office/powerpoint/2010/main" val="2540675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91540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What Is an Image</a:t>
            </a:r>
            <a:r>
              <a:rPr lang="en-US" sz="3600" b="1" dirty="0" smtClean="0"/>
              <a:t>?</a:t>
            </a:r>
          </a:p>
          <a:p>
            <a:endParaRPr lang="es-AR" sz="1200" b="1" dirty="0" smtClean="0"/>
          </a:p>
          <a:p>
            <a:endParaRPr lang="en-US" sz="1200" b="1" dirty="0"/>
          </a:p>
          <a:p>
            <a:r>
              <a:rPr lang="en-US" sz="3300" dirty="0"/>
              <a:t>An </a:t>
            </a:r>
            <a:r>
              <a:rPr lang="en-US" sz="3300" i="1" dirty="0"/>
              <a:t>image </a:t>
            </a:r>
            <a:r>
              <a:rPr lang="en-US" sz="3300" dirty="0"/>
              <a:t>is a visual representation of an object, a person, or a scene produced </a:t>
            </a:r>
            <a:r>
              <a:rPr lang="en-US" sz="3300" dirty="0" smtClean="0"/>
              <a:t>by an </a:t>
            </a:r>
            <a:r>
              <a:rPr lang="en-US" sz="3300" dirty="0"/>
              <a:t>optical device such as a mirror, a lens, or a camera. This representation is </a:t>
            </a:r>
            <a:r>
              <a:rPr lang="en-US" sz="3300" dirty="0" smtClean="0"/>
              <a:t>two dimensional </a:t>
            </a:r>
            <a:r>
              <a:rPr lang="en-US" sz="3300" dirty="0"/>
              <a:t>(2D), although </a:t>
            </a:r>
            <a:r>
              <a:rPr lang="en-US" sz="3300" dirty="0" smtClean="0"/>
              <a:t>it corresponds </a:t>
            </a:r>
            <a:r>
              <a:rPr lang="en-US" sz="3300" dirty="0"/>
              <a:t>to one of the infinitely many </a:t>
            </a:r>
            <a:r>
              <a:rPr lang="en-US" sz="3300" dirty="0" smtClean="0"/>
              <a:t>projections of </a:t>
            </a:r>
            <a:r>
              <a:rPr lang="en-US" sz="3300" dirty="0"/>
              <a:t>a real-world, three-dimensional (3D) object or scene.</a:t>
            </a:r>
          </a:p>
        </p:txBody>
      </p:sp>
    </p:spTree>
    <p:extLst>
      <p:ext uri="{BB962C8B-B14F-4D97-AF65-F5344CB8AC3E}">
        <p14:creationId xmlns:p14="http://schemas.microsoft.com/office/powerpoint/2010/main" val="2902930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"/>
            <a:ext cx="9144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What Is a Digital Image?</a:t>
            </a:r>
          </a:p>
          <a:p>
            <a:r>
              <a:rPr lang="en-US" sz="2800" dirty="0" smtClean="0"/>
              <a:t>A digital </a:t>
            </a:r>
            <a:r>
              <a:rPr lang="en-US" sz="2800" dirty="0"/>
              <a:t>image is a representation of a two-dimensional image using a finite number </a:t>
            </a:r>
            <a:r>
              <a:rPr lang="en-US" sz="2800" dirty="0" smtClean="0"/>
              <a:t>of points</a:t>
            </a:r>
            <a:r>
              <a:rPr lang="en-US" sz="2800" dirty="0"/>
              <a:t>, usually referred to as </a:t>
            </a:r>
            <a:r>
              <a:rPr lang="en-US" sz="2800" i="1" dirty="0"/>
              <a:t>picture elements</a:t>
            </a:r>
            <a:r>
              <a:rPr lang="en-US" sz="2800" dirty="0"/>
              <a:t>, </a:t>
            </a:r>
            <a:r>
              <a:rPr lang="en-US" sz="2800" i="1" dirty="0" err="1"/>
              <a:t>pels</a:t>
            </a:r>
            <a:r>
              <a:rPr lang="en-US" sz="2800" dirty="0"/>
              <a:t>, or </a:t>
            </a:r>
            <a:r>
              <a:rPr lang="en-US" sz="2800" i="1" dirty="0"/>
              <a:t>pixels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Each </a:t>
            </a:r>
            <a:r>
              <a:rPr lang="en-US" sz="2400" dirty="0"/>
              <a:t>pixel is </a:t>
            </a:r>
            <a:r>
              <a:rPr lang="en-US" sz="2400" dirty="0" smtClean="0"/>
              <a:t>represented by </a:t>
            </a:r>
            <a:r>
              <a:rPr lang="en-US" sz="2400" dirty="0"/>
              <a:t>one or more numerical values: for monochrome (</a:t>
            </a:r>
            <a:r>
              <a:rPr lang="en-US" sz="2400" dirty="0" err="1"/>
              <a:t>grayscale</a:t>
            </a:r>
            <a:r>
              <a:rPr lang="en-US" sz="2400" dirty="0"/>
              <a:t>) images, a single </a:t>
            </a:r>
            <a:r>
              <a:rPr lang="en-US" sz="2400" dirty="0" smtClean="0"/>
              <a:t>value representing </a:t>
            </a:r>
            <a:r>
              <a:rPr lang="en-US" sz="2400" dirty="0"/>
              <a:t>the intensity of the pixel (usually in a [0, 255] range) is enough</a:t>
            </a:r>
            <a:r>
              <a:rPr lang="en-US" sz="2400" dirty="0" smtClean="0"/>
              <a:t>;</a:t>
            </a:r>
          </a:p>
          <a:p>
            <a:r>
              <a:rPr lang="en-US" sz="2400" dirty="0" smtClean="0"/>
              <a:t> </a:t>
            </a:r>
            <a:endParaRPr lang="en-US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for color images</a:t>
            </a:r>
            <a:r>
              <a:rPr lang="en-US" sz="2400" dirty="0"/>
              <a:t>, three values (e.g., representing the amount of red (R), green (G), and </a:t>
            </a:r>
            <a:r>
              <a:rPr lang="en-US" sz="2400" dirty="0" smtClean="0"/>
              <a:t>blue (B</a:t>
            </a:r>
            <a:r>
              <a:rPr lang="en-US" sz="2400" dirty="0"/>
              <a:t>)) are usually required. </a:t>
            </a:r>
          </a:p>
        </p:txBody>
      </p:sp>
    </p:spTree>
    <p:extLst>
      <p:ext uri="{BB962C8B-B14F-4D97-AF65-F5344CB8AC3E}">
        <p14:creationId xmlns:p14="http://schemas.microsoft.com/office/powerpoint/2010/main" val="1236637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52272"/>
            <a:ext cx="7772400" cy="1143000"/>
          </a:xfrm>
          <a:noFill/>
          <a:ln/>
        </p:spPr>
        <p:txBody>
          <a:bodyPr/>
          <a:lstStyle/>
          <a:p>
            <a:r>
              <a:rPr lang="en-US" dirty="0"/>
              <a:t>Image digitization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49224" y="3197352"/>
            <a:ext cx="7772400" cy="32004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u="sng" dirty="0" smtClean="0"/>
          </a:p>
          <a:p>
            <a:endParaRPr lang="en-US" sz="2400" b="1" u="sng" dirty="0" smtClean="0"/>
          </a:p>
          <a:p>
            <a:endParaRPr lang="en-US" sz="2400" b="1" u="sng" dirty="0" smtClean="0"/>
          </a:p>
          <a:p>
            <a:endParaRPr lang="en-US" sz="2400" b="1" u="sng" dirty="0" smtClean="0"/>
          </a:p>
          <a:p>
            <a:endParaRPr lang="en-US" sz="2400" b="1" u="sng" dirty="0" smtClean="0"/>
          </a:p>
          <a:p>
            <a:endParaRPr lang="en-US" sz="2400" b="1" u="sng" dirty="0" smtClean="0"/>
          </a:p>
          <a:p>
            <a:r>
              <a:rPr lang="en-US" sz="2400" b="1" u="sng" dirty="0" smtClean="0"/>
              <a:t>Sampling</a:t>
            </a:r>
            <a:r>
              <a:rPr lang="en-US" sz="2400" dirty="0" smtClean="0"/>
              <a:t> means measuring the value of an image at  a finite number of points.</a:t>
            </a:r>
          </a:p>
          <a:p>
            <a:r>
              <a:rPr lang="en-US" sz="2400" b="1" u="sng" dirty="0" smtClean="0"/>
              <a:t>Quantization</a:t>
            </a:r>
            <a:r>
              <a:rPr lang="en-US" sz="2400" dirty="0" smtClean="0"/>
              <a:t> is the representation of the measured value at the sampled point by an integer.</a:t>
            </a:r>
            <a:endParaRPr lang="en-US" sz="2200" dirty="0"/>
          </a:p>
        </p:txBody>
      </p:sp>
      <p:pic>
        <p:nvPicPr>
          <p:cNvPr id="9" name="Picture 6" descr="A:\fund_fig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19072"/>
            <a:ext cx="5486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191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/>
              <a:t>Image digitization (cont’d)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3400" y="2438400"/>
            <a:ext cx="8382000" cy="2924175"/>
            <a:chOff x="533400" y="2438400"/>
            <a:chExt cx="8382000" cy="2924175"/>
          </a:xfrm>
        </p:grpSpPr>
        <p:pic>
          <p:nvPicPr>
            <p:cNvPr id="5" name="Picture 6" descr="A:\cast_p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438400"/>
              <a:ext cx="8382000" cy="2924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8077200" y="2971800"/>
              <a:ext cx="838200" cy="22006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AR" sz="1600" dirty="0"/>
                <a:t>0</a:t>
              </a:r>
              <a:endParaRPr lang="es-AR" sz="1600" dirty="0" smtClean="0"/>
            </a:p>
            <a:p>
              <a:endParaRPr lang="es-AR" sz="1600" dirty="0"/>
            </a:p>
            <a:p>
              <a:endParaRPr lang="es-AR" sz="1600" dirty="0" smtClean="0"/>
            </a:p>
            <a:p>
              <a:endParaRPr lang="es-AR" sz="900" dirty="0" smtClean="0"/>
            </a:p>
            <a:p>
              <a:r>
                <a:rPr lang="es-AR" sz="1600" dirty="0" smtClean="0"/>
                <a:t>128</a:t>
              </a:r>
            </a:p>
            <a:p>
              <a:endParaRPr lang="es-AR" sz="1600" dirty="0" smtClean="0"/>
            </a:p>
            <a:p>
              <a:endParaRPr lang="es-AR" sz="1400" dirty="0" smtClean="0"/>
            </a:p>
            <a:p>
              <a:endParaRPr lang="es-AR" sz="1400" dirty="0"/>
            </a:p>
            <a:p>
              <a:r>
                <a:rPr lang="es-AR" sz="1600" dirty="0" smtClean="0"/>
                <a:t>255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536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Grayscale</a:t>
            </a:r>
            <a:r>
              <a:rPr lang="en-US" dirty="0"/>
              <a:t> Image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1261572"/>
          </a:xfrm>
        </p:spPr>
        <p:txBody>
          <a:bodyPr/>
          <a:lstStyle/>
          <a:p>
            <a:r>
              <a:rPr lang="en-US" b="0" dirty="0"/>
              <a:t>• </a:t>
            </a:r>
            <a:r>
              <a:rPr lang="en-US" b="0" dirty="0" smtClean="0"/>
              <a:t>Each </a:t>
            </a:r>
            <a:r>
              <a:rPr lang="en-US" b="0" dirty="0"/>
              <a:t>pixel value represents the brightness of the pixel. With </a:t>
            </a:r>
            <a:r>
              <a:rPr lang="en-US" b="0" dirty="0" smtClean="0"/>
              <a:t>8-bit image</a:t>
            </a:r>
            <a:r>
              <a:rPr lang="en-US" b="0" dirty="0"/>
              <a:t>, the pixel value of each pixel is 0 ~ 255</a:t>
            </a:r>
          </a:p>
          <a:p>
            <a:r>
              <a:rPr lang="en-US" b="0" dirty="0"/>
              <a:t>• Matrix representation: An image of </a:t>
            </a:r>
            <a:r>
              <a:rPr lang="en-US" b="0" dirty="0" err="1"/>
              <a:t>MxN</a:t>
            </a:r>
            <a:r>
              <a:rPr lang="en-US" b="0" dirty="0"/>
              <a:t> pixels is represented by </a:t>
            </a:r>
            <a:r>
              <a:rPr lang="en-US" b="0" dirty="0" smtClean="0"/>
              <a:t>an </a:t>
            </a:r>
            <a:r>
              <a:rPr lang="en-US" b="0" dirty="0" err="1" smtClean="0"/>
              <a:t>MxN</a:t>
            </a:r>
            <a:r>
              <a:rPr lang="en-US" b="0" dirty="0" smtClean="0"/>
              <a:t> </a:t>
            </a:r>
            <a:r>
              <a:rPr lang="en-US" b="0" dirty="0"/>
              <a:t>array, each element being an unsigned integer of 8 bits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447800" y="2374106"/>
            <a:ext cx="6188075" cy="2597944"/>
            <a:chOff x="1447800" y="2374106"/>
            <a:chExt cx="6188075" cy="2597944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125" y="2514600"/>
              <a:ext cx="6127750" cy="2457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374106"/>
              <a:ext cx="2515094" cy="2597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0619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Image Specification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07592"/>
            <a:ext cx="754952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846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Lecture</a:t>
            </a:r>
            <a:r>
              <a:rPr lang="es-AR" dirty="0" smtClean="0"/>
              <a:t> </a:t>
            </a:r>
            <a:r>
              <a:rPr lang="es-AR" dirty="0" err="1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940040" cy="357984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AR" sz="2800" dirty="0" err="1" smtClean="0"/>
              <a:t>Applications</a:t>
            </a:r>
            <a:r>
              <a:rPr lang="es-AR" sz="2800" dirty="0" smtClean="0"/>
              <a:t> of </a:t>
            </a:r>
            <a:r>
              <a:rPr lang="es-AR" sz="2800" dirty="0" err="1" smtClean="0"/>
              <a:t>Image</a:t>
            </a:r>
            <a:r>
              <a:rPr lang="es-AR" sz="2800" dirty="0" smtClean="0"/>
              <a:t> </a:t>
            </a:r>
            <a:r>
              <a:rPr lang="es-AR" sz="2800" dirty="0" err="1" smtClean="0"/>
              <a:t>Processing</a:t>
            </a:r>
            <a:endParaRPr lang="es-AR" sz="2800" dirty="0" smtClean="0"/>
          </a:p>
          <a:p>
            <a:pPr>
              <a:buFont typeface="Arial" pitchFamily="34" charset="0"/>
              <a:buChar char="•"/>
            </a:pPr>
            <a:r>
              <a:rPr lang="es-AR" sz="2800" dirty="0" err="1" smtClean="0"/>
              <a:t>Demonstration</a:t>
            </a:r>
            <a:r>
              <a:rPr lang="es-AR" sz="2800" dirty="0" smtClean="0"/>
              <a:t> of Basic </a:t>
            </a:r>
            <a:r>
              <a:rPr lang="es-AR" sz="2800" dirty="0" err="1" smtClean="0"/>
              <a:t>Image</a:t>
            </a:r>
            <a:r>
              <a:rPr lang="es-AR" sz="2800" dirty="0" smtClean="0"/>
              <a:t> </a:t>
            </a:r>
            <a:r>
              <a:rPr lang="es-AR" sz="2800" dirty="0" err="1" smtClean="0"/>
              <a:t>Processing</a:t>
            </a:r>
            <a:r>
              <a:rPr lang="es-AR" sz="2800" dirty="0" smtClean="0"/>
              <a:t> Tools</a:t>
            </a:r>
          </a:p>
          <a:p>
            <a:pPr>
              <a:buFont typeface="Arial" pitchFamily="34" charset="0"/>
              <a:buChar char="•"/>
            </a:pPr>
            <a:r>
              <a:rPr lang="es-AR" sz="2800" dirty="0" err="1" smtClean="0"/>
              <a:t>Image</a:t>
            </a:r>
            <a:r>
              <a:rPr lang="es-AR" sz="2800" dirty="0" smtClean="0"/>
              <a:t> </a:t>
            </a:r>
            <a:r>
              <a:rPr lang="es-AR" sz="2800" dirty="0" err="1" smtClean="0"/>
              <a:t>Formation</a:t>
            </a:r>
            <a:r>
              <a:rPr lang="es-AR" sz="2800" dirty="0" smtClean="0"/>
              <a:t> and </a:t>
            </a:r>
            <a:r>
              <a:rPr lang="es-AR" sz="2800" dirty="0" err="1" smtClean="0"/>
              <a:t>Perception</a:t>
            </a:r>
            <a:endParaRPr lang="es-AR" sz="2800" dirty="0" smtClean="0"/>
          </a:p>
          <a:p>
            <a:pPr>
              <a:buFont typeface="Arial" pitchFamily="34" charset="0"/>
              <a:buChar char="•"/>
            </a:pPr>
            <a:r>
              <a:rPr lang="es-AR" sz="2800" dirty="0" err="1" smtClean="0"/>
              <a:t>Image</a:t>
            </a:r>
            <a:r>
              <a:rPr lang="es-AR" sz="2800" dirty="0" smtClean="0"/>
              <a:t> </a:t>
            </a:r>
            <a:r>
              <a:rPr lang="es-AR" sz="2800" dirty="0" err="1" smtClean="0"/>
              <a:t>Representation</a:t>
            </a:r>
            <a:endParaRPr lang="es-AR" sz="2800" dirty="0" smtClean="0"/>
          </a:p>
        </p:txBody>
      </p:sp>
    </p:spTree>
    <p:extLst>
      <p:ext uri="{BB962C8B-B14F-4D97-AF65-F5344CB8AC3E}">
        <p14:creationId xmlns:p14="http://schemas.microsoft.com/office/powerpoint/2010/main" val="1911466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656272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10400" y="335590"/>
            <a:ext cx="213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grayscale</a:t>
            </a:r>
            <a:r>
              <a:rPr lang="en-US" dirty="0"/>
              <a:t> image and the pixel values in a 6 × 6 neighborhood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4342"/>
            <a:ext cx="642937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67524" y="3734342"/>
            <a:ext cx="22886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 indexed color image and the indices in a 4 × 4 neighborhood</a:t>
            </a:r>
          </a:p>
        </p:txBody>
      </p:sp>
    </p:spTree>
    <p:extLst>
      <p:ext uri="{BB962C8B-B14F-4D97-AF65-F5344CB8AC3E}">
        <p14:creationId xmlns:p14="http://schemas.microsoft.com/office/powerpoint/2010/main" val="2124474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52400"/>
            <a:ext cx="9067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What Is Digital Image Processing?</a:t>
            </a:r>
          </a:p>
          <a:p>
            <a:r>
              <a:rPr lang="en-US" sz="2800" dirty="0"/>
              <a:t>Digital image processing can be defined as the science of modifying digital </a:t>
            </a:r>
            <a:r>
              <a:rPr lang="en-US" sz="2800" dirty="0" smtClean="0"/>
              <a:t>images by </a:t>
            </a:r>
            <a:r>
              <a:rPr lang="en-US" sz="2800" dirty="0"/>
              <a:t>means of a digital computer.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The </a:t>
            </a:r>
            <a:r>
              <a:rPr lang="en-US" sz="2800" dirty="0"/>
              <a:t>changes that take place in the images are usually performed </a:t>
            </a:r>
            <a:r>
              <a:rPr lang="en-US" sz="2800" i="1" dirty="0" smtClean="0"/>
              <a:t>automatically </a:t>
            </a:r>
            <a:r>
              <a:rPr lang="en-US" sz="2800" dirty="0" smtClean="0"/>
              <a:t>and </a:t>
            </a:r>
            <a:r>
              <a:rPr lang="en-US" sz="2800" dirty="0"/>
              <a:t>rely on carefully designed algorithms. This is in clear contrast with another</a:t>
            </a:r>
          </a:p>
          <a:p>
            <a:r>
              <a:rPr lang="en-US" sz="2800" dirty="0"/>
              <a:t>scenario, such as touching up a photo using an airbrush tool in a photo editing </a:t>
            </a:r>
            <a:r>
              <a:rPr lang="en-US" sz="2800" dirty="0" smtClean="0"/>
              <a:t>software, in </a:t>
            </a:r>
            <a:r>
              <a:rPr lang="en-US" sz="2800" dirty="0"/>
              <a:t>which images are processed </a:t>
            </a:r>
            <a:r>
              <a:rPr lang="en-US" sz="2800" i="1" dirty="0"/>
              <a:t>manually </a:t>
            </a:r>
            <a:r>
              <a:rPr lang="en-US" sz="2800" dirty="0"/>
              <a:t>and the success of the task depends </a:t>
            </a:r>
            <a:r>
              <a:rPr lang="en-US" sz="2800" dirty="0" smtClean="0"/>
              <a:t>on human </a:t>
            </a:r>
            <a:r>
              <a:rPr lang="en-US" sz="2800" dirty="0"/>
              <a:t>ability and dexterity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0829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2022230"/>
          </a:xfrm>
        </p:spPr>
        <p:txBody>
          <a:bodyPr/>
          <a:lstStyle/>
          <a:p>
            <a:r>
              <a:rPr lang="en-US" dirty="0"/>
              <a:t>Common image file formats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>
          <a:xfrm>
            <a:off x="685800" y="1981200"/>
            <a:ext cx="77724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smtClean="0"/>
              <a:t>GIF (Graphic Interchange Format) - </a:t>
            </a:r>
          </a:p>
          <a:p>
            <a:r>
              <a:rPr lang="en-US" sz="2200" smtClean="0"/>
              <a:t>PNG (Portable Network Graphics)</a:t>
            </a:r>
          </a:p>
          <a:p>
            <a:r>
              <a:rPr lang="en-US" sz="2200" smtClean="0"/>
              <a:t>JPEG (Joint Photographic Experts Group)</a:t>
            </a:r>
          </a:p>
          <a:p>
            <a:r>
              <a:rPr lang="en-US" sz="2200" smtClean="0"/>
              <a:t>TIFF (Tagged Image File Format)</a:t>
            </a:r>
          </a:p>
          <a:p>
            <a:r>
              <a:rPr lang="en-US" sz="2200" smtClean="0"/>
              <a:t>PGM (Portable Gray Map)</a:t>
            </a:r>
          </a:p>
          <a:p>
            <a:r>
              <a:rPr lang="en-US" sz="2200" smtClean="0"/>
              <a:t>FITS (Flexible Image Transport System)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71694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Areas of Image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392857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0" dirty="0"/>
              <a:t>Purpose of image processing</a:t>
            </a:r>
          </a:p>
          <a:p>
            <a:r>
              <a:rPr lang="en-US" sz="2000" b="0" dirty="0" smtClean="0"/>
              <a:t>     – </a:t>
            </a:r>
            <a:r>
              <a:rPr lang="en-US" sz="2000" b="0" dirty="0"/>
              <a:t>Improvement of pictorial information for human interpretation</a:t>
            </a:r>
          </a:p>
          <a:p>
            <a:r>
              <a:rPr lang="en-US" sz="2000" b="0" dirty="0" smtClean="0"/>
              <a:t>     – </a:t>
            </a:r>
            <a:r>
              <a:rPr lang="en-US" sz="2000" b="0" dirty="0"/>
              <a:t>Compression of image data for storage and transmission</a:t>
            </a:r>
          </a:p>
          <a:p>
            <a:r>
              <a:rPr lang="en-US" sz="2000" b="0" dirty="0" smtClean="0"/>
              <a:t>     – </a:t>
            </a:r>
            <a:r>
              <a:rPr lang="en-US" sz="2000" b="0" dirty="0"/>
              <a:t>Preprocessing to enable object detection, classification, </a:t>
            </a:r>
            <a:r>
              <a:rPr lang="en-US" sz="2000" b="0" dirty="0" smtClean="0"/>
              <a:t>and tracking</a:t>
            </a:r>
            <a:endParaRPr lang="en-US" sz="2000" b="0" dirty="0"/>
          </a:p>
          <a:p>
            <a:r>
              <a:rPr lang="en-US" sz="2000" b="0" dirty="0"/>
              <a:t>• Typical application areas</a:t>
            </a:r>
          </a:p>
          <a:p>
            <a:r>
              <a:rPr lang="en-US" sz="2000" b="0" dirty="0" smtClean="0"/>
              <a:t>   – </a:t>
            </a:r>
            <a:r>
              <a:rPr lang="en-US" sz="2000" b="0" dirty="0"/>
              <a:t>Television Signal Processing</a:t>
            </a:r>
          </a:p>
          <a:p>
            <a:r>
              <a:rPr lang="en-US" sz="2000" b="0" dirty="0" smtClean="0"/>
              <a:t>   – </a:t>
            </a:r>
            <a:r>
              <a:rPr lang="en-US" sz="2000" b="0" dirty="0"/>
              <a:t>Satellite Image Processing</a:t>
            </a:r>
          </a:p>
          <a:p>
            <a:r>
              <a:rPr lang="en-US" sz="2000" b="0" dirty="0" smtClean="0"/>
              <a:t>   – </a:t>
            </a:r>
            <a:r>
              <a:rPr lang="en-US" sz="2000" b="0" dirty="0"/>
              <a:t>Medical Image Processing</a:t>
            </a:r>
          </a:p>
          <a:p>
            <a:r>
              <a:rPr lang="en-US" sz="2000" b="0" dirty="0" smtClean="0"/>
              <a:t>   – </a:t>
            </a:r>
            <a:r>
              <a:rPr lang="en-US" sz="2000" b="0" dirty="0"/>
              <a:t>Law </a:t>
            </a:r>
            <a:r>
              <a:rPr lang="en-US" sz="2000" b="0" dirty="0" smtClean="0"/>
              <a:t>Enforcement</a:t>
            </a:r>
          </a:p>
          <a:p>
            <a:r>
              <a:rPr lang="es-AR" sz="2000" b="0" dirty="0" smtClean="0"/>
              <a:t>And much more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0203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Image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0628"/>
            <a:ext cx="8763000" cy="3579849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0" dirty="0"/>
              <a:t>Images are acquired to get information about </a:t>
            </a:r>
            <a:r>
              <a:rPr lang="en-US" sz="2400" dirty="0"/>
              <a:t>Anatomy </a:t>
            </a:r>
            <a:r>
              <a:rPr lang="en-US" sz="2400" b="0" dirty="0" smtClean="0"/>
              <a:t>and </a:t>
            </a:r>
            <a:r>
              <a:rPr lang="en-US" sz="2400" dirty="0" smtClean="0"/>
              <a:t>Physiology </a:t>
            </a:r>
            <a:r>
              <a:rPr lang="en-US" sz="2400" b="0" dirty="0"/>
              <a:t>of a patient</a:t>
            </a:r>
          </a:p>
          <a:p>
            <a:r>
              <a:rPr lang="en-US" sz="2400" b="0" dirty="0"/>
              <a:t>• How to reconstruct the image from captured data</a:t>
            </a:r>
          </a:p>
          <a:p>
            <a:r>
              <a:rPr lang="en-US" sz="2400" b="0" dirty="0"/>
              <a:t>• How to process/analyze the image to help </a:t>
            </a:r>
            <a:r>
              <a:rPr lang="en-US" sz="2400" b="0" dirty="0" smtClean="0"/>
              <a:t>diagnosis/treatment</a:t>
            </a:r>
          </a:p>
          <a:p>
            <a:r>
              <a:rPr lang="en-US" sz="2400" b="0" dirty="0" smtClean="0"/>
              <a:t>    – </a:t>
            </a:r>
            <a:r>
              <a:rPr lang="en-US" sz="2400" b="0" dirty="0"/>
              <a:t>Ultra Sound (US)</a:t>
            </a:r>
          </a:p>
          <a:p>
            <a:r>
              <a:rPr lang="en-US" sz="2400" b="0" dirty="0" smtClean="0"/>
              <a:t>    – </a:t>
            </a:r>
            <a:r>
              <a:rPr lang="en-US" sz="2400" b="0" dirty="0"/>
              <a:t>Magnetic resonance Imaging</a:t>
            </a:r>
          </a:p>
          <a:p>
            <a:r>
              <a:rPr lang="en-US" sz="2400" b="0" dirty="0" smtClean="0"/>
              <a:t>    – </a:t>
            </a:r>
            <a:r>
              <a:rPr lang="en-US" sz="2400" b="0" dirty="0"/>
              <a:t>Positron Emission Tomography (PET)</a:t>
            </a:r>
          </a:p>
          <a:p>
            <a:r>
              <a:rPr lang="en-US" sz="2400" b="0" dirty="0" smtClean="0"/>
              <a:t>    – </a:t>
            </a:r>
            <a:r>
              <a:rPr lang="en-US" sz="2400" b="0" dirty="0"/>
              <a:t>Computer Tomography (CT)</a:t>
            </a:r>
            <a:endParaRPr lang="en-US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67000"/>
            <a:ext cx="129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895600"/>
            <a:ext cx="8858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93108"/>
            <a:ext cx="4114800" cy="15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58" y="4495800"/>
            <a:ext cx="12001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77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Image Processing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sz="2800" b="0" dirty="0"/>
              <a:t>• </a:t>
            </a:r>
            <a:r>
              <a:rPr lang="en-US" sz="2800" b="0" dirty="0" smtClean="0"/>
              <a:t>Simple </a:t>
            </a:r>
            <a:r>
              <a:rPr lang="en-US" sz="2800" b="0" dirty="0"/>
              <a:t>point processing</a:t>
            </a:r>
          </a:p>
          <a:p>
            <a:r>
              <a:rPr lang="en-US" sz="2800" b="0" dirty="0" smtClean="0"/>
              <a:t>• </a:t>
            </a:r>
            <a:r>
              <a:rPr lang="en-US" sz="2800" b="0" dirty="0"/>
              <a:t>Noise reduction</a:t>
            </a:r>
          </a:p>
          <a:p>
            <a:r>
              <a:rPr lang="en-US" sz="2800" b="0" dirty="0"/>
              <a:t>• Image enhancement</a:t>
            </a:r>
          </a:p>
          <a:p>
            <a:r>
              <a:rPr lang="en-US" sz="2800" b="0" dirty="0"/>
              <a:t>• Image restoration</a:t>
            </a:r>
          </a:p>
          <a:p>
            <a:r>
              <a:rPr lang="en-US" sz="2800" b="0" dirty="0" smtClean="0"/>
              <a:t>• </a:t>
            </a:r>
            <a:r>
              <a:rPr lang="en-US" sz="2800" b="0" dirty="0"/>
              <a:t>Image segmentation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8090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point processing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990600"/>
            <a:ext cx="774382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782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 Enhancement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05" y="1028700"/>
            <a:ext cx="78009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760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Reduction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990600"/>
            <a:ext cx="8829675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047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Sharpening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143000"/>
            <a:ext cx="794385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4451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456</TotalTime>
  <Words>671</Words>
  <Application>Microsoft Office PowerPoint</Application>
  <PresentationFormat>On-screen Show (4:3)</PresentationFormat>
  <Paragraphs>96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Angles</vt:lpstr>
      <vt:lpstr>PowerPoint Presentation</vt:lpstr>
      <vt:lpstr>Lecture outline</vt:lpstr>
      <vt:lpstr>Application Areas of Image Processing</vt:lpstr>
      <vt:lpstr>Medical Image Processing</vt:lpstr>
      <vt:lpstr>Basic Image Processing Operations</vt:lpstr>
      <vt:lpstr>Simple point processing</vt:lpstr>
      <vt:lpstr>Contrast Enhancement</vt:lpstr>
      <vt:lpstr>Noise Reduction</vt:lpstr>
      <vt:lpstr>Image Sharpening</vt:lpstr>
      <vt:lpstr>Image Restoration</vt:lpstr>
      <vt:lpstr>Image debluring</vt:lpstr>
      <vt:lpstr>Image Segmentation</vt:lpstr>
      <vt:lpstr>Image Formation and Representation</vt:lpstr>
      <vt:lpstr>PowerPoint Presentation</vt:lpstr>
      <vt:lpstr>PowerPoint Presentation</vt:lpstr>
      <vt:lpstr>Image digitization</vt:lpstr>
      <vt:lpstr>Image digitization (cont’d)</vt:lpstr>
      <vt:lpstr>Grayscale Image Specification</vt:lpstr>
      <vt:lpstr>Color Image Specification</vt:lpstr>
      <vt:lpstr>PowerPoint Presentation</vt:lpstr>
      <vt:lpstr>PowerPoint Presentation</vt:lpstr>
      <vt:lpstr>Common image file formats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Lamassu</dc:creator>
  <cp:lastModifiedBy>Lamassu</cp:lastModifiedBy>
  <cp:revision>37</cp:revision>
  <dcterms:created xsi:type="dcterms:W3CDTF">2018-10-06T20:04:05Z</dcterms:created>
  <dcterms:modified xsi:type="dcterms:W3CDTF">2018-11-10T12:25:57Z</dcterms:modified>
</cp:coreProperties>
</file>