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8" r:id="rId2"/>
    <p:sldId id="256" r:id="rId3"/>
    <p:sldId id="257" r:id="rId4"/>
    <p:sldId id="258" r:id="rId5"/>
    <p:sldId id="259" r:id="rId6"/>
    <p:sldId id="260" r:id="rId7"/>
    <p:sldId id="261" r:id="rId8"/>
    <p:sldId id="290" r:id="rId9"/>
    <p:sldId id="262" r:id="rId10"/>
    <p:sldId id="296" r:id="rId11"/>
    <p:sldId id="291" r:id="rId12"/>
    <p:sldId id="263" r:id="rId13"/>
    <p:sldId id="297" r:id="rId14"/>
    <p:sldId id="265" r:id="rId15"/>
    <p:sldId id="292" r:id="rId16"/>
    <p:sldId id="295" r:id="rId17"/>
    <p:sldId id="266" r:id="rId18"/>
    <p:sldId id="267" r:id="rId19"/>
    <p:sldId id="294" r:id="rId20"/>
    <p:sldId id="271" r:id="rId21"/>
    <p:sldId id="272" r:id="rId22"/>
    <p:sldId id="273" r:id="rId23"/>
    <p:sldId id="274" r:id="rId24"/>
    <p:sldId id="275" r:id="rId25"/>
    <p:sldId id="276" r:id="rId26"/>
    <p:sldId id="277" r:id="rId27"/>
    <p:sldId id="278" r:id="rId28"/>
    <p:sldId id="298" r:id="rId29"/>
    <p:sldId id="279" r:id="rId30"/>
    <p:sldId id="299" r:id="rId31"/>
    <p:sldId id="280" r:id="rId32"/>
    <p:sldId id="281" r:id="rId33"/>
    <p:sldId id="302" r:id="rId34"/>
    <p:sldId id="283" r:id="rId35"/>
    <p:sldId id="284" r:id="rId36"/>
    <p:sldId id="303" r:id="rId37"/>
    <p:sldId id="286" r:id="rId38"/>
    <p:sldId id="287" r:id="rId3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731" autoAdjust="0"/>
    <p:restoredTop sz="94671" autoAdjust="0"/>
  </p:normalViewPr>
  <p:slideViewPr>
    <p:cSldViewPr>
      <p:cViewPr varScale="1">
        <p:scale>
          <a:sx n="70" d="100"/>
          <a:sy n="70" d="100"/>
        </p:scale>
        <p:origin x="-774" y="-90"/>
      </p:cViewPr>
      <p:guideLst>
        <p:guide orient="horz" pos="2160"/>
        <p:guide pos="2880"/>
      </p:guideLst>
    </p:cSldViewPr>
  </p:slideViewPr>
  <p:outlineViewPr>
    <p:cViewPr>
      <p:scale>
        <a:sx n="33" d="100"/>
        <a:sy n="33" d="100"/>
      </p:scale>
      <p:origin x="36" y="67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F9807C99-93FC-4171-9B1D-C2A761385CFE}"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521960-C287-4B0C-A8F8-58D658FA56CD}" type="slidenum">
              <a:rPr lang="ar-IQ" smtClean="0"/>
              <a:t>‹#›</a:t>
            </a:fld>
            <a:endParaRPr lang="ar-IQ"/>
          </a:p>
        </p:txBody>
      </p:sp>
    </p:spTree>
    <p:extLst>
      <p:ext uri="{BB962C8B-B14F-4D97-AF65-F5344CB8AC3E}">
        <p14:creationId xmlns:p14="http://schemas.microsoft.com/office/powerpoint/2010/main" val="70320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9807C99-93FC-4171-9B1D-C2A761385CFE}"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521960-C287-4B0C-A8F8-58D658FA56CD}" type="slidenum">
              <a:rPr lang="ar-IQ" smtClean="0"/>
              <a:t>‹#›</a:t>
            </a:fld>
            <a:endParaRPr lang="ar-IQ"/>
          </a:p>
        </p:txBody>
      </p:sp>
    </p:spTree>
    <p:extLst>
      <p:ext uri="{BB962C8B-B14F-4D97-AF65-F5344CB8AC3E}">
        <p14:creationId xmlns:p14="http://schemas.microsoft.com/office/powerpoint/2010/main" val="331554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9807C99-93FC-4171-9B1D-C2A761385CFE}"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521960-C287-4B0C-A8F8-58D658FA56CD}" type="slidenum">
              <a:rPr lang="ar-IQ" smtClean="0"/>
              <a:t>‹#›</a:t>
            </a:fld>
            <a:endParaRPr lang="ar-IQ"/>
          </a:p>
        </p:txBody>
      </p:sp>
    </p:spTree>
    <p:extLst>
      <p:ext uri="{BB962C8B-B14F-4D97-AF65-F5344CB8AC3E}">
        <p14:creationId xmlns:p14="http://schemas.microsoft.com/office/powerpoint/2010/main" val="407124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9807C99-93FC-4171-9B1D-C2A761385CFE}"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521960-C287-4B0C-A8F8-58D658FA56CD}" type="slidenum">
              <a:rPr lang="ar-IQ" smtClean="0"/>
              <a:t>‹#›</a:t>
            </a:fld>
            <a:endParaRPr lang="ar-IQ"/>
          </a:p>
        </p:txBody>
      </p:sp>
    </p:spTree>
    <p:extLst>
      <p:ext uri="{BB962C8B-B14F-4D97-AF65-F5344CB8AC3E}">
        <p14:creationId xmlns:p14="http://schemas.microsoft.com/office/powerpoint/2010/main" val="59695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07C99-93FC-4171-9B1D-C2A761385CFE}"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521960-C287-4B0C-A8F8-58D658FA56CD}" type="slidenum">
              <a:rPr lang="ar-IQ" smtClean="0"/>
              <a:t>‹#›</a:t>
            </a:fld>
            <a:endParaRPr lang="ar-IQ"/>
          </a:p>
        </p:txBody>
      </p:sp>
    </p:spTree>
    <p:extLst>
      <p:ext uri="{BB962C8B-B14F-4D97-AF65-F5344CB8AC3E}">
        <p14:creationId xmlns:p14="http://schemas.microsoft.com/office/powerpoint/2010/main" val="418111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F9807C99-93FC-4171-9B1D-C2A761385CFE}" type="datetimeFigureOut">
              <a:rPr lang="ar-IQ" smtClean="0"/>
              <a:t>09/07/1440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521960-C287-4B0C-A8F8-58D658FA56CD}" type="slidenum">
              <a:rPr lang="ar-IQ" smtClean="0"/>
              <a:t>‹#›</a:t>
            </a:fld>
            <a:endParaRPr lang="ar-IQ"/>
          </a:p>
        </p:txBody>
      </p:sp>
    </p:spTree>
    <p:extLst>
      <p:ext uri="{BB962C8B-B14F-4D97-AF65-F5344CB8AC3E}">
        <p14:creationId xmlns:p14="http://schemas.microsoft.com/office/powerpoint/2010/main" val="298474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F9807C99-93FC-4171-9B1D-C2A761385CFE}" type="datetimeFigureOut">
              <a:rPr lang="ar-IQ" smtClean="0"/>
              <a:t>09/07/1440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A521960-C287-4B0C-A8F8-58D658FA56CD}" type="slidenum">
              <a:rPr lang="ar-IQ" smtClean="0"/>
              <a:t>‹#›</a:t>
            </a:fld>
            <a:endParaRPr lang="ar-IQ"/>
          </a:p>
        </p:txBody>
      </p:sp>
    </p:spTree>
    <p:extLst>
      <p:ext uri="{BB962C8B-B14F-4D97-AF65-F5344CB8AC3E}">
        <p14:creationId xmlns:p14="http://schemas.microsoft.com/office/powerpoint/2010/main" val="283292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F9807C99-93FC-4171-9B1D-C2A761385CFE}" type="datetimeFigureOut">
              <a:rPr lang="ar-IQ" smtClean="0"/>
              <a:t>09/07/1440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A521960-C287-4B0C-A8F8-58D658FA56CD}" type="slidenum">
              <a:rPr lang="ar-IQ" smtClean="0"/>
              <a:t>‹#›</a:t>
            </a:fld>
            <a:endParaRPr lang="ar-IQ"/>
          </a:p>
        </p:txBody>
      </p:sp>
    </p:spTree>
    <p:extLst>
      <p:ext uri="{BB962C8B-B14F-4D97-AF65-F5344CB8AC3E}">
        <p14:creationId xmlns:p14="http://schemas.microsoft.com/office/powerpoint/2010/main" val="206951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07C99-93FC-4171-9B1D-C2A761385CFE}" type="datetimeFigureOut">
              <a:rPr lang="ar-IQ" smtClean="0"/>
              <a:t>09/07/1440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A521960-C287-4B0C-A8F8-58D658FA56CD}" type="slidenum">
              <a:rPr lang="ar-IQ" smtClean="0"/>
              <a:t>‹#›</a:t>
            </a:fld>
            <a:endParaRPr lang="ar-IQ"/>
          </a:p>
        </p:txBody>
      </p:sp>
    </p:spTree>
    <p:extLst>
      <p:ext uri="{BB962C8B-B14F-4D97-AF65-F5344CB8AC3E}">
        <p14:creationId xmlns:p14="http://schemas.microsoft.com/office/powerpoint/2010/main" val="238689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07C99-93FC-4171-9B1D-C2A761385CFE}" type="datetimeFigureOut">
              <a:rPr lang="ar-IQ" smtClean="0"/>
              <a:t>09/07/1440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521960-C287-4B0C-A8F8-58D658FA56CD}" type="slidenum">
              <a:rPr lang="ar-IQ" smtClean="0"/>
              <a:t>‹#›</a:t>
            </a:fld>
            <a:endParaRPr lang="ar-IQ"/>
          </a:p>
        </p:txBody>
      </p:sp>
    </p:spTree>
    <p:extLst>
      <p:ext uri="{BB962C8B-B14F-4D97-AF65-F5344CB8AC3E}">
        <p14:creationId xmlns:p14="http://schemas.microsoft.com/office/powerpoint/2010/main" val="165895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07C99-93FC-4171-9B1D-C2A761385CFE}" type="datetimeFigureOut">
              <a:rPr lang="ar-IQ" smtClean="0"/>
              <a:t>09/07/1440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521960-C287-4B0C-A8F8-58D658FA56CD}" type="slidenum">
              <a:rPr lang="ar-IQ" smtClean="0"/>
              <a:t>‹#›</a:t>
            </a:fld>
            <a:endParaRPr lang="ar-IQ"/>
          </a:p>
        </p:txBody>
      </p:sp>
    </p:spTree>
    <p:extLst>
      <p:ext uri="{BB962C8B-B14F-4D97-AF65-F5344CB8AC3E}">
        <p14:creationId xmlns:p14="http://schemas.microsoft.com/office/powerpoint/2010/main" val="346790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9807C99-93FC-4171-9B1D-C2A761385CFE}" type="datetimeFigureOut">
              <a:rPr lang="ar-IQ" smtClean="0"/>
              <a:t>09/07/1440</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A521960-C287-4B0C-A8F8-58D658FA56CD}" type="slidenum">
              <a:rPr lang="ar-IQ" smtClean="0"/>
              <a:t>‹#›</a:t>
            </a:fld>
            <a:endParaRPr lang="ar-IQ"/>
          </a:p>
        </p:txBody>
      </p:sp>
    </p:spTree>
    <p:extLst>
      <p:ext uri="{BB962C8B-B14F-4D97-AF65-F5344CB8AC3E}">
        <p14:creationId xmlns:p14="http://schemas.microsoft.com/office/powerpoint/2010/main" val="37904225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p:txBody>
          <a:bodyPr/>
          <a:lstStyle/>
          <a:p>
            <a:endParaRPr lang="ar-IQ"/>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92"/>
            <a:ext cx="9144000" cy="6071616"/>
          </a:xfrm>
          <a:prstGeom prst="rect">
            <a:avLst/>
          </a:prstGeom>
        </p:spPr>
      </p:pic>
    </p:spTree>
    <p:extLst>
      <p:ext uri="{BB962C8B-B14F-4D97-AF65-F5344CB8AC3E}">
        <p14:creationId xmlns:p14="http://schemas.microsoft.com/office/powerpoint/2010/main" val="3014710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NORMAL EPIDERMAL LAYER </a:t>
            </a:r>
            <a:endParaRPr lang="ar-IQ" dirty="0"/>
          </a:p>
        </p:txBody>
      </p:sp>
      <p:sp>
        <p:nvSpPr>
          <p:cNvPr id="5" name="Text Placeholder 4"/>
          <p:cNvSpPr>
            <a:spLocks noGrp="1"/>
          </p:cNvSpPr>
          <p:nvPr>
            <p:ph type="body" idx="1"/>
          </p:nvPr>
        </p:nvSpPr>
        <p:spPr/>
        <p:txBody>
          <a:bodyPr>
            <a:noAutofit/>
          </a:bodyPr>
          <a:lstStyle/>
          <a:p>
            <a:pPr marL="342900" indent="-342900" algn="l" rtl="0">
              <a:buFont typeface="Arial" pitchFamily="34" charset="0"/>
              <a:buChar char="•"/>
            </a:pPr>
            <a:r>
              <a:rPr lang="en-US" sz="2800" i="1" dirty="0" smtClean="0"/>
              <a:t>Keratinocytes with their lipid envelop </a:t>
            </a:r>
            <a:endParaRPr lang="ar-IQ" sz="2800" i="1"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569247"/>
            <a:ext cx="4040188" cy="3162544"/>
          </a:xfrm>
        </p:spPr>
      </p:pic>
      <p:sp>
        <p:nvSpPr>
          <p:cNvPr id="7" name="Text Placeholder 6"/>
          <p:cNvSpPr>
            <a:spLocks noGrp="1"/>
          </p:cNvSpPr>
          <p:nvPr>
            <p:ph type="body" sz="quarter" idx="3"/>
          </p:nvPr>
        </p:nvSpPr>
        <p:spPr/>
        <p:txBody>
          <a:bodyPr>
            <a:noAutofit/>
          </a:bodyPr>
          <a:lstStyle/>
          <a:p>
            <a:pPr marL="342900" indent="-342900" algn="l" rtl="0">
              <a:buFont typeface="Arial" pitchFamily="34" charset="0"/>
              <a:buChar char="•"/>
            </a:pPr>
            <a:r>
              <a:rPr lang="en-US" sz="2800" i="1" dirty="0" smtClean="0"/>
              <a:t>Cross section of epidermis </a:t>
            </a:r>
            <a:endParaRPr lang="ar-IQ" sz="2800" i="1" dirty="0"/>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84712" y="2233327"/>
            <a:ext cx="3962400" cy="3834384"/>
          </a:xfrm>
        </p:spPr>
      </p:pic>
    </p:spTree>
    <p:extLst>
      <p:ext uri="{BB962C8B-B14F-4D97-AF65-F5344CB8AC3E}">
        <p14:creationId xmlns:p14="http://schemas.microsoft.com/office/powerpoint/2010/main" val="1229649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FFFF00"/>
                </a:solidFill>
              </a:rPr>
              <a:t>AD</a:t>
            </a:r>
            <a:endParaRPr lang="ar-IQ" sz="6000" b="1" i="1" dirty="0">
              <a:solidFill>
                <a:srgbClr val="FFFF00"/>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5136"/>
            <a:ext cx="8640960" cy="5252795"/>
          </a:xfrm>
        </p:spPr>
      </p:pic>
    </p:spTree>
    <p:extLst>
      <p:ext uri="{BB962C8B-B14F-4D97-AF65-F5344CB8AC3E}">
        <p14:creationId xmlns:p14="http://schemas.microsoft.com/office/powerpoint/2010/main" val="3647311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FFFF00"/>
                </a:solidFill>
              </a:rPr>
              <a:t>Pathogenesis</a:t>
            </a:r>
            <a:endParaRPr lang="ar-IQ" sz="6000" b="1" i="1" dirty="0">
              <a:solidFill>
                <a:srgbClr val="FFFF00"/>
              </a:solidFill>
            </a:endParaRPr>
          </a:p>
        </p:txBody>
      </p:sp>
      <p:sp>
        <p:nvSpPr>
          <p:cNvPr id="3" name="Content Placeholder 2"/>
          <p:cNvSpPr>
            <a:spLocks noGrp="1"/>
          </p:cNvSpPr>
          <p:nvPr>
            <p:ph idx="1"/>
          </p:nvPr>
        </p:nvSpPr>
        <p:spPr>
          <a:xfrm>
            <a:off x="385192" y="1412776"/>
            <a:ext cx="8229600" cy="4525963"/>
          </a:xfrm>
        </p:spPr>
        <p:txBody>
          <a:bodyPr/>
          <a:lstStyle/>
          <a:p>
            <a:pPr marL="0" indent="0" algn="l" rtl="0">
              <a:buNone/>
            </a:pPr>
            <a:r>
              <a:rPr lang="en-US" dirty="0" smtClean="0"/>
              <a:t> </a:t>
            </a:r>
          </a:p>
          <a:p>
            <a:pPr marL="0" indent="0" algn="l" rtl="0">
              <a:buNone/>
            </a:pPr>
            <a:r>
              <a:rPr lang="en-US" dirty="0" smtClean="0"/>
              <a:t> </a:t>
            </a:r>
          </a:p>
          <a:p>
            <a:pPr algn="l" rtl="0"/>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772816"/>
            <a:ext cx="8208912" cy="4848071"/>
          </a:xfrm>
          <a:prstGeom prst="rect">
            <a:avLst/>
          </a:prstGeom>
        </p:spPr>
      </p:pic>
    </p:spTree>
    <p:extLst>
      <p:ext uri="{BB962C8B-B14F-4D97-AF65-F5344CB8AC3E}">
        <p14:creationId xmlns:p14="http://schemas.microsoft.com/office/powerpoint/2010/main" val="2320817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i="1" dirty="0" smtClean="0">
                <a:solidFill>
                  <a:srgbClr val="FFFF00"/>
                </a:solidFill>
              </a:rPr>
              <a:t>Comparison of normal to atopic skin</a:t>
            </a:r>
            <a:endParaRPr lang="ar-IQ" b="1" i="1"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28800"/>
            <a:ext cx="7992888" cy="4925144"/>
          </a:xfrm>
        </p:spPr>
      </p:pic>
    </p:spTree>
    <p:extLst>
      <p:ext uri="{BB962C8B-B14F-4D97-AF65-F5344CB8AC3E}">
        <p14:creationId xmlns:p14="http://schemas.microsoft.com/office/powerpoint/2010/main" val="1886203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FFFF00"/>
                </a:solidFill>
              </a:rPr>
              <a:t>AD</a:t>
            </a:r>
            <a:endParaRPr lang="ar-IQ" sz="6000" b="1" i="1" dirty="0">
              <a:solidFill>
                <a:srgbClr val="FFFF00"/>
              </a:solidFill>
            </a:endParaRPr>
          </a:p>
        </p:txBody>
      </p:sp>
      <p:sp>
        <p:nvSpPr>
          <p:cNvPr id="3" name="Content Placeholder 2"/>
          <p:cNvSpPr>
            <a:spLocks noGrp="1"/>
          </p:cNvSpPr>
          <p:nvPr>
            <p:ph idx="1"/>
          </p:nvPr>
        </p:nvSpPr>
        <p:spPr>
          <a:ln>
            <a:solidFill>
              <a:srgbClr val="FFFF00"/>
            </a:solidFill>
          </a:ln>
        </p:spPr>
        <p:txBody>
          <a:bodyPr/>
          <a:lstStyle/>
          <a:p>
            <a:pPr marL="0" indent="0" algn="l" rtl="0">
              <a:buNone/>
            </a:pPr>
            <a:r>
              <a:rPr lang="en-US" b="1" i="1" dirty="0" smtClean="0">
                <a:solidFill>
                  <a:srgbClr val="FFFF00"/>
                </a:solidFill>
              </a:rPr>
              <a:t>Clinical features </a:t>
            </a:r>
            <a:r>
              <a:rPr lang="en-US" dirty="0" smtClean="0"/>
              <a:t>:  </a:t>
            </a:r>
          </a:p>
          <a:p>
            <a:pPr algn="l" rtl="0"/>
            <a:r>
              <a:rPr lang="en-US" b="1" i="1" dirty="0" smtClean="0">
                <a:solidFill>
                  <a:schemeClr val="accent6">
                    <a:lumMod val="75000"/>
                  </a:schemeClr>
                </a:solidFill>
              </a:rPr>
              <a:t>Essential features; must be present and sufficient for diagnosis</a:t>
            </a:r>
            <a:r>
              <a:rPr lang="en-US" dirty="0" smtClean="0"/>
              <a:t>: </a:t>
            </a:r>
          </a:p>
          <a:p>
            <a:pPr marL="514350" indent="-514350" algn="l" rtl="0">
              <a:buFont typeface="+mj-lt"/>
              <a:buAutoNum type="arabicPeriod"/>
            </a:pPr>
            <a:r>
              <a:rPr lang="en-US" b="1" i="1" dirty="0" smtClean="0"/>
              <a:t>Pruritus</a:t>
            </a:r>
            <a:r>
              <a:rPr lang="en-US" dirty="0" smtClean="0"/>
              <a:t>; rubbing or scratching .</a:t>
            </a:r>
          </a:p>
          <a:p>
            <a:pPr marL="514350" indent="-514350" algn="l" rtl="0">
              <a:buFont typeface="+mj-lt"/>
              <a:buAutoNum type="arabicPeriod"/>
            </a:pPr>
            <a:r>
              <a:rPr lang="en-US" b="1" i="1" dirty="0" smtClean="0"/>
              <a:t>Typical eczematous morphology and age –specific distribution pattern .</a:t>
            </a:r>
          </a:p>
          <a:p>
            <a:pPr marL="514350" indent="-514350" algn="l" rtl="0">
              <a:buFont typeface="+mj-lt"/>
              <a:buAutoNum type="arabicPeriod"/>
            </a:pPr>
            <a:r>
              <a:rPr lang="en-US" b="1" i="1" dirty="0" smtClean="0"/>
              <a:t>Chronic or relapsing course</a:t>
            </a:r>
            <a:r>
              <a:rPr lang="en-US" dirty="0" smtClean="0"/>
              <a:t>.</a:t>
            </a:r>
          </a:p>
          <a:p>
            <a:pPr algn="l" rtl="0"/>
            <a:r>
              <a:rPr lang="en-US" b="1" i="1" dirty="0" smtClean="0">
                <a:solidFill>
                  <a:schemeClr val="accent6">
                    <a:lumMod val="75000"/>
                  </a:schemeClr>
                </a:solidFill>
              </a:rPr>
              <a:t>Other important features are </a:t>
            </a:r>
            <a:r>
              <a:rPr lang="en-US" dirty="0" smtClean="0"/>
              <a:t>:</a:t>
            </a:r>
          </a:p>
          <a:p>
            <a:pPr marL="0" indent="0" algn="l" rtl="0">
              <a:buNone/>
            </a:pPr>
            <a:endParaRPr lang="en-US" dirty="0" smtClean="0"/>
          </a:p>
          <a:p>
            <a:pPr marL="0" indent="0" algn="l" rtl="0">
              <a:buNone/>
            </a:pPr>
            <a:endParaRPr lang="en-US" dirty="0" smtClean="0"/>
          </a:p>
          <a:p>
            <a:pPr marL="0" indent="0" algn="l" rtl="0">
              <a:buNone/>
            </a:pPr>
            <a:endParaRPr lang="ar-IQ" dirty="0"/>
          </a:p>
        </p:txBody>
      </p:sp>
    </p:spTree>
    <p:extLst>
      <p:ext uri="{BB962C8B-B14F-4D97-AF65-F5344CB8AC3E}">
        <p14:creationId xmlns:p14="http://schemas.microsoft.com/office/powerpoint/2010/main" val="1678301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C000"/>
                </a:solidFill>
              </a:rPr>
              <a:t>Pattern of distribution </a:t>
            </a:r>
            <a:endParaRPr lang="ar-IQ" b="1" i="1" dirty="0">
              <a:solidFill>
                <a:srgbClr val="FFC00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600200"/>
            <a:ext cx="7488832" cy="4853136"/>
          </a:xfrm>
        </p:spPr>
      </p:pic>
    </p:spTree>
    <p:extLst>
      <p:ext uri="{BB962C8B-B14F-4D97-AF65-F5344CB8AC3E}">
        <p14:creationId xmlns:p14="http://schemas.microsoft.com/office/powerpoint/2010/main" val="171960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i="1" dirty="0" smtClean="0">
                <a:solidFill>
                  <a:srgbClr val="FFFF00"/>
                </a:solidFill>
              </a:rPr>
              <a:t>Infantile AD </a:t>
            </a:r>
            <a:endParaRPr lang="ar-IQ" sz="6000" b="1" i="1" dirty="0">
              <a:solidFill>
                <a:srgbClr val="FFFF00"/>
              </a:solidFill>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0273" y="1988840"/>
            <a:ext cx="4178417" cy="4032447"/>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2355002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FF00"/>
                </a:solidFill>
              </a:rPr>
              <a:t>AD</a:t>
            </a:r>
            <a:endParaRPr lang="ar-IQ" i="1" dirty="0">
              <a:solidFill>
                <a:srgbClr val="FFFF00"/>
              </a:solidFill>
            </a:endParaRPr>
          </a:p>
        </p:txBody>
      </p:sp>
      <p:sp>
        <p:nvSpPr>
          <p:cNvPr id="3" name="Content Placeholder 2"/>
          <p:cNvSpPr>
            <a:spLocks noGrp="1"/>
          </p:cNvSpPr>
          <p:nvPr>
            <p:ph idx="1"/>
          </p:nvPr>
        </p:nvSpPr>
        <p:spPr>
          <a:ln>
            <a:solidFill>
              <a:srgbClr val="FFFF00"/>
            </a:solidFill>
          </a:ln>
        </p:spPr>
        <p:txBody>
          <a:bodyPr/>
          <a:lstStyle/>
          <a:p>
            <a:pPr marL="514350" indent="-514350" algn="l" rtl="0">
              <a:buFont typeface="+mj-lt"/>
              <a:buAutoNum type="arabicPeriod"/>
            </a:pPr>
            <a:r>
              <a:rPr lang="en-US" dirty="0" smtClean="0"/>
              <a:t>Onset during infancy or early childhood .</a:t>
            </a:r>
          </a:p>
          <a:p>
            <a:pPr marL="514350" indent="-514350" algn="l" rtl="0">
              <a:buFont typeface="+mj-lt"/>
              <a:buAutoNum type="arabicPeriod"/>
            </a:pPr>
            <a:r>
              <a:rPr lang="en-US" dirty="0" smtClean="0"/>
              <a:t>Personal or family history of Atopy ,asthma or allergic rhinitis(atopic march) .</a:t>
            </a:r>
          </a:p>
          <a:p>
            <a:pPr marL="514350" indent="-514350" algn="l" rtl="0">
              <a:buFont typeface="+mj-lt"/>
              <a:buAutoNum type="arabicPeriod"/>
            </a:pPr>
            <a:r>
              <a:rPr lang="en-US" dirty="0" smtClean="0"/>
              <a:t>Xerosis; dry skin with fine scales in absence of inflammation . </a:t>
            </a:r>
          </a:p>
          <a:p>
            <a:pPr algn="l" rtl="0"/>
            <a:r>
              <a:rPr lang="en-US" sz="3600" b="1" i="1" dirty="0" smtClean="0">
                <a:solidFill>
                  <a:schemeClr val="accent6">
                    <a:lumMod val="75000"/>
                  </a:schemeClr>
                </a:solidFill>
              </a:rPr>
              <a:t>Diagnosis of AD ;need three out of </a:t>
            </a:r>
            <a:r>
              <a:rPr lang="en-US" sz="3600" b="1" i="1" dirty="0" smtClean="0">
                <a:solidFill>
                  <a:schemeClr val="accent6">
                    <a:lumMod val="75000"/>
                  </a:schemeClr>
                </a:solidFill>
              </a:rPr>
              <a:t>six upper </a:t>
            </a:r>
            <a:r>
              <a:rPr lang="en-US" sz="3600" b="1" i="1" dirty="0" smtClean="0">
                <a:solidFill>
                  <a:schemeClr val="accent6">
                    <a:lumMod val="75000"/>
                  </a:schemeClr>
                </a:solidFill>
              </a:rPr>
              <a:t>features. </a:t>
            </a:r>
            <a:endParaRPr lang="ar-IQ" sz="3600" b="1" i="1" dirty="0">
              <a:solidFill>
                <a:schemeClr val="accent6">
                  <a:lumMod val="75000"/>
                </a:schemeClr>
              </a:solidFill>
            </a:endParaRPr>
          </a:p>
        </p:txBody>
      </p:sp>
    </p:spTree>
    <p:extLst>
      <p:ext uri="{BB962C8B-B14F-4D97-AF65-F5344CB8AC3E}">
        <p14:creationId xmlns:p14="http://schemas.microsoft.com/office/powerpoint/2010/main" val="4277547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i="1" dirty="0" smtClean="0">
                <a:solidFill>
                  <a:srgbClr val="FFFF00"/>
                </a:solidFill>
              </a:rPr>
              <a:t>AD</a:t>
            </a:r>
            <a:endParaRPr lang="ar-IQ" sz="6000" i="1" dirty="0">
              <a:solidFill>
                <a:srgbClr val="FFFF00"/>
              </a:solidFill>
            </a:endParaRPr>
          </a:p>
        </p:txBody>
      </p:sp>
      <p:sp>
        <p:nvSpPr>
          <p:cNvPr id="3" name="Content Placeholder 2"/>
          <p:cNvSpPr>
            <a:spLocks noGrp="1"/>
          </p:cNvSpPr>
          <p:nvPr>
            <p:ph idx="1"/>
          </p:nvPr>
        </p:nvSpPr>
        <p:spPr>
          <a:ln>
            <a:solidFill>
              <a:srgbClr val="FFFF00"/>
            </a:solidFill>
          </a:ln>
        </p:spPr>
        <p:txBody>
          <a:bodyPr>
            <a:normAutofit fontScale="77500" lnSpcReduction="20000"/>
          </a:bodyPr>
          <a:lstStyle/>
          <a:p>
            <a:pPr algn="l" rtl="0"/>
            <a:r>
              <a:rPr lang="en-US" b="1" i="1" dirty="0" smtClean="0">
                <a:solidFill>
                  <a:srgbClr val="FFFF00"/>
                </a:solidFill>
              </a:rPr>
              <a:t>Physical finding  associated with AD </a:t>
            </a:r>
            <a:r>
              <a:rPr lang="en-US" dirty="0" smtClean="0"/>
              <a:t>:</a:t>
            </a:r>
          </a:p>
          <a:p>
            <a:pPr marL="514350" indent="-514350" algn="l" rtl="0">
              <a:buFont typeface="+mj-lt"/>
              <a:buAutoNum type="arabicPeriod"/>
            </a:pPr>
            <a:r>
              <a:rPr lang="en-US" b="1" i="1" dirty="0" smtClean="0"/>
              <a:t>Dry skin </a:t>
            </a:r>
            <a:r>
              <a:rPr lang="en-US" dirty="0" smtClean="0"/>
              <a:t>. Why ?</a:t>
            </a:r>
          </a:p>
          <a:p>
            <a:pPr marL="514350" indent="-514350" algn="l" rtl="0">
              <a:buFont typeface="+mj-lt"/>
              <a:buAutoNum type="arabicPeriod"/>
            </a:pPr>
            <a:r>
              <a:rPr lang="en-US" b="1" i="1" dirty="0" smtClean="0"/>
              <a:t>Keratosis pilaris</a:t>
            </a:r>
            <a:r>
              <a:rPr lang="en-US" dirty="0" smtClean="0"/>
              <a:t> in 40% of AD (keratotic follicular papules with rim of erythema) 0n lateral aspect of arms and thighs .</a:t>
            </a:r>
          </a:p>
          <a:p>
            <a:pPr marL="514350" indent="-514350" algn="l" rtl="0">
              <a:buFont typeface="+mj-lt"/>
              <a:buAutoNum type="arabicPeriod"/>
            </a:pPr>
            <a:r>
              <a:rPr lang="en-US" b="1" i="1" dirty="0" smtClean="0"/>
              <a:t>PitryIasis alba </a:t>
            </a:r>
            <a:r>
              <a:rPr lang="en-US" dirty="0" smtClean="0"/>
              <a:t>;hypo pigmented patches with fine scales particularly on the face of dark children .</a:t>
            </a:r>
          </a:p>
          <a:p>
            <a:pPr marL="514350" indent="-514350" algn="l" rtl="0">
              <a:buFont typeface="+mj-lt"/>
              <a:buAutoNum type="arabicPeriod"/>
            </a:pPr>
            <a:r>
              <a:rPr lang="en-US" b="1" i="1" dirty="0" smtClean="0"/>
              <a:t>Abnormal vascular responses</a:t>
            </a:r>
            <a:r>
              <a:rPr lang="en-US" dirty="0" smtClean="0"/>
              <a:t>; e.g.. Mild facial pallor, white dermoghraphism, delayed blanching .</a:t>
            </a:r>
          </a:p>
          <a:p>
            <a:pPr marL="514350" indent="-514350" algn="l" rtl="0">
              <a:buFont typeface="+mj-lt"/>
              <a:buAutoNum type="arabicPeriod"/>
            </a:pPr>
            <a:r>
              <a:rPr lang="en-US" b="1" i="1" dirty="0" smtClean="0"/>
              <a:t>Hyperlinear palm and soles</a:t>
            </a:r>
            <a:r>
              <a:rPr lang="en-US" dirty="0" smtClean="0"/>
              <a:t>  .</a:t>
            </a:r>
          </a:p>
          <a:p>
            <a:pPr marL="514350" indent="-514350" algn="l" rtl="0">
              <a:buFont typeface="+mj-lt"/>
              <a:buAutoNum type="arabicPeriod"/>
            </a:pPr>
            <a:r>
              <a:rPr lang="en-US" b="1" i="1" dirty="0" smtClean="0"/>
              <a:t>Ocular finding</a:t>
            </a:r>
            <a:r>
              <a:rPr lang="en-US" dirty="0" smtClean="0"/>
              <a:t>; recurrent  conjunctivitis ,per orbital darkness ,Dennie-Morgan fold.</a:t>
            </a:r>
            <a:endParaRPr lang="ar-IQ" dirty="0"/>
          </a:p>
        </p:txBody>
      </p:sp>
    </p:spTree>
    <p:extLst>
      <p:ext uri="{BB962C8B-B14F-4D97-AF65-F5344CB8AC3E}">
        <p14:creationId xmlns:p14="http://schemas.microsoft.com/office/powerpoint/2010/main" val="646070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i="1" dirty="0" smtClean="0">
                <a:solidFill>
                  <a:srgbClr val="FFFF00"/>
                </a:solidFill>
              </a:rPr>
              <a:t>Physical signs of AD </a:t>
            </a:r>
            <a:endParaRPr lang="ar-IQ" b="1" i="1" dirty="0">
              <a:solidFill>
                <a:srgbClr val="FFFF00"/>
              </a:solidFill>
            </a:endParaRPr>
          </a:p>
        </p:txBody>
      </p:sp>
      <p:sp>
        <p:nvSpPr>
          <p:cNvPr id="8" name="Text Placeholder 7"/>
          <p:cNvSpPr>
            <a:spLocks noGrp="1"/>
          </p:cNvSpPr>
          <p:nvPr>
            <p:ph type="body" idx="1"/>
          </p:nvPr>
        </p:nvSpPr>
        <p:spPr/>
        <p:txBody>
          <a:bodyPr>
            <a:noAutofit/>
          </a:bodyPr>
          <a:lstStyle/>
          <a:p>
            <a:pPr marL="342900" indent="-342900" algn="l" rtl="0">
              <a:buFont typeface="Arial" pitchFamily="34" charset="0"/>
              <a:buChar char="•"/>
            </a:pPr>
            <a:r>
              <a:rPr lang="en-US" sz="4400" b="0" i="1" dirty="0" smtClean="0"/>
              <a:t>Pitryiasis alba </a:t>
            </a:r>
            <a:endParaRPr lang="ar-IQ" sz="4400" b="0" i="1" dirty="0"/>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3202" y="2174875"/>
            <a:ext cx="3908183" cy="3951288"/>
          </a:xfrm>
        </p:spPr>
      </p:pic>
      <p:sp>
        <p:nvSpPr>
          <p:cNvPr id="10" name="Text Placeholder 9"/>
          <p:cNvSpPr>
            <a:spLocks noGrp="1"/>
          </p:cNvSpPr>
          <p:nvPr>
            <p:ph type="body" sz="quarter" idx="3"/>
          </p:nvPr>
        </p:nvSpPr>
        <p:spPr/>
        <p:txBody>
          <a:bodyPr>
            <a:noAutofit/>
          </a:bodyPr>
          <a:lstStyle/>
          <a:p>
            <a:pPr marL="342900" indent="-342900" algn="l" rtl="0">
              <a:buFont typeface="Arial" pitchFamily="34" charset="0"/>
              <a:buChar char="•"/>
            </a:pPr>
            <a:r>
              <a:rPr lang="en-US" sz="4000" i="1" dirty="0" smtClean="0"/>
              <a:t>Keratosis pilaris </a:t>
            </a:r>
            <a:endParaRPr lang="ar-IQ" sz="4000" i="1" dirty="0"/>
          </a:p>
        </p:txBody>
      </p:sp>
      <p:pic>
        <p:nvPicPr>
          <p:cNvPr id="14" name="Content Placeholder 1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3015329"/>
            <a:ext cx="4041775" cy="2270379"/>
          </a:xfrm>
        </p:spPr>
      </p:pic>
    </p:spTree>
    <p:extLst>
      <p:ext uri="{BB962C8B-B14F-4D97-AF65-F5344CB8AC3E}">
        <p14:creationId xmlns:p14="http://schemas.microsoft.com/office/powerpoint/2010/main" val="3077082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r>
              <a:rPr lang="en-US" sz="6000" b="1" i="1" dirty="0" smtClean="0">
                <a:solidFill>
                  <a:srgbClr val="FFFF00"/>
                </a:solidFill>
              </a:rPr>
              <a:t>ECZEMA</a:t>
            </a:r>
            <a:endParaRPr lang="ar-IQ" sz="6000" b="1" i="1" dirty="0">
              <a:solidFill>
                <a:srgbClr val="FFFF00"/>
              </a:solidFill>
            </a:endParaRPr>
          </a:p>
        </p:txBody>
      </p:sp>
      <p:sp>
        <p:nvSpPr>
          <p:cNvPr id="5" name="Content Placeholder 4"/>
          <p:cNvSpPr>
            <a:spLocks noGrp="1"/>
          </p:cNvSpPr>
          <p:nvPr>
            <p:ph idx="1"/>
          </p:nvPr>
        </p:nvSpPr>
        <p:spPr>
          <a:solidFill>
            <a:schemeClr val="bg2"/>
          </a:solidFill>
          <a:ln>
            <a:solidFill>
              <a:schemeClr val="bg2"/>
            </a:solidFill>
          </a:ln>
        </p:spPr>
        <p:txBody>
          <a:bodyPr/>
          <a:lstStyle/>
          <a:p>
            <a:pPr marL="0" indent="0" algn="l">
              <a:buClr>
                <a:srgbClr val="FFFF00"/>
              </a:buClr>
              <a:buNone/>
            </a:pPr>
            <a:r>
              <a:rPr lang="en-US" dirty="0" smtClean="0"/>
              <a:t>What is Eczema ?</a:t>
            </a:r>
          </a:p>
          <a:p>
            <a:pPr marL="0" indent="0" algn="l">
              <a:buClr>
                <a:srgbClr val="FFFF00"/>
              </a:buClr>
              <a:buNone/>
            </a:pPr>
            <a:r>
              <a:rPr lang="en-US" dirty="0" smtClean="0"/>
              <a:t>Who can affected by Eczema?</a:t>
            </a:r>
          </a:p>
          <a:p>
            <a:pPr marL="0" indent="0" algn="l">
              <a:buClr>
                <a:srgbClr val="FFFF00"/>
              </a:buClr>
              <a:buNone/>
            </a:pPr>
            <a:r>
              <a:rPr lang="en-US" dirty="0" smtClean="0"/>
              <a:t>How many types of Eczema?</a:t>
            </a:r>
          </a:p>
          <a:p>
            <a:pPr marL="0" indent="0" algn="l">
              <a:buClr>
                <a:srgbClr val="FFFF00"/>
              </a:buClr>
              <a:buNone/>
            </a:pPr>
            <a:r>
              <a:rPr lang="en-US" dirty="0" smtClean="0"/>
              <a:t>What are the stages of it ?</a:t>
            </a:r>
          </a:p>
          <a:p>
            <a:pPr marL="0" indent="0" algn="l">
              <a:buClr>
                <a:srgbClr val="FFFF00"/>
              </a:buClr>
              <a:buNone/>
            </a:pPr>
            <a:r>
              <a:rPr lang="en-US" dirty="0" smtClean="0"/>
              <a:t> What is the etiology and pathophysiology ? </a:t>
            </a:r>
          </a:p>
          <a:p>
            <a:pPr marL="0" indent="0" algn="l">
              <a:buClr>
                <a:srgbClr val="FFFF00"/>
              </a:buClr>
              <a:buNone/>
            </a:pPr>
            <a:r>
              <a:rPr lang="ar-IQ" dirty="0" smtClean="0"/>
              <a:t>     </a:t>
            </a:r>
            <a:r>
              <a:rPr lang="en-US" dirty="0" smtClean="0"/>
              <a:t>How can diagnose and treat </a:t>
            </a:r>
            <a:r>
              <a:rPr lang="en-US" dirty="0"/>
              <a:t>i</a:t>
            </a:r>
            <a:r>
              <a:rPr lang="en-US" dirty="0" smtClean="0"/>
              <a:t>t ?</a:t>
            </a:r>
          </a:p>
          <a:p>
            <a:pPr marL="0" indent="0" algn="l">
              <a:buClr>
                <a:srgbClr val="FFFF00"/>
              </a:buClr>
              <a:buNone/>
            </a:pPr>
            <a:r>
              <a:rPr lang="en-US" dirty="0" smtClean="0"/>
              <a:t>What is the prognosis of it ?</a:t>
            </a:r>
            <a:endParaRPr lang="en-US" dirty="0"/>
          </a:p>
        </p:txBody>
      </p:sp>
    </p:spTree>
    <p:extLst>
      <p:ext uri="{BB962C8B-B14F-4D97-AF65-F5344CB8AC3E}">
        <p14:creationId xmlns:p14="http://schemas.microsoft.com/office/powerpoint/2010/main" val="2696718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FFFF00"/>
                </a:solidFill>
              </a:rPr>
              <a:t>AD</a:t>
            </a:r>
            <a:endParaRPr lang="ar-IQ" sz="6000" b="1" i="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lgn="l" rtl="0"/>
            <a:r>
              <a:rPr lang="en-US" sz="4300" b="1" i="1" dirty="0" smtClean="0">
                <a:solidFill>
                  <a:srgbClr val="FFFF00"/>
                </a:solidFill>
              </a:rPr>
              <a:t>Triggers factors</a:t>
            </a:r>
            <a:r>
              <a:rPr lang="en-US" dirty="0" smtClean="0"/>
              <a:t>:</a:t>
            </a:r>
          </a:p>
          <a:p>
            <a:pPr marL="514350" indent="-514350" algn="l" rtl="0">
              <a:buFont typeface="+mj-lt"/>
              <a:buAutoNum type="arabicPeriod"/>
            </a:pPr>
            <a:r>
              <a:rPr lang="en-US" b="1" i="1" dirty="0" smtClean="0"/>
              <a:t>Climate</a:t>
            </a:r>
            <a:r>
              <a:rPr lang="en-US" dirty="0" smtClean="0"/>
              <a:t> ;winter or summer ,low humidity .</a:t>
            </a:r>
          </a:p>
          <a:p>
            <a:pPr marL="514350" indent="-514350" algn="l" rtl="0">
              <a:buFont typeface="+mj-lt"/>
              <a:buAutoNum type="arabicPeriod"/>
            </a:pPr>
            <a:r>
              <a:rPr lang="en-US" b="1" i="1" dirty="0" smtClean="0"/>
              <a:t>Irritants</a:t>
            </a:r>
            <a:r>
              <a:rPr lang="en-US" dirty="0" smtClean="0"/>
              <a:t> :wool/rough fabrics, detergents and perspiration, prolong bath with water and soap .</a:t>
            </a:r>
          </a:p>
          <a:p>
            <a:pPr marL="514350" indent="-514350" algn="l" rtl="0">
              <a:buFont typeface="+mj-lt"/>
              <a:buAutoNum type="arabicPeriod"/>
            </a:pPr>
            <a:r>
              <a:rPr lang="en-US" b="1" i="1" dirty="0" smtClean="0"/>
              <a:t>Environmental allergies </a:t>
            </a:r>
            <a:r>
              <a:rPr lang="en-US" dirty="0" smtClean="0"/>
              <a:t>: dust mite, pollen ,contact allergies .</a:t>
            </a:r>
          </a:p>
          <a:p>
            <a:pPr marL="514350" indent="-514350" algn="l" rtl="0">
              <a:buFont typeface="+mj-lt"/>
              <a:buAutoNum type="arabicPeriod"/>
            </a:pPr>
            <a:r>
              <a:rPr lang="en-US" b="1" i="1" dirty="0" smtClean="0"/>
              <a:t>Food allergies </a:t>
            </a:r>
            <a:r>
              <a:rPr lang="en-US" dirty="0" smtClean="0"/>
              <a:t>:egg &gt;milk, peanuts &amp;fish .</a:t>
            </a:r>
          </a:p>
          <a:p>
            <a:pPr marL="514350" indent="-514350" algn="l" rtl="0">
              <a:buFont typeface="+mj-lt"/>
              <a:buAutoNum type="arabicPeriod"/>
            </a:pPr>
            <a:r>
              <a:rPr lang="en-US" b="1" i="1" dirty="0" smtClean="0"/>
              <a:t>Infection</a:t>
            </a:r>
            <a:r>
              <a:rPr lang="en-US" dirty="0" smtClean="0"/>
              <a:t> : cutaneous or systemic infection (mostly staph. Bacterial infection) .</a:t>
            </a:r>
          </a:p>
          <a:p>
            <a:pPr marL="514350" indent="-514350" algn="l" rtl="0">
              <a:buFont typeface="+mj-lt"/>
              <a:buAutoNum type="arabicPeriod"/>
            </a:pPr>
            <a:r>
              <a:rPr lang="en-US" b="1" i="1" dirty="0" smtClean="0"/>
              <a:t>Psychological stress .</a:t>
            </a:r>
          </a:p>
          <a:p>
            <a:pPr algn="l" rtl="0"/>
            <a:endParaRPr lang="en-US" b="1" i="1" dirty="0" smtClean="0"/>
          </a:p>
          <a:p>
            <a:pPr algn="l" rtl="0"/>
            <a:endParaRPr lang="ar-IQ" dirty="0"/>
          </a:p>
        </p:txBody>
      </p:sp>
    </p:spTree>
    <p:extLst>
      <p:ext uri="{BB962C8B-B14F-4D97-AF65-F5344CB8AC3E}">
        <p14:creationId xmlns:p14="http://schemas.microsoft.com/office/powerpoint/2010/main" val="668017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FFFF00"/>
                </a:solidFill>
              </a:rPr>
              <a:t>AD</a:t>
            </a:r>
            <a:endParaRPr lang="ar-IQ" sz="6000" b="1" i="1" dirty="0">
              <a:solidFill>
                <a:srgbClr val="FFFF00"/>
              </a:solidFill>
            </a:endParaRPr>
          </a:p>
        </p:txBody>
      </p:sp>
      <p:sp useBgFill="1">
        <p:nvSpPr>
          <p:cNvPr id="3" name="Content Placeholder 2"/>
          <p:cNvSpPr>
            <a:spLocks noGrp="1"/>
          </p:cNvSpPr>
          <p:nvPr>
            <p:ph idx="1"/>
          </p:nvPr>
        </p:nvSpPr>
        <p:spPr/>
        <p:txBody>
          <a:bodyPr/>
          <a:lstStyle/>
          <a:p>
            <a:pPr algn="l" rtl="0"/>
            <a:r>
              <a:rPr lang="en-US" b="1" i="1" dirty="0" smtClean="0">
                <a:solidFill>
                  <a:srgbClr val="FFFF00"/>
                </a:solidFill>
              </a:rPr>
              <a:t>DDx of AD:</a:t>
            </a:r>
          </a:p>
          <a:p>
            <a:pPr marL="514350" indent="-514350" algn="l" rtl="0">
              <a:buFont typeface="+mj-lt"/>
              <a:buAutoNum type="arabicPeriod"/>
            </a:pPr>
            <a:r>
              <a:rPr lang="en-US" dirty="0" smtClean="0"/>
              <a:t>Seborrheic dermatitis .</a:t>
            </a:r>
          </a:p>
          <a:p>
            <a:pPr marL="514350" indent="-514350" algn="l" rtl="0">
              <a:buFont typeface="+mj-lt"/>
              <a:buAutoNum type="arabicPeriod"/>
            </a:pPr>
            <a:r>
              <a:rPr lang="en-US" dirty="0" smtClean="0"/>
              <a:t>Contact dermatitis .</a:t>
            </a:r>
          </a:p>
          <a:p>
            <a:pPr marL="514350" indent="-514350" algn="l" rtl="0">
              <a:buFont typeface="+mj-lt"/>
              <a:buAutoNum type="arabicPeriod"/>
            </a:pPr>
            <a:r>
              <a:rPr lang="en-US" dirty="0" smtClean="0"/>
              <a:t>Psoriasis .</a:t>
            </a:r>
          </a:p>
          <a:p>
            <a:pPr marL="514350" indent="-514350" algn="l" rtl="0">
              <a:buFont typeface="+mj-lt"/>
              <a:buAutoNum type="arabicPeriod"/>
            </a:pPr>
            <a:r>
              <a:rPr lang="en-US" dirty="0" smtClean="0"/>
              <a:t>Scabies .</a:t>
            </a:r>
          </a:p>
          <a:p>
            <a:pPr marL="514350" indent="-514350" algn="l" rtl="0">
              <a:buFont typeface="+mj-lt"/>
              <a:buAutoNum type="arabicPeriod"/>
            </a:pPr>
            <a:r>
              <a:rPr lang="en-US" dirty="0" smtClean="0"/>
              <a:t>Dermatophytes infections.</a:t>
            </a:r>
          </a:p>
          <a:p>
            <a:pPr marL="514350" indent="-514350" algn="l" rtl="0">
              <a:buFont typeface="+mj-lt"/>
              <a:buAutoNum type="arabicPeriod"/>
            </a:pPr>
            <a:r>
              <a:rPr lang="en-US" dirty="0" smtClean="0"/>
              <a:t>Impetigo .</a:t>
            </a:r>
          </a:p>
          <a:p>
            <a:pPr algn="l" rtl="0"/>
            <a:endParaRPr lang="en-US" dirty="0" smtClean="0"/>
          </a:p>
          <a:p>
            <a:pPr algn="l" rtl="0"/>
            <a:endParaRPr lang="en-US" dirty="0" smtClean="0"/>
          </a:p>
          <a:p>
            <a:pPr algn="l" rtl="0"/>
            <a:endParaRPr lang="en-US" dirty="0" smtClean="0"/>
          </a:p>
          <a:p>
            <a:pPr algn="l" rtl="0"/>
            <a:endParaRPr lang="ar-IQ" dirty="0"/>
          </a:p>
        </p:txBody>
      </p:sp>
    </p:spTree>
    <p:extLst>
      <p:ext uri="{BB962C8B-B14F-4D97-AF65-F5344CB8AC3E}">
        <p14:creationId xmlns:p14="http://schemas.microsoft.com/office/powerpoint/2010/main" val="3716451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FFFF00"/>
                </a:solidFill>
              </a:rPr>
              <a:t>AD</a:t>
            </a:r>
            <a:endParaRPr lang="ar-IQ" sz="6000" b="1" i="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lgn="l" rtl="0"/>
            <a:r>
              <a:rPr lang="en-US" b="1" i="1" dirty="0" smtClean="0">
                <a:solidFill>
                  <a:srgbClr val="FFFF00"/>
                </a:solidFill>
              </a:rPr>
              <a:t>Complication of AD :</a:t>
            </a:r>
          </a:p>
          <a:p>
            <a:pPr marL="514350" indent="-514350" algn="l" rtl="0">
              <a:buFont typeface="+mj-lt"/>
              <a:buAutoNum type="arabicPeriod"/>
            </a:pPr>
            <a:r>
              <a:rPr lang="en-US" b="1" i="1" dirty="0" smtClean="0"/>
              <a:t>Cutaneous infection </a:t>
            </a:r>
            <a:r>
              <a:rPr lang="en-US" dirty="0" smtClean="0"/>
              <a:t>;about 90% of AD patient are colonialized by staphylococcus bacteria so impetiganization  is common . </a:t>
            </a:r>
          </a:p>
          <a:p>
            <a:pPr marL="514350" indent="-514350" algn="l" rtl="0">
              <a:buFont typeface="+mj-lt"/>
              <a:buAutoNum type="arabicPeriod"/>
            </a:pPr>
            <a:r>
              <a:rPr lang="en-US" b="1" i="1" dirty="0" smtClean="0"/>
              <a:t>Other infection  </a:t>
            </a:r>
            <a:r>
              <a:rPr lang="en-US" dirty="0" smtClean="0"/>
              <a:t>e.g.  herpes virus and molluscum contagiosum .</a:t>
            </a:r>
          </a:p>
          <a:p>
            <a:pPr marL="514350" indent="-514350" algn="l" rtl="0">
              <a:buFont typeface="+mj-lt"/>
              <a:buAutoNum type="arabicPeriod"/>
            </a:pPr>
            <a:r>
              <a:rPr lang="en-US" b="1" i="1" dirty="0" smtClean="0"/>
              <a:t>Food allergies and drug allergies </a:t>
            </a:r>
            <a:r>
              <a:rPr lang="en-US" dirty="0" smtClean="0"/>
              <a:t>; increase in AD .</a:t>
            </a:r>
          </a:p>
          <a:p>
            <a:pPr marL="514350" indent="-514350" algn="l" rtl="0">
              <a:buFont typeface="+mj-lt"/>
              <a:buAutoNum type="arabicPeriod"/>
            </a:pPr>
            <a:r>
              <a:rPr lang="en-US" b="1" i="1" dirty="0" smtClean="0"/>
              <a:t>Psychological distress </a:t>
            </a:r>
            <a:r>
              <a:rPr lang="en-US" dirty="0" smtClean="0"/>
              <a:t>due to sever pruritus and chronicity .</a:t>
            </a:r>
          </a:p>
          <a:p>
            <a:pPr algn="l" rtl="0"/>
            <a:endParaRPr lang="en-US" dirty="0" smtClean="0"/>
          </a:p>
          <a:p>
            <a:pPr algn="l" rtl="0"/>
            <a:endParaRPr lang="ar-IQ" dirty="0"/>
          </a:p>
        </p:txBody>
      </p:sp>
    </p:spTree>
    <p:extLst>
      <p:ext uri="{BB962C8B-B14F-4D97-AF65-F5344CB8AC3E}">
        <p14:creationId xmlns:p14="http://schemas.microsoft.com/office/powerpoint/2010/main" val="3831932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FFFF00"/>
                </a:solidFill>
              </a:rPr>
              <a:t>AD</a:t>
            </a:r>
            <a:endParaRPr lang="ar-IQ" sz="6000" b="1" i="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lgn="l" rtl="0"/>
            <a:r>
              <a:rPr lang="en-US" b="1" i="1" dirty="0" smtClean="0">
                <a:solidFill>
                  <a:srgbClr val="FFFF00"/>
                </a:solidFill>
              </a:rPr>
              <a:t>Management of AD:</a:t>
            </a:r>
          </a:p>
          <a:p>
            <a:pPr algn="l" rtl="0"/>
            <a:r>
              <a:rPr lang="en-US" b="1" i="1" dirty="0" smtClean="0">
                <a:solidFill>
                  <a:srgbClr val="FFFF00"/>
                </a:solidFill>
              </a:rPr>
              <a:t> </a:t>
            </a:r>
            <a:r>
              <a:rPr lang="en-US" dirty="0" smtClean="0"/>
              <a:t>general line of management of AD are ;</a:t>
            </a:r>
          </a:p>
          <a:p>
            <a:pPr marL="514350" indent="-514350" algn="l" rtl="0">
              <a:buFont typeface="+mj-lt"/>
              <a:buAutoNum type="arabicPeriod"/>
            </a:pPr>
            <a:r>
              <a:rPr lang="en-US" b="1" i="1" dirty="0" smtClean="0"/>
              <a:t>General measurements</a:t>
            </a:r>
            <a:r>
              <a:rPr lang="en-US" dirty="0" smtClean="0"/>
              <a:t>; patient education, avoidance of triggers  and regular use of emollients .</a:t>
            </a:r>
          </a:p>
          <a:p>
            <a:pPr marL="514350" indent="-514350" algn="l" rtl="0">
              <a:buFont typeface="+mj-lt"/>
              <a:buAutoNum type="arabicPeriod"/>
            </a:pPr>
            <a:r>
              <a:rPr lang="en-US" b="1" i="1" dirty="0" smtClean="0"/>
              <a:t>Topical treatment </a:t>
            </a:r>
            <a:r>
              <a:rPr lang="en-US" dirty="0" smtClean="0"/>
              <a:t>: corticosteroid ,  calcinuriens inhibitors and  antibiotic .</a:t>
            </a:r>
          </a:p>
          <a:p>
            <a:pPr marL="514350" indent="-514350" algn="l" rtl="0">
              <a:buFont typeface="+mj-lt"/>
              <a:buAutoNum type="arabicPeriod"/>
            </a:pPr>
            <a:r>
              <a:rPr lang="en-US" b="1" i="1" dirty="0" smtClean="0"/>
              <a:t>Systemic</a:t>
            </a:r>
            <a:r>
              <a:rPr lang="en-US" dirty="0" smtClean="0"/>
              <a:t> : anti-inflammatory drug e.g.. Steroids and immunosuppressive drugs e.g.. Cyclosporine ,azathioprine or methotrexate , antipruritic e.g.. Antihistamines and antibiotic.</a:t>
            </a:r>
          </a:p>
          <a:p>
            <a:pPr algn="l" rtl="0"/>
            <a:endParaRPr lang="en-US" dirty="0" smtClean="0"/>
          </a:p>
          <a:p>
            <a:pPr algn="l" rtl="0"/>
            <a:endParaRPr lang="ar-IQ" dirty="0"/>
          </a:p>
        </p:txBody>
      </p:sp>
    </p:spTree>
    <p:extLst>
      <p:ext uri="{BB962C8B-B14F-4D97-AF65-F5344CB8AC3E}">
        <p14:creationId xmlns:p14="http://schemas.microsoft.com/office/powerpoint/2010/main" val="2650371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FFFF00"/>
                </a:solidFill>
              </a:rPr>
              <a:t>AD</a:t>
            </a:r>
            <a:endParaRPr lang="ar-IQ" sz="6000" b="1" i="1"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pPr marL="0" indent="0" algn="l" rtl="0">
              <a:buNone/>
            </a:pPr>
            <a:r>
              <a:rPr lang="en-US" sz="6300" b="1" i="1" dirty="0" smtClean="0">
                <a:solidFill>
                  <a:srgbClr val="FFFF00"/>
                </a:solidFill>
              </a:rPr>
              <a:t>Treatment of AD </a:t>
            </a:r>
          </a:p>
          <a:p>
            <a:pPr marL="514350" indent="-514350" algn="l" rtl="0">
              <a:buFont typeface="+mj-lt"/>
              <a:buAutoNum type="arabicPeriod"/>
            </a:pPr>
            <a:r>
              <a:rPr lang="en-US" dirty="0" smtClean="0"/>
              <a:t>Avoid provoking factors e.g.  wool clothes, excessive washing with harsh soap, prolonged bath ,extreme climate and infection .</a:t>
            </a:r>
          </a:p>
          <a:p>
            <a:pPr marL="514350" indent="-514350" algn="l" rtl="0">
              <a:buFont typeface="+mj-lt"/>
              <a:buAutoNum type="arabicPeriod"/>
            </a:pPr>
            <a:r>
              <a:rPr lang="en-US" dirty="0" smtClean="0"/>
              <a:t>Regular use of emollients specially contain glycerin and ceramids  e.g. Vaseline cream.</a:t>
            </a:r>
          </a:p>
          <a:p>
            <a:pPr marL="514350" indent="-514350" algn="l" rtl="0">
              <a:buFont typeface="+mj-lt"/>
              <a:buAutoNum type="arabicPeriod"/>
            </a:pPr>
            <a:r>
              <a:rPr lang="en-US" dirty="0" smtClean="0"/>
              <a:t>Topical corticosteroid  : cream or otimments once or twice daily  with or without topical antibiotic .</a:t>
            </a:r>
          </a:p>
          <a:p>
            <a:pPr marL="514350" indent="-514350" algn="l" rtl="0">
              <a:buFont typeface="+mj-lt"/>
              <a:buAutoNum type="arabicPeriod"/>
            </a:pPr>
            <a:r>
              <a:rPr lang="en-US" dirty="0" smtClean="0"/>
              <a:t>Systemic antibiotic to treat infections.</a:t>
            </a:r>
          </a:p>
          <a:p>
            <a:pPr marL="514350" indent="-514350" algn="l" rtl="0">
              <a:buFont typeface="+mj-lt"/>
              <a:buAutoNum type="arabicPeriod"/>
            </a:pPr>
            <a:r>
              <a:rPr lang="en-US" dirty="0" smtClean="0"/>
              <a:t>Short course of systemic steroids in sever cases.</a:t>
            </a:r>
          </a:p>
          <a:p>
            <a:pPr marL="514350" indent="-514350" algn="l" rtl="0">
              <a:buFont typeface="+mj-lt"/>
              <a:buAutoNum type="arabicPeriod"/>
            </a:pPr>
            <a:r>
              <a:rPr lang="en-US" dirty="0" smtClean="0"/>
              <a:t>Antipruritic drug e.g.  antihistamine  ( sedative and non sedative ) .</a:t>
            </a:r>
          </a:p>
          <a:p>
            <a:pPr marL="514350" indent="-514350" algn="l" rtl="0">
              <a:buFont typeface="+mj-lt"/>
              <a:buAutoNum type="arabicPeriod"/>
            </a:pPr>
            <a:r>
              <a:rPr lang="en-US" dirty="0" smtClean="0"/>
              <a:t>Phototherapy with PUVA or UVB .</a:t>
            </a:r>
          </a:p>
          <a:p>
            <a:pPr marL="514350" indent="-514350" algn="l" rtl="0">
              <a:buFont typeface="+mj-lt"/>
              <a:buAutoNum type="arabicPeriod"/>
            </a:pPr>
            <a:r>
              <a:rPr lang="en-US" dirty="0" smtClean="0"/>
              <a:t>Systemic immunosuppressive : cyclosporine in chronic relapsing cases .</a:t>
            </a:r>
          </a:p>
          <a:p>
            <a:pPr marL="514350" indent="-514350" algn="l" rtl="0">
              <a:buFont typeface="+mj-lt"/>
              <a:buAutoNum type="arabicPeriod"/>
            </a:pPr>
            <a:r>
              <a:rPr lang="en-US" dirty="0" smtClean="0"/>
              <a:t>Biological treatment: updated treatment .</a:t>
            </a:r>
          </a:p>
          <a:p>
            <a:pPr marL="514350" indent="-514350" algn="l" rtl="0">
              <a:buFont typeface="+mj-lt"/>
              <a:buAutoNum type="arabicPeriod"/>
            </a:pPr>
            <a:endParaRPr lang="en-US" dirty="0" smtClean="0"/>
          </a:p>
          <a:p>
            <a:pPr marL="0" indent="0" algn="l" rtl="0">
              <a:buNone/>
            </a:pPr>
            <a:endParaRPr lang="en-US" dirty="0" smtClean="0"/>
          </a:p>
          <a:p>
            <a:pPr marL="514350" indent="-514350" algn="l" rtl="0">
              <a:buFont typeface="+mj-lt"/>
              <a:buAutoNum type="arabicPeriod"/>
            </a:pPr>
            <a:endParaRPr lang="en-US" dirty="0" smtClean="0"/>
          </a:p>
          <a:p>
            <a:pPr marL="514350" indent="-514350" algn="l" rtl="0">
              <a:buFont typeface="+mj-lt"/>
              <a:buAutoNum type="arabicPeriod"/>
            </a:pPr>
            <a:endParaRPr lang="ar-IQ" dirty="0"/>
          </a:p>
        </p:txBody>
      </p:sp>
    </p:spTree>
    <p:extLst>
      <p:ext uri="{BB962C8B-B14F-4D97-AF65-F5344CB8AC3E}">
        <p14:creationId xmlns:p14="http://schemas.microsoft.com/office/powerpoint/2010/main" val="3335321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FFFF00"/>
                </a:solidFill>
              </a:rPr>
              <a:t>Seborrheic</a:t>
            </a:r>
            <a:r>
              <a:rPr lang="en-US" dirty="0" smtClean="0">
                <a:solidFill>
                  <a:srgbClr val="FFFF00"/>
                </a:solidFill>
              </a:rPr>
              <a:t> </a:t>
            </a:r>
            <a:r>
              <a:rPr lang="en-US" sz="6000" b="1" i="1" dirty="0" smtClean="0">
                <a:solidFill>
                  <a:srgbClr val="FFFF00"/>
                </a:solidFill>
              </a:rPr>
              <a:t>Dermatitis</a:t>
            </a:r>
            <a:endParaRPr lang="ar-IQ" sz="6000" b="1" i="1"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l" rtl="0"/>
            <a:r>
              <a:rPr lang="en-US" b="1" dirty="0" smtClean="0">
                <a:solidFill>
                  <a:srgbClr val="FFFF00"/>
                </a:solidFill>
              </a:rPr>
              <a:t>SD</a:t>
            </a:r>
            <a:r>
              <a:rPr lang="en-US" dirty="0" smtClean="0"/>
              <a:t> : is common  type of endogenous eczema characterized by itchy  red inflammatory patches with greasy yellow scale affected  Seborrheic  areas(scalp, eyebrow, eyelids, nasolabial area, beard, moustache, EOC, retrouricuar fold , sternal, shoulder, interscapular region, axillae &amp; groin).</a:t>
            </a:r>
          </a:p>
          <a:p>
            <a:pPr algn="l" rtl="0"/>
            <a:r>
              <a:rPr lang="en-US" b="1" i="1" dirty="0" smtClean="0">
                <a:solidFill>
                  <a:srgbClr val="FFFF00"/>
                </a:solidFill>
              </a:rPr>
              <a:t>There are two type of SD</a:t>
            </a:r>
            <a:r>
              <a:rPr lang="en-US" dirty="0" smtClean="0"/>
              <a:t>:</a:t>
            </a:r>
          </a:p>
          <a:p>
            <a:pPr marL="514350" indent="-514350" algn="l" rtl="0">
              <a:buFont typeface="+mj-lt"/>
              <a:buAutoNum type="arabicPeriod"/>
            </a:pPr>
            <a:r>
              <a:rPr lang="en-US" dirty="0" smtClean="0"/>
              <a:t>Infantile SD .</a:t>
            </a:r>
          </a:p>
          <a:p>
            <a:pPr marL="514350" indent="-514350" algn="l" rtl="0">
              <a:buFont typeface="+mj-lt"/>
              <a:buAutoNum type="arabicPeriod"/>
            </a:pPr>
            <a:r>
              <a:rPr lang="en-US" dirty="0" smtClean="0"/>
              <a:t>Adult SD.</a:t>
            </a:r>
            <a:endParaRPr lang="en-US" dirty="0"/>
          </a:p>
        </p:txBody>
      </p:sp>
    </p:spTree>
    <p:extLst>
      <p:ext uri="{BB962C8B-B14F-4D97-AF65-F5344CB8AC3E}">
        <p14:creationId xmlns:p14="http://schemas.microsoft.com/office/powerpoint/2010/main" val="3508961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FFFF00"/>
                </a:solidFill>
              </a:rPr>
              <a:t>SD</a:t>
            </a:r>
            <a:endParaRPr lang="ar-IQ" sz="6000" b="1" i="1"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algn="l" rtl="0"/>
            <a:r>
              <a:rPr lang="en-US" sz="5200" b="1" i="1" dirty="0" smtClean="0">
                <a:solidFill>
                  <a:srgbClr val="FFFF00"/>
                </a:solidFill>
              </a:rPr>
              <a:t>Aetiology</a:t>
            </a:r>
            <a:r>
              <a:rPr lang="en-US" dirty="0" smtClean="0"/>
              <a:t> : is unknown however possible causes are ;</a:t>
            </a:r>
          </a:p>
          <a:p>
            <a:pPr marL="514350" indent="-514350" algn="l" rtl="0">
              <a:buFont typeface="+mj-lt"/>
              <a:buAutoNum type="arabicPeriod"/>
            </a:pPr>
            <a:r>
              <a:rPr lang="en-US" dirty="0" smtClean="0"/>
              <a:t>Abnormal increase in colonization of Malasezia spp (pityrosprum ovale: yeast flora) on affected sites. </a:t>
            </a:r>
          </a:p>
          <a:p>
            <a:pPr marL="514350" indent="-514350" algn="l" rtl="0">
              <a:buFont typeface="+mj-lt"/>
              <a:buAutoNum type="arabicPeriod"/>
            </a:pPr>
            <a:r>
              <a:rPr lang="en-US" dirty="0" smtClean="0"/>
              <a:t>Hormonal :seborrhea due to increase of androgen level. </a:t>
            </a:r>
          </a:p>
          <a:p>
            <a:pPr marL="514350" indent="-514350" algn="l" rtl="0">
              <a:buFont typeface="+mj-lt"/>
              <a:buAutoNum type="arabicPeriod"/>
            </a:pPr>
            <a:r>
              <a:rPr lang="en-US" dirty="0" smtClean="0"/>
              <a:t>Sever SD may related to </a:t>
            </a:r>
            <a:r>
              <a:rPr lang="en-US" dirty="0" smtClean="0"/>
              <a:t>HIV infection </a:t>
            </a:r>
            <a:r>
              <a:rPr lang="en-US" dirty="0" smtClean="0"/>
              <a:t>or neurological disease e.g. Parkinsons disease. </a:t>
            </a:r>
          </a:p>
          <a:p>
            <a:pPr marL="514350" indent="-514350" algn="l" rtl="0">
              <a:buFont typeface="+mj-lt"/>
              <a:buAutoNum type="arabicPeriod"/>
            </a:pPr>
            <a:r>
              <a:rPr lang="en-US" dirty="0" smtClean="0"/>
              <a:t>Abnormal compositions of  the skin lipids increase in TGs &amp; cholesterol and reduced in squalene &amp; free fatty acid due decrease in P. acne. </a:t>
            </a:r>
          </a:p>
          <a:p>
            <a:pPr algn="l" rtl="0"/>
            <a:endParaRPr lang="ar-IQ" dirty="0"/>
          </a:p>
        </p:txBody>
      </p:sp>
    </p:spTree>
    <p:extLst>
      <p:ext uri="{BB962C8B-B14F-4D97-AF65-F5344CB8AC3E}">
        <p14:creationId xmlns:p14="http://schemas.microsoft.com/office/powerpoint/2010/main" val="3336831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FFFF00"/>
                </a:solidFill>
              </a:rPr>
              <a:t>SD</a:t>
            </a:r>
            <a:endParaRPr lang="ar-IQ" sz="6000" b="1" i="1" dirty="0">
              <a:solidFill>
                <a:srgbClr val="FFFF00"/>
              </a:solidFill>
            </a:endParaRPr>
          </a:p>
        </p:txBody>
      </p:sp>
      <p:sp>
        <p:nvSpPr>
          <p:cNvPr id="3" name="Content Placeholder 2"/>
          <p:cNvSpPr>
            <a:spLocks noGrp="1"/>
          </p:cNvSpPr>
          <p:nvPr>
            <p:ph idx="1"/>
          </p:nvPr>
        </p:nvSpPr>
        <p:spPr/>
        <p:txBody>
          <a:bodyPr/>
          <a:lstStyle/>
          <a:p>
            <a:pPr algn="l" rtl="0"/>
            <a:r>
              <a:rPr lang="en-US" sz="4400" b="1" i="1" dirty="0" smtClean="0">
                <a:solidFill>
                  <a:srgbClr val="FFFF00"/>
                </a:solidFill>
              </a:rPr>
              <a:t>C/F :</a:t>
            </a:r>
          </a:p>
          <a:p>
            <a:pPr algn="l" rtl="0"/>
            <a:r>
              <a:rPr lang="en-US" b="1" i="1" dirty="0" smtClean="0">
                <a:solidFill>
                  <a:srgbClr val="FFFF00"/>
                </a:solidFill>
              </a:rPr>
              <a:t>Infantile SD:</a:t>
            </a:r>
            <a:r>
              <a:rPr lang="en-US" dirty="0" smtClean="0"/>
              <a:t> occurred in the first 2 months of life ,affected scalp with thick greasy yellow  scale called cradle cap, central part of face, asymptomatic rash of red patches  with yellow scales symmetrically distributed on body flexures ,spontaneously resolve within sixth month of age or 1</a:t>
            </a:r>
            <a:r>
              <a:rPr lang="en-US" baseline="30000" dirty="0" smtClean="0"/>
              <a:t>st</a:t>
            </a:r>
            <a:r>
              <a:rPr lang="en-US" dirty="0" smtClean="0"/>
              <a:t> year of life.</a:t>
            </a:r>
          </a:p>
          <a:p>
            <a:pPr marL="0" indent="0" algn="l" rtl="0">
              <a:buNone/>
            </a:pPr>
            <a:endParaRPr lang="ar-IQ" dirty="0"/>
          </a:p>
        </p:txBody>
      </p:sp>
    </p:spTree>
    <p:extLst>
      <p:ext uri="{BB962C8B-B14F-4D97-AF65-F5344CB8AC3E}">
        <p14:creationId xmlns:p14="http://schemas.microsoft.com/office/powerpoint/2010/main" val="3000723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b="1" i="1" dirty="0" smtClean="0">
                <a:solidFill>
                  <a:srgbClr val="FFFF00"/>
                </a:solidFill>
              </a:rPr>
              <a:t>SD</a:t>
            </a:r>
            <a:endParaRPr lang="ar-IQ" sz="6000" b="1" i="1" dirty="0">
              <a:solidFill>
                <a:srgbClr val="FFFF00"/>
              </a:solidFill>
            </a:endParaRPr>
          </a:p>
        </p:txBody>
      </p:sp>
      <p:sp>
        <p:nvSpPr>
          <p:cNvPr id="5" name="Text Placeholder 4"/>
          <p:cNvSpPr>
            <a:spLocks noGrp="1"/>
          </p:cNvSpPr>
          <p:nvPr>
            <p:ph type="body" idx="1"/>
          </p:nvPr>
        </p:nvSpPr>
        <p:spPr/>
        <p:txBody>
          <a:bodyPr>
            <a:noAutofit/>
          </a:bodyPr>
          <a:lstStyle/>
          <a:p>
            <a:pPr algn="l" rtl="0"/>
            <a:r>
              <a:rPr lang="en-US" sz="4000" b="0" i="1" dirty="0" smtClean="0">
                <a:solidFill>
                  <a:srgbClr val="FFFF00"/>
                </a:solidFill>
              </a:rPr>
              <a:t>Cradle cap </a:t>
            </a:r>
            <a:endParaRPr lang="ar-IQ" sz="4000" b="0" i="1" dirty="0">
              <a:solidFill>
                <a:srgbClr val="FFFF00"/>
              </a:solidFill>
            </a:endParaRP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560" y="2564904"/>
            <a:ext cx="3528392" cy="3456383"/>
          </a:xfrm>
        </p:spPr>
      </p:pic>
      <p:sp>
        <p:nvSpPr>
          <p:cNvPr id="7" name="Text Placeholder 6"/>
          <p:cNvSpPr>
            <a:spLocks noGrp="1"/>
          </p:cNvSpPr>
          <p:nvPr>
            <p:ph type="body" sz="quarter" idx="3"/>
          </p:nvPr>
        </p:nvSpPr>
        <p:spPr/>
        <p:txBody>
          <a:bodyPr>
            <a:normAutofit fontScale="92500" lnSpcReduction="20000"/>
          </a:bodyPr>
          <a:lstStyle/>
          <a:p>
            <a:pPr marL="342900" indent="-342900" algn="l" rtl="0">
              <a:buFont typeface="Arial" pitchFamily="34" charset="0"/>
              <a:buChar char="•"/>
            </a:pPr>
            <a:r>
              <a:rPr lang="en-US" sz="4400" b="0" i="1" dirty="0" smtClean="0">
                <a:solidFill>
                  <a:srgbClr val="FFFF00"/>
                </a:solidFill>
              </a:rPr>
              <a:t>ISD</a:t>
            </a:r>
            <a:endParaRPr lang="ar-IQ" sz="4400" b="0" i="1" dirty="0">
              <a:solidFill>
                <a:srgbClr val="FFFF00"/>
              </a:solidFill>
            </a:endParaRPr>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88024" y="2348880"/>
            <a:ext cx="3744416" cy="3456384"/>
          </a:xfrm>
        </p:spPr>
      </p:pic>
    </p:spTree>
    <p:extLst>
      <p:ext uri="{BB962C8B-B14F-4D97-AF65-F5344CB8AC3E}">
        <p14:creationId xmlns:p14="http://schemas.microsoft.com/office/powerpoint/2010/main" val="1710527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FFFF00"/>
                </a:solidFill>
              </a:rPr>
              <a:t>SD</a:t>
            </a:r>
            <a:endParaRPr lang="ar-IQ" sz="6000" b="1" i="1" dirty="0">
              <a:solidFill>
                <a:srgbClr val="FFFF00"/>
              </a:solidFill>
            </a:endParaRPr>
          </a:p>
        </p:txBody>
      </p:sp>
      <p:sp>
        <p:nvSpPr>
          <p:cNvPr id="3" name="Content Placeholder 2"/>
          <p:cNvSpPr>
            <a:spLocks noGrp="1"/>
          </p:cNvSpPr>
          <p:nvPr>
            <p:ph idx="1"/>
          </p:nvPr>
        </p:nvSpPr>
        <p:spPr/>
        <p:txBody>
          <a:bodyPr>
            <a:normAutofit lnSpcReduction="10000"/>
          </a:bodyPr>
          <a:lstStyle/>
          <a:p>
            <a:pPr algn="l" rtl="0"/>
            <a:r>
              <a:rPr lang="en-US" b="1" i="1" dirty="0" smtClean="0">
                <a:solidFill>
                  <a:srgbClr val="FFFF00"/>
                </a:solidFill>
              </a:rPr>
              <a:t>Adult SD </a:t>
            </a:r>
            <a:r>
              <a:rPr lang="en-US" dirty="0" smtClean="0"/>
              <a:t>: symmetrical erythromateous patches or plaques covered with yellow greasy  scales with slight itching  on scalp and body flexures. </a:t>
            </a:r>
          </a:p>
          <a:p>
            <a:pPr algn="l" rtl="0"/>
            <a:r>
              <a:rPr lang="en-US" dirty="0" smtClean="0"/>
              <a:t>SD usually chronic course with remission and relapse.</a:t>
            </a:r>
          </a:p>
          <a:p>
            <a:pPr algn="l" rtl="0"/>
            <a:r>
              <a:rPr lang="en-US" dirty="0" smtClean="0"/>
              <a:t>Diagnosis : clinical .</a:t>
            </a:r>
          </a:p>
          <a:p>
            <a:pPr algn="l" rtl="0"/>
            <a:r>
              <a:rPr lang="en-US" dirty="0" smtClean="0"/>
              <a:t>Ddx: psoriasis ,infective eczema, atopic dermatitis. </a:t>
            </a:r>
            <a:endParaRPr lang="ar-IQ" dirty="0"/>
          </a:p>
        </p:txBody>
      </p:sp>
    </p:spTree>
    <p:extLst>
      <p:ext uri="{BB962C8B-B14F-4D97-AF65-F5344CB8AC3E}">
        <p14:creationId xmlns:p14="http://schemas.microsoft.com/office/powerpoint/2010/main" val="2170347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chemeClr val="bg2">
                <a:lumMod val="40000"/>
                <a:lumOff val="60000"/>
              </a:schemeClr>
            </a:solidFill>
          </a:ln>
        </p:spPr>
        <p:txBody>
          <a:bodyPr/>
          <a:lstStyle/>
          <a:p>
            <a:r>
              <a:rPr lang="en-US" sz="6000" b="1" i="1" dirty="0" smtClean="0">
                <a:solidFill>
                  <a:srgbClr val="FFFF00"/>
                </a:solidFill>
              </a:rPr>
              <a:t>Eczema</a:t>
            </a:r>
            <a:endParaRPr lang="ar-IQ" sz="6000" b="1" i="1" dirty="0">
              <a:solidFill>
                <a:srgbClr val="FFFF00"/>
              </a:solidFill>
            </a:endParaRPr>
          </a:p>
        </p:txBody>
      </p:sp>
      <p:sp>
        <p:nvSpPr>
          <p:cNvPr id="4" name="Content Placeholder 3"/>
          <p:cNvSpPr>
            <a:spLocks noGrp="1"/>
          </p:cNvSpPr>
          <p:nvPr>
            <p:ph idx="1"/>
          </p:nvPr>
        </p:nvSpPr>
        <p:spPr/>
        <p:txBody>
          <a:bodyPr/>
          <a:lstStyle/>
          <a:p>
            <a:pPr algn="l" rtl="0"/>
            <a:r>
              <a:rPr lang="en-US" b="1" i="1" dirty="0" smtClean="0">
                <a:solidFill>
                  <a:srgbClr val="FFFF00"/>
                </a:solidFill>
              </a:rPr>
              <a:t>Eczema</a:t>
            </a:r>
            <a:r>
              <a:rPr lang="en-US" dirty="0" smtClean="0"/>
              <a:t> is  common inflammatory  disease specific to the skin, characterized by intense pruritus with erythematous macules, vesicles, papules, plaques with or with out distinct borders .</a:t>
            </a:r>
          </a:p>
          <a:p>
            <a:pPr algn="l" rtl="0"/>
            <a:r>
              <a:rPr lang="en-US" dirty="0" smtClean="0"/>
              <a:t>Eczema is dermatitis.(</a:t>
            </a:r>
            <a:r>
              <a:rPr lang="en-US" dirty="0" smtClean="0">
                <a:solidFill>
                  <a:srgbClr val="FFFF00"/>
                </a:solidFill>
              </a:rPr>
              <a:t>Is the dermatitis eczema?</a:t>
            </a:r>
            <a:r>
              <a:rPr lang="en-US" dirty="0" smtClean="0"/>
              <a:t>) .</a:t>
            </a:r>
          </a:p>
          <a:p>
            <a:pPr algn="l" rtl="0"/>
            <a:r>
              <a:rPr lang="en-US" dirty="0" smtClean="0"/>
              <a:t>Dermatitis ; inflammation of skin .</a:t>
            </a:r>
          </a:p>
          <a:p>
            <a:pPr marL="0" indent="0" algn="l" rtl="0">
              <a:buNone/>
            </a:pPr>
            <a:endParaRPr lang="ar-IQ" dirty="0"/>
          </a:p>
        </p:txBody>
      </p:sp>
    </p:spTree>
    <p:extLst>
      <p:ext uri="{BB962C8B-B14F-4D97-AF65-F5344CB8AC3E}">
        <p14:creationId xmlns:p14="http://schemas.microsoft.com/office/powerpoint/2010/main" val="2102470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FFFF00"/>
                </a:solidFill>
              </a:rPr>
              <a:t>Sites of involvement</a:t>
            </a:r>
            <a:endParaRPr lang="ar-IQ" sz="6000" b="1" i="1"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600200"/>
            <a:ext cx="8208912" cy="5200908"/>
          </a:xfrm>
        </p:spPr>
      </p:pic>
    </p:spTree>
    <p:extLst>
      <p:ext uri="{BB962C8B-B14F-4D97-AF65-F5344CB8AC3E}">
        <p14:creationId xmlns:p14="http://schemas.microsoft.com/office/powerpoint/2010/main" val="90223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FFFF00"/>
                </a:solidFill>
              </a:rPr>
              <a:t>SD</a:t>
            </a:r>
            <a:endParaRPr lang="ar-IQ" sz="6000" b="1" i="1" dirty="0">
              <a:solidFill>
                <a:srgbClr val="FFFF00"/>
              </a:solidFill>
            </a:endParaRPr>
          </a:p>
        </p:txBody>
      </p:sp>
      <p:sp>
        <p:nvSpPr>
          <p:cNvPr id="3" name="Content Placeholder 2"/>
          <p:cNvSpPr>
            <a:spLocks noGrp="1"/>
          </p:cNvSpPr>
          <p:nvPr>
            <p:ph idx="1"/>
          </p:nvPr>
        </p:nvSpPr>
        <p:spPr/>
        <p:txBody>
          <a:bodyPr>
            <a:normAutofit lnSpcReduction="10000"/>
          </a:bodyPr>
          <a:lstStyle/>
          <a:p>
            <a:pPr algn="l" rtl="0"/>
            <a:r>
              <a:rPr lang="en-US" sz="4400" b="1" i="1" dirty="0" smtClean="0">
                <a:solidFill>
                  <a:srgbClr val="FFFF00"/>
                </a:solidFill>
              </a:rPr>
              <a:t>Treatment :</a:t>
            </a:r>
          </a:p>
          <a:p>
            <a:pPr marL="514350" indent="-514350" algn="l" rtl="0">
              <a:buFont typeface="+mj-lt"/>
              <a:buAutoNum type="arabicPeriod"/>
            </a:pPr>
            <a:r>
              <a:rPr lang="en-US" dirty="0" smtClean="0"/>
              <a:t>Topical corticosteroids ( moderate to potent) with topical antifungal cream e.g. betamethasone cream &amp; Cotrimazole cream). </a:t>
            </a:r>
          </a:p>
          <a:p>
            <a:pPr marL="514350" indent="-514350" algn="l" rtl="0">
              <a:buFont typeface="+mj-lt"/>
              <a:buAutoNum type="arabicPeriod"/>
            </a:pPr>
            <a:r>
              <a:rPr lang="en-US" dirty="0" smtClean="0"/>
              <a:t>Scalp; antifungal shampoo e.g. selinium sulfide  or ketoconazole .</a:t>
            </a:r>
          </a:p>
          <a:p>
            <a:pPr marL="514350" indent="-514350" algn="l" rtl="0">
              <a:buFont typeface="+mj-lt"/>
              <a:buAutoNum type="arabicPeriod"/>
            </a:pPr>
            <a:r>
              <a:rPr lang="en-US" dirty="0" smtClean="0"/>
              <a:t>Sever cases  need systemic treatment with steroid, fluoconazoe,reteniods,MTX OR PUVA. </a:t>
            </a:r>
          </a:p>
          <a:p>
            <a:pPr algn="l" rtl="0"/>
            <a:endParaRPr lang="ar-IQ" dirty="0"/>
          </a:p>
        </p:txBody>
      </p:sp>
    </p:spTree>
    <p:extLst>
      <p:ext uri="{BB962C8B-B14F-4D97-AF65-F5344CB8AC3E}">
        <p14:creationId xmlns:p14="http://schemas.microsoft.com/office/powerpoint/2010/main" val="1415563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FFFF00"/>
                </a:solidFill>
              </a:rPr>
              <a:t>Pompholyx</a:t>
            </a:r>
            <a:endParaRPr lang="ar-IQ" sz="6000" b="1" i="1"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pPr algn="l" rtl="0"/>
            <a:r>
              <a:rPr lang="en-US" sz="3900" b="1" i="1" dirty="0" smtClean="0">
                <a:solidFill>
                  <a:srgbClr val="FFFF00"/>
                </a:solidFill>
              </a:rPr>
              <a:t>Dyshidrotic eczema</a:t>
            </a:r>
            <a:r>
              <a:rPr lang="en-US" dirty="0" smtClean="0"/>
              <a:t>: is acute endogenous eczema, presented with recurrent attacks of crops of deeply seated vesicles‘ with clear fluid on the sides of hand and fingers in  80% and soles in10% ,may associated with heat &amp;Bricking sensation  with intense pruritus .</a:t>
            </a:r>
          </a:p>
          <a:p>
            <a:pPr algn="l" rtl="0"/>
            <a:r>
              <a:rPr lang="en-US" sz="3900" b="1" i="1" dirty="0" smtClean="0">
                <a:solidFill>
                  <a:srgbClr val="FFFF00"/>
                </a:solidFill>
              </a:rPr>
              <a:t>Causes</a:t>
            </a:r>
            <a:r>
              <a:rPr lang="en-US" dirty="0" smtClean="0"/>
              <a:t>; part of Atopy ,palmar hyperhidrosis and usually exacerbated by stress.</a:t>
            </a:r>
          </a:p>
          <a:p>
            <a:pPr algn="l" rtl="0"/>
            <a:r>
              <a:rPr lang="en-US" sz="3900" b="1" i="1" dirty="0" smtClean="0">
                <a:solidFill>
                  <a:srgbClr val="FFFF00"/>
                </a:solidFill>
              </a:rPr>
              <a:t>Treatment</a:t>
            </a:r>
            <a:r>
              <a:rPr lang="en-US" dirty="0" smtClean="0"/>
              <a:t>: topical or systemic steroid, soaking hand with warm water for 15 min or use aluminum chloride .</a:t>
            </a:r>
          </a:p>
          <a:p>
            <a:pPr marL="0" indent="0" algn="l" rtl="0">
              <a:buNone/>
            </a:pPr>
            <a:endParaRPr lang="ar-IQ" dirty="0"/>
          </a:p>
        </p:txBody>
      </p:sp>
    </p:spTree>
    <p:extLst>
      <p:ext uri="{BB962C8B-B14F-4D97-AF65-F5344CB8AC3E}">
        <p14:creationId xmlns:p14="http://schemas.microsoft.com/office/powerpoint/2010/main" val="977846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i="1" dirty="0" smtClean="0">
                <a:solidFill>
                  <a:srgbClr val="FFFF00"/>
                </a:solidFill>
              </a:rPr>
              <a:t>pompholyx</a:t>
            </a:r>
            <a:endParaRPr lang="ar-IQ" sz="6000" b="1" i="1" dirty="0">
              <a:solidFill>
                <a:srgbClr val="FFFF00"/>
              </a:solidFill>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348706"/>
            <a:ext cx="4038600" cy="302895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1988840"/>
            <a:ext cx="3528392" cy="3384375"/>
          </a:xfrm>
        </p:spPr>
      </p:pic>
    </p:spTree>
    <p:extLst>
      <p:ext uri="{BB962C8B-B14F-4D97-AF65-F5344CB8AC3E}">
        <p14:creationId xmlns:p14="http://schemas.microsoft.com/office/powerpoint/2010/main" val="279911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FFFF00"/>
                </a:solidFill>
              </a:rPr>
              <a:t>Nummular Eczema </a:t>
            </a:r>
            <a:endParaRPr lang="ar-IQ" sz="6000" b="1" i="1"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pPr algn="l" rtl="0"/>
            <a:r>
              <a:rPr lang="en-US" sz="4600" b="1" i="1" dirty="0" smtClean="0">
                <a:solidFill>
                  <a:srgbClr val="FFFF00"/>
                </a:solidFill>
              </a:rPr>
              <a:t>Discoid dermatitis </a:t>
            </a:r>
            <a:r>
              <a:rPr lang="en-US" dirty="0" smtClean="0"/>
              <a:t>; is common type of endogenous eczema ,affected adult(typically old age male 55-65y), with intensely pruritic rounded shape well demarcated patches measure about 2-3 cm(1-10 cm)  on extensor surface of extremities. </a:t>
            </a:r>
          </a:p>
          <a:p>
            <a:pPr algn="l" rtl="0"/>
            <a:r>
              <a:rPr lang="en-US" sz="4600" b="1" i="1" dirty="0" smtClean="0">
                <a:solidFill>
                  <a:srgbClr val="FFFF00"/>
                </a:solidFill>
              </a:rPr>
              <a:t>A etiology</a:t>
            </a:r>
            <a:r>
              <a:rPr lang="en-US" dirty="0" smtClean="0"/>
              <a:t>: unknown, associated with Atopy, hypersensitive reaction to the bacterial infection &amp;exacerbated by stress. </a:t>
            </a:r>
          </a:p>
          <a:p>
            <a:pPr algn="l" rtl="0"/>
            <a:r>
              <a:rPr lang="en-US" sz="5100" b="1" i="1" dirty="0" smtClean="0">
                <a:solidFill>
                  <a:srgbClr val="FFFF00"/>
                </a:solidFill>
              </a:rPr>
              <a:t>C/F</a:t>
            </a:r>
            <a:r>
              <a:rPr lang="en-US" dirty="0" smtClean="0"/>
              <a:t>: dull red discoid  patches seated with vesicles or dry sharply demarcated scale on leg in men and arm of women ( bilateral, symmetrical on extensor surface) on background of dry skin..</a:t>
            </a:r>
          </a:p>
          <a:p>
            <a:pPr algn="l" rtl="0"/>
            <a:r>
              <a:rPr lang="en-US" sz="5100" b="1" i="1" dirty="0" smtClean="0">
                <a:solidFill>
                  <a:srgbClr val="FFFF00"/>
                </a:solidFill>
              </a:rPr>
              <a:t>Prognosis</a:t>
            </a:r>
            <a:r>
              <a:rPr lang="en-US" dirty="0" smtClean="0"/>
              <a:t> :Chronic relapsing course ,resistant to the treatment.</a:t>
            </a:r>
          </a:p>
          <a:p>
            <a:pPr marL="0" indent="0" algn="l" rtl="0">
              <a:buNone/>
            </a:pPr>
            <a:r>
              <a:rPr lang="en-US" dirty="0" smtClean="0"/>
              <a:t> </a:t>
            </a:r>
            <a:endParaRPr lang="ar-IQ" dirty="0"/>
          </a:p>
        </p:txBody>
      </p:sp>
    </p:spTree>
    <p:extLst>
      <p:ext uri="{BB962C8B-B14F-4D97-AF65-F5344CB8AC3E}">
        <p14:creationId xmlns:p14="http://schemas.microsoft.com/office/powerpoint/2010/main" val="2271860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rtl="0">
              <a:buFont typeface="Arial" pitchFamily="34" charset="0"/>
              <a:buChar char="•"/>
            </a:pPr>
            <a:r>
              <a:rPr lang="en-US" sz="6000" b="1" i="1" dirty="0" smtClean="0">
                <a:solidFill>
                  <a:srgbClr val="FFFF00"/>
                </a:solidFill>
              </a:rPr>
              <a:t>Nummular eczema </a:t>
            </a:r>
            <a:endParaRPr lang="ar-IQ" sz="6000" b="1" i="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lgn="l" rtl="0"/>
            <a:r>
              <a:rPr lang="en-US" sz="3900" b="1" i="1" dirty="0" smtClean="0">
                <a:solidFill>
                  <a:srgbClr val="FFFF00"/>
                </a:solidFill>
              </a:rPr>
              <a:t>Treatment of discoid dermatitis </a:t>
            </a:r>
            <a:r>
              <a:rPr lang="en-US" dirty="0" smtClean="0"/>
              <a:t>:</a:t>
            </a:r>
          </a:p>
          <a:p>
            <a:pPr marL="514350" indent="-514350" algn="l" rtl="0">
              <a:buFont typeface="+mj-lt"/>
              <a:buAutoNum type="arabicPeriod"/>
            </a:pPr>
            <a:r>
              <a:rPr lang="en-US" dirty="0" smtClean="0"/>
              <a:t>Potent topical CS creams twice daily with occlusion .</a:t>
            </a:r>
          </a:p>
          <a:p>
            <a:pPr marL="514350" indent="-514350" algn="l" rtl="0">
              <a:buFont typeface="+mj-lt"/>
              <a:buAutoNum type="arabicPeriod"/>
            </a:pPr>
            <a:r>
              <a:rPr lang="en-US" dirty="0" smtClean="0"/>
              <a:t>Oral antihistamines, nonsedative at day time&amp; sedative at night e.g. desloratidin and citrizine tab .</a:t>
            </a:r>
          </a:p>
          <a:p>
            <a:pPr marL="514350" indent="-514350" algn="l" rtl="0">
              <a:buFont typeface="+mj-lt"/>
              <a:buAutoNum type="arabicPeriod"/>
            </a:pPr>
            <a:r>
              <a:rPr lang="en-US" dirty="0" smtClean="0"/>
              <a:t>Systemic  antibiotic :up to 95% of patient have colonizing with staph or infected lesions.</a:t>
            </a:r>
          </a:p>
          <a:p>
            <a:pPr marL="514350" indent="-514350" algn="l" rtl="0">
              <a:buFont typeface="+mj-lt"/>
              <a:buAutoNum type="arabicPeriod"/>
            </a:pPr>
            <a:r>
              <a:rPr lang="en-US" dirty="0" smtClean="0"/>
              <a:t>Short course of systemic steroid or IM injection.</a:t>
            </a:r>
          </a:p>
          <a:p>
            <a:pPr marL="514350" indent="-514350" algn="l" rtl="0">
              <a:buFont typeface="+mj-lt"/>
              <a:buAutoNum type="arabicPeriod"/>
            </a:pPr>
            <a:r>
              <a:rPr lang="en-US" dirty="0" smtClean="0"/>
              <a:t>Phototherapy . </a:t>
            </a:r>
          </a:p>
          <a:p>
            <a:pPr marL="514350" indent="-514350" algn="l" rtl="0">
              <a:buFont typeface="+mj-lt"/>
              <a:buAutoNum type="arabicPeriod"/>
            </a:pPr>
            <a:endParaRPr lang="ar-IQ" dirty="0"/>
          </a:p>
        </p:txBody>
      </p:sp>
    </p:spTree>
    <p:extLst>
      <p:ext uri="{BB962C8B-B14F-4D97-AF65-F5344CB8AC3E}">
        <p14:creationId xmlns:p14="http://schemas.microsoft.com/office/powerpoint/2010/main" val="2071489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i="1" dirty="0" smtClean="0">
                <a:solidFill>
                  <a:srgbClr val="FFFF00"/>
                </a:solidFill>
              </a:rPr>
              <a:t>Nummular eczema </a:t>
            </a:r>
            <a:endParaRPr lang="ar-IQ" sz="6000" b="1" i="1" dirty="0">
              <a:solidFill>
                <a:srgbClr val="FFFF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98555"/>
            <a:ext cx="4038600" cy="2929253"/>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79590" y="1600200"/>
            <a:ext cx="2975820" cy="4525963"/>
          </a:xfrm>
        </p:spPr>
      </p:pic>
    </p:spTree>
    <p:extLst>
      <p:ext uri="{BB962C8B-B14F-4D97-AF65-F5344CB8AC3E}">
        <p14:creationId xmlns:p14="http://schemas.microsoft.com/office/powerpoint/2010/main" val="4133360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000" b="1" i="1" dirty="0" smtClean="0">
                <a:solidFill>
                  <a:srgbClr val="FFFF00"/>
                </a:solidFill>
              </a:rPr>
              <a:t>Stasis dermatitis </a:t>
            </a:r>
            <a:endParaRPr lang="ar-IQ" sz="6000" b="1" i="1" dirty="0">
              <a:solidFill>
                <a:srgbClr val="FFFF00"/>
              </a:solidFill>
            </a:endParaRPr>
          </a:p>
        </p:txBody>
      </p:sp>
      <p:sp>
        <p:nvSpPr>
          <p:cNvPr id="8" name="Content Placeholder 7"/>
          <p:cNvSpPr>
            <a:spLocks noGrp="1"/>
          </p:cNvSpPr>
          <p:nvPr>
            <p:ph idx="1"/>
          </p:nvPr>
        </p:nvSpPr>
        <p:spPr/>
        <p:txBody>
          <a:bodyPr>
            <a:normAutofit lnSpcReduction="10000"/>
          </a:bodyPr>
          <a:lstStyle/>
          <a:p>
            <a:pPr algn="l" rtl="0"/>
            <a:r>
              <a:rPr lang="en-US" sz="3600" b="1" i="1" dirty="0" smtClean="0">
                <a:solidFill>
                  <a:srgbClr val="FFFF00"/>
                </a:solidFill>
              </a:rPr>
              <a:t>Gravitational dermatitis </a:t>
            </a:r>
            <a:r>
              <a:rPr lang="en-US" dirty="0" smtClean="0"/>
              <a:t>: is type of eczema that associated with varicosities (venous hypertension)  ,affected elderly patient on lower part of legs.</a:t>
            </a:r>
          </a:p>
          <a:p>
            <a:pPr algn="l" rtl="0"/>
            <a:r>
              <a:rPr lang="en-US" dirty="0" smtClean="0"/>
              <a:t>Pruritus, dryness with  edema ,redness ,scale crust and oozing&amp; signs of venous insufficiency e.g. Ulceration on medial malleolus .</a:t>
            </a:r>
          </a:p>
          <a:p>
            <a:pPr algn="l" rtl="0"/>
            <a:r>
              <a:rPr lang="en-US" dirty="0" smtClean="0"/>
              <a:t>Treatment of eczema and varicosities .</a:t>
            </a:r>
            <a:endParaRPr lang="ar-IQ" dirty="0"/>
          </a:p>
        </p:txBody>
      </p:sp>
    </p:spTree>
    <p:extLst>
      <p:ext uri="{BB962C8B-B14F-4D97-AF65-F5344CB8AC3E}">
        <p14:creationId xmlns:p14="http://schemas.microsoft.com/office/powerpoint/2010/main" val="3831442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i="1" dirty="0" smtClean="0">
                <a:solidFill>
                  <a:srgbClr val="FFFF00"/>
                </a:solidFill>
              </a:rPr>
              <a:t>Stasis dermatitis </a:t>
            </a:r>
            <a:endParaRPr lang="ar-IQ" sz="6000" b="1" i="1" dirty="0">
              <a:solidFill>
                <a:srgbClr val="FFFF00"/>
              </a:solidFill>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916832"/>
            <a:ext cx="4104456" cy="4176464"/>
          </a:xfrm>
        </p:spPr>
      </p:pic>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45101"/>
            <a:ext cx="4038600" cy="3036161"/>
          </a:xfrm>
        </p:spPr>
      </p:pic>
    </p:spTree>
    <p:extLst>
      <p:ext uri="{BB962C8B-B14F-4D97-AF65-F5344CB8AC3E}">
        <p14:creationId xmlns:p14="http://schemas.microsoft.com/office/powerpoint/2010/main" val="1731900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FFFF00"/>
                </a:solidFill>
              </a:rPr>
              <a:t>Eczema</a:t>
            </a:r>
            <a:endParaRPr lang="ar-IQ" sz="6000" b="1" i="1"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l" rtl="0"/>
            <a:r>
              <a:rPr lang="en-US" sz="3900" b="1" i="1" dirty="0" smtClean="0">
                <a:solidFill>
                  <a:srgbClr val="FFFF00"/>
                </a:solidFill>
              </a:rPr>
              <a:t>Classification of eczema</a:t>
            </a:r>
            <a:r>
              <a:rPr lang="en-US" dirty="0" smtClean="0"/>
              <a:t>: generally eczema is classified as endogenous and exogenous eczema .</a:t>
            </a:r>
          </a:p>
          <a:p>
            <a:pPr marL="571500" indent="-571500" algn="l" rtl="0">
              <a:buFont typeface="+mj-lt"/>
              <a:buAutoNum type="romanUcPeriod"/>
            </a:pPr>
            <a:r>
              <a:rPr lang="en-US" sz="3500" b="1" i="1" dirty="0" smtClean="0">
                <a:solidFill>
                  <a:srgbClr val="FFFF00"/>
                </a:solidFill>
              </a:rPr>
              <a:t>Endogenous eczema</a:t>
            </a:r>
            <a:r>
              <a:rPr lang="en-US" dirty="0" smtClean="0"/>
              <a:t>: Atopic dermatitis, Seborrheic dermatitis, Xerotic eczema, pompholyx,  Nummular eczema, Stasis dermatitis and id reaction .</a:t>
            </a:r>
          </a:p>
          <a:p>
            <a:pPr marL="571500" indent="-571500" algn="l" rtl="0">
              <a:buFont typeface="+mj-lt"/>
              <a:buAutoNum type="romanUcPeriod"/>
            </a:pPr>
            <a:r>
              <a:rPr lang="en-US" sz="3500" b="1" i="1" dirty="0" smtClean="0">
                <a:solidFill>
                  <a:srgbClr val="FFFF00"/>
                </a:solidFill>
              </a:rPr>
              <a:t>Exogenous eczema</a:t>
            </a:r>
            <a:r>
              <a:rPr lang="en-US" dirty="0" smtClean="0"/>
              <a:t>: Contact dermatitis (Irritant CD and Allergic CD ), Photodermatitis, Radiation dermatitis .</a:t>
            </a:r>
            <a:endParaRPr lang="ar-IQ" dirty="0"/>
          </a:p>
        </p:txBody>
      </p:sp>
    </p:spTree>
    <p:extLst>
      <p:ext uri="{BB962C8B-B14F-4D97-AF65-F5344CB8AC3E}">
        <p14:creationId xmlns:p14="http://schemas.microsoft.com/office/powerpoint/2010/main" val="232864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FFFF00"/>
                </a:solidFill>
              </a:rPr>
              <a:t>Eczema</a:t>
            </a:r>
            <a:endParaRPr lang="ar-IQ" sz="6000" b="1" i="1" dirty="0">
              <a:solidFill>
                <a:srgbClr val="FFFF00"/>
              </a:solidFill>
            </a:endParaRPr>
          </a:p>
        </p:txBody>
      </p:sp>
      <p:sp>
        <p:nvSpPr>
          <p:cNvPr id="3" name="Content Placeholder 2"/>
          <p:cNvSpPr>
            <a:spLocks noGrp="1"/>
          </p:cNvSpPr>
          <p:nvPr>
            <p:ph idx="1"/>
          </p:nvPr>
        </p:nvSpPr>
        <p:spPr/>
        <p:txBody>
          <a:bodyPr/>
          <a:lstStyle/>
          <a:p>
            <a:pPr algn="l" rtl="0"/>
            <a:r>
              <a:rPr lang="en-US" sz="3600" b="1" i="1" dirty="0" smtClean="0">
                <a:solidFill>
                  <a:srgbClr val="FFFF00"/>
                </a:solidFill>
              </a:rPr>
              <a:t>Stages of Eczema</a:t>
            </a:r>
            <a:r>
              <a:rPr lang="en-US" dirty="0" smtClean="0"/>
              <a:t>; acute, sub acute and chronic .</a:t>
            </a:r>
          </a:p>
          <a:p>
            <a:pPr algn="l" rtl="0"/>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029282142"/>
              </p:ext>
            </p:extLst>
          </p:nvPr>
        </p:nvGraphicFramePr>
        <p:xfrm>
          <a:off x="1043609" y="2780928"/>
          <a:ext cx="6840759" cy="3881616"/>
        </p:xfrm>
        <a:graphic>
          <a:graphicData uri="http://schemas.openxmlformats.org/drawingml/2006/table">
            <a:tbl>
              <a:tblPr rtl="1" firstRow="1" bandRow="1">
                <a:tableStyleId>{5C22544A-7EE6-4342-B048-85BDC9FD1C3A}</a:tableStyleId>
              </a:tblPr>
              <a:tblGrid>
                <a:gridCol w="2280253"/>
                <a:gridCol w="2280253"/>
                <a:gridCol w="2280253"/>
              </a:tblGrid>
              <a:tr h="864096">
                <a:tc>
                  <a:txBody>
                    <a:bodyPr/>
                    <a:lstStyle/>
                    <a:p>
                      <a:pPr algn="ctr" rtl="1"/>
                      <a:r>
                        <a:rPr lang="en-US" dirty="0" smtClean="0"/>
                        <a:t>Histopathology</a:t>
                      </a:r>
                      <a:endParaRPr lang="ar-IQ" dirty="0"/>
                    </a:p>
                  </a:txBody>
                  <a:tcPr/>
                </a:tc>
                <a:tc>
                  <a:txBody>
                    <a:bodyPr/>
                    <a:lstStyle/>
                    <a:p>
                      <a:pPr algn="ctr" rtl="1"/>
                      <a:r>
                        <a:rPr lang="en-US" dirty="0" smtClean="0"/>
                        <a:t>Clinical</a:t>
                      </a:r>
                      <a:endParaRPr lang="ar-IQ" dirty="0"/>
                    </a:p>
                  </a:txBody>
                  <a:tcPr/>
                </a:tc>
                <a:tc>
                  <a:txBody>
                    <a:bodyPr/>
                    <a:lstStyle/>
                    <a:p>
                      <a:pPr algn="ctr" rtl="1"/>
                      <a:r>
                        <a:rPr lang="en-US" dirty="0" smtClean="0"/>
                        <a:t>Stage</a:t>
                      </a:r>
                      <a:endParaRPr lang="ar-IQ" dirty="0"/>
                    </a:p>
                  </a:txBody>
                  <a:tcPr/>
                </a:tc>
              </a:tr>
              <a:tr h="864096">
                <a:tc>
                  <a:txBody>
                    <a:bodyPr/>
                    <a:lstStyle/>
                    <a:p>
                      <a:pPr algn="l" rtl="0"/>
                      <a:r>
                        <a:rPr lang="en-US" dirty="0" smtClean="0"/>
                        <a:t>Spongiosis (intraepidermal vesicles)</a:t>
                      </a:r>
                      <a:endParaRPr lang="ar-IQ" dirty="0"/>
                    </a:p>
                  </a:txBody>
                  <a:tcPr/>
                </a:tc>
                <a:tc>
                  <a:txBody>
                    <a:bodyPr/>
                    <a:lstStyle/>
                    <a:p>
                      <a:pPr algn="l" rtl="1"/>
                      <a:r>
                        <a:rPr lang="en-US" dirty="0" smtClean="0"/>
                        <a:t>Erythema, vesication, itching&lt; burning</a:t>
                      </a:r>
                      <a:r>
                        <a:rPr lang="en-US" baseline="0" dirty="0" smtClean="0"/>
                        <a:t> , </a:t>
                      </a:r>
                      <a:r>
                        <a:rPr lang="en-US" dirty="0" smtClean="0"/>
                        <a:t>oozing</a:t>
                      </a:r>
                      <a:r>
                        <a:rPr lang="en-US" baseline="0" dirty="0" smtClean="0"/>
                        <a:t> and crust.</a:t>
                      </a:r>
                      <a:endParaRPr lang="ar-IQ" dirty="0"/>
                    </a:p>
                  </a:txBody>
                  <a:tcPr/>
                </a:tc>
                <a:tc>
                  <a:txBody>
                    <a:bodyPr/>
                    <a:lstStyle/>
                    <a:p>
                      <a:pPr algn="ctr" rtl="1"/>
                      <a:r>
                        <a:rPr lang="en-US" dirty="0" smtClean="0"/>
                        <a:t>Acute Eczema</a:t>
                      </a:r>
                      <a:endParaRPr lang="ar-IQ" dirty="0"/>
                    </a:p>
                  </a:txBody>
                  <a:tcPr/>
                </a:tc>
              </a:tr>
              <a:tr h="864096">
                <a:tc>
                  <a:txBody>
                    <a:bodyPr/>
                    <a:lstStyle/>
                    <a:p>
                      <a:pPr algn="l" rtl="1"/>
                      <a:r>
                        <a:rPr lang="en-US" dirty="0" smtClean="0"/>
                        <a:t>Mild</a:t>
                      </a:r>
                      <a:r>
                        <a:rPr lang="en-US" baseline="0" dirty="0" smtClean="0"/>
                        <a:t> spongiosis,acanthosis,hyperkeratosis.</a:t>
                      </a:r>
                    </a:p>
                    <a:p>
                      <a:pPr algn="l" rtl="1"/>
                      <a:endParaRPr lang="ar-IQ" dirty="0"/>
                    </a:p>
                  </a:txBody>
                  <a:tcPr/>
                </a:tc>
                <a:tc>
                  <a:txBody>
                    <a:bodyPr/>
                    <a:lstStyle/>
                    <a:p>
                      <a:pPr algn="r" rtl="0"/>
                      <a:r>
                        <a:rPr lang="en-US" dirty="0" smtClean="0"/>
                        <a:t>Erythema , itching and scale</a:t>
                      </a:r>
                      <a:endParaRPr lang="ar-IQ" dirty="0"/>
                    </a:p>
                  </a:txBody>
                  <a:tcPr/>
                </a:tc>
                <a:tc>
                  <a:txBody>
                    <a:bodyPr/>
                    <a:lstStyle/>
                    <a:p>
                      <a:pPr algn="l" rtl="1"/>
                      <a:r>
                        <a:rPr lang="en-US" dirty="0" smtClean="0"/>
                        <a:t>Subacute Eczema</a:t>
                      </a:r>
                      <a:endParaRPr lang="ar-IQ" dirty="0"/>
                    </a:p>
                  </a:txBody>
                  <a:tcPr/>
                </a:tc>
              </a:tr>
              <a:tr h="864096">
                <a:tc>
                  <a:txBody>
                    <a:bodyPr/>
                    <a:lstStyle/>
                    <a:p>
                      <a:pPr algn="l" rtl="0"/>
                      <a:r>
                        <a:rPr lang="en-US" dirty="0" smtClean="0"/>
                        <a:t>Hyperkeratosis &amp; parakeratosis,mark</a:t>
                      </a:r>
                      <a:r>
                        <a:rPr lang="en-US" baseline="0" dirty="0" smtClean="0"/>
                        <a:t> acanthosis. </a:t>
                      </a:r>
                      <a:endParaRPr lang="ar-IQ" dirty="0"/>
                    </a:p>
                  </a:txBody>
                  <a:tcPr/>
                </a:tc>
                <a:tc>
                  <a:txBody>
                    <a:bodyPr/>
                    <a:lstStyle/>
                    <a:p>
                      <a:pPr algn="l" rtl="0"/>
                      <a:r>
                        <a:rPr lang="en-US" dirty="0" smtClean="0"/>
                        <a:t>Itching,dryness,hyperpigmentation,lichenification and fissure</a:t>
                      </a:r>
                      <a:endParaRPr lang="ar-IQ" dirty="0"/>
                    </a:p>
                  </a:txBody>
                  <a:tcPr/>
                </a:tc>
                <a:tc>
                  <a:txBody>
                    <a:bodyPr/>
                    <a:lstStyle/>
                    <a:p>
                      <a:pPr algn="l" rtl="1"/>
                      <a:r>
                        <a:rPr lang="en-US" dirty="0" smtClean="0"/>
                        <a:t>Chronic Eczema</a:t>
                      </a:r>
                      <a:endParaRPr lang="ar-IQ" dirty="0"/>
                    </a:p>
                  </a:txBody>
                  <a:tcPr/>
                </a:tc>
              </a:tr>
            </a:tbl>
          </a:graphicData>
        </a:graphic>
      </p:graphicFrame>
    </p:spTree>
    <p:extLst>
      <p:ext uri="{BB962C8B-B14F-4D97-AF65-F5344CB8AC3E}">
        <p14:creationId xmlns:p14="http://schemas.microsoft.com/office/powerpoint/2010/main" val="1431551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FFFF00"/>
                </a:solidFill>
              </a:rPr>
              <a:t>Atopic dermatitis</a:t>
            </a:r>
            <a:endParaRPr lang="ar-IQ" sz="6000" b="1" i="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lgn="l" rtl="0"/>
            <a:r>
              <a:rPr lang="en-US" sz="3500" b="1" i="1" dirty="0" smtClean="0">
                <a:solidFill>
                  <a:srgbClr val="FFFF00"/>
                </a:solidFill>
              </a:rPr>
              <a:t>Atopy</a:t>
            </a:r>
            <a:r>
              <a:rPr lang="en-US" dirty="0" smtClean="0"/>
              <a:t> is derived from the Greek word atopos, meaning out -of- place, and refer to predisposition to dermatitis ,asthma and allergic rhinitis (the surface of the body contact to the external environment are overactive) .</a:t>
            </a:r>
          </a:p>
          <a:p>
            <a:pPr algn="l" rtl="0"/>
            <a:r>
              <a:rPr lang="en-US" dirty="0" smtClean="0"/>
              <a:t>Atopy is not an allergic disease ,but skin disease with allergies .</a:t>
            </a:r>
          </a:p>
          <a:p>
            <a:pPr algn="l" rtl="0"/>
            <a:r>
              <a:rPr lang="en-US" dirty="0" smtClean="0"/>
              <a:t>Who come first itch or rash ?</a:t>
            </a:r>
          </a:p>
          <a:p>
            <a:pPr algn="l" rtl="0"/>
            <a:r>
              <a:rPr lang="en-US" dirty="0" smtClean="0">
                <a:solidFill>
                  <a:srgbClr val="FFFF00"/>
                </a:solidFill>
              </a:rPr>
              <a:t>ITCH THAT RASH OR RASH THAT ITCH ? </a:t>
            </a:r>
          </a:p>
          <a:p>
            <a:pPr marL="0" indent="0" algn="l" rtl="0">
              <a:buNone/>
            </a:pPr>
            <a:r>
              <a:rPr lang="en-US" dirty="0" smtClean="0"/>
              <a:t> </a:t>
            </a:r>
            <a:endParaRPr lang="ar-IQ" dirty="0"/>
          </a:p>
        </p:txBody>
      </p:sp>
    </p:spTree>
    <p:extLst>
      <p:ext uri="{BB962C8B-B14F-4D97-AF65-F5344CB8AC3E}">
        <p14:creationId xmlns:p14="http://schemas.microsoft.com/office/powerpoint/2010/main" val="1679468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FFFF00"/>
                </a:solidFill>
              </a:rPr>
              <a:t>Atopic dermatitis</a:t>
            </a:r>
            <a:endParaRPr lang="ar-IQ" sz="6000" b="1" i="1" dirty="0">
              <a:solidFill>
                <a:srgbClr val="FFFF00"/>
              </a:solidFill>
            </a:endParaRPr>
          </a:p>
        </p:txBody>
      </p:sp>
      <p:sp>
        <p:nvSpPr>
          <p:cNvPr id="4" name="Content Placeholder 3"/>
          <p:cNvSpPr>
            <a:spLocks noGrp="1"/>
          </p:cNvSpPr>
          <p:nvPr>
            <p:ph idx="1"/>
          </p:nvPr>
        </p:nvSpPr>
        <p:spPr/>
        <p:txBody>
          <a:bodyPr>
            <a:normAutofit fontScale="92500" lnSpcReduction="10000"/>
          </a:bodyPr>
          <a:lstStyle/>
          <a:p>
            <a:pPr marL="0" indent="0" algn="l">
              <a:buNone/>
            </a:pPr>
            <a:r>
              <a:rPr lang="en-US" sz="3500" b="1" i="1" dirty="0" smtClean="0">
                <a:solidFill>
                  <a:srgbClr val="FFFF00"/>
                </a:solidFill>
              </a:rPr>
              <a:t>AD Onset </a:t>
            </a:r>
            <a:r>
              <a:rPr lang="en-US" dirty="0" smtClean="0"/>
              <a:t>;is common inflammatory skin disease  that affects 10 -25% of children and 2-10% of adult. </a:t>
            </a:r>
          </a:p>
          <a:p>
            <a:pPr algn="l" rtl="0"/>
            <a:r>
              <a:rPr lang="en-US" dirty="0" smtClean="0"/>
              <a:t>Age ;about 50%-60% less than 1 year(infant) and up to 90% by fifth year age .</a:t>
            </a:r>
          </a:p>
          <a:p>
            <a:pPr algn="l" rtl="0"/>
            <a:r>
              <a:rPr lang="en-US" sz="3500" b="1" i="1" dirty="0" smtClean="0">
                <a:solidFill>
                  <a:srgbClr val="FFFF00"/>
                </a:solidFill>
              </a:rPr>
              <a:t>AD types by age of disease onset</a:t>
            </a:r>
            <a:r>
              <a:rPr lang="en-US" dirty="0" smtClean="0"/>
              <a:t>; </a:t>
            </a:r>
          </a:p>
          <a:p>
            <a:pPr marL="514350" indent="-514350" algn="l" rtl="0">
              <a:buFont typeface="+mj-lt"/>
              <a:buAutoNum type="arabicPeriod"/>
            </a:pPr>
            <a:r>
              <a:rPr lang="en-US" b="1" i="1" dirty="0" smtClean="0">
                <a:solidFill>
                  <a:srgbClr val="FFFF00"/>
                </a:solidFill>
              </a:rPr>
              <a:t>Infantile AD</a:t>
            </a:r>
            <a:r>
              <a:rPr lang="en-US" dirty="0" smtClean="0"/>
              <a:t>; from 6weeks -2 years .</a:t>
            </a:r>
          </a:p>
          <a:p>
            <a:pPr marL="514350" indent="-514350" algn="l" rtl="0">
              <a:buFont typeface="+mj-lt"/>
              <a:buAutoNum type="arabicPeriod"/>
            </a:pPr>
            <a:r>
              <a:rPr lang="en-US" b="1" i="1" dirty="0" smtClean="0">
                <a:solidFill>
                  <a:srgbClr val="FFFF00"/>
                </a:solidFill>
              </a:rPr>
              <a:t>Childhood AD</a:t>
            </a:r>
            <a:r>
              <a:rPr lang="en-US" dirty="0" smtClean="0"/>
              <a:t> ;age  2-12 years .</a:t>
            </a:r>
          </a:p>
          <a:p>
            <a:pPr marL="514350" indent="-514350" algn="l" rtl="0">
              <a:buFont typeface="+mj-lt"/>
              <a:buAutoNum type="arabicPeriod"/>
            </a:pPr>
            <a:r>
              <a:rPr lang="en-US" b="1" i="1" dirty="0" smtClean="0">
                <a:solidFill>
                  <a:srgbClr val="FFFF00"/>
                </a:solidFill>
              </a:rPr>
              <a:t>Adolescent/Adult AD </a:t>
            </a:r>
            <a:r>
              <a:rPr lang="en-US" dirty="0" smtClean="0"/>
              <a:t>; age &gt;12-20 years .</a:t>
            </a:r>
          </a:p>
          <a:p>
            <a:pPr marL="514350" indent="-514350" algn="l" rtl="0">
              <a:buFont typeface="+mj-lt"/>
              <a:buAutoNum type="arabicPeriod"/>
            </a:pPr>
            <a:r>
              <a:rPr lang="en-US" b="1" i="1" dirty="0" smtClean="0">
                <a:solidFill>
                  <a:srgbClr val="FFFF00"/>
                </a:solidFill>
              </a:rPr>
              <a:t>Senile AD </a:t>
            </a:r>
            <a:r>
              <a:rPr lang="en-US" dirty="0" smtClean="0"/>
              <a:t>;age &gt; 60 years .</a:t>
            </a:r>
          </a:p>
          <a:p>
            <a:pPr algn="l" rtl="0"/>
            <a:endParaRPr lang="ar-IQ" dirty="0"/>
          </a:p>
        </p:txBody>
      </p:sp>
    </p:spTree>
    <p:extLst>
      <p:ext uri="{BB962C8B-B14F-4D97-AF65-F5344CB8AC3E}">
        <p14:creationId xmlns:p14="http://schemas.microsoft.com/office/powerpoint/2010/main" val="785301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6000" b="1" i="1" dirty="0" smtClean="0">
                <a:solidFill>
                  <a:srgbClr val="FFFF00"/>
                </a:solidFill>
              </a:rPr>
              <a:t>AD</a:t>
            </a:r>
            <a:endParaRPr lang="ar-IQ" sz="6000" b="1" i="1" dirty="0">
              <a:solidFill>
                <a:srgbClr val="FFFF00"/>
              </a:solidFill>
            </a:endParaRPr>
          </a:p>
        </p:txBody>
      </p:sp>
      <p:pic>
        <p:nvPicPr>
          <p:cNvPr id="15" name="Content Placeholder 1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2636912"/>
            <a:ext cx="3810000" cy="2590800"/>
          </a:xfrm>
        </p:spPr>
      </p:pic>
      <p:pic>
        <p:nvPicPr>
          <p:cNvPr id="16" name="Content Placeholder 1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7692" y="1435583"/>
            <a:ext cx="3652740" cy="4945745"/>
          </a:xfrm>
        </p:spPr>
      </p:pic>
    </p:spTree>
    <p:extLst>
      <p:ext uri="{BB962C8B-B14F-4D97-AF65-F5344CB8AC3E}">
        <p14:creationId xmlns:p14="http://schemas.microsoft.com/office/powerpoint/2010/main" val="676634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FF00"/>
                </a:solidFill>
              </a:rPr>
              <a:t>AD</a:t>
            </a:r>
            <a:endParaRPr lang="ar-IQ" b="1" i="1" dirty="0">
              <a:solidFill>
                <a:srgbClr val="FFFF00"/>
              </a:solidFill>
            </a:endParaRPr>
          </a:p>
        </p:txBody>
      </p:sp>
      <p:sp>
        <p:nvSpPr>
          <p:cNvPr id="3" name="Content Placeholder 2"/>
          <p:cNvSpPr>
            <a:spLocks noGrp="1"/>
          </p:cNvSpPr>
          <p:nvPr>
            <p:ph idx="1"/>
          </p:nvPr>
        </p:nvSpPr>
        <p:spPr/>
        <p:txBody>
          <a:bodyPr/>
          <a:lstStyle/>
          <a:p>
            <a:pPr algn="l" rtl="0"/>
            <a:r>
              <a:rPr lang="en-US" b="1" i="1" dirty="0" smtClean="0">
                <a:solidFill>
                  <a:srgbClr val="FFFF00"/>
                </a:solidFill>
              </a:rPr>
              <a:t>Aetiology  of AD </a:t>
            </a:r>
            <a:r>
              <a:rPr lang="en-US" dirty="0" smtClean="0"/>
              <a:t>: multifactorial</a:t>
            </a:r>
          </a:p>
          <a:p>
            <a:pPr marL="514350" indent="-514350" algn="l" rtl="0">
              <a:buFont typeface="+mj-lt"/>
              <a:buAutoNum type="arabicPeriod"/>
            </a:pPr>
            <a:r>
              <a:rPr lang="en-US" b="1" i="1" dirty="0" smtClean="0"/>
              <a:t>Genetic</a:t>
            </a:r>
            <a:r>
              <a:rPr lang="en-US" dirty="0" smtClean="0"/>
              <a:t> : up to 50% of AD patients have defect in filaggrin gene on 1q21.</a:t>
            </a:r>
          </a:p>
          <a:p>
            <a:pPr marL="514350" indent="-514350" algn="l" rtl="0">
              <a:buFont typeface="+mj-lt"/>
              <a:buAutoNum type="arabicPeriod"/>
            </a:pPr>
            <a:r>
              <a:rPr lang="en-US" b="1" i="1" dirty="0" smtClean="0"/>
              <a:t>Epidermal barrier dysfunction</a:t>
            </a:r>
            <a:r>
              <a:rPr lang="en-US" dirty="0" smtClean="0"/>
              <a:t>; increase epidermal water loss and xerosis .</a:t>
            </a:r>
          </a:p>
          <a:p>
            <a:pPr marL="514350" indent="-514350" algn="l" rtl="0">
              <a:buFont typeface="+mj-lt"/>
              <a:buAutoNum type="arabicPeriod"/>
            </a:pPr>
            <a:r>
              <a:rPr lang="en-US" b="1" i="1" dirty="0" smtClean="0"/>
              <a:t>Immunological abnormalities</a:t>
            </a:r>
            <a:r>
              <a:rPr lang="en-US" dirty="0" smtClean="0"/>
              <a:t>: increase serum level of IgE(adaptive and innate immunity)  .</a:t>
            </a:r>
          </a:p>
          <a:p>
            <a:pPr algn="l" rtl="0"/>
            <a:endParaRPr lang="en-US" dirty="0" smtClean="0"/>
          </a:p>
          <a:p>
            <a:pPr algn="l" rtl="0"/>
            <a:endParaRPr lang="ar-IQ" dirty="0"/>
          </a:p>
        </p:txBody>
      </p:sp>
    </p:spTree>
    <p:extLst>
      <p:ext uri="{BB962C8B-B14F-4D97-AF65-F5344CB8AC3E}">
        <p14:creationId xmlns:p14="http://schemas.microsoft.com/office/powerpoint/2010/main" val="3821916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862</TotalTime>
  <Words>1540</Words>
  <Application>Microsoft Office PowerPoint</Application>
  <PresentationFormat>On-screen Show (4:3)</PresentationFormat>
  <Paragraphs>179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ECZEMA</vt:lpstr>
      <vt:lpstr>Eczema</vt:lpstr>
      <vt:lpstr>Eczema</vt:lpstr>
      <vt:lpstr>Eczema</vt:lpstr>
      <vt:lpstr>Atopic dermatitis</vt:lpstr>
      <vt:lpstr>Atopic dermatitis</vt:lpstr>
      <vt:lpstr>AD</vt:lpstr>
      <vt:lpstr>AD</vt:lpstr>
      <vt:lpstr>NORMAL EPIDERMAL LAYER </vt:lpstr>
      <vt:lpstr>AD</vt:lpstr>
      <vt:lpstr>Pathogenesis</vt:lpstr>
      <vt:lpstr>Comparison of normal to atopic skin</vt:lpstr>
      <vt:lpstr>AD</vt:lpstr>
      <vt:lpstr>Pattern of distribution </vt:lpstr>
      <vt:lpstr>Infantile AD </vt:lpstr>
      <vt:lpstr>AD</vt:lpstr>
      <vt:lpstr>AD</vt:lpstr>
      <vt:lpstr>Physical signs of AD </vt:lpstr>
      <vt:lpstr>AD</vt:lpstr>
      <vt:lpstr>AD</vt:lpstr>
      <vt:lpstr>AD</vt:lpstr>
      <vt:lpstr>AD</vt:lpstr>
      <vt:lpstr>AD</vt:lpstr>
      <vt:lpstr>Seborrheic Dermatitis</vt:lpstr>
      <vt:lpstr>SD</vt:lpstr>
      <vt:lpstr>SD</vt:lpstr>
      <vt:lpstr>SD</vt:lpstr>
      <vt:lpstr>SD</vt:lpstr>
      <vt:lpstr>Sites of involvement</vt:lpstr>
      <vt:lpstr>SD</vt:lpstr>
      <vt:lpstr>Pompholyx</vt:lpstr>
      <vt:lpstr>pompholyx</vt:lpstr>
      <vt:lpstr>Nummular Eczema </vt:lpstr>
      <vt:lpstr>Nummular eczema </vt:lpstr>
      <vt:lpstr>Nummular eczema </vt:lpstr>
      <vt:lpstr>Stasis dermatitis </vt:lpstr>
      <vt:lpstr>Stasis dermatitis </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ECZEM</dc:title>
  <dc:creator>abas</dc:creator>
  <cp:lastModifiedBy>abas</cp:lastModifiedBy>
  <cp:revision>92</cp:revision>
  <dcterms:created xsi:type="dcterms:W3CDTF">2018-09-29T08:48:01Z</dcterms:created>
  <dcterms:modified xsi:type="dcterms:W3CDTF">2019-03-15T03:40:45Z</dcterms:modified>
</cp:coreProperties>
</file>