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</p:spPr>
        <p:txBody>
          <a:bodyPr anchor="t"/>
          <a:lstStyle>
            <a:lvl1pPr algn="r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7_empty_p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7"/>
          <p:cNvSpPr/>
          <p:nvPr/>
        </p:nvSpPr>
        <p:spPr>
          <a:xfrm>
            <a:off x="1273" y="1219199"/>
            <a:ext cx="13004801" cy="731520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5" name="Picture 13" descr="Picture 13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6731" y="8426287"/>
            <a:ext cx="433060" cy="11704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/>
          <p:nvPr>
            <p:ph type="title"/>
          </p:nvPr>
        </p:nvSpPr>
        <p:spPr>
          <a:xfrm>
            <a:off x="3115733" y="1503679"/>
            <a:ext cx="6773335" cy="596101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300480">
              <a:lnSpc>
                <a:spcPct val="90000"/>
              </a:lnSpc>
              <a:defRPr b="1" cap="none" spc="0" sz="5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4653281" y="2112254"/>
            <a:ext cx="3698241" cy="28550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b="1" sz="2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84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b="1" sz="2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69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b="1" sz="2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54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b="1" sz="2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338" algn="ctr" defTabSz="1300480">
              <a:lnSpc>
                <a:spcPct val="90000"/>
              </a:lnSpc>
              <a:spcBef>
                <a:spcPts val="1400"/>
              </a:spcBef>
              <a:buClrTx/>
              <a:buSzTx/>
              <a:buNone/>
              <a:defRPr b="1" sz="2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6285653" y="7802457"/>
            <a:ext cx="3034454" cy="393701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Relationship Id="rId4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4F61F10-60DD-4C14-B3D3-8C590BDE55F5-L0-001.jpeg" descr="24F61F10-60DD-4C14-B3D3-8C590BDE55F5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084" t="0" r="11084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8" name="Direct ophthalmoscope"/>
          <p:cNvSpPr txBox="1"/>
          <p:nvPr>
            <p:ph type="title"/>
          </p:nvPr>
        </p:nvSpPr>
        <p:spPr>
          <a:xfrm>
            <a:off x="195173" y="540819"/>
            <a:ext cx="6318657" cy="1446082"/>
          </a:xfrm>
          <a:prstGeom prst="rect">
            <a:avLst/>
          </a:prstGeom>
          <a:blipFill>
            <a:blip r:embed="rId3"/>
          </a:blipFill>
        </p:spPr>
        <p:txBody>
          <a:bodyPr anchor="b"/>
          <a:lstStyle>
            <a:lvl1pPr algn="ctr">
              <a:defRPr b="1" spc="639" sz="4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Direct ophthalmoscope </a:t>
            </a:r>
          </a:p>
        </p:txBody>
      </p:sp>
      <p:sp>
        <p:nvSpPr>
          <p:cNvPr id="159" name="By Mohammed Suhail AlSalam"/>
          <p:cNvSpPr/>
          <p:nvPr/>
        </p:nvSpPr>
        <p:spPr>
          <a:xfrm>
            <a:off x="372077" y="7523002"/>
            <a:ext cx="5964849" cy="935848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97256">
              <a:defRPr b="1" cap="all" spc="435" sz="272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By Mohammed Suhail AlSalam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C9A2445D-6D89-4166-8B72-82387FE392A3-L0-001.jpeg" descr="C9A2445D-6D89-4166-8B72-82387FE392A3-L0-001.jpe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17520" r="0" b="17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4" name="9 Hold the ophthalmoscope about 6 inches from the eye and 15 degrees to the right of the patient.…"/>
          <p:cNvSpPr txBox="1"/>
          <p:nvPr/>
        </p:nvSpPr>
        <p:spPr>
          <a:xfrm>
            <a:off x="259031" y="407640"/>
            <a:ext cx="12486739" cy="3142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9 Hold the ophthalmoscope about 6 inches from the eye and 15 degrees to the right of the patient.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10	Find the red reflex.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11	Move in closer, staying nasally until you see the optic nerve.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12	Rotate the diopter lens until the optic nerve comes into focus.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•	The farsighted eye requires more plus/green number lenses.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•	The nearsighted eye requires more minus/red number lenses.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13	Measure the cup to disc ratio.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14	Scan slightly up, down, right and left to look at the vessels.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15	Move out temporally to find the macula and fovea.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16	Repeat the same technique on the other eye.</a:t>
            </a:r>
          </a:p>
        </p:txBody>
      </p:sp>
      <p:sp>
        <p:nvSpPr>
          <p:cNvPr id="215" name="Exam Technique"/>
          <p:cNvSpPr txBox="1"/>
          <p:nvPr/>
        </p:nvSpPr>
        <p:spPr>
          <a:xfrm>
            <a:off x="400247" y="31905"/>
            <a:ext cx="2098803" cy="41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0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Exam Technique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D4211BD-2404-409C-ACDD-225538E41554-L0-001.jpeg" descr="BD4211BD-2404-409C-ACDD-225538E4155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08" r="0" b="1108"/>
          <a:stretch>
            <a:fillRect/>
          </a:stretch>
        </p:blipFill>
        <p:spPr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18" name="Group 80"/>
          <p:cNvSpPr/>
          <p:nvPr/>
        </p:nvSpPr>
        <p:spPr>
          <a:xfrm>
            <a:off x="311507" y="483419"/>
            <a:ext cx="7164266" cy="757593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Normal Fundus appearance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D48BF5E0-624C-4CD2-8339-9F29C4878CF9-L0-001.jpeg" descr="D48BF5E0-624C-4CD2-8339-9F29C4878CF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908" y="1748781"/>
            <a:ext cx="4503800" cy="376516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21" name="5C39E843-7BA2-4884-8CB4-9EDFE7B5F0CE-L0-001.jpeg" descr="5C39E843-7BA2-4884-8CB4-9EDFE7B5F0C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7850" y="1659441"/>
            <a:ext cx="4611719" cy="394384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22" name="Group 80"/>
          <p:cNvSpPr/>
          <p:nvPr/>
        </p:nvSpPr>
        <p:spPr>
          <a:xfrm>
            <a:off x="311507" y="483419"/>
            <a:ext cx="7164266" cy="757593"/>
          </a:xfrm>
          <a:prstGeom prst="rect">
            <a:avLst/>
          </a:prstGeom>
          <a:solidFill>
            <a:srgbClr val="4FCD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Fundus abnormalities </a:t>
            </a:r>
          </a:p>
        </p:txBody>
      </p:sp>
      <p:sp>
        <p:nvSpPr>
          <p:cNvPr id="223" name="disc swelling"/>
          <p:cNvSpPr txBox="1"/>
          <p:nvPr/>
        </p:nvSpPr>
        <p:spPr>
          <a:xfrm>
            <a:off x="1438083" y="6449771"/>
            <a:ext cx="3057450" cy="5207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disc swelling</a:t>
            </a:r>
          </a:p>
        </p:txBody>
      </p:sp>
      <p:sp>
        <p:nvSpPr>
          <p:cNvPr id="224" name="advanced disc cupping"/>
          <p:cNvSpPr txBox="1"/>
          <p:nvPr/>
        </p:nvSpPr>
        <p:spPr>
          <a:xfrm>
            <a:off x="6696657" y="6449771"/>
            <a:ext cx="5672950" cy="5207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advanced disc cupping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roup 80"/>
          <p:cNvSpPr/>
          <p:nvPr/>
        </p:nvSpPr>
        <p:spPr>
          <a:xfrm>
            <a:off x="311507" y="483419"/>
            <a:ext cx="7164266" cy="757593"/>
          </a:xfrm>
          <a:prstGeom prst="rect">
            <a:avLst/>
          </a:prstGeom>
          <a:solidFill>
            <a:srgbClr val="4FCD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Fundus abnormalities </a:t>
            </a:r>
          </a:p>
        </p:txBody>
      </p:sp>
      <p:pic>
        <p:nvPicPr>
          <p:cNvPr id="227" name="7AFD7C61-DCCB-495D-A6FB-7D9400DEB602-L0-001.jpeg" descr="7AFD7C61-DCCB-495D-A6FB-7D9400DEB6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97" y="3037357"/>
            <a:ext cx="4476355" cy="404394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28" name="9899262A-728A-4172-B6E0-0EC6D8B7D756-L0-001.jpeg" descr="9899262A-728A-4172-B6E0-0EC6D8B7D75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0557" y="1616466"/>
            <a:ext cx="3871722" cy="41858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29" name="27425EBE-0936-4849-805F-2FB7F194903D-L0-001.jpeg" descr="27425EBE-0936-4849-805F-2FB7F194903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82085" y="3636705"/>
            <a:ext cx="3895254" cy="41951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4906D8DD-918D-46B4-A5F8-F920B1A90712-L0-001.jpeg" descr="4906D8DD-918D-46B4-A5F8-F920B1A90712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361" t="0" r="10361" b="0"/>
          <a:stretch>
            <a:fillRect/>
          </a:stretch>
        </p:blipFill>
        <p:spPr>
          <a:xfrm>
            <a:off x="15279" y="11509"/>
            <a:ext cx="12974235" cy="9730677"/>
          </a:xfrm>
          <a:prstGeom prst="rect">
            <a:avLst/>
          </a:prstGeom>
        </p:spPr>
      </p:pic>
      <p:sp>
        <p:nvSpPr>
          <p:cNvPr id="232" name="Group 80"/>
          <p:cNvSpPr/>
          <p:nvPr/>
        </p:nvSpPr>
        <p:spPr>
          <a:xfrm>
            <a:off x="311507" y="483419"/>
            <a:ext cx="7164266" cy="757593"/>
          </a:xfrm>
          <a:prstGeom prst="rect">
            <a:avLst/>
          </a:prstGeom>
          <a:solidFill>
            <a:srgbClr val="4FCD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</a:t>
            </a:r>
          </a:p>
        </p:txBody>
      </p:sp>
      <p:sp>
        <p:nvSpPr>
          <p:cNvPr id="233" name="Advantages"/>
          <p:cNvSpPr/>
          <p:nvPr/>
        </p:nvSpPr>
        <p:spPr>
          <a:xfrm>
            <a:off x="219184" y="1884054"/>
            <a:ext cx="6329860" cy="799061"/>
          </a:xfrm>
          <a:prstGeom prst="roundRect">
            <a:avLst>
              <a:gd name="adj" fmla="val 22709"/>
            </a:avLst>
          </a:prstGeom>
          <a:solidFill>
            <a:schemeClr val="accent4">
              <a:lumOff val="6102"/>
            </a:schemeClr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Advantages</a:t>
            </a:r>
          </a:p>
        </p:txBody>
      </p:sp>
      <p:sp>
        <p:nvSpPr>
          <p:cNvPr id="234" name="Dis-Advantages"/>
          <p:cNvSpPr/>
          <p:nvPr/>
        </p:nvSpPr>
        <p:spPr>
          <a:xfrm>
            <a:off x="6407400" y="3203311"/>
            <a:ext cx="6469007" cy="813856"/>
          </a:xfrm>
          <a:prstGeom prst="roundRect">
            <a:avLst>
              <a:gd name="adj" fmla="val 22919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Dis-Advantages</a:t>
            </a:r>
          </a:p>
        </p:txBody>
      </p:sp>
      <p:sp>
        <p:nvSpPr>
          <p:cNvPr id="235" name="Portable"/>
          <p:cNvSpPr/>
          <p:nvPr/>
        </p:nvSpPr>
        <p:spPr>
          <a:xfrm>
            <a:off x="683401" y="3403373"/>
            <a:ext cx="2664620" cy="184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2" y="21600"/>
                </a:moveTo>
                <a:cubicBezTo>
                  <a:pt x="2249" y="21600"/>
                  <a:pt x="0" y="18345"/>
                  <a:pt x="0" y="14332"/>
                </a:cubicBezTo>
                <a:lnTo>
                  <a:pt x="0" y="11096"/>
                </a:lnTo>
                <a:cubicBezTo>
                  <a:pt x="0" y="7082"/>
                  <a:pt x="2249" y="3827"/>
                  <a:pt x="5022" y="3827"/>
                </a:cubicBezTo>
                <a:lnTo>
                  <a:pt x="11817" y="3827"/>
                </a:lnTo>
                <a:lnTo>
                  <a:pt x="15034" y="0"/>
                </a:lnTo>
                <a:lnTo>
                  <a:pt x="14992" y="3827"/>
                </a:lnTo>
                <a:lnTo>
                  <a:pt x="16578" y="3827"/>
                </a:lnTo>
                <a:cubicBezTo>
                  <a:pt x="19351" y="3827"/>
                  <a:pt x="21600" y="7082"/>
                  <a:pt x="21600" y="11096"/>
                </a:cubicBezTo>
                <a:lnTo>
                  <a:pt x="21600" y="14332"/>
                </a:lnTo>
                <a:cubicBezTo>
                  <a:pt x="21600" y="18345"/>
                  <a:pt x="19351" y="21600"/>
                  <a:pt x="16578" y="21600"/>
                </a:cubicBezTo>
                <a:lnTo>
                  <a:pt x="5022" y="21600"/>
                </a:ln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Portable </a:t>
            </a:r>
          </a:p>
        </p:txBody>
      </p:sp>
      <p:sp>
        <p:nvSpPr>
          <p:cNvPr id="236" name="Easy to use"/>
          <p:cNvSpPr/>
          <p:nvPr/>
        </p:nvSpPr>
        <p:spPr>
          <a:xfrm>
            <a:off x="3680527" y="4209246"/>
            <a:ext cx="2664620" cy="172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49" y="21600"/>
                </a:moveTo>
                <a:cubicBezTo>
                  <a:pt x="2082" y="21600"/>
                  <a:pt x="0" y="18386"/>
                  <a:pt x="0" y="14423"/>
                </a:cubicBezTo>
                <a:lnTo>
                  <a:pt x="0" y="9819"/>
                </a:lnTo>
                <a:cubicBezTo>
                  <a:pt x="0" y="5856"/>
                  <a:pt x="2082" y="2642"/>
                  <a:pt x="4649" y="2642"/>
                </a:cubicBezTo>
                <a:lnTo>
                  <a:pt x="7194" y="2642"/>
                </a:lnTo>
                <a:lnTo>
                  <a:pt x="7634" y="0"/>
                </a:lnTo>
                <a:lnTo>
                  <a:pt x="10404" y="2642"/>
                </a:lnTo>
                <a:lnTo>
                  <a:pt x="16951" y="2642"/>
                </a:lnTo>
                <a:cubicBezTo>
                  <a:pt x="19518" y="2642"/>
                  <a:pt x="21600" y="5856"/>
                  <a:pt x="21600" y="9819"/>
                </a:cubicBezTo>
                <a:lnTo>
                  <a:pt x="21600" y="14423"/>
                </a:lnTo>
                <a:cubicBezTo>
                  <a:pt x="21600" y="18386"/>
                  <a:pt x="19518" y="21600"/>
                  <a:pt x="16951" y="21600"/>
                </a:cubicBezTo>
                <a:lnTo>
                  <a:pt x="4649" y="21600"/>
                </a:ln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Easy to use</a:t>
            </a:r>
          </a:p>
        </p:txBody>
      </p:sp>
      <p:sp>
        <p:nvSpPr>
          <p:cNvPr id="237" name="Magnification around 15 times"/>
          <p:cNvSpPr/>
          <p:nvPr/>
        </p:nvSpPr>
        <p:spPr>
          <a:xfrm>
            <a:off x="42845" y="5304432"/>
            <a:ext cx="3945732" cy="232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82" y="21600"/>
                </a:moveTo>
                <a:cubicBezTo>
                  <a:pt x="2186" y="21600"/>
                  <a:pt x="0" y="17895"/>
                  <a:pt x="0" y="13326"/>
                </a:cubicBezTo>
                <a:lnTo>
                  <a:pt x="0" y="10196"/>
                </a:lnTo>
                <a:cubicBezTo>
                  <a:pt x="0" y="5627"/>
                  <a:pt x="2186" y="1922"/>
                  <a:pt x="4882" y="1922"/>
                </a:cubicBezTo>
                <a:lnTo>
                  <a:pt x="10828" y="1922"/>
                </a:lnTo>
                <a:lnTo>
                  <a:pt x="12091" y="0"/>
                </a:lnTo>
                <a:lnTo>
                  <a:pt x="12666" y="1922"/>
                </a:lnTo>
                <a:lnTo>
                  <a:pt x="16718" y="1922"/>
                </a:lnTo>
                <a:cubicBezTo>
                  <a:pt x="19414" y="1922"/>
                  <a:pt x="21600" y="5627"/>
                  <a:pt x="21600" y="10196"/>
                </a:cubicBezTo>
                <a:lnTo>
                  <a:pt x="21600" y="13326"/>
                </a:lnTo>
                <a:cubicBezTo>
                  <a:pt x="21600" y="17895"/>
                  <a:pt x="19414" y="21600"/>
                  <a:pt x="16718" y="21600"/>
                </a:cubicBezTo>
                <a:lnTo>
                  <a:pt x="4882" y="21600"/>
                </a:ln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Magnification around 15 times</a:t>
            </a:r>
          </a:p>
        </p:txBody>
      </p:sp>
      <p:sp>
        <p:nvSpPr>
          <p:cNvPr id="238" name="Can be used without dilatation"/>
          <p:cNvSpPr/>
          <p:nvPr/>
        </p:nvSpPr>
        <p:spPr>
          <a:xfrm>
            <a:off x="1781735" y="7499360"/>
            <a:ext cx="4658917" cy="162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2" y="21600"/>
                </a:moveTo>
                <a:cubicBezTo>
                  <a:pt x="1245" y="21600"/>
                  <a:pt x="0" y="18023"/>
                  <a:pt x="0" y="13607"/>
                </a:cubicBezTo>
                <a:lnTo>
                  <a:pt x="0" y="10435"/>
                </a:lnTo>
                <a:cubicBezTo>
                  <a:pt x="0" y="6020"/>
                  <a:pt x="1245" y="2442"/>
                  <a:pt x="2782" y="2442"/>
                </a:cubicBezTo>
                <a:lnTo>
                  <a:pt x="9943" y="2442"/>
                </a:lnTo>
                <a:lnTo>
                  <a:pt x="10646" y="0"/>
                </a:lnTo>
                <a:lnTo>
                  <a:pt x="11465" y="2442"/>
                </a:lnTo>
                <a:lnTo>
                  <a:pt x="18816" y="2442"/>
                </a:lnTo>
                <a:cubicBezTo>
                  <a:pt x="20353" y="2442"/>
                  <a:pt x="21600" y="6020"/>
                  <a:pt x="21600" y="10435"/>
                </a:cubicBezTo>
                <a:lnTo>
                  <a:pt x="21600" y="13607"/>
                </a:lnTo>
                <a:cubicBezTo>
                  <a:pt x="21600" y="18023"/>
                  <a:pt x="20353" y="21600"/>
                  <a:pt x="18816" y="21600"/>
                </a:cubicBezTo>
                <a:lnTo>
                  <a:pt x="2782" y="21600"/>
                </a:lnTo>
                <a:close/>
              </a:path>
            </a:pathLst>
          </a:cu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Can be used without dilatation </a:t>
            </a:r>
          </a:p>
        </p:txBody>
      </p:sp>
      <p:sp>
        <p:nvSpPr>
          <p:cNvPr id="239" name="Small field of view"/>
          <p:cNvSpPr/>
          <p:nvPr/>
        </p:nvSpPr>
        <p:spPr>
          <a:xfrm>
            <a:off x="7568265" y="4415819"/>
            <a:ext cx="4988323" cy="131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610" y="0"/>
                </a:moveTo>
                <a:lnTo>
                  <a:pt x="8785" y="2501"/>
                </a:lnTo>
                <a:lnTo>
                  <a:pt x="275" y="2501"/>
                </a:lnTo>
                <a:cubicBezTo>
                  <a:pt x="123" y="2501"/>
                  <a:pt x="0" y="2969"/>
                  <a:pt x="0" y="3546"/>
                </a:cubicBezTo>
                <a:lnTo>
                  <a:pt x="0" y="20555"/>
                </a:lnTo>
                <a:cubicBezTo>
                  <a:pt x="0" y="21132"/>
                  <a:pt x="123" y="21600"/>
                  <a:pt x="275" y="21600"/>
                </a:cubicBezTo>
                <a:lnTo>
                  <a:pt x="21325" y="21600"/>
                </a:lnTo>
                <a:cubicBezTo>
                  <a:pt x="21477" y="21600"/>
                  <a:pt x="21600" y="21132"/>
                  <a:pt x="21600" y="20555"/>
                </a:cubicBezTo>
                <a:lnTo>
                  <a:pt x="21600" y="3546"/>
                </a:lnTo>
                <a:cubicBezTo>
                  <a:pt x="21600" y="2969"/>
                  <a:pt x="21477" y="2501"/>
                  <a:pt x="21325" y="2501"/>
                </a:cubicBezTo>
                <a:lnTo>
                  <a:pt x="10435" y="2501"/>
                </a:lnTo>
                <a:lnTo>
                  <a:pt x="9610" y="0"/>
                </a:lnTo>
                <a:close/>
              </a:path>
            </a:pathLst>
          </a:custGeom>
          <a:solidFill>
            <a:schemeClr val="accent4">
              <a:lumOff val="610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Small field of view </a:t>
            </a:r>
          </a:p>
        </p:txBody>
      </p:sp>
      <p:sp>
        <p:nvSpPr>
          <p:cNvPr id="240" name="No stereopsis"/>
          <p:cNvSpPr/>
          <p:nvPr/>
        </p:nvSpPr>
        <p:spPr>
          <a:xfrm>
            <a:off x="7898068" y="6403251"/>
            <a:ext cx="4328716" cy="115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47" y="0"/>
                </a:moveTo>
                <a:lnTo>
                  <a:pt x="16897" y="3856"/>
                </a:lnTo>
                <a:lnTo>
                  <a:pt x="317" y="3856"/>
                </a:lnTo>
                <a:cubicBezTo>
                  <a:pt x="142" y="3856"/>
                  <a:pt x="0" y="4389"/>
                  <a:pt x="0" y="5046"/>
                </a:cubicBezTo>
                <a:lnTo>
                  <a:pt x="0" y="20409"/>
                </a:lnTo>
                <a:cubicBezTo>
                  <a:pt x="0" y="21067"/>
                  <a:pt x="142" y="21600"/>
                  <a:pt x="317" y="21600"/>
                </a:cubicBezTo>
                <a:lnTo>
                  <a:pt x="21283" y="21600"/>
                </a:lnTo>
                <a:cubicBezTo>
                  <a:pt x="21458" y="21600"/>
                  <a:pt x="21600" y="21067"/>
                  <a:pt x="21600" y="20409"/>
                </a:cubicBezTo>
                <a:lnTo>
                  <a:pt x="21600" y="5046"/>
                </a:lnTo>
                <a:cubicBezTo>
                  <a:pt x="21600" y="4389"/>
                  <a:pt x="21458" y="3856"/>
                  <a:pt x="21283" y="3856"/>
                </a:cubicBezTo>
                <a:lnTo>
                  <a:pt x="18800" y="3856"/>
                </a:lnTo>
                <a:lnTo>
                  <a:pt x="17847" y="0"/>
                </a:lnTo>
                <a:close/>
              </a:path>
            </a:pathLst>
          </a:custGeom>
          <a:solidFill>
            <a:schemeClr val="accent4">
              <a:lumOff val="610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No stereopsis </a:t>
            </a:r>
          </a:p>
        </p:txBody>
      </p:sp>
      <p:sp>
        <p:nvSpPr>
          <p:cNvPr id="241" name="Media opacity can largely degrade image"/>
          <p:cNvSpPr/>
          <p:nvPr/>
        </p:nvSpPr>
        <p:spPr>
          <a:xfrm>
            <a:off x="6951969" y="7809561"/>
            <a:ext cx="5944792" cy="1380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53" y="0"/>
                </a:moveTo>
                <a:lnTo>
                  <a:pt x="5931" y="3297"/>
                </a:lnTo>
                <a:lnTo>
                  <a:pt x="340" y="3297"/>
                </a:lnTo>
                <a:cubicBezTo>
                  <a:pt x="152" y="3297"/>
                  <a:pt x="0" y="3953"/>
                  <a:pt x="0" y="4762"/>
                </a:cubicBezTo>
                <a:lnTo>
                  <a:pt x="0" y="20135"/>
                </a:lnTo>
                <a:cubicBezTo>
                  <a:pt x="0" y="20944"/>
                  <a:pt x="152" y="21600"/>
                  <a:pt x="340" y="21600"/>
                </a:cubicBezTo>
                <a:lnTo>
                  <a:pt x="21260" y="21600"/>
                </a:lnTo>
                <a:cubicBezTo>
                  <a:pt x="21448" y="21600"/>
                  <a:pt x="21600" y="20944"/>
                  <a:pt x="21600" y="20135"/>
                </a:cubicBezTo>
                <a:lnTo>
                  <a:pt x="21600" y="4762"/>
                </a:lnTo>
                <a:cubicBezTo>
                  <a:pt x="21600" y="3953"/>
                  <a:pt x="21448" y="3297"/>
                  <a:pt x="21260" y="3297"/>
                </a:cubicBezTo>
                <a:lnTo>
                  <a:pt x="7976" y="3297"/>
                </a:lnTo>
                <a:lnTo>
                  <a:pt x="6953" y="0"/>
                </a:lnTo>
                <a:close/>
              </a:path>
            </a:pathLst>
          </a:custGeom>
          <a:solidFill>
            <a:schemeClr val="accent4">
              <a:lumOff val="610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Media opacity can largely degrade image</a:t>
            </a:r>
          </a:p>
        </p:txBody>
      </p:sp>
      <p:sp>
        <p:nvSpPr>
          <p:cNvPr id="242" name="Line"/>
          <p:cNvSpPr/>
          <p:nvPr/>
        </p:nvSpPr>
        <p:spPr>
          <a:xfrm flipV="1">
            <a:off x="6577692" y="3891235"/>
            <a:ext cx="1" cy="4899498"/>
          </a:xfrm>
          <a:prstGeom prst="line">
            <a:avLst/>
          </a:prstGeom>
          <a:ln w="165100" cap="rnd">
            <a:solidFill>
              <a:srgbClr val="F24A47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3"/>
          <p:cNvSpPr/>
          <p:nvPr/>
        </p:nvSpPr>
        <p:spPr>
          <a:xfrm>
            <a:off x="-1" y="1219199"/>
            <a:ext cx="13004801" cy="7315201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defTabSz="1300480">
              <a:defRPr b="1"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52" name="Group 5"/>
          <p:cNvGrpSpPr/>
          <p:nvPr/>
        </p:nvGrpSpPr>
        <p:grpSpPr>
          <a:xfrm>
            <a:off x="325119" y="5077290"/>
            <a:ext cx="12354560" cy="2622635"/>
            <a:chOff x="0" y="0"/>
            <a:chExt cx="12354559" cy="2622634"/>
          </a:xfrm>
        </p:grpSpPr>
        <p:grpSp>
          <p:nvGrpSpPr>
            <p:cNvPr id="250" name="Group 3"/>
            <p:cNvGrpSpPr/>
            <p:nvPr/>
          </p:nvGrpSpPr>
          <p:grpSpPr>
            <a:xfrm>
              <a:off x="0" y="-1"/>
              <a:ext cx="12354559" cy="2622636"/>
              <a:chOff x="0" y="0"/>
              <a:chExt cx="12354558" cy="2622634"/>
            </a:xfrm>
          </p:grpSpPr>
          <p:sp>
            <p:nvSpPr>
              <p:cNvPr id="245" name="Rectangle 6"/>
              <p:cNvSpPr/>
              <p:nvPr/>
            </p:nvSpPr>
            <p:spPr>
              <a:xfrm>
                <a:off x="17570" y="-1"/>
                <a:ext cx="12336988" cy="2622636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6" name="Freeform 20"/>
              <p:cNvSpPr/>
              <p:nvPr/>
            </p:nvSpPr>
            <p:spPr>
              <a:xfrm>
                <a:off x="0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7" name="Freeform 23"/>
              <p:cNvSpPr/>
              <p:nvPr/>
            </p:nvSpPr>
            <p:spPr>
              <a:xfrm flipH="1">
                <a:off x="11351778" y="16539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8" name="Freeform 24"/>
              <p:cNvSpPr/>
              <p:nvPr/>
            </p:nvSpPr>
            <p:spPr>
              <a:xfrm flipH="1" rot="10800000">
                <a:off x="0" y="1837400"/>
                <a:ext cx="1002781" cy="78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Freeform 25"/>
              <p:cNvSpPr/>
              <p:nvPr/>
            </p:nvSpPr>
            <p:spPr>
              <a:xfrm rot="10800000">
                <a:off x="11351778" y="1837398"/>
                <a:ext cx="1002781" cy="785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38"/>
                    </a:lnTo>
                    <a:lnTo>
                      <a:pt x="1509" y="2038"/>
                    </a:lnTo>
                    <a:lnTo>
                      <a:pt x="15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defTabSz="130048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TextBox 12"/>
            <p:cNvSpPr txBox="1"/>
            <p:nvPr/>
          </p:nvSpPr>
          <p:spPr>
            <a:xfrm>
              <a:off x="99607" y="916940"/>
              <a:ext cx="11836382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pc="2800" sz="7000">
                  <a:solidFill>
                    <a:srgbClr val="EABF4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THANK      YOU</a:t>
              </a:r>
            </a:p>
          </p:txBody>
        </p:sp>
      </p:grpSp>
      <p:pic>
        <p:nvPicPr>
          <p:cNvPr id="253" name="Picture 88" descr="Picture 8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3" y="1159088"/>
            <a:ext cx="13004801" cy="6540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9A2445D-6D89-4166-8B72-82387FE392A3-L0-001.jpeg" descr="C9A2445D-6D89-4166-8B72-82387FE392A3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91" t="0" r="1591" b="0"/>
          <a:stretch>
            <a:fillRect/>
          </a:stretch>
        </p:blipFill>
        <p:spPr>
          <a:xfrm>
            <a:off x="-1211876" y="107381"/>
            <a:ext cx="13004801" cy="9753601"/>
          </a:xfrm>
          <a:prstGeom prst="rect">
            <a:avLst/>
          </a:prstGeom>
        </p:spPr>
      </p:pic>
      <p:sp>
        <p:nvSpPr>
          <p:cNvPr id="162" name="1 Understand the utility of the direct ophthalmoscope…"/>
          <p:cNvSpPr txBox="1"/>
          <p:nvPr/>
        </p:nvSpPr>
        <p:spPr>
          <a:xfrm>
            <a:off x="5361927" y="1561422"/>
            <a:ext cx="7617503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z="25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l" defTabSz="457200">
              <a:defRPr b="1" sz="25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0" u="none"/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5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1	Understand the utility of the direct ophthalmoscope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5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2	Identify key anatomical structures visible with the direct ophthalmoscope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5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3	Learn the parts and settings of the direct ophthalmoscope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5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	4	Learn the exam technique of the direct ophthalmoscope</a:t>
            </a:r>
          </a:p>
        </p:txBody>
      </p:sp>
      <p:sp>
        <p:nvSpPr>
          <p:cNvPr id="163" name="Learning Objectives"/>
          <p:cNvSpPr txBox="1"/>
          <p:nvPr/>
        </p:nvSpPr>
        <p:spPr>
          <a:xfrm>
            <a:off x="6296975" y="1479550"/>
            <a:ext cx="4478732" cy="5207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Learning Objectives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66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167" name="71DB3B81-C495-4644-9F63-7D10488B05C1-L0-001.jpeg" descr="71DB3B81-C495-4644-9F63-7D10488B0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288" y="387525"/>
            <a:ext cx="9100102" cy="89785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68" name="Rectangle 52"/>
          <p:cNvSpPr/>
          <p:nvPr/>
        </p:nvSpPr>
        <p:spPr>
          <a:xfrm>
            <a:off x="319377" y="630394"/>
            <a:ext cx="4519675" cy="16977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parts </a:t>
            </a:r>
          </a:p>
        </p:txBody>
      </p:sp>
      <p:pic>
        <p:nvPicPr>
          <p:cNvPr id="169" name="9D7065B7-F783-49C5-ADD0-297B0447D5E2-L0-001.jpeg" descr="9D7065B7-F783-49C5-ADD0-297B0447D5E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009" y="2857371"/>
            <a:ext cx="8314521" cy="561159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72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173" name="71DB3B81-C495-4644-9F63-7D10488B05C1-L0-001.jpeg" descr="71DB3B81-C495-4644-9F63-7D10488B0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288" y="387525"/>
            <a:ext cx="9100102" cy="89785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74" name="Rectangle 52"/>
          <p:cNvSpPr/>
          <p:nvPr/>
        </p:nvSpPr>
        <p:spPr>
          <a:xfrm>
            <a:off x="319377" y="630394"/>
            <a:ext cx="4519675" cy="16977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parts </a:t>
            </a:r>
          </a:p>
        </p:txBody>
      </p:sp>
      <p:pic>
        <p:nvPicPr>
          <p:cNvPr id="175" name="0FFA9AE1-3089-421C-BE3E-843E69224170-L0-001.jpeg" descr="0FFA9AE1-3089-421C-BE3E-843E6922417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839" y="2761234"/>
            <a:ext cx="6221191" cy="656805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76" name="Group 80"/>
          <p:cNvSpPr/>
          <p:nvPr/>
        </p:nvSpPr>
        <p:spPr>
          <a:xfrm>
            <a:off x="6478263" y="2845809"/>
            <a:ext cx="5300433" cy="73458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Examiner side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79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180" name="71DB3B81-C495-4644-9F63-7D10488B05C1-L0-001.jpeg" descr="71DB3B81-C495-4644-9F63-7D10488B0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288" y="387525"/>
            <a:ext cx="9100102" cy="89785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81" name="Rectangle 52"/>
          <p:cNvSpPr/>
          <p:nvPr/>
        </p:nvSpPr>
        <p:spPr>
          <a:xfrm>
            <a:off x="319377" y="630394"/>
            <a:ext cx="4519675" cy="16977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parts </a:t>
            </a:r>
          </a:p>
        </p:txBody>
      </p:sp>
      <p:pic>
        <p:nvPicPr>
          <p:cNvPr id="182" name="22579BC3-38CA-42B8-8E53-F1F973846D73-L0-001.jpeg" descr="22579BC3-38CA-42B8-8E53-F1F973846D7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6420" y="2822595"/>
            <a:ext cx="6433326" cy="64389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3" name="Group 80"/>
          <p:cNvSpPr/>
          <p:nvPr/>
        </p:nvSpPr>
        <p:spPr>
          <a:xfrm>
            <a:off x="6478263" y="2845809"/>
            <a:ext cx="5300433" cy="73458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/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Patient side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sp>
        <p:nvSpPr>
          <p:cNvPr id="186" name="Rectangle 52"/>
          <p:cNvSpPr/>
          <p:nvPr/>
        </p:nvSpPr>
        <p:spPr>
          <a:xfrm>
            <a:off x="319377" y="630394"/>
            <a:ext cx="4519675" cy="11643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</a:t>
            </a:r>
          </a:p>
        </p:txBody>
      </p:sp>
      <p:pic>
        <p:nvPicPr>
          <p:cNvPr id="187" name="1A2D5522-08C0-4E37-A2CC-3858E1130587-L0-001.jpeg" descr="1A2D5522-08C0-4E37-A2CC-3858E113058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3824" y="46020"/>
            <a:ext cx="7147477" cy="96615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FFAE9C0E-6A57-44C5-B8E5-24A24D7B7320-L0-001.jpeg"/>
          <p:cNvGrpSpPr/>
          <p:nvPr/>
        </p:nvGrpSpPr>
        <p:grpSpPr>
          <a:xfrm>
            <a:off x="1333732" y="4999700"/>
            <a:ext cx="11031677" cy="4366883"/>
            <a:chOff x="0" y="0"/>
            <a:chExt cx="11031676" cy="4366881"/>
          </a:xfrm>
        </p:grpSpPr>
        <p:pic>
          <p:nvPicPr>
            <p:cNvPr id="189" name="FFAE9C0E-6A57-44C5-B8E5-24A24D7B7320-L0-001.jpeg" descr="FFAE9C0E-6A57-44C5-B8E5-24A24D7B7320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0777677" cy="40366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FFAE9C0E-6A57-44C5-B8E5-24A24D7B7320-L0-001.jpeg" descr="FFAE9C0E-6A57-44C5-B8E5-24A24D7B7320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031677" cy="4366882"/>
            </a:xfrm>
            <a:prstGeom prst="rect">
              <a:avLst/>
            </a:prstGeom>
            <a:effectLst/>
          </p:spPr>
        </p:pic>
      </p:grpSp>
      <p:sp>
        <p:nvSpPr>
          <p:cNvPr id="191" name="Oval"/>
          <p:cNvSpPr/>
          <p:nvPr/>
        </p:nvSpPr>
        <p:spPr>
          <a:xfrm>
            <a:off x="7728207" y="2264435"/>
            <a:ext cx="1514777" cy="1005895"/>
          </a:xfrm>
          <a:prstGeom prst="ellipse">
            <a:avLst/>
          </a:prstGeom>
          <a:ln w="88900">
            <a:solidFill>
              <a:schemeClr val="accent5">
                <a:lumOff val="7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93" name="Connection Line"/>
          <p:cNvSpPr/>
          <p:nvPr/>
        </p:nvSpPr>
        <p:spPr>
          <a:xfrm>
            <a:off x="4227858" y="2826522"/>
            <a:ext cx="3460533" cy="1936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71" h="21600" fill="norm" stroke="1" extrusionOk="0">
                <a:moveTo>
                  <a:pt x="866" y="21600"/>
                </a:moveTo>
                <a:cubicBezTo>
                  <a:pt x="-2429" y="10034"/>
                  <a:pt x="3673" y="2834"/>
                  <a:pt x="19171" y="0"/>
                </a:cubicBezTo>
              </a:path>
            </a:pathLst>
          </a:custGeom>
          <a:ln w="114300" cap="rnd">
            <a:solidFill>
              <a:srgbClr val="F12922"/>
            </a:solidFill>
            <a:custDash>
              <a:ds d="100000" sp="200000"/>
            </a:custDash>
            <a:miter lim="400000"/>
            <a:head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96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197" name="71DB3B81-C495-4644-9F63-7D10488B05C1-L0-001.jpeg" descr="71DB3B81-C495-4644-9F63-7D10488B0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288" y="387525"/>
            <a:ext cx="9100102" cy="89785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98" name="Rectangle 52"/>
          <p:cNvSpPr/>
          <p:nvPr/>
        </p:nvSpPr>
        <p:spPr>
          <a:xfrm>
            <a:off x="319377" y="630394"/>
            <a:ext cx="4519675" cy="16977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principle </a:t>
            </a:r>
          </a:p>
        </p:txBody>
      </p:sp>
      <p:grpSp>
        <p:nvGrpSpPr>
          <p:cNvPr id="201" name="A3B1D069-0D45-4887-A123-CDCEFD75187D-L0-001.jpeg"/>
          <p:cNvGrpSpPr/>
          <p:nvPr/>
        </p:nvGrpSpPr>
        <p:grpSpPr>
          <a:xfrm>
            <a:off x="1054855" y="2665051"/>
            <a:ext cx="8888243" cy="6310800"/>
            <a:chOff x="0" y="0"/>
            <a:chExt cx="8888241" cy="6310799"/>
          </a:xfrm>
        </p:grpSpPr>
        <p:pic>
          <p:nvPicPr>
            <p:cNvPr id="200" name="A3B1D069-0D45-4887-A123-CDCEFD75187D-L0-001.jpeg" descr="A3B1D069-0D45-4887-A123-CDCEFD75187D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8634242" cy="5980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A3B1D069-0D45-4887-A123-CDCEFD75187D-L0-001.jpeg" descr="A3B1D069-0D45-4887-A123-CDCEFD75187D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888242" cy="6310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204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  <p:pic>
        <p:nvPicPr>
          <p:cNvPr id="205" name="71DB3B81-C495-4644-9F63-7D10488B05C1-L0-001.jpeg" descr="71DB3B81-C495-4644-9F63-7D10488B0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288" y="387525"/>
            <a:ext cx="9100102" cy="89785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06" name="Rectangle 52"/>
          <p:cNvSpPr/>
          <p:nvPr/>
        </p:nvSpPr>
        <p:spPr>
          <a:xfrm>
            <a:off x="319377" y="630394"/>
            <a:ext cx="4519675" cy="116433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ffectLst>
            <a:outerShdw sx="100000" sy="100000" kx="0" ky="0" algn="b" rotWithShape="0" blurRad="50800" dist="25400" dir="81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2063559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Direct ophthalmoscope </a:t>
            </a:r>
          </a:p>
        </p:txBody>
      </p:sp>
      <p:sp>
        <p:nvSpPr>
          <p:cNvPr id="207" name="Image characteristics"/>
          <p:cNvSpPr/>
          <p:nvPr/>
        </p:nvSpPr>
        <p:spPr>
          <a:xfrm>
            <a:off x="3102631" y="2061894"/>
            <a:ext cx="6379035" cy="1319353"/>
          </a:xfrm>
          <a:prstGeom prst="rect">
            <a:avLst/>
          </a:prstGeom>
          <a:solidFill>
            <a:schemeClr val="accent2">
              <a:satOff val="44164"/>
              <a:lumOff val="142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72516">
              <a:defRPr b="1" cap="all" spc="627" sz="392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Image characteristics </a:t>
            </a:r>
          </a:p>
        </p:txBody>
      </p:sp>
      <p:pic>
        <p:nvPicPr>
          <p:cNvPr id="208" name="7BB5A789-1F94-4A70-8DD1-A3E71175496E-L0-001.jpeg" descr="7BB5A789-1F94-4A70-8DD1-A3E71175496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3242" y="3648411"/>
            <a:ext cx="9238316" cy="56069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C9A2445D-6D89-4166-8B72-82387FE392A3-L0-001.jpeg" descr="C9A2445D-6D89-4166-8B72-82387FE392A3-L0-001.jpe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17520" r="0" b="17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1" name="Exam Technique…"/>
          <p:cNvSpPr txBox="1"/>
          <p:nvPr/>
        </p:nvSpPr>
        <p:spPr>
          <a:xfrm>
            <a:off x="74675" y="155468"/>
            <a:ext cx="12855449" cy="345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20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Exam Technique</a:t>
            </a:r>
            <a:endParaRPr b="0" u="none"/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	Wash your hands.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2	Introduce yourself to the patient and explain what you are going to do.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3	Position the patient so that the ophthalmoscope is held directly at the level of the patient’s eye.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4	Turn on the ophthalmoscope and set the light to the correct aperture.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5	Dim the lights.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6	Instruct the patient to focus on an object straight ahead on the wall.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7	To exam the patient’s RIGHT eye, hold the ophthalmoscope in your RIGHT hand and use your RIGHT eye to look through the instrument.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8	Place your left hand on the patient’s head and place your thumb on their eyebrow.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0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