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sldIdLst>
    <p:sldId id="258" r:id="rId2"/>
    <p:sldId id="259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7" r:id="rId11"/>
  </p:sldIdLst>
  <p:sldSz cx="9144000" cy="6858000" type="screen4x3"/>
  <p:notesSz cx="6858000" cy="9144000"/>
  <p:defaultTextStyle>
    <a:defPPr>
      <a:defRPr lang="ar-IQ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84380"/>
    <p:restoredTop sz="94660"/>
  </p:normalViewPr>
  <p:slideViewPr>
    <p:cSldViewPr>
      <p:cViewPr varScale="1">
        <p:scale>
          <a:sx n="49" d="100"/>
          <a:sy n="49" d="100"/>
        </p:scale>
        <p:origin x="-1291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ar-IQ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ar-IQ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1B92F2-5A80-47D0-9FA9-71B4B2FB48D4}" type="datetimeFigureOut">
              <a:rPr lang="ar-IQ" smtClean="0"/>
              <a:pPr/>
              <a:t>26/07/1441</a:t>
            </a:fld>
            <a:endParaRPr lang="ar-IQ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886D89-4238-4426-BA35-4C41303354E2}" type="slidenum">
              <a:rPr lang="ar-IQ" smtClean="0"/>
              <a:pPr/>
              <a:t>‹#›</a:t>
            </a:fld>
            <a:endParaRPr lang="ar-IQ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IQ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IQ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1B92F2-5A80-47D0-9FA9-71B4B2FB48D4}" type="datetimeFigureOut">
              <a:rPr lang="ar-IQ" smtClean="0"/>
              <a:pPr/>
              <a:t>26/07/1441</a:t>
            </a:fld>
            <a:endParaRPr lang="ar-IQ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886D89-4238-4426-BA35-4C41303354E2}" type="slidenum">
              <a:rPr lang="ar-IQ" smtClean="0"/>
              <a:pPr/>
              <a:t>‹#›</a:t>
            </a:fld>
            <a:endParaRPr lang="ar-IQ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ar-IQ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IQ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1B92F2-5A80-47D0-9FA9-71B4B2FB48D4}" type="datetimeFigureOut">
              <a:rPr lang="ar-IQ" smtClean="0"/>
              <a:pPr/>
              <a:t>26/07/1441</a:t>
            </a:fld>
            <a:endParaRPr lang="ar-IQ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886D89-4238-4426-BA35-4C41303354E2}" type="slidenum">
              <a:rPr lang="ar-IQ" smtClean="0"/>
              <a:pPr/>
              <a:t>‹#›</a:t>
            </a:fld>
            <a:endParaRPr lang="ar-IQ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IQ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IQ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1B92F2-5A80-47D0-9FA9-71B4B2FB48D4}" type="datetimeFigureOut">
              <a:rPr lang="ar-IQ" smtClean="0"/>
              <a:pPr/>
              <a:t>26/07/1441</a:t>
            </a:fld>
            <a:endParaRPr lang="ar-IQ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886D89-4238-4426-BA35-4C41303354E2}" type="slidenum">
              <a:rPr lang="ar-IQ" smtClean="0"/>
              <a:pPr/>
              <a:t>‹#›</a:t>
            </a:fld>
            <a:endParaRPr lang="ar-IQ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ar-IQ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1B92F2-5A80-47D0-9FA9-71B4B2FB48D4}" type="datetimeFigureOut">
              <a:rPr lang="ar-IQ" smtClean="0"/>
              <a:pPr/>
              <a:t>26/07/1441</a:t>
            </a:fld>
            <a:endParaRPr lang="ar-IQ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886D89-4238-4426-BA35-4C41303354E2}" type="slidenum">
              <a:rPr lang="ar-IQ" smtClean="0"/>
              <a:pPr/>
              <a:t>‹#›</a:t>
            </a:fld>
            <a:endParaRPr lang="ar-IQ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IQ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IQ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IQ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1B92F2-5A80-47D0-9FA9-71B4B2FB48D4}" type="datetimeFigureOut">
              <a:rPr lang="ar-IQ" smtClean="0"/>
              <a:pPr/>
              <a:t>26/07/1441</a:t>
            </a:fld>
            <a:endParaRPr lang="ar-IQ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886D89-4238-4426-BA35-4C41303354E2}" type="slidenum">
              <a:rPr lang="ar-IQ" smtClean="0"/>
              <a:pPr/>
              <a:t>‹#›</a:t>
            </a:fld>
            <a:endParaRPr lang="ar-IQ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ar-IQ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IQ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IQ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1B92F2-5A80-47D0-9FA9-71B4B2FB48D4}" type="datetimeFigureOut">
              <a:rPr lang="ar-IQ" smtClean="0"/>
              <a:pPr/>
              <a:t>26/07/1441</a:t>
            </a:fld>
            <a:endParaRPr lang="ar-IQ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886D89-4238-4426-BA35-4C41303354E2}" type="slidenum">
              <a:rPr lang="ar-IQ" smtClean="0"/>
              <a:pPr/>
              <a:t>‹#›</a:t>
            </a:fld>
            <a:endParaRPr lang="ar-IQ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IQ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1B92F2-5A80-47D0-9FA9-71B4B2FB48D4}" type="datetimeFigureOut">
              <a:rPr lang="ar-IQ" smtClean="0"/>
              <a:pPr/>
              <a:t>26/07/1441</a:t>
            </a:fld>
            <a:endParaRPr lang="ar-IQ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886D89-4238-4426-BA35-4C41303354E2}" type="slidenum">
              <a:rPr lang="ar-IQ" smtClean="0"/>
              <a:pPr/>
              <a:t>‹#›</a:t>
            </a:fld>
            <a:endParaRPr lang="ar-IQ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1B92F2-5A80-47D0-9FA9-71B4B2FB48D4}" type="datetimeFigureOut">
              <a:rPr lang="ar-IQ" smtClean="0"/>
              <a:pPr/>
              <a:t>26/07/1441</a:t>
            </a:fld>
            <a:endParaRPr lang="ar-IQ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886D89-4238-4426-BA35-4C41303354E2}" type="slidenum">
              <a:rPr lang="ar-IQ" smtClean="0"/>
              <a:pPr/>
              <a:t>‹#›</a:t>
            </a:fld>
            <a:endParaRPr lang="ar-IQ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ar-IQ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IQ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1B92F2-5A80-47D0-9FA9-71B4B2FB48D4}" type="datetimeFigureOut">
              <a:rPr lang="ar-IQ" smtClean="0"/>
              <a:pPr/>
              <a:t>26/07/1441</a:t>
            </a:fld>
            <a:endParaRPr lang="ar-IQ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886D89-4238-4426-BA35-4C41303354E2}" type="slidenum">
              <a:rPr lang="ar-IQ" smtClean="0"/>
              <a:pPr/>
              <a:t>‹#›</a:t>
            </a:fld>
            <a:endParaRPr lang="ar-IQ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ar-IQ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IQ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1B92F2-5A80-47D0-9FA9-71B4B2FB48D4}" type="datetimeFigureOut">
              <a:rPr lang="ar-IQ" smtClean="0"/>
              <a:pPr/>
              <a:t>26/07/1441</a:t>
            </a:fld>
            <a:endParaRPr lang="ar-IQ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886D89-4238-4426-BA35-4C41303354E2}" type="slidenum">
              <a:rPr lang="ar-IQ" smtClean="0"/>
              <a:pPr/>
              <a:t>‹#›</a:t>
            </a:fld>
            <a:endParaRPr lang="ar-IQ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ar-IQ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IQ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1B92F2-5A80-47D0-9FA9-71B4B2FB48D4}" type="datetimeFigureOut">
              <a:rPr lang="ar-IQ" smtClean="0"/>
              <a:pPr/>
              <a:t>26/07/1441</a:t>
            </a:fld>
            <a:endParaRPr lang="ar-IQ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IQ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886D89-4238-4426-BA35-4C41303354E2}" type="slidenum">
              <a:rPr lang="ar-IQ" smtClean="0"/>
              <a:pPr/>
              <a:t>‹#›</a:t>
            </a:fld>
            <a:endParaRPr lang="ar-IQ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IQ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1.wav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2.wav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3.wav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4.wav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5.wav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6.wav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7.wav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8.wav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404813"/>
            <a:ext cx="8229600" cy="5721350"/>
          </a:xfrm>
          <a:solidFill>
            <a:schemeClr val="bg1"/>
          </a:solidFill>
        </p:spPr>
        <p:txBody>
          <a:bodyPr/>
          <a:lstStyle/>
          <a:p>
            <a:pPr algn="l" rtl="0" eaLnBrk="1" hangingPunct="1"/>
            <a:r>
              <a:rPr lang="en-US" sz="4400" b="1" smtClean="0"/>
              <a:t> The heart tube has four parts from anterior to posterior:</a:t>
            </a:r>
          </a:p>
          <a:p>
            <a:pPr algn="l" rtl="0" eaLnBrk="1" hangingPunct="1"/>
            <a:r>
              <a:rPr lang="en-US" sz="4400" b="1" smtClean="0">
                <a:solidFill>
                  <a:srgbClr val="0000CC"/>
                </a:solidFill>
              </a:rPr>
              <a:t> l.the bulbus cordis. </a:t>
            </a:r>
          </a:p>
          <a:p>
            <a:pPr algn="l" rtl="0" eaLnBrk="1" hangingPunct="1"/>
            <a:r>
              <a:rPr lang="en-US" sz="4400" b="1" smtClean="0">
                <a:solidFill>
                  <a:srgbClr val="CC0000"/>
                </a:solidFill>
              </a:rPr>
              <a:t>2.the ventricle. </a:t>
            </a:r>
          </a:p>
          <a:p>
            <a:pPr algn="l" rtl="0" eaLnBrk="1" hangingPunct="1"/>
            <a:r>
              <a:rPr lang="en-US" sz="4400" b="1" smtClean="0">
                <a:solidFill>
                  <a:srgbClr val="008000"/>
                </a:solidFill>
              </a:rPr>
              <a:t>3.the atrium. </a:t>
            </a:r>
          </a:p>
          <a:p>
            <a:pPr algn="l" rtl="0" eaLnBrk="1" hangingPunct="1"/>
            <a:r>
              <a:rPr lang="en-US" sz="4400" b="1" smtClean="0">
                <a:solidFill>
                  <a:srgbClr val="CC00CC"/>
                </a:solidFill>
              </a:rPr>
              <a:t>4.the sinus venosus. </a:t>
            </a:r>
          </a:p>
        </p:txBody>
      </p:sp>
      <p:pic>
        <p:nvPicPr>
          <p:cNvPr id="3" name="Recorded Sound">
            <a:hlinkClick r:id="" action="ppaction://media"/>
          </p:cNvPr>
          <p:cNvPicPr>
            <a:picLocks noRot="1" noChangeAspect="1"/>
          </p:cNvPicPr>
          <p:nvPr>
            <a:wavAudioFile r:embed="rId1" name="Recorded Sound"/>
          </p:nvPr>
        </p:nvPicPr>
        <p:blipFill>
          <a:blip r:embed="rId3"/>
          <a:stretch>
            <a:fillRect/>
          </a:stretch>
        </p:blipFill>
        <p:spPr>
          <a:xfrm>
            <a:off x="7010400" y="4800600"/>
            <a:ext cx="1371600" cy="1371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2000"/>
                                        <p:tgtEl>
                                          <p:spTgt spid="2560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2000"/>
                                        <p:tgtEl>
                                          <p:spTgt spid="256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2000"/>
                                        <p:tgtEl>
                                          <p:spTgt spid="256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2000"/>
                                        <p:tgtEl>
                                          <p:spTgt spid="256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2000"/>
                                        <p:tgtEl>
                                          <p:spTgt spid="256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2000"/>
                                        <p:tgtEl>
                                          <p:spTgt spid="256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7" dur="1723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>
                <p:cTn id="38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25603" grpId="0" build="p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6" name="Picture 4" descr="scan00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539750" y="404813"/>
            <a:ext cx="8353425" cy="5903912"/>
          </a:xfr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184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40" name="Picture 4" descr="scan002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395288" y="260350"/>
            <a:ext cx="8497887" cy="6597650"/>
          </a:xfrm>
          <a:noFill/>
        </p:spPr>
      </p:pic>
      <p:pic>
        <p:nvPicPr>
          <p:cNvPr id="4" name="Recorded Sound">
            <a:hlinkClick r:id="" action="ppaction://media"/>
          </p:cNvPr>
          <p:cNvPicPr>
            <a:picLocks noRot="1" noChangeAspect="1"/>
          </p:cNvPicPr>
          <p:nvPr>
            <a:wavAudioFile r:embed="rId1" name="Recorded Sound"/>
          </p:nvPr>
        </p:nvPicPr>
        <p:blipFill>
          <a:blip r:embed="rId4"/>
          <a:stretch>
            <a:fillRect/>
          </a:stretch>
        </p:blipFill>
        <p:spPr>
          <a:xfrm>
            <a:off x="6477000" y="320676"/>
            <a:ext cx="1524000" cy="1524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143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6784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>
                <p:cTn id="1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0"/>
            <a:ext cx="8229600" cy="6597650"/>
          </a:xfrm>
          <a:solidFill>
            <a:schemeClr val="bg1"/>
          </a:solidFill>
        </p:spPr>
        <p:txBody>
          <a:bodyPr/>
          <a:lstStyle/>
          <a:p>
            <a:pPr algn="l" rtl="0" eaLnBrk="1" hangingPunct="1"/>
            <a:r>
              <a:rPr lang="en-US" sz="4400" b="1" smtClean="0">
                <a:solidFill>
                  <a:srgbClr val="CC00CC"/>
                </a:solidFill>
              </a:rPr>
              <a:t> bulboventricular part is  inside pericardial cavity, </a:t>
            </a:r>
          </a:p>
          <a:p>
            <a:pPr algn="l" rtl="0" eaLnBrk="1" hangingPunct="1"/>
            <a:r>
              <a:rPr lang="en-US" sz="4400" b="1" smtClean="0">
                <a:solidFill>
                  <a:srgbClr val="0000CC"/>
                </a:solidFill>
              </a:rPr>
              <a:t>initially paired atrial &amp; sinus parts are in mesenchyme of septum transversarium,</a:t>
            </a:r>
            <a:endParaRPr lang="en-US" sz="4400" b="1" smtClean="0">
              <a:solidFill>
                <a:srgbClr val="008000"/>
              </a:solidFill>
            </a:endParaRPr>
          </a:p>
          <a:p>
            <a:pPr algn="l" rtl="0" eaLnBrk="1" hangingPunct="1"/>
            <a:r>
              <a:rPr lang="en-US" sz="4400" b="1" smtClean="0">
                <a:solidFill>
                  <a:srgbClr val="008000"/>
                </a:solidFill>
              </a:rPr>
              <a:t> after bending four parts of heart loop become completely  in pericardial cavity. </a:t>
            </a:r>
          </a:p>
        </p:txBody>
      </p:sp>
      <p:pic>
        <p:nvPicPr>
          <p:cNvPr id="3" name="Recorded Sound">
            <a:hlinkClick r:id="" action="ppaction://media"/>
          </p:cNvPr>
          <p:cNvPicPr>
            <a:picLocks noRot="1" noChangeAspect="1"/>
          </p:cNvPicPr>
          <p:nvPr>
            <a:wavAudioFile r:embed="rId1" name="Recorded Sound"/>
          </p:nvPr>
        </p:nvPicPr>
        <p:blipFill>
          <a:blip r:embed="rId3"/>
          <a:stretch>
            <a:fillRect/>
          </a:stretch>
        </p:blipFill>
        <p:spPr>
          <a:xfrm>
            <a:off x="6645276" y="4435476"/>
            <a:ext cx="2117724" cy="211772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662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26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266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266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7" dur="54065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>
                <p:cTn id="28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26627" grpId="0" build="p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260350"/>
            <a:ext cx="8229600" cy="5865813"/>
          </a:xfrm>
          <a:solidFill>
            <a:schemeClr val="bg1"/>
          </a:solidFill>
        </p:spPr>
        <p:txBody>
          <a:bodyPr/>
          <a:lstStyle/>
          <a:p>
            <a:pPr algn="l" rtl="0" eaLnBrk="1" hangingPunct="1"/>
            <a:r>
              <a:rPr lang="en-US" sz="4800" dirty="0" smtClean="0"/>
              <a:t> </a:t>
            </a:r>
            <a:r>
              <a:rPr lang="en-US" sz="4800" b="1" u="sng" dirty="0" smtClean="0"/>
              <a:t>Derivatives of heart tube</a:t>
            </a:r>
            <a:r>
              <a:rPr lang="en-US" sz="4800" dirty="0" smtClean="0"/>
              <a:t>:</a:t>
            </a:r>
          </a:p>
          <a:p>
            <a:pPr algn="l" rtl="0" eaLnBrk="1" hangingPunct="1"/>
            <a:r>
              <a:rPr lang="en-US" sz="4800" b="1" dirty="0" smtClean="0">
                <a:solidFill>
                  <a:srgbClr val="008000"/>
                </a:solidFill>
              </a:rPr>
              <a:t>The </a:t>
            </a:r>
            <a:r>
              <a:rPr lang="en-US" sz="4800" b="1" dirty="0" err="1" smtClean="0">
                <a:solidFill>
                  <a:srgbClr val="008000"/>
                </a:solidFill>
              </a:rPr>
              <a:t>bulbus</a:t>
            </a:r>
            <a:r>
              <a:rPr lang="en-US" sz="4800" b="1" dirty="0" smtClean="0">
                <a:solidFill>
                  <a:srgbClr val="008000"/>
                </a:solidFill>
              </a:rPr>
              <a:t> </a:t>
            </a:r>
            <a:r>
              <a:rPr lang="en-US" sz="4800" b="1" dirty="0" err="1" smtClean="0">
                <a:solidFill>
                  <a:srgbClr val="008000"/>
                </a:solidFill>
              </a:rPr>
              <a:t>cordis</a:t>
            </a:r>
            <a:r>
              <a:rPr lang="en-US" sz="4800" b="1" dirty="0" smtClean="0">
                <a:solidFill>
                  <a:srgbClr val="008000"/>
                </a:solidFill>
              </a:rPr>
              <a:t>:</a:t>
            </a:r>
          </a:p>
          <a:p>
            <a:pPr algn="l" rtl="0" eaLnBrk="1" hangingPunct="1"/>
            <a:r>
              <a:rPr lang="en-US" sz="4800" dirty="0" smtClean="0">
                <a:solidFill>
                  <a:srgbClr val="CC0000"/>
                </a:solidFill>
              </a:rPr>
              <a:t>It is narrow except for its </a:t>
            </a:r>
            <a:r>
              <a:rPr lang="en-US" sz="4800" b="1" dirty="0" smtClean="0">
                <a:solidFill>
                  <a:srgbClr val="CC0000"/>
                </a:solidFill>
              </a:rPr>
              <a:t>proximal third</a:t>
            </a:r>
            <a:r>
              <a:rPr lang="en-US" sz="4800" dirty="0" smtClean="0">
                <a:solidFill>
                  <a:srgbClr val="CC0000"/>
                </a:solidFill>
              </a:rPr>
              <a:t> which will form </a:t>
            </a:r>
            <a:r>
              <a:rPr lang="en-US" sz="4800" b="1" dirty="0" err="1" smtClean="0">
                <a:solidFill>
                  <a:srgbClr val="CC0000"/>
                </a:solidFill>
              </a:rPr>
              <a:t>trabeculated</a:t>
            </a:r>
            <a:r>
              <a:rPr lang="en-US" sz="4800" b="1" dirty="0" smtClean="0">
                <a:solidFill>
                  <a:srgbClr val="CC0000"/>
                </a:solidFill>
              </a:rPr>
              <a:t> part</a:t>
            </a:r>
            <a:r>
              <a:rPr lang="en-US" sz="4800" dirty="0" smtClean="0">
                <a:solidFill>
                  <a:srgbClr val="CC0000"/>
                </a:solidFill>
              </a:rPr>
              <a:t> of the </a:t>
            </a:r>
            <a:r>
              <a:rPr lang="en-US" sz="5400" b="1" dirty="0" err="1" smtClean="0">
                <a:solidFill>
                  <a:srgbClr val="CC0000"/>
                </a:solidFill>
              </a:rPr>
              <a:t>Rt</a:t>
            </a:r>
            <a:r>
              <a:rPr lang="en-US" sz="4800" dirty="0" smtClean="0">
                <a:solidFill>
                  <a:srgbClr val="CC0000"/>
                </a:solidFill>
              </a:rPr>
              <a:t> ventricle.           </a:t>
            </a:r>
          </a:p>
        </p:txBody>
      </p:sp>
      <p:pic>
        <p:nvPicPr>
          <p:cNvPr id="3" name="Recorded Sound">
            <a:hlinkClick r:id="" action="ppaction://media"/>
          </p:cNvPr>
          <p:cNvPicPr>
            <a:picLocks noRot="1" noChangeAspect="1"/>
          </p:cNvPicPr>
          <p:nvPr>
            <a:wavAudioFile r:embed="rId1" name="Recorded Sound"/>
          </p:nvPr>
        </p:nvPicPr>
        <p:blipFill>
          <a:blip r:embed="rId3"/>
          <a:stretch>
            <a:fillRect/>
          </a:stretch>
        </p:blipFill>
        <p:spPr>
          <a:xfrm>
            <a:off x="6324600" y="4511676"/>
            <a:ext cx="1752600" cy="1752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7651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7" dur="47157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>
                <p:cTn id="28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27651" grpId="0" build="p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88913"/>
            <a:ext cx="8229600" cy="5937250"/>
          </a:xfrm>
        </p:spPr>
        <p:txBody>
          <a:bodyPr/>
          <a:lstStyle/>
          <a:p>
            <a:pPr algn="l" rtl="0" eaLnBrk="1" hangingPunct="1"/>
            <a:r>
              <a:rPr lang="en-US" sz="4400" smtClean="0">
                <a:solidFill>
                  <a:srgbClr val="0000CC"/>
                </a:solidFill>
              </a:rPr>
              <a:t> </a:t>
            </a:r>
            <a:r>
              <a:rPr lang="en-US" sz="4400" b="1" smtClean="0">
                <a:solidFill>
                  <a:srgbClr val="0000CC"/>
                </a:solidFill>
              </a:rPr>
              <a:t>mid-portion</a:t>
            </a:r>
            <a:r>
              <a:rPr lang="en-US" sz="4400" smtClean="0">
                <a:solidFill>
                  <a:srgbClr val="0000CC"/>
                </a:solidFill>
              </a:rPr>
              <a:t> (conus codis) will form the </a:t>
            </a:r>
            <a:r>
              <a:rPr lang="en-US" sz="4400" b="1" smtClean="0">
                <a:solidFill>
                  <a:srgbClr val="0000CC"/>
                </a:solidFill>
              </a:rPr>
              <a:t>out flow</a:t>
            </a:r>
            <a:r>
              <a:rPr lang="en-US" sz="4400" smtClean="0">
                <a:solidFill>
                  <a:srgbClr val="0000CC"/>
                </a:solidFill>
              </a:rPr>
              <a:t> of both ventricles.</a:t>
            </a:r>
          </a:p>
          <a:p>
            <a:pPr algn="l" rtl="0" eaLnBrk="1" hangingPunct="1"/>
            <a:r>
              <a:rPr lang="en-US" sz="4400" smtClean="0">
                <a:solidFill>
                  <a:srgbClr val="CC00CC"/>
                </a:solidFill>
              </a:rPr>
              <a:t> </a:t>
            </a:r>
            <a:r>
              <a:rPr lang="en-US" sz="4400" b="1" smtClean="0">
                <a:solidFill>
                  <a:srgbClr val="CC00CC"/>
                </a:solidFill>
              </a:rPr>
              <a:t>distal portion</a:t>
            </a:r>
            <a:r>
              <a:rPr lang="en-US" sz="4400" smtClean="0">
                <a:solidFill>
                  <a:srgbClr val="CC00CC"/>
                </a:solidFill>
              </a:rPr>
              <a:t> (truncus arteriosus) forms the </a:t>
            </a:r>
            <a:r>
              <a:rPr lang="en-US" sz="4800" b="1" smtClean="0">
                <a:solidFill>
                  <a:srgbClr val="CC00CC"/>
                </a:solidFill>
              </a:rPr>
              <a:t>root</a:t>
            </a:r>
            <a:r>
              <a:rPr lang="en-US" sz="4800" smtClean="0">
                <a:solidFill>
                  <a:srgbClr val="CC00CC"/>
                </a:solidFill>
              </a:rPr>
              <a:t> </a:t>
            </a:r>
            <a:r>
              <a:rPr lang="en-US" sz="4400" smtClean="0">
                <a:solidFill>
                  <a:srgbClr val="CC00CC"/>
                </a:solidFill>
              </a:rPr>
              <a:t>of aorta &amp; pulmonary artery. </a:t>
            </a:r>
          </a:p>
          <a:p>
            <a:pPr eaLnBrk="1" hangingPunct="1"/>
            <a:endParaRPr lang="en-US" sz="4400" smtClean="0"/>
          </a:p>
        </p:txBody>
      </p:sp>
      <p:pic>
        <p:nvPicPr>
          <p:cNvPr id="3" name="Recorded Sound">
            <a:hlinkClick r:id="" action="ppaction://media"/>
          </p:cNvPr>
          <p:cNvPicPr>
            <a:picLocks noRot="1" noChangeAspect="1"/>
          </p:cNvPicPr>
          <p:nvPr>
            <a:wavAudioFile r:embed="rId1" name="Recorded Sound"/>
          </p:nvPr>
        </p:nvPicPr>
        <p:blipFill>
          <a:blip r:embed="rId3"/>
          <a:stretch>
            <a:fillRect/>
          </a:stretch>
        </p:blipFill>
        <p:spPr>
          <a:xfrm>
            <a:off x="6569076" y="4740276"/>
            <a:ext cx="1660524" cy="166052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1487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533400"/>
            <a:ext cx="8229600" cy="5865813"/>
          </a:xfrm>
          <a:solidFill>
            <a:schemeClr val="bg1"/>
          </a:solidFill>
        </p:spPr>
        <p:txBody>
          <a:bodyPr/>
          <a:lstStyle/>
          <a:p>
            <a:pPr marL="609600" indent="-609600" algn="l" rtl="0" eaLnBrk="1" hangingPunct="1">
              <a:lnSpc>
                <a:spcPct val="90000"/>
              </a:lnSpc>
            </a:pPr>
            <a:r>
              <a:rPr lang="en-US" sz="4000" b="1" dirty="0" smtClean="0">
                <a:solidFill>
                  <a:srgbClr val="CC00CC"/>
                </a:solidFill>
              </a:rPr>
              <a:t>The ventricle : </a:t>
            </a:r>
          </a:p>
          <a:p>
            <a:pPr marL="609600" indent="-609600" algn="l" rtl="0" eaLnBrk="1" hangingPunct="1">
              <a:lnSpc>
                <a:spcPct val="90000"/>
              </a:lnSpc>
            </a:pPr>
            <a:r>
              <a:rPr lang="en-US" sz="4000" b="1" dirty="0" smtClean="0">
                <a:solidFill>
                  <a:srgbClr val="008000"/>
                </a:solidFill>
              </a:rPr>
              <a:t>It forms </a:t>
            </a:r>
            <a:r>
              <a:rPr lang="en-US" sz="4000" b="1" dirty="0" err="1" smtClean="0">
                <a:solidFill>
                  <a:srgbClr val="008000"/>
                </a:solidFill>
              </a:rPr>
              <a:t>trabeculated</a:t>
            </a:r>
            <a:r>
              <a:rPr lang="en-US" sz="4000" b="1" dirty="0" smtClean="0">
                <a:solidFill>
                  <a:srgbClr val="008000"/>
                </a:solidFill>
              </a:rPr>
              <a:t> </a:t>
            </a:r>
            <a:r>
              <a:rPr lang="en-US" sz="4000" b="1" dirty="0" err="1" smtClean="0">
                <a:solidFill>
                  <a:srgbClr val="008000"/>
                </a:solidFill>
              </a:rPr>
              <a:t>L.ventricle</a:t>
            </a:r>
            <a:r>
              <a:rPr lang="en-US" sz="4000" b="1" dirty="0" smtClean="0">
                <a:solidFill>
                  <a:srgbClr val="008000"/>
                </a:solidFill>
              </a:rPr>
              <a:t>. </a:t>
            </a:r>
          </a:p>
          <a:p>
            <a:pPr marL="609600" indent="-609600" algn="l" rtl="0" eaLnBrk="1" hangingPunct="1">
              <a:lnSpc>
                <a:spcPct val="90000"/>
              </a:lnSpc>
            </a:pPr>
            <a:r>
              <a:rPr lang="en-US" sz="4000" b="1" dirty="0" err="1" smtClean="0">
                <a:solidFill>
                  <a:srgbClr val="CC0000"/>
                </a:solidFill>
              </a:rPr>
              <a:t>sulcus</a:t>
            </a:r>
            <a:r>
              <a:rPr lang="en-US" sz="4000" b="1" dirty="0" smtClean="0">
                <a:solidFill>
                  <a:srgbClr val="CC0000"/>
                </a:solidFill>
              </a:rPr>
              <a:t> between </a:t>
            </a:r>
            <a:r>
              <a:rPr lang="en-US" sz="4000" b="1" dirty="0" err="1" smtClean="0">
                <a:solidFill>
                  <a:srgbClr val="CC0000"/>
                </a:solidFill>
              </a:rPr>
              <a:t>bulbus</a:t>
            </a:r>
            <a:r>
              <a:rPr lang="en-US" sz="4000" b="1" dirty="0" smtClean="0">
                <a:solidFill>
                  <a:srgbClr val="CC0000"/>
                </a:solidFill>
              </a:rPr>
              <a:t> </a:t>
            </a:r>
            <a:r>
              <a:rPr lang="en-US" sz="4000" b="1" dirty="0" err="1" smtClean="0">
                <a:solidFill>
                  <a:srgbClr val="CC0000"/>
                </a:solidFill>
              </a:rPr>
              <a:t>cordis</a:t>
            </a:r>
            <a:r>
              <a:rPr lang="en-US" sz="4000" b="1" dirty="0" smtClean="0">
                <a:solidFill>
                  <a:srgbClr val="CC0000"/>
                </a:solidFill>
              </a:rPr>
              <a:t> &amp;  ventricle, forms primary </a:t>
            </a:r>
            <a:r>
              <a:rPr lang="en-US" sz="4000" b="1" dirty="0" err="1" smtClean="0">
                <a:solidFill>
                  <a:srgbClr val="CC0000"/>
                </a:solidFill>
              </a:rPr>
              <a:t>interventricular</a:t>
            </a:r>
            <a:r>
              <a:rPr lang="en-US" sz="4000" b="1" dirty="0" smtClean="0">
                <a:solidFill>
                  <a:srgbClr val="CC0000"/>
                </a:solidFill>
              </a:rPr>
              <a:t> foramen.</a:t>
            </a:r>
          </a:p>
          <a:p>
            <a:pPr marL="609600" indent="-609600" algn="l" rtl="0" eaLnBrk="1" hangingPunct="1">
              <a:lnSpc>
                <a:spcPct val="90000"/>
              </a:lnSpc>
            </a:pPr>
            <a:r>
              <a:rPr lang="en-US" sz="4000" b="1" dirty="0" err="1" smtClean="0">
                <a:solidFill>
                  <a:schemeClr val="hlink"/>
                </a:solidFill>
              </a:rPr>
              <a:t>sulcus</a:t>
            </a:r>
            <a:r>
              <a:rPr lang="en-US" sz="4000" b="1" dirty="0" smtClean="0">
                <a:solidFill>
                  <a:schemeClr val="hlink"/>
                </a:solidFill>
              </a:rPr>
              <a:t> between ventricle &amp; atrium forms </a:t>
            </a:r>
            <a:r>
              <a:rPr lang="en-US" sz="4000" b="1" dirty="0" err="1" smtClean="0">
                <a:solidFill>
                  <a:schemeClr val="hlink"/>
                </a:solidFill>
              </a:rPr>
              <a:t>atrioventricular</a:t>
            </a:r>
            <a:r>
              <a:rPr lang="en-US" sz="4000" b="1" dirty="0" smtClean="0">
                <a:solidFill>
                  <a:schemeClr val="hlink"/>
                </a:solidFill>
              </a:rPr>
              <a:t> canal.</a:t>
            </a:r>
          </a:p>
        </p:txBody>
      </p:sp>
      <p:pic>
        <p:nvPicPr>
          <p:cNvPr id="3" name="Recorded Sound">
            <a:hlinkClick r:id="" action="ppaction://media"/>
          </p:cNvPr>
          <p:cNvPicPr>
            <a:picLocks noRot="1" noChangeAspect="1"/>
          </p:cNvPicPr>
          <p:nvPr>
            <a:wavAudioFile r:embed="rId1" name="Recorded Sound"/>
          </p:nvPr>
        </p:nvPicPr>
        <p:blipFill>
          <a:blip r:embed="rId3"/>
          <a:stretch>
            <a:fillRect/>
          </a:stretch>
        </p:blipFill>
        <p:spPr>
          <a:xfrm>
            <a:off x="7696200" y="4511676"/>
            <a:ext cx="1066800" cy="1066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867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28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286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286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286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2" dur="36653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>
                <p:cTn id="3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28675" grpId="0" build="p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692150"/>
            <a:ext cx="8229600" cy="5434013"/>
          </a:xfrm>
          <a:solidFill>
            <a:schemeClr val="bg1"/>
          </a:solidFill>
        </p:spPr>
        <p:txBody>
          <a:bodyPr/>
          <a:lstStyle/>
          <a:p>
            <a:pPr marL="609600" indent="-609600" algn="l" rtl="0" eaLnBrk="1" hangingPunct="1"/>
            <a:r>
              <a:rPr lang="en-US" sz="5400" b="1" smtClean="0">
                <a:solidFill>
                  <a:schemeClr val="hlink"/>
                </a:solidFill>
              </a:rPr>
              <a:t>the atrium:</a:t>
            </a:r>
          </a:p>
          <a:p>
            <a:pPr marL="609600" indent="-609600" algn="l" rtl="0" eaLnBrk="1" hangingPunct="1"/>
            <a:r>
              <a:rPr lang="en-US" sz="4800" b="1" smtClean="0">
                <a:solidFill>
                  <a:srgbClr val="CC00CC"/>
                </a:solidFill>
              </a:rPr>
              <a:t>forms the common atrium, which forms the trabeculated part of the Rt. &amp; L. atria.</a:t>
            </a:r>
          </a:p>
        </p:txBody>
      </p:sp>
      <p:sp>
        <p:nvSpPr>
          <p:cNvPr id="72707" name="Rectangle 4"/>
          <p:cNvSpPr>
            <a:spLocks noChangeArrowheads="1"/>
          </p:cNvSpPr>
          <p:nvPr/>
        </p:nvSpPr>
        <p:spPr bwMode="auto">
          <a:xfrm>
            <a:off x="468313" y="1628775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l" rtl="0">
              <a:spcBef>
                <a:spcPct val="20000"/>
              </a:spcBef>
              <a:buFontTx/>
              <a:buChar char="•"/>
            </a:pPr>
            <a:endParaRPr lang="en-US" sz="3200"/>
          </a:p>
        </p:txBody>
      </p:sp>
      <p:pic>
        <p:nvPicPr>
          <p:cNvPr id="4" name="Recorded Sound">
            <a:hlinkClick r:id="" action="ppaction://media"/>
          </p:cNvPr>
          <p:cNvPicPr>
            <a:picLocks noRot="1" noChangeAspect="1"/>
          </p:cNvPicPr>
          <p:nvPr>
            <a:wavAudioFile r:embed="rId1" name="Recorded Sound"/>
          </p:nvPr>
        </p:nvPicPr>
        <p:blipFill>
          <a:blip r:embed="rId3"/>
          <a:stretch>
            <a:fillRect/>
          </a:stretch>
        </p:blipFill>
        <p:spPr>
          <a:xfrm>
            <a:off x="7086600" y="4130676"/>
            <a:ext cx="1676400" cy="1676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969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2" dur="36927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>
                <p:cTn id="2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29699" grpId="0" build="p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620713"/>
            <a:ext cx="8229600" cy="5505450"/>
          </a:xfrm>
          <a:solidFill>
            <a:schemeClr val="bg1"/>
          </a:solidFill>
        </p:spPr>
        <p:txBody>
          <a:bodyPr/>
          <a:lstStyle/>
          <a:p>
            <a:pPr marL="609600" indent="-609600" algn="l" rtl="0" eaLnBrk="1" hangingPunct="1"/>
            <a:r>
              <a:rPr lang="en-US" sz="4000" b="1" smtClean="0">
                <a:solidFill>
                  <a:srgbClr val="CC00CC"/>
                </a:solidFill>
              </a:rPr>
              <a:t>Sinus venosus: </a:t>
            </a:r>
          </a:p>
          <a:p>
            <a:pPr marL="609600" indent="-609600" algn="l" rtl="0" eaLnBrk="1" hangingPunct="1"/>
            <a:r>
              <a:rPr lang="en-US" sz="4000" b="1" smtClean="0">
                <a:solidFill>
                  <a:srgbClr val="008000"/>
                </a:solidFill>
              </a:rPr>
              <a:t>   It consists of transverse part with Rt &amp; L sinus horns,each has 3 tributaries: </a:t>
            </a:r>
          </a:p>
          <a:p>
            <a:pPr marL="609600" indent="-609600" algn="l" rtl="0" eaLnBrk="1" hangingPunct="1"/>
            <a:r>
              <a:rPr lang="en-US" sz="4000" b="1" smtClean="0">
                <a:solidFill>
                  <a:srgbClr val="0000CC"/>
                </a:solidFill>
              </a:rPr>
              <a:t>   1- vitelline vein.</a:t>
            </a:r>
          </a:p>
          <a:p>
            <a:pPr marL="609600" indent="-609600" algn="l" rtl="0" eaLnBrk="1" hangingPunct="1"/>
            <a:r>
              <a:rPr lang="en-US" sz="4000" b="1" smtClean="0"/>
              <a:t>   2- umbilical vein.</a:t>
            </a:r>
          </a:p>
          <a:p>
            <a:pPr marL="609600" indent="-609600" algn="l" rtl="0" eaLnBrk="1" hangingPunct="1"/>
            <a:r>
              <a:rPr lang="en-US" sz="4000" b="1" smtClean="0">
                <a:solidFill>
                  <a:srgbClr val="FF0000"/>
                </a:solidFill>
              </a:rPr>
              <a:t>   3- common cardinal. </a:t>
            </a:r>
          </a:p>
        </p:txBody>
      </p:sp>
      <p:pic>
        <p:nvPicPr>
          <p:cNvPr id="3" name="Recorded Sound">
            <a:hlinkClick r:id="" action="ppaction://media"/>
          </p:cNvPr>
          <p:cNvPicPr>
            <a:picLocks noRot="1" noChangeAspect="1"/>
          </p:cNvPicPr>
          <p:nvPr>
            <a:wavAudioFile r:embed="rId1" name="Recorded Sound"/>
          </p:nvPr>
        </p:nvPicPr>
        <p:blipFill>
          <a:blip r:embed="rId3"/>
          <a:stretch>
            <a:fillRect/>
          </a:stretch>
        </p:blipFill>
        <p:spPr>
          <a:xfrm>
            <a:off x="7315200" y="4495800"/>
            <a:ext cx="1768475" cy="17684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072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07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07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07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07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307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7" dur="61308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>
                <p:cTn id="38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30723" grpId="0" build="p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8" name="Picture 4" descr="scan00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323850" y="0"/>
            <a:ext cx="8569325" cy="6453188"/>
          </a:xfr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63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206</Words>
  <Application>Microsoft Office PowerPoint</Application>
  <PresentationFormat>On-screen Show (4:3)</PresentationFormat>
  <Paragraphs>24</Paragraphs>
  <Slides>10</Slides>
  <Notes>0</Notes>
  <HiddenSlides>0</HiddenSlides>
  <MMClips>8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HP</dc:creator>
  <cp:lastModifiedBy>HP</cp:lastModifiedBy>
  <cp:revision>2</cp:revision>
  <dcterms:created xsi:type="dcterms:W3CDTF">2020-03-20T19:04:35Z</dcterms:created>
  <dcterms:modified xsi:type="dcterms:W3CDTF">2020-03-20T19:10:25Z</dcterms:modified>
</cp:coreProperties>
</file>