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49" d="100"/>
          <a:sy n="49" d="100"/>
        </p:scale>
        <p:origin x="-129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835-09E5-4A6E-9579-5D5820739CEF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3BA3-9470-4DD4-8FA3-BFB53E065D3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835-09E5-4A6E-9579-5D5820739CEF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3BA3-9470-4DD4-8FA3-BFB53E065D3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835-09E5-4A6E-9579-5D5820739CEF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3BA3-9470-4DD4-8FA3-BFB53E065D3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C91B0-1643-4803-B8C7-DE43969B582E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835-09E5-4A6E-9579-5D5820739CEF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3BA3-9470-4DD4-8FA3-BFB53E065D3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835-09E5-4A6E-9579-5D5820739CEF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3BA3-9470-4DD4-8FA3-BFB53E065D3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835-09E5-4A6E-9579-5D5820739CEF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3BA3-9470-4DD4-8FA3-BFB53E065D3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835-09E5-4A6E-9579-5D5820739CEF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3BA3-9470-4DD4-8FA3-BFB53E065D3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835-09E5-4A6E-9579-5D5820739CEF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3BA3-9470-4DD4-8FA3-BFB53E065D3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835-09E5-4A6E-9579-5D5820739CEF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3BA3-9470-4DD4-8FA3-BFB53E065D3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835-09E5-4A6E-9579-5D5820739CEF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3BA3-9470-4DD4-8FA3-BFB53E065D3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835-09E5-4A6E-9579-5D5820739CEF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3BA3-9470-4DD4-8FA3-BFB53E065D3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19835-09E5-4A6E-9579-5D5820739CEF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73BA3-9470-4DD4-8FA3-BFB53E065D3B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  <a:solidFill>
            <a:schemeClr val="bg1"/>
          </a:solidFill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400" b="1" u="sng" smtClean="0"/>
              <a:t>Anomalies of the interatrial Septation</a:t>
            </a:r>
            <a:r>
              <a:rPr lang="en-US" sz="2400" u="sng" smtClean="0"/>
              <a:t>:</a:t>
            </a:r>
            <a:endParaRPr lang="en-US" sz="240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400" smtClean="0"/>
              <a:t>There are many types of defected atrial Septation with Rt to Lt shunt of blood: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996633"/>
                </a:solidFill>
              </a:rPr>
              <a:t>1.</a:t>
            </a:r>
            <a:r>
              <a:rPr lang="en-US" sz="2800" b="1" smtClean="0">
                <a:solidFill>
                  <a:srgbClr val="996633"/>
                </a:solidFill>
              </a:rPr>
              <a:t>ostium secondum defect</a:t>
            </a:r>
            <a:r>
              <a:rPr lang="en-US" sz="2800" smtClean="0">
                <a:solidFill>
                  <a:srgbClr val="996633"/>
                </a:solidFill>
              </a:rPr>
              <a:t>: either by a large ostium secondum formation, or small septum secondum.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3300"/>
                </a:solidFill>
              </a:rPr>
              <a:t>2.</a:t>
            </a:r>
            <a:r>
              <a:rPr lang="en-US" sz="2800" b="1" smtClean="0">
                <a:solidFill>
                  <a:srgbClr val="FF3300"/>
                </a:solidFill>
              </a:rPr>
              <a:t>ostium primum defect</a:t>
            </a:r>
            <a:r>
              <a:rPr lang="en-US" sz="2800" smtClean="0">
                <a:solidFill>
                  <a:srgbClr val="FF3300"/>
                </a:solidFill>
              </a:rPr>
              <a:t>: by abnormal endocardial cushions closing the ostium primum.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3.</a:t>
            </a:r>
            <a:r>
              <a:rPr lang="en-US" sz="2800" b="1" smtClean="0">
                <a:solidFill>
                  <a:schemeClr val="accent2"/>
                </a:solidFill>
              </a:rPr>
              <a:t>complete absence of the septum</a:t>
            </a:r>
            <a:r>
              <a:rPr lang="en-US" sz="2800" smtClean="0">
                <a:solidFill>
                  <a:schemeClr val="accent2"/>
                </a:solidFill>
              </a:rPr>
              <a:t>: common atrium is formed and is called triloculare biventriculare.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009900"/>
                </a:solidFill>
              </a:rPr>
              <a:t>4</a:t>
            </a:r>
            <a:r>
              <a:rPr lang="en-US" sz="2800" b="1" smtClean="0">
                <a:solidFill>
                  <a:srgbClr val="009900"/>
                </a:solidFill>
              </a:rPr>
              <a:t>.premature closure of the foramen ovale </a:t>
            </a:r>
            <a:r>
              <a:rPr lang="en-US" sz="2800" smtClean="0">
                <a:solidFill>
                  <a:srgbClr val="009900"/>
                </a:solidFill>
              </a:rPr>
              <a:t>(before birth): leading to increased pressure and hypertrophy of the Rt atrium and ventricle, with atrophy of the left atrium and ventricle. It causes death shortly after birth.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934200" y="50292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782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scan00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0"/>
            <a:ext cx="8640763" cy="6669088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scan00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88913"/>
            <a:ext cx="8964612" cy="6669087"/>
          </a:xfrm>
          <a:noFill/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73076" y="3368676"/>
            <a:ext cx="974724" cy="974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  <a:solidFill>
            <a:schemeClr val="bg1"/>
          </a:solidFill>
        </p:spPr>
        <p:txBody>
          <a:bodyPr/>
          <a:lstStyle/>
          <a:p>
            <a:pPr algn="l" rtl="0" eaLnBrk="1" hangingPunct="1"/>
            <a:r>
              <a:rPr lang="en-US" sz="2800" u="sng" smtClean="0"/>
              <a:t>Septation of the atrioventricular canal:</a:t>
            </a:r>
            <a:endParaRPr lang="en-US" sz="2800" smtClean="0"/>
          </a:p>
          <a:p>
            <a:pPr algn="l" rtl="0" eaLnBrk="1" hangingPunct="1"/>
            <a:r>
              <a:rPr lang="en-US" sz="2800" smtClean="0"/>
              <a:t>At early stages, the canal connects the common atrium and the Lt ventricle primordium only. </a:t>
            </a:r>
          </a:p>
          <a:p>
            <a:pPr algn="l" rtl="0" eaLnBrk="1" hangingPunct="1"/>
            <a:r>
              <a:rPr lang="en-US" sz="2800" smtClean="0"/>
              <a:t>Later on, the canal is </a:t>
            </a:r>
            <a:r>
              <a:rPr lang="en-US" sz="2800" b="1" smtClean="0"/>
              <a:t>enlarged on the Rt</a:t>
            </a:r>
            <a:r>
              <a:rPr lang="en-US" sz="2800" smtClean="0"/>
              <a:t> side to be connected with the </a:t>
            </a:r>
            <a:r>
              <a:rPr lang="en-US" sz="2800" b="1" smtClean="0"/>
              <a:t>Rt ventricle</a:t>
            </a:r>
            <a:r>
              <a:rPr lang="en-US" sz="2800" smtClean="0"/>
              <a:t>. After the 4th week, the </a:t>
            </a:r>
            <a:r>
              <a:rPr lang="en-US" sz="2800" b="1" smtClean="0"/>
              <a:t>four atrioventricular endocardial cushions </a:t>
            </a:r>
            <a:r>
              <a:rPr lang="en-US" sz="2800" smtClean="0"/>
              <a:t>develop at the canal as  anterior, posterior, and 2 lateral cushions. These cushions </a:t>
            </a:r>
            <a:r>
              <a:rPr lang="en-US" sz="2800" b="1" smtClean="0"/>
              <a:t>fuse </a:t>
            </a:r>
            <a:r>
              <a:rPr lang="en-US" sz="2800" smtClean="0"/>
              <a:t>with each other to from the Rt and Lt atrioventricular </a:t>
            </a:r>
            <a:r>
              <a:rPr lang="en-US" sz="2800" b="1" smtClean="0"/>
              <a:t>orifices.</a:t>
            </a:r>
            <a:r>
              <a:rPr lang="en-US" sz="2800" smtClean="0"/>
              <a:t> The mesenchymal proliferation developing around these orifices are </a:t>
            </a:r>
            <a:r>
              <a:rPr lang="en-US" sz="2800" b="1" smtClean="0"/>
              <a:t>hollowed by the</a:t>
            </a:r>
            <a:r>
              <a:rPr lang="en-US" sz="2800" smtClean="0"/>
              <a:t> </a:t>
            </a:r>
            <a:r>
              <a:rPr lang="en-US" sz="2800" b="1" smtClean="0"/>
              <a:t>blood flow</a:t>
            </a:r>
            <a:r>
              <a:rPr lang="en-US" sz="2800" smtClean="0"/>
              <a:t> forming the </a:t>
            </a:r>
            <a:r>
              <a:rPr lang="en-US" sz="2800" b="1" smtClean="0"/>
              <a:t>cusps</a:t>
            </a:r>
            <a:r>
              <a:rPr lang="en-US" sz="2800" smtClean="0"/>
              <a:t> of the mitral and tricuspid valves.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705600" y="4968876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621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885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scan00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88913"/>
            <a:ext cx="8066087" cy="6669087"/>
          </a:xfrm>
          <a:noFill/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304800" y="3048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  <a:solidFill>
            <a:schemeClr val="bg1"/>
          </a:solidFill>
        </p:spPr>
        <p:txBody>
          <a:bodyPr/>
          <a:lstStyle/>
          <a:p>
            <a:pPr algn="l" rtl="0" eaLnBrk="1" hangingPunct="1"/>
            <a:r>
              <a:rPr lang="en-US" u="sng" dirty="0" smtClean="0"/>
              <a:t>Anomalies of </a:t>
            </a:r>
            <a:r>
              <a:rPr lang="en-US" u="sng" dirty="0" err="1" smtClean="0"/>
              <a:t>atrioventricular</a:t>
            </a:r>
            <a:r>
              <a:rPr lang="en-US" u="sng" dirty="0" smtClean="0"/>
              <a:t> </a:t>
            </a:r>
            <a:r>
              <a:rPr lang="en-US" u="sng" dirty="0" err="1" smtClean="0"/>
              <a:t>Septation</a:t>
            </a:r>
            <a:endParaRPr lang="en-US" dirty="0" smtClean="0"/>
          </a:p>
          <a:p>
            <a:pPr algn="l" rtl="0" eaLnBrk="1" hangingPunct="1"/>
            <a:r>
              <a:rPr lang="en-US" dirty="0" smtClean="0">
                <a:solidFill>
                  <a:srgbClr val="009900"/>
                </a:solidFill>
              </a:rPr>
              <a:t>1.</a:t>
            </a:r>
            <a:r>
              <a:rPr lang="en-US" b="1" dirty="0" smtClean="0">
                <a:solidFill>
                  <a:srgbClr val="009900"/>
                </a:solidFill>
              </a:rPr>
              <a:t>persistent </a:t>
            </a:r>
            <a:r>
              <a:rPr lang="en-US" b="1" dirty="0" err="1" smtClean="0">
                <a:solidFill>
                  <a:srgbClr val="009900"/>
                </a:solidFill>
              </a:rPr>
              <a:t>atrioventricular</a:t>
            </a:r>
            <a:r>
              <a:rPr lang="en-US" b="1" dirty="0" smtClean="0">
                <a:solidFill>
                  <a:srgbClr val="009900"/>
                </a:solidFill>
              </a:rPr>
              <a:t> canal</a:t>
            </a:r>
            <a:r>
              <a:rPr lang="en-US" dirty="0" smtClean="0">
                <a:solidFill>
                  <a:srgbClr val="009900"/>
                </a:solidFill>
              </a:rPr>
              <a:t>: by failure of fusion of the </a:t>
            </a:r>
            <a:r>
              <a:rPr lang="en-US" dirty="0" err="1" smtClean="0">
                <a:solidFill>
                  <a:srgbClr val="009900"/>
                </a:solidFill>
              </a:rPr>
              <a:t>endocardial</a:t>
            </a:r>
            <a:r>
              <a:rPr lang="en-US" dirty="0" smtClean="0">
                <a:solidFill>
                  <a:srgbClr val="009900"/>
                </a:solidFill>
              </a:rPr>
              <a:t> cushions that is associated with defected </a:t>
            </a:r>
            <a:r>
              <a:rPr lang="en-US" dirty="0" err="1" smtClean="0">
                <a:solidFill>
                  <a:srgbClr val="009900"/>
                </a:solidFill>
              </a:rPr>
              <a:t>atrial</a:t>
            </a:r>
            <a:r>
              <a:rPr lang="en-US" dirty="0" smtClean="0">
                <a:solidFill>
                  <a:srgbClr val="009900"/>
                </a:solidFill>
              </a:rPr>
              <a:t> and ventricular </a:t>
            </a:r>
            <a:r>
              <a:rPr lang="en-US" dirty="0" err="1" smtClean="0">
                <a:solidFill>
                  <a:srgbClr val="009900"/>
                </a:solidFill>
              </a:rPr>
              <a:t>Septation</a:t>
            </a:r>
            <a:r>
              <a:rPr lang="en-US" dirty="0" smtClean="0">
                <a:solidFill>
                  <a:srgbClr val="009900"/>
                </a:solidFill>
              </a:rPr>
              <a:t>.</a:t>
            </a:r>
          </a:p>
          <a:p>
            <a:pPr algn="l" rtl="0" eaLnBrk="1" hangingPunct="1"/>
            <a:r>
              <a:rPr lang="en-US" dirty="0" smtClean="0">
                <a:solidFill>
                  <a:srgbClr val="FF3300"/>
                </a:solidFill>
              </a:rPr>
              <a:t>2.</a:t>
            </a:r>
            <a:r>
              <a:rPr lang="en-US" b="1" dirty="0" smtClean="0">
                <a:solidFill>
                  <a:srgbClr val="FF3300"/>
                </a:solidFill>
              </a:rPr>
              <a:t>ostium </a:t>
            </a:r>
            <a:r>
              <a:rPr lang="en-US" b="1" dirty="0" err="1" smtClean="0">
                <a:solidFill>
                  <a:srgbClr val="FF3300"/>
                </a:solidFill>
              </a:rPr>
              <a:t>primum</a:t>
            </a:r>
            <a:r>
              <a:rPr lang="en-US" b="1" dirty="0" smtClean="0">
                <a:solidFill>
                  <a:srgbClr val="FF3300"/>
                </a:solidFill>
              </a:rPr>
              <a:t> defect.</a:t>
            </a:r>
            <a:endParaRPr lang="en-US" dirty="0" smtClean="0">
              <a:solidFill>
                <a:srgbClr val="FF3300"/>
              </a:solidFill>
            </a:endParaRPr>
          </a:p>
          <a:p>
            <a:pPr algn="l" rtl="0" eaLnBrk="1" hangingPunct="1"/>
            <a:r>
              <a:rPr lang="en-US" dirty="0" smtClean="0">
                <a:solidFill>
                  <a:srgbClr val="996633"/>
                </a:solidFill>
              </a:rPr>
              <a:t>3.</a:t>
            </a:r>
            <a:r>
              <a:rPr lang="en-US" b="1" dirty="0" smtClean="0">
                <a:solidFill>
                  <a:srgbClr val="996633"/>
                </a:solidFill>
              </a:rPr>
              <a:t>tricuspid Artesia</a:t>
            </a:r>
            <a:r>
              <a:rPr lang="en-US" dirty="0" smtClean="0">
                <a:solidFill>
                  <a:srgbClr val="996633"/>
                </a:solidFill>
              </a:rPr>
              <a:t>: associated with opened </a:t>
            </a:r>
            <a:r>
              <a:rPr lang="en-US" dirty="0" err="1" smtClean="0">
                <a:solidFill>
                  <a:srgbClr val="996633"/>
                </a:solidFill>
              </a:rPr>
              <a:t>ovale</a:t>
            </a:r>
            <a:r>
              <a:rPr lang="en-US" dirty="0" smtClean="0">
                <a:solidFill>
                  <a:srgbClr val="996633"/>
                </a:solidFill>
              </a:rPr>
              <a:t> foramen and defected ventricular septum, with hypertrophy of the Lt ventricle and atrophy of the </a:t>
            </a:r>
            <a:r>
              <a:rPr lang="en-US" dirty="0" err="1" smtClean="0">
                <a:solidFill>
                  <a:srgbClr val="996633"/>
                </a:solidFill>
              </a:rPr>
              <a:t>Rt</a:t>
            </a:r>
            <a:r>
              <a:rPr lang="en-US" dirty="0" smtClean="0">
                <a:solidFill>
                  <a:srgbClr val="996633"/>
                </a:solidFill>
              </a:rPr>
              <a:t> ventricle.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781800" y="49530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8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987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  <a:solidFill>
            <a:schemeClr val="bg1"/>
          </a:solidFill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b="1" u="sng" smtClean="0"/>
              <a:t>Ventricular Septation</a:t>
            </a:r>
            <a:r>
              <a:rPr lang="en-US" sz="2800" u="sng" smtClean="0"/>
              <a:t>:</a:t>
            </a:r>
            <a:endParaRPr lang="en-US" sz="280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9900"/>
                </a:solidFill>
              </a:rPr>
              <a:t>After the 4th week, the lateral walls of both ventricles </a:t>
            </a:r>
            <a:r>
              <a:rPr lang="en-US" sz="2800" b="1" smtClean="0">
                <a:solidFill>
                  <a:srgbClr val="009900"/>
                </a:solidFill>
              </a:rPr>
              <a:t>grow on </a:t>
            </a:r>
            <a:r>
              <a:rPr lang="en-US" sz="2800" smtClean="0">
                <a:solidFill>
                  <a:srgbClr val="009900"/>
                </a:solidFill>
              </a:rPr>
              <a:t>the</a:t>
            </a:r>
            <a:r>
              <a:rPr lang="en-US" sz="2800" b="1" smtClean="0">
                <a:solidFill>
                  <a:srgbClr val="009900"/>
                </a:solidFill>
              </a:rPr>
              <a:t> outside </a:t>
            </a:r>
            <a:r>
              <a:rPr lang="en-US" sz="2800" smtClean="0">
                <a:solidFill>
                  <a:srgbClr val="009900"/>
                </a:solidFill>
              </a:rPr>
              <a:t>and</a:t>
            </a:r>
            <a:r>
              <a:rPr lang="en-US" sz="2800" b="1" smtClean="0">
                <a:solidFill>
                  <a:srgbClr val="009900"/>
                </a:solidFill>
              </a:rPr>
              <a:t> absorbed </a:t>
            </a:r>
            <a:r>
              <a:rPr lang="en-US" sz="2800" smtClean="0">
                <a:solidFill>
                  <a:srgbClr val="009900"/>
                </a:solidFill>
              </a:rPr>
              <a:t>from the</a:t>
            </a:r>
            <a:r>
              <a:rPr lang="en-US" sz="2800" b="1" smtClean="0">
                <a:solidFill>
                  <a:srgbClr val="009900"/>
                </a:solidFill>
              </a:rPr>
              <a:t> inside</a:t>
            </a:r>
            <a:r>
              <a:rPr lang="en-US" sz="2800" smtClean="0">
                <a:solidFill>
                  <a:srgbClr val="009900"/>
                </a:solidFill>
              </a:rPr>
              <a:t> forming the</a:t>
            </a:r>
            <a:r>
              <a:rPr lang="en-US" sz="2800" b="1" smtClean="0">
                <a:solidFill>
                  <a:srgbClr val="009900"/>
                </a:solidFill>
              </a:rPr>
              <a:t> trabeculae carnae</a:t>
            </a:r>
            <a:r>
              <a:rPr lang="en-US" sz="2800" smtClean="0">
                <a:solidFill>
                  <a:srgbClr val="009900"/>
                </a:solidFill>
              </a:rPr>
              <a:t> and </a:t>
            </a:r>
            <a:r>
              <a:rPr lang="en-US" sz="2800" b="1" smtClean="0">
                <a:solidFill>
                  <a:srgbClr val="009900"/>
                </a:solidFill>
              </a:rPr>
              <a:t>papillary muscles</a:t>
            </a:r>
            <a:r>
              <a:rPr lang="en-US" sz="2800" smtClean="0">
                <a:solidFill>
                  <a:srgbClr val="009900"/>
                </a:solidFill>
              </a:rPr>
              <a:t>. The </a:t>
            </a:r>
            <a:r>
              <a:rPr lang="en-US" sz="2800" b="1" smtClean="0">
                <a:solidFill>
                  <a:srgbClr val="009900"/>
                </a:solidFill>
              </a:rPr>
              <a:t>medial walls</a:t>
            </a:r>
            <a:r>
              <a:rPr lang="en-US" sz="2800" smtClean="0">
                <a:solidFill>
                  <a:srgbClr val="009900"/>
                </a:solidFill>
              </a:rPr>
              <a:t> of both of the ventricles </a:t>
            </a:r>
            <a:r>
              <a:rPr lang="en-US" sz="2800" b="1" smtClean="0">
                <a:solidFill>
                  <a:srgbClr val="009900"/>
                </a:solidFill>
              </a:rPr>
              <a:t>fail to grow</a:t>
            </a:r>
            <a:r>
              <a:rPr lang="en-US" sz="2800" smtClean="0">
                <a:solidFill>
                  <a:srgbClr val="009900"/>
                </a:solidFill>
              </a:rPr>
              <a:t> and thus become opposed and fused with each other forming the </a:t>
            </a:r>
            <a:r>
              <a:rPr lang="en-US" sz="2800" b="1" smtClean="0">
                <a:solidFill>
                  <a:srgbClr val="009900"/>
                </a:solidFill>
              </a:rPr>
              <a:t>muscular</a:t>
            </a:r>
            <a:r>
              <a:rPr lang="en-US" sz="2800" smtClean="0">
                <a:solidFill>
                  <a:srgbClr val="009900"/>
                </a:solidFill>
              </a:rPr>
              <a:t> interventricular septum. The opening between the upper free end of this septum and the endocardial cushions is closed by the </a:t>
            </a:r>
            <a:r>
              <a:rPr lang="en-US" sz="2800" b="1" smtClean="0">
                <a:solidFill>
                  <a:srgbClr val="009900"/>
                </a:solidFill>
              </a:rPr>
              <a:t>membranous</a:t>
            </a:r>
            <a:r>
              <a:rPr lang="en-US" sz="2800" smtClean="0">
                <a:solidFill>
                  <a:srgbClr val="009900"/>
                </a:solidFill>
              </a:rPr>
              <a:t> interventricular septum that is derived from the inferior cushion. In addition, the </a:t>
            </a:r>
            <a:r>
              <a:rPr lang="en-US" sz="2800" b="1" smtClean="0">
                <a:solidFill>
                  <a:srgbClr val="009900"/>
                </a:solidFill>
              </a:rPr>
              <a:t>conus and truncus swellings</a:t>
            </a:r>
            <a:r>
              <a:rPr lang="en-US" sz="2800" smtClean="0">
                <a:solidFill>
                  <a:srgbClr val="009900"/>
                </a:solidFill>
              </a:rPr>
              <a:t> will contribute to the interventricular septum.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467600" y="53340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9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089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 descr="scan00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88913"/>
            <a:ext cx="9144000" cy="6480175"/>
          </a:xfrm>
          <a:noFill/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7391400" y="54102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  <a:solidFill>
            <a:schemeClr val="bg1"/>
          </a:solidFill>
        </p:spPr>
        <p:txBody>
          <a:bodyPr/>
          <a:lstStyle/>
          <a:p>
            <a:pPr algn="l" rtl="0" eaLnBrk="1" hangingPunct="1"/>
            <a:r>
              <a:rPr lang="en-US" u="sng" smtClean="0"/>
              <a:t>Anomalies of the ventricular Septation:</a:t>
            </a:r>
            <a:endParaRPr lang="en-US" smtClean="0"/>
          </a:p>
          <a:p>
            <a:pPr algn="l" rtl="0" eaLnBrk="1" hangingPunct="1"/>
            <a:r>
              <a:rPr lang="en-US" sz="3600" b="1" smtClean="0">
                <a:solidFill>
                  <a:srgbClr val="FF3300"/>
                </a:solidFill>
              </a:rPr>
              <a:t>1.defected muscular and membranous interventricular Septation.</a:t>
            </a:r>
          </a:p>
          <a:p>
            <a:pPr algn="l" rtl="0" eaLnBrk="1" hangingPunct="1"/>
            <a:r>
              <a:rPr lang="en-US" sz="3600" b="1" smtClean="0">
                <a:solidFill>
                  <a:schemeClr val="accent2"/>
                </a:solidFill>
              </a:rPr>
              <a:t>2.persistent atrioventricular canal.</a:t>
            </a:r>
          </a:p>
          <a:p>
            <a:pPr algn="l" rtl="0" eaLnBrk="1" hangingPunct="1"/>
            <a:r>
              <a:rPr lang="en-US" sz="3600" b="1" smtClean="0">
                <a:solidFill>
                  <a:srgbClr val="CC00CC"/>
                </a:solidFill>
              </a:rPr>
              <a:t>3.tricuspid atresia.</a:t>
            </a:r>
          </a:p>
          <a:p>
            <a:pPr algn="l" rtl="0" eaLnBrk="1" hangingPunct="1"/>
            <a:r>
              <a:rPr lang="en-US" sz="3600" b="1" smtClean="0">
                <a:solidFill>
                  <a:srgbClr val="996633"/>
                </a:solidFill>
              </a:rPr>
              <a:t>4.tetralogy of fallote.   </a:t>
            </a:r>
          </a:p>
          <a:p>
            <a:pPr algn="l" rtl="0" eaLnBrk="1" hangingPunct="1"/>
            <a:r>
              <a:rPr lang="en-US" sz="3600" b="1" smtClean="0">
                <a:solidFill>
                  <a:srgbClr val="009900"/>
                </a:solidFill>
              </a:rPr>
              <a:t>5.transposition of the great vessels.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188076" y="4495800"/>
            <a:ext cx="1889124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14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192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8913"/>
            <a:ext cx="8229600" cy="6335712"/>
          </a:xfrm>
          <a:solidFill>
            <a:schemeClr val="bg1"/>
          </a:solidFill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b="1" u="sng" smtClean="0"/>
              <a:t>Septation of the truncus arteriosus and conus cordis</a:t>
            </a:r>
            <a:r>
              <a:rPr lang="en-US" sz="2800" u="sng" smtClean="0"/>
              <a:t>: </a:t>
            </a:r>
            <a:endParaRPr lang="en-US" sz="280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3300"/>
                </a:solidFill>
              </a:rPr>
              <a:t>During the 5th week, two swellings develop in the </a:t>
            </a:r>
            <a:r>
              <a:rPr lang="en-US" sz="2800" b="1" smtClean="0">
                <a:solidFill>
                  <a:srgbClr val="FF3300"/>
                </a:solidFill>
              </a:rPr>
              <a:t>truncus arteriosus</a:t>
            </a:r>
            <a:r>
              <a:rPr lang="en-US" sz="2800" smtClean="0">
                <a:solidFill>
                  <a:srgbClr val="FF3300"/>
                </a:solidFill>
              </a:rPr>
              <a:t> as a </a:t>
            </a:r>
            <a:r>
              <a:rPr lang="en-US" sz="2800" b="1" smtClean="0">
                <a:solidFill>
                  <a:srgbClr val="FF3300"/>
                </a:solidFill>
              </a:rPr>
              <a:t>Rt superior and Lt inferior</a:t>
            </a:r>
            <a:r>
              <a:rPr lang="en-US" sz="2800" smtClean="0">
                <a:solidFill>
                  <a:srgbClr val="FF3300"/>
                </a:solidFill>
              </a:rPr>
              <a:t> swellings. Similar swellings appear in the </a:t>
            </a:r>
            <a:r>
              <a:rPr lang="en-US" sz="2800" b="1" smtClean="0">
                <a:solidFill>
                  <a:srgbClr val="FF3300"/>
                </a:solidFill>
              </a:rPr>
              <a:t>conus cordis</a:t>
            </a:r>
            <a:r>
              <a:rPr lang="en-US" sz="2800" smtClean="0">
                <a:solidFill>
                  <a:srgbClr val="FF3300"/>
                </a:solidFill>
              </a:rPr>
              <a:t> as </a:t>
            </a:r>
            <a:r>
              <a:rPr lang="en-US" sz="2800" b="1" smtClean="0">
                <a:solidFill>
                  <a:srgbClr val="FF3300"/>
                </a:solidFill>
              </a:rPr>
              <a:t>Rt dorsal and Lt ventral</a:t>
            </a:r>
            <a:r>
              <a:rPr lang="en-US" sz="2800" smtClean="0">
                <a:solidFill>
                  <a:srgbClr val="FF3300"/>
                </a:solidFill>
              </a:rPr>
              <a:t> swellings. These four swellings grow toward each other in a </a:t>
            </a:r>
            <a:r>
              <a:rPr lang="en-US" sz="2800" b="1" smtClean="0">
                <a:solidFill>
                  <a:srgbClr val="FF3300"/>
                </a:solidFill>
              </a:rPr>
              <a:t>spiral </a:t>
            </a:r>
            <a:r>
              <a:rPr lang="en-US" sz="2800" smtClean="0">
                <a:solidFill>
                  <a:srgbClr val="FF3300"/>
                </a:solidFill>
              </a:rPr>
              <a:t>way to separate the </a:t>
            </a:r>
            <a:r>
              <a:rPr lang="en-US" sz="2800" b="1" smtClean="0">
                <a:solidFill>
                  <a:srgbClr val="FF3300"/>
                </a:solidFill>
              </a:rPr>
              <a:t>aorta</a:t>
            </a:r>
            <a:r>
              <a:rPr lang="en-US" sz="2800" smtClean="0">
                <a:solidFill>
                  <a:srgbClr val="FF3300"/>
                </a:solidFill>
              </a:rPr>
              <a:t> from the </a:t>
            </a:r>
            <a:r>
              <a:rPr lang="en-US" sz="2800" b="1" smtClean="0">
                <a:solidFill>
                  <a:srgbClr val="FF3300"/>
                </a:solidFill>
              </a:rPr>
              <a:t>pulmonary</a:t>
            </a:r>
            <a:r>
              <a:rPr lang="en-US" sz="2800" smtClean="0">
                <a:solidFill>
                  <a:srgbClr val="FF3300"/>
                </a:solidFill>
              </a:rPr>
              <a:t> artery by a spiral septum that is connected with the septum derived from the conus swellings separating the out flow (smooth part) of the Lt and Rt ventricles. </a:t>
            </a:r>
            <a:r>
              <a:rPr lang="en-US" sz="2800" b="1" smtClean="0">
                <a:solidFill>
                  <a:srgbClr val="FF3300"/>
                </a:solidFill>
              </a:rPr>
              <a:t>Tubercles</a:t>
            </a:r>
            <a:r>
              <a:rPr lang="en-US" sz="2800" smtClean="0">
                <a:solidFill>
                  <a:srgbClr val="FF3300"/>
                </a:solidFill>
              </a:rPr>
              <a:t> of the semilunar valves develop inside the truncal swellings forming the semilunar </a:t>
            </a:r>
            <a:r>
              <a:rPr lang="en-US" sz="2800" b="1" smtClean="0">
                <a:solidFill>
                  <a:srgbClr val="FF3300"/>
                </a:solidFill>
              </a:rPr>
              <a:t>valves.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507</Words>
  <Application>Microsoft Office PowerPoint</Application>
  <PresentationFormat>On-screen Show (4:3)</PresentationFormat>
  <Paragraphs>23</Paragraphs>
  <Slides>10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</cp:revision>
  <dcterms:created xsi:type="dcterms:W3CDTF">2020-03-20T18:56:02Z</dcterms:created>
  <dcterms:modified xsi:type="dcterms:W3CDTF">2020-03-20T19:48:44Z</dcterms:modified>
</cp:coreProperties>
</file>