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8"/>
  </p:notesMasterIdLst>
  <p:sldIdLst>
    <p:sldId id="321" r:id="rId2"/>
    <p:sldId id="313" r:id="rId3"/>
    <p:sldId id="348" r:id="rId4"/>
    <p:sldId id="349" r:id="rId5"/>
    <p:sldId id="350" r:id="rId6"/>
    <p:sldId id="351" r:id="rId7"/>
    <p:sldId id="343" r:id="rId8"/>
    <p:sldId id="344" r:id="rId9"/>
    <p:sldId id="352" r:id="rId10"/>
    <p:sldId id="355" r:id="rId11"/>
    <p:sldId id="356" r:id="rId12"/>
    <p:sldId id="357" r:id="rId13"/>
    <p:sldId id="333" r:id="rId14"/>
    <p:sldId id="334" r:id="rId15"/>
    <p:sldId id="335" r:id="rId16"/>
    <p:sldId id="336" r:id="rId17"/>
    <p:sldId id="337" r:id="rId18"/>
    <p:sldId id="358" r:id="rId19"/>
    <p:sldId id="338" r:id="rId20"/>
    <p:sldId id="359" r:id="rId21"/>
    <p:sldId id="339" r:id="rId22"/>
    <p:sldId id="340" r:id="rId23"/>
    <p:sldId id="341" r:id="rId24"/>
    <p:sldId id="342" r:id="rId25"/>
    <p:sldId id="262" r:id="rId26"/>
    <p:sldId id="26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219" autoAdjust="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2E2C07-3343-4FD8-9AE6-980A5E5C3DD6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DD29AB-C2CC-44A2-A372-71F2A4A70EEC}">
      <dgm:prSet phldrT="[نص]" custT="1"/>
      <dgm:spPr/>
      <dgm:t>
        <a:bodyPr/>
        <a:lstStyle/>
        <a:p>
          <a:r>
            <a:rPr lang="en-US" sz="2800" dirty="0" smtClean="0"/>
            <a:t>Fetal causes </a:t>
          </a:r>
        </a:p>
        <a:p>
          <a:r>
            <a:rPr lang="en-US" sz="2800" dirty="0" smtClean="0"/>
            <a:t>25-40%</a:t>
          </a:r>
          <a:endParaRPr lang="en-US" sz="2800" dirty="0"/>
        </a:p>
      </dgm:t>
    </dgm:pt>
    <dgm:pt modelId="{D222CB1D-C887-4FDD-9B61-8CB7BD140077}" type="parTrans" cxnId="{4C3D690B-C140-4E40-AA83-B8AF3A164240}">
      <dgm:prSet/>
      <dgm:spPr/>
      <dgm:t>
        <a:bodyPr/>
        <a:lstStyle/>
        <a:p>
          <a:endParaRPr lang="en-US"/>
        </a:p>
      </dgm:t>
    </dgm:pt>
    <dgm:pt modelId="{5C75CAA0-82AC-4D6D-B182-E6FB0000DDE6}" type="sibTrans" cxnId="{4C3D690B-C140-4E40-AA83-B8AF3A164240}">
      <dgm:prSet/>
      <dgm:spPr/>
      <dgm:t>
        <a:bodyPr/>
        <a:lstStyle/>
        <a:p>
          <a:endParaRPr lang="en-US"/>
        </a:p>
      </dgm:t>
    </dgm:pt>
    <dgm:pt modelId="{8528B608-F448-4EB7-909B-EF46FC6DF07C}">
      <dgm:prSet phldrT="[نص]"/>
      <dgm:spPr/>
      <dgm:t>
        <a:bodyPr/>
        <a:lstStyle/>
        <a:p>
          <a:r>
            <a:rPr lang="en-US" sz="2600" dirty="0" smtClean="0"/>
            <a:t>Placental causes</a:t>
          </a:r>
          <a:endParaRPr lang="en-US" sz="2600" dirty="0"/>
        </a:p>
      </dgm:t>
    </dgm:pt>
    <dgm:pt modelId="{DDCF4033-A309-4760-83F0-7FDE3698541A}" type="parTrans" cxnId="{E06BA8A2-595D-4184-96B8-71BC3D5701B3}">
      <dgm:prSet/>
      <dgm:spPr/>
      <dgm:t>
        <a:bodyPr/>
        <a:lstStyle/>
        <a:p>
          <a:endParaRPr lang="en-US"/>
        </a:p>
      </dgm:t>
    </dgm:pt>
    <dgm:pt modelId="{2980D19C-C51E-4CA3-93D2-ED4D1289BCF8}" type="sibTrans" cxnId="{E06BA8A2-595D-4184-96B8-71BC3D5701B3}">
      <dgm:prSet/>
      <dgm:spPr/>
      <dgm:t>
        <a:bodyPr/>
        <a:lstStyle/>
        <a:p>
          <a:endParaRPr lang="en-US"/>
        </a:p>
      </dgm:t>
    </dgm:pt>
    <dgm:pt modelId="{463BEAD8-EC0E-411C-97DB-B152B8A7AAB9}">
      <dgm:prSet phldrT="[نص]" custT="1"/>
      <dgm:spPr/>
      <dgm:t>
        <a:bodyPr/>
        <a:lstStyle/>
        <a:p>
          <a:r>
            <a:rPr lang="en-US" sz="3200" dirty="0" smtClean="0"/>
            <a:t>20-35%</a:t>
          </a:r>
          <a:endParaRPr lang="en-US" sz="3200" dirty="0"/>
        </a:p>
      </dgm:t>
    </dgm:pt>
    <dgm:pt modelId="{BFE98BB4-795F-4549-A54A-99EA52E5811F}" type="parTrans" cxnId="{9B0C5F8A-01A8-4B11-9439-9ADFD57C1274}">
      <dgm:prSet/>
      <dgm:spPr/>
      <dgm:t>
        <a:bodyPr/>
        <a:lstStyle/>
        <a:p>
          <a:endParaRPr lang="en-US"/>
        </a:p>
      </dgm:t>
    </dgm:pt>
    <dgm:pt modelId="{4C6341D8-11B5-4DEF-AD54-A1EC3664089F}" type="sibTrans" cxnId="{9B0C5F8A-01A8-4B11-9439-9ADFD57C1274}">
      <dgm:prSet/>
      <dgm:spPr/>
      <dgm:t>
        <a:bodyPr/>
        <a:lstStyle/>
        <a:p>
          <a:endParaRPr lang="en-US"/>
        </a:p>
      </dgm:t>
    </dgm:pt>
    <dgm:pt modelId="{B658FE53-AE6E-46FC-BC1B-46033C44C5E2}">
      <dgm:prSet phldrT="[نص]"/>
      <dgm:spPr/>
      <dgm:t>
        <a:bodyPr/>
        <a:lstStyle/>
        <a:p>
          <a:r>
            <a:rPr lang="en-US" sz="2600" dirty="0" smtClean="0"/>
            <a:t>Maternal</a:t>
          </a:r>
          <a:endParaRPr lang="en-US" sz="2600" dirty="0"/>
        </a:p>
      </dgm:t>
    </dgm:pt>
    <dgm:pt modelId="{3FC388AD-0568-4B8E-9680-427BE9DBF869}" type="parTrans" cxnId="{80FA7B07-D04C-48D1-BF98-8849656EA3A1}">
      <dgm:prSet/>
      <dgm:spPr/>
      <dgm:t>
        <a:bodyPr/>
        <a:lstStyle/>
        <a:p>
          <a:endParaRPr lang="en-US"/>
        </a:p>
      </dgm:t>
    </dgm:pt>
    <dgm:pt modelId="{79AA2A84-F0C3-4C48-A6F6-B61793321E81}" type="sibTrans" cxnId="{80FA7B07-D04C-48D1-BF98-8849656EA3A1}">
      <dgm:prSet/>
      <dgm:spPr/>
      <dgm:t>
        <a:bodyPr/>
        <a:lstStyle/>
        <a:p>
          <a:endParaRPr lang="en-US"/>
        </a:p>
      </dgm:t>
    </dgm:pt>
    <dgm:pt modelId="{AA029E20-DE3F-47FA-A79A-C6BAF728D269}">
      <dgm:prSet phldrT="[نص]" custT="1"/>
      <dgm:spPr/>
      <dgm:t>
        <a:bodyPr/>
        <a:lstStyle/>
        <a:p>
          <a:r>
            <a:rPr lang="en-US" sz="3200" dirty="0" smtClean="0"/>
            <a:t>5-10%</a:t>
          </a:r>
          <a:endParaRPr lang="en-US" sz="3200" dirty="0"/>
        </a:p>
      </dgm:t>
    </dgm:pt>
    <dgm:pt modelId="{5ABAE73C-2D35-4E33-B81D-7B8D75B3EC82}" type="parTrans" cxnId="{A5547EF5-A6E6-4936-BAB7-A83921F41D02}">
      <dgm:prSet/>
      <dgm:spPr/>
      <dgm:t>
        <a:bodyPr/>
        <a:lstStyle/>
        <a:p>
          <a:endParaRPr lang="en-US"/>
        </a:p>
      </dgm:t>
    </dgm:pt>
    <dgm:pt modelId="{EECB562A-4669-4B9E-8F54-E7199CE79C9A}" type="sibTrans" cxnId="{A5547EF5-A6E6-4936-BAB7-A83921F41D02}">
      <dgm:prSet/>
      <dgm:spPr/>
      <dgm:t>
        <a:bodyPr/>
        <a:lstStyle/>
        <a:p>
          <a:endParaRPr lang="en-US"/>
        </a:p>
      </dgm:t>
    </dgm:pt>
    <dgm:pt modelId="{67C5D0BB-B911-46F4-AA41-C8E48F67686D}" type="pres">
      <dgm:prSet presAssocID="{0B2E2C07-3343-4FD8-9AE6-980A5E5C3DD6}" presName="linear" presStyleCnt="0">
        <dgm:presLayoutVars>
          <dgm:dir/>
          <dgm:resizeHandles val="exact"/>
        </dgm:presLayoutVars>
      </dgm:prSet>
      <dgm:spPr/>
    </dgm:pt>
    <dgm:pt modelId="{AF7FFB77-82A9-46BB-A9FA-581794C36219}" type="pres">
      <dgm:prSet presAssocID="{A8DD29AB-C2CC-44A2-A372-71F2A4A70EEC}" presName="comp" presStyleCnt="0"/>
      <dgm:spPr/>
    </dgm:pt>
    <dgm:pt modelId="{4E70F233-44CA-42F2-9852-9D515C43F8F6}" type="pres">
      <dgm:prSet presAssocID="{A8DD29AB-C2CC-44A2-A372-71F2A4A70EEC}" presName="box" presStyleLbl="node1" presStyleIdx="0" presStyleCnt="3" custLinFactNeighborY="-2000"/>
      <dgm:spPr/>
      <dgm:t>
        <a:bodyPr/>
        <a:lstStyle/>
        <a:p>
          <a:endParaRPr lang="en-US"/>
        </a:p>
      </dgm:t>
    </dgm:pt>
    <dgm:pt modelId="{6E93E486-CD6F-446C-870D-5390E39644C4}" type="pres">
      <dgm:prSet presAssocID="{A8DD29AB-C2CC-44A2-A372-71F2A4A70EEC}" presName="img" presStyleLbl="fgImgPlace1" presStyleIdx="0" presStyleCnt="3" custScaleX="11250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E36F3BF-028D-48FD-B41C-2A872C17CFD3}" type="pres">
      <dgm:prSet presAssocID="{A8DD29AB-C2CC-44A2-A372-71F2A4A70EEC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C05B69-D550-47BD-A606-51B102E95436}" type="pres">
      <dgm:prSet presAssocID="{5C75CAA0-82AC-4D6D-B182-E6FB0000DDE6}" presName="spacer" presStyleCnt="0"/>
      <dgm:spPr/>
    </dgm:pt>
    <dgm:pt modelId="{1E764D31-91E5-404B-842F-7035304F52F9}" type="pres">
      <dgm:prSet presAssocID="{8528B608-F448-4EB7-909B-EF46FC6DF07C}" presName="comp" presStyleCnt="0"/>
      <dgm:spPr/>
    </dgm:pt>
    <dgm:pt modelId="{EDE2A2B4-BAD3-47E7-8034-37160D81DE35}" type="pres">
      <dgm:prSet presAssocID="{8528B608-F448-4EB7-909B-EF46FC6DF07C}" presName="box" presStyleLbl="node1" presStyleIdx="1" presStyleCnt="3"/>
      <dgm:spPr/>
      <dgm:t>
        <a:bodyPr/>
        <a:lstStyle/>
        <a:p>
          <a:endParaRPr lang="en-US"/>
        </a:p>
      </dgm:t>
    </dgm:pt>
    <dgm:pt modelId="{2E58B58B-62AA-4E4B-A9E5-0C4F20C22543}" type="pres">
      <dgm:prSet presAssocID="{8528B608-F448-4EB7-909B-EF46FC6DF07C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2DD66B80-ABCE-4833-9BA9-97F37247F43F}" type="pres">
      <dgm:prSet presAssocID="{8528B608-F448-4EB7-909B-EF46FC6DF07C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783F4E-528F-4769-BAD4-320EE3E5B225}" type="pres">
      <dgm:prSet presAssocID="{2980D19C-C51E-4CA3-93D2-ED4D1289BCF8}" presName="spacer" presStyleCnt="0"/>
      <dgm:spPr/>
    </dgm:pt>
    <dgm:pt modelId="{7BBE198A-7314-4771-A521-CA4E6D47F8D9}" type="pres">
      <dgm:prSet presAssocID="{B658FE53-AE6E-46FC-BC1B-46033C44C5E2}" presName="comp" presStyleCnt="0"/>
      <dgm:spPr/>
    </dgm:pt>
    <dgm:pt modelId="{84B48A49-0386-4B8B-988D-912A70A16852}" type="pres">
      <dgm:prSet presAssocID="{B658FE53-AE6E-46FC-BC1B-46033C44C5E2}" presName="box" presStyleLbl="node1" presStyleIdx="2" presStyleCnt="3" custLinFactNeighborX="11340" custLinFactNeighborY="72983"/>
      <dgm:spPr/>
      <dgm:t>
        <a:bodyPr/>
        <a:lstStyle/>
        <a:p>
          <a:endParaRPr lang="en-US"/>
        </a:p>
      </dgm:t>
    </dgm:pt>
    <dgm:pt modelId="{AE31F409-0E92-4B80-9748-161D8FA3BD4A}" type="pres">
      <dgm:prSet presAssocID="{B658FE53-AE6E-46FC-BC1B-46033C44C5E2}" presName="img" presStyleLbl="fgImgPlace1" presStyleIdx="2" presStyleCnt="3"/>
      <dgm:spPr/>
    </dgm:pt>
    <dgm:pt modelId="{3E19D60F-8DA1-4AAD-BF13-E2B2CE02952E}" type="pres">
      <dgm:prSet presAssocID="{B658FE53-AE6E-46FC-BC1B-46033C44C5E2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2E9381-D914-444E-B8B7-663D41D2E001}" type="presOf" srcId="{463BEAD8-EC0E-411C-97DB-B152B8A7AAB9}" destId="{EDE2A2B4-BAD3-47E7-8034-37160D81DE35}" srcOrd="0" destOrd="1" presId="urn:microsoft.com/office/officeart/2005/8/layout/vList4"/>
    <dgm:cxn modelId="{53F928C0-5C47-4CB8-9B4B-00A4CDFFAFF1}" type="presOf" srcId="{8528B608-F448-4EB7-909B-EF46FC6DF07C}" destId="{EDE2A2B4-BAD3-47E7-8034-37160D81DE35}" srcOrd="0" destOrd="0" presId="urn:microsoft.com/office/officeart/2005/8/layout/vList4"/>
    <dgm:cxn modelId="{9B0C5F8A-01A8-4B11-9439-9ADFD57C1274}" srcId="{8528B608-F448-4EB7-909B-EF46FC6DF07C}" destId="{463BEAD8-EC0E-411C-97DB-B152B8A7AAB9}" srcOrd="0" destOrd="0" parTransId="{BFE98BB4-795F-4549-A54A-99EA52E5811F}" sibTransId="{4C6341D8-11B5-4DEF-AD54-A1EC3664089F}"/>
    <dgm:cxn modelId="{E95EB245-22D3-41AA-A371-E8A47E3F62A6}" type="presOf" srcId="{AA029E20-DE3F-47FA-A79A-C6BAF728D269}" destId="{3E19D60F-8DA1-4AAD-BF13-E2B2CE02952E}" srcOrd="1" destOrd="1" presId="urn:microsoft.com/office/officeart/2005/8/layout/vList4"/>
    <dgm:cxn modelId="{A7766382-D9E0-4FD3-81A4-7E03258052BC}" type="presOf" srcId="{A8DD29AB-C2CC-44A2-A372-71F2A4A70EEC}" destId="{4E70F233-44CA-42F2-9852-9D515C43F8F6}" srcOrd="0" destOrd="0" presId="urn:microsoft.com/office/officeart/2005/8/layout/vList4"/>
    <dgm:cxn modelId="{4C3D690B-C140-4E40-AA83-B8AF3A164240}" srcId="{0B2E2C07-3343-4FD8-9AE6-980A5E5C3DD6}" destId="{A8DD29AB-C2CC-44A2-A372-71F2A4A70EEC}" srcOrd="0" destOrd="0" parTransId="{D222CB1D-C887-4FDD-9B61-8CB7BD140077}" sibTransId="{5C75CAA0-82AC-4D6D-B182-E6FB0000DDE6}"/>
    <dgm:cxn modelId="{E06BA8A2-595D-4184-96B8-71BC3D5701B3}" srcId="{0B2E2C07-3343-4FD8-9AE6-980A5E5C3DD6}" destId="{8528B608-F448-4EB7-909B-EF46FC6DF07C}" srcOrd="1" destOrd="0" parTransId="{DDCF4033-A309-4760-83F0-7FDE3698541A}" sibTransId="{2980D19C-C51E-4CA3-93D2-ED4D1289BCF8}"/>
    <dgm:cxn modelId="{034F09B6-B407-45CD-8E0A-CFB64F2EB79C}" type="presOf" srcId="{AA029E20-DE3F-47FA-A79A-C6BAF728D269}" destId="{84B48A49-0386-4B8B-988D-912A70A16852}" srcOrd="0" destOrd="1" presId="urn:microsoft.com/office/officeart/2005/8/layout/vList4"/>
    <dgm:cxn modelId="{A2CC5EC7-ED60-4A89-81F9-8F06D7C399AB}" type="presOf" srcId="{B658FE53-AE6E-46FC-BC1B-46033C44C5E2}" destId="{84B48A49-0386-4B8B-988D-912A70A16852}" srcOrd="0" destOrd="0" presId="urn:microsoft.com/office/officeart/2005/8/layout/vList4"/>
    <dgm:cxn modelId="{1D8B0100-59E4-46B6-9FD5-1D8592DAC8F9}" type="presOf" srcId="{8528B608-F448-4EB7-909B-EF46FC6DF07C}" destId="{2DD66B80-ABCE-4833-9BA9-97F37247F43F}" srcOrd="1" destOrd="0" presId="urn:microsoft.com/office/officeart/2005/8/layout/vList4"/>
    <dgm:cxn modelId="{3ADEB01C-7CB7-46BF-B0B6-7CF018570E1D}" type="presOf" srcId="{B658FE53-AE6E-46FC-BC1B-46033C44C5E2}" destId="{3E19D60F-8DA1-4AAD-BF13-E2B2CE02952E}" srcOrd="1" destOrd="0" presId="urn:microsoft.com/office/officeart/2005/8/layout/vList4"/>
    <dgm:cxn modelId="{08F765BC-5481-4A6F-B5A0-7407B4761471}" type="presOf" srcId="{463BEAD8-EC0E-411C-97DB-B152B8A7AAB9}" destId="{2DD66B80-ABCE-4833-9BA9-97F37247F43F}" srcOrd="1" destOrd="1" presId="urn:microsoft.com/office/officeart/2005/8/layout/vList4"/>
    <dgm:cxn modelId="{80FA7B07-D04C-48D1-BF98-8849656EA3A1}" srcId="{0B2E2C07-3343-4FD8-9AE6-980A5E5C3DD6}" destId="{B658FE53-AE6E-46FC-BC1B-46033C44C5E2}" srcOrd="2" destOrd="0" parTransId="{3FC388AD-0568-4B8E-9680-427BE9DBF869}" sibTransId="{79AA2A84-F0C3-4C48-A6F6-B61793321E81}"/>
    <dgm:cxn modelId="{905D6A53-F5AD-43C4-899F-0683FB7B233E}" type="presOf" srcId="{0B2E2C07-3343-4FD8-9AE6-980A5E5C3DD6}" destId="{67C5D0BB-B911-46F4-AA41-C8E48F67686D}" srcOrd="0" destOrd="0" presId="urn:microsoft.com/office/officeart/2005/8/layout/vList4"/>
    <dgm:cxn modelId="{48F92A0C-6837-41AF-939B-30B63C3182E5}" type="presOf" srcId="{A8DD29AB-C2CC-44A2-A372-71F2A4A70EEC}" destId="{EE36F3BF-028D-48FD-B41C-2A872C17CFD3}" srcOrd="1" destOrd="0" presId="urn:microsoft.com/office/officeart/2005/8/layout/vList4"/>
    <dgm:cxn modelId="{A5547EF5-A6E6-4936-BAB7-A83921F41D02}" srcId="{B658FE53-AE6E-46FC-BC1B-46033C44C5E2}" destId="{AA029E20-DE3F-47FA-A79A-C6BAF728D269}" srcOrd="0" destOrd="0" parTransId="{5ABAE73C-2D35-4E33-B81D-7B8D75B3EC82}" sibTransId="{EECB562A-4669-4B9E-8F54-E7199CE79C9A}"/>
    <dgm:cxn modelId="{EBB17098-F693-4BC3-BD3D-602E04004E29}" type="presParOf" srcId="{67C5D0BB-B911-46F4-AA41-C8E48F67686D}" destId="{AF7FFB77-82A9-46BB-A9FA-581794C36219}" srcOrd="0" destOrd="0" presId="urn:microsoft.com/office/officeart/2005/8/layout/vList4"/>
    <dgm:cxn modelId="{79B04E00-0DF7-4C5A-870D-EE5E732295DB}" type="presParOf" srcId="{AF7FFB77-82A9-46BB-A9FA-581794C36219}" destId="{4E70F233-44CA-42F2-9852-9D515C43F8F6}" srcOrd="0" destOrd="0" presId="urn:microsoft.com/office/officeart/2005/8/layout/vList4"/>
    <dgm:cxn modelId="{5030A2C5-BC46-4FDF-8C80-6183081BCB98}" type="presParOf" srcId="{AF7FFB77-82A9-46BB-A9FA-581794C36219}" destId="{6E93E486-CD6F-446C-870D-5390E39644C4}" srcOrd="1" destOrd="0" presId="urn:microsoft.com/office/officeart/2005/8/layout/vList4"/>
    <dgm:cxn modelId="{5B2BFF96-66AD-4A1A-BE56-2A177E7EA837}" type="presParOf" srcId="{AF7FFB77-82A9-46BB-A9FA-581794C36219}" destId="{EE36F3BF-028D-48FD-B41C-2A872C17CFD3}" srcOrd="2" destOrd="0" presId="urn:microsoft.com/office/officeart/2005/8/layout/vList4"/>
    <dgm:cxn modelId="{F5101669-3FB5-4078-A589-0CC4D7B4942C}" type="presParOf" srcId="{67C5D0BB-B911-46F4-AA41-C8E48F67686D}" destId="{B9C05B69-D550-47BD-A606-51B102E95436}" srcOrd="1" destOrd="0" presId="urn:microsoft.com/office/officeart/2005/8/layout/vList4"/>
    <dgm:cxn modelId="{39334046-7897-4D3A-803B-ABA47F3F24CE}" type="presParOf" srcId="{67C5D0BB-B911-46F4-AA41-C8E48F67686D}" destId="{1E764D31-91E5-404B-842F-7035304F52F9}" srcOrd="2" destOrd="0" presId="urn:microsoft.com/office/officeart/2005/8/layout/vList4"/>
    <dgm:cxn modelId="{FA6D037E-59CC-4EEA-9F61-28E21EC57EBA}" type="presParOf" srcId="{1E764D31-91E5-404B-842F-7035304F52F9}" destId="{EDE2A2B4-BAD3-47E7-8034-37160D81DE35}" srcOrd="0" destOrd="0" presId="urn:microsoft.com/office/officeart/2005/8/layout/vList4"/>
    <dgm:cxn modelId="{5E5109E2-B4DE-49AF-AC43-B5B3F0586392}" type="presParOf" srcId="{1E764D31-91E5-404B-842F-7035304F52F9}" destId="{2E58B58B-62AA-4E4B-A9E5-0C4F20C22543}" srcOrd="1" destOrd="0" presId="urn:microsoft.com/office/officeart/2005/8/layout/vList4"/>
    <dgm:cxn modelId="{D71957EE-6C16-42DC-BD3F-29EACB3F2A02}" type="presParOf" srcId="{1E764D31-91E5-404B-842F-7035304F52F9}" destId="{2DD66B80-ABCE-4833-9BA9-97F37247F43F}" srcOrd="2" destOrd="0" presId="urn:microsoft.com/office/officeart/2005/8/layout/vList4"/>
    <dgm:cxn modelId="{869BE612-D566-44A6-97AB-723C088DC779}" type="presParOf" srcId="{67C5D0BB-B911-46F4-AA41-C8E48F67686D}" destId="{F0783F4E-528F-4769-BAD4-320EE3E5B225}" srcOrd="3" destOrd="0" presId="urn:microsoft.com/office/officeart/2005/8/layout/vList4"/>
    <dgm:cxn modelId="{E53B5432-2E91-4E71-B8B7-41A5A9F5F483}" type="presParOf" srcId="{67C5D0BB-B911-46F4-AA41-C8E48F67686D}" destId="{7BBE198A-7314-4771-A521-CA4E6D47F8D9}" srcOrd="4" destOrd="0" presId="urn:microsoft.com/office/officeart/2005/8/layout/vList4"/>
    <dgm:cxn modelId="{DAED85E9-2CE1-4428-8517-296B20EC34DB}" type="presParOf" srcId="{7BBE198A-7314-4771-A521-CA4E6D47F8D9}" destId="{84B48A49-0386-4B8B-988D-912A70A16852}" srcOrd="0" destOrd="0" presId="urn:microsoft.com/office/officeart/2005/8/layout/vList4"/>
    <dgm:cxn modelId="{97F18898-8659-447C-B7C5-1205A26F8A0D}" type="presParOf" srcId="{7BBE198A-7314-4771-A521-CA4E6D47F8D9}" destId="{AE31F409-0E92-4B80-9748-161D8FA3BD4A}" srcOrd="1" destOrd="0" presId="urn:microsoft.com/office/officeart/2005/8/layout/vList4"/>
    <dgm:cxn modelId="{A290AD77-F420-419E-8A76-4132718C7A02}" type="presParOf" srcId="{7BBE198A-7314-4771-A521-CA4E6D47F8D9}" destId="{3E19D60F-8DA1-4AAD-BF13-E2B2CE02952E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284151-D4EE-449F-B228-B55C1851A30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21563E-E960-4F5A-844E-1737AA901641}">
      <dgm:prSet/>
      <dgm:spPr/>
      <dgm:t>
        <a:bodyPr/>
        <a:lstStyle/>
        <a:p>
          <a:r>
            <a:rPr lang="en-US" b="1" dirty="0" smtClean="0"/>
            <a:t>To assess maternal wellbeing (including coagulopathy) </a:t>
          </a:r>
          <a:endParaRPr lang="en-US" b="1" dirty="0" smtClean="0"/>
        </a:p>
      </dgm:t>
    </dgm:pt>
    <dgm:pt modelId="{6A8B6440-D59D-4C3C-A78C-E3985DCBE1F8}" type="parTrans" cxnId="{8C96E288-27A2-4BCD-9E87-89183E25016F}">
      <dgm:prSet/>
      <dgm:spPr/>
      <dgm:t>
        <a:bodyPr/>
        <a:lstStyle/>
        <a:p>
          <a:endParaRPr lang="en-US"/>
        </a:p>
      </dgm:t>
    </dgm:pt>
    <dgm:pt modelId="{A2E50773-C18A-40F3-95D7-0A9EA77CDD73}" type="sibTrans" cxnId="{8C96E288-27A2-4BCD-9E87-89183E25016F}">
      <dgm:prSet/>
      <dgm:spPr/>
      <dgm:t>
        <a:bodyPr/>
        <a:lstStyle/>
        <a:p>
          <a:endParaRPr lang="en-US"/>
        </a:p>
      </dgm:t>
    </dgm:pt>
    <dgm:pt modelId="{6AB1625F-649F-4B46-BC94-C0A9DED6EAA5}">
      <dgm:prSet custT="1"/>
      <dgm:spPr/>
      <dgm:t>
        <a:bodyPr/>
        <a:lstStyle/>
        <a:p>
          <a:r>
            <a:rPr lang="en-US" sz="3200" b="1" dirty="0" smtClean="0"/>
            <a:t>To determine the cause of death, the chance of recurrence </a:t>
          </a:r>
          <a:endParaRPr lang="en-US" sz="3200" dirty="0"/>
        </a:p>
      </dgm:t>
    </dgm:pt>
    <dgm:pt modelId="{84650ABA-0671-40DD-8BBE-F0B8A8C26529}" type="parTrans" cxnId="{0E88C993-173A-46D3-9D8A-3EEFD680D728}">
      <dgm:prSet/>
      <dgm:spPr/>
      <dgm:t>
        <a:bodyPr/>
        <a:lstStyle/>
        <a:p>
          <a:endParaRPr lang="en-US"/>
        </a:p>
      </dgm:t>
    </dgm:pt>
    <dgm:pt modelId="{A8809B5A-A5ED-449A-8CEC-CDB82B238100}" type="sibTrans" cxnId="{0E88C993-173A-46D3-9D8A-3EEFD680D728}">
      <dgm:prSet/>
      <dgm:spPr/>
      <dgm:t>
        <a:bodyPr/>
        <a:lstStyle/>
        <a:p>
          <a:endParaRPr lang="en-US"/>
        </a:p>
      </dgm:t>
    </dgm:pt>
    <dgm:pt modelId="{D635E799-6300-4305-B67C-7EF7E9F97316}">
      <dgm:prSet/>
      <dgm:spPr/>
      <dgm:t>
        <a:bodyPr/>
        <a:lstStyle/>
        <a:p>
          <a:r>
            <a:rPr lang="en-US" b="1" dirty="0" smtClean="0"/>
            <a:t>Possible means of avoiding further pregnancy complications</a:t>
          </a:r>
          <a:endParaRPr lang="en-US" dirty="0"/>
        </a:p>
      </dgm:t>
    </dgm:pt>
    <dgm:pt modelId="{D40683CF-DA56-48D8-9FDD-C25867B1439E}" type="parTrans" cxnId="{8E988B00-712A-43BA-81D1-B99C89C10C80}">
      <dgm:prSet/>
      <dgm:spPr/>
      <dgm:t>
        <a:bodyPr/>
        <a:lstStyle/>
        <a:p>
          <a:endParaRPr lang="en-US"/>
        </a:p>
      </dgm:t>
    </dgm:pt>
    <dgm:pt modelId="{99E4F130-3496-4132-9FF8-887476EFB452}" type="sibTrans" cxnId="{8E988B00-712A-43BA-81D1-B99C89C10C80}">
      <dgm:prSet/>
      <dgm:spPr/>
      <dgm:t>
        <a:bodyPr/>
        <a:lstStyle/>
        <a:p>
          <a:endParaRPr lang="en-US"/>
        </a:p>
      </dgm:t>
    </dgm:pt>
    <dgm:pt modelId="{D0C370F5-D741-490C-93E5-9282CF8184D3}" type="pres">
      <dgm:prSet presAssocID="{C2284151-D4EE-449F-B228-B55C1851A30C}" presName="linear" presStyleCnt="0">
        <dgm:presLayoutVars>
          <dgm:dir/>
          <dgm:animLvl val="lvl"/>
          <dgm:resizeHandles val="exact"/>
        </dgm:presLayoutVars>
      </dgm:prSet>
      <dgm:spPr/>
    </dgm:pt>
    <dgm:pt modelId="{E86DE722-F020-4361-AF9E-CD4334B549D7}" type="pres">
      <dgm:prSet presAssocID="{F621563E-E960-4F5A-844E-1737AA901641}" presName="parentLin" presStyleCnt="0"/>
      <dgm:spPr/>
    </dgm:pt>
    <dgm:pt modelId="{DE73F902-F791-488A-8500-E0C4AF1EB9F3}" type="pres">
      <dgm:prSet presAssocID="{F621563E-E960-4F5A-844E-1737AA901641}" presName="parentLeftMargin" presStyleLbl="node1" presStyleIdx="0" presStyleCnt="3"/>
      <dgm:spPr/>
    </dgm:pt>
    <dgm:pt modelId="{96515FD0-0EF9-4069-9E6B-6D1180A0462E}" type="pres">
      <dgm:prSet presAssocID="{F621563E-E960-4F5A-844E-1737AA90164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8C3B831-B287-4641-99F6-B42F567AB370}" type="pres">
      <dgm:prSet presAssocID="{F621563E-E960-4F5A-844E-1737AA901641}" presName="negativeSpace" presStyleCnt="0"/>
      <dgm:spPr/>
    </dgm:pt>
    <dgm:pt modelId="{0D4AD306-9024-42BD-87BA-454F88705DD1}" type="pres">
      <dgm:prSet presAssocID="{F621563E-E960-4F5A-844E-1737AA901641}" presName="childText" presStyleLbl="conFgAcc1" presStyleIdx="0" presStyleCnt="3">
        <dgm:presLayoutVars>
          <dgm:bulletEnabled val="1"/>
        </dgm:presLayoutVars>
      </dgm:prSet>
      <dgm:spPr/>
    </dgm:pt>
    <dgm:pt modelId="{9E335768-6C37-474F-A2FE-AD2F214E8E56}" type="pres">
      <dgm:prSet presAssocID="{A2E50773-C18A-40F3-95D7-0A9EA77CDD73}" presName="spaceBetweenRectangles" presStyleCnt="0"/>
      <dgm:spPr/>
    </dgm:pt>
    <dgm:pt modelId="{D9283493-91EE-4E00-A6B2-B39410393579}" type="pres">
      <dgm:prSet presAssocID="{6AB1625F-649F-4B46-BC94-C0A9DED6EAA5}" presName="parentLin" presStyleCnt="0"/>
      <dgm:spPr/>
    </dgm:pt>
    <dgm:pt modelId="{930D9FB1-ECD8-4AA3-8575-6FF9820322BD}" type="pres">
      <dgm:prSet presAssocID="{6AB1625F-649F-4B46-BC94-C0A9DED6EAA5}" presName="parentLeftMargin" presStyleLbl="node1" presStyleIdx="0" presStyleCnt="3"/>
      <dgm:spPr/>
    </dgm:pt>
    <dgm:pt modelId="{7B598D60-A66B-44CC-8F9F-8CAC951FCA8D}" type="pres">
      <dgm:prSet presAssocID="{6AB1625F-649F-4B46-BC94-C0A9DED6EAA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E9AF7F-175D-4896-A868-7790D9941381}" type="pres">
      <dgm:prSet presAssocID="{6AB1625F-649F-4B46-BC94-C0A9DED6EAA5}" presName="negativeSpace" presStyleCnt="0"/>
      <dgm:spPr/>
    </dgm:pt>
    <dgm:pt modelId="{88D71F6C-D2DA-4772-A6E0-27D1BCFD9116}" type="pres">
      <dgm:prSet presAssocID="{6AB1625F-649F-4B46-BC94-C0A9DED6EAA5}" presName="childText" presStyleLbl="conFgAcc1" presStyleIdx="1" presStyleCnt="3">
        <dgm:presLayoutVars>
          <dgm:bulletEnabled val="1"/>
        </dgm:presLayoutVars>
      </dgm:prSet>
      <dgm:spPr/>
    </dgm:pt>
    <dgm:pt modelId="{44D5240F-08F6-4A69-BC09-3219CF85FAE9}" type="pres">
      <dgm:prSet presAssocID="{A8809B5A-A5ED-449A-8CEC-CDB82B238100}" presName="spaceBetweenRectangles" presStyleCnt="0"/>
      <dgm:spPr/>
    </dgm:pt>
    <dgm:pt modelId="{E19F467E-800C-4CB7-8FFC-D803D2FBD076}" type="pres">
      <dgm:prSet presAssocID="{D635E799-6300-4305-B67C-7EF7E9F97316}" presName="parentLin" presStyleCnt="0"/>
      <dgm:spPr/>
    </dgm:pt>
    <dgm:pt modelId="{D850CF54-059F-4461-891C-74F8F38C3BC5}" type="pres">
      <dgm:prSet presAssocID="{D635E799-6300-4305-B67C-7EF7E9F97316}" presName="parentLeftMargin" presStyleLbl="node1" presStyleIdx="1" presStyleCnt="3"/>
      <dgm:spPr/>
    </dgm:pt>
    <dgm:pt modelId="{A0E56DF8-B403-4662-AABD-164117E9C905}" type="pres">
      <dgm:prSet presAssocID="{D635E799-6300-4305-B67C-7EF7E9F9731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03D9C9-73A2-458C-AECA-4760DA9B109B}" type="pres">
      <dgm:prSet presAssocID="{D635E799-6300-4305-B67C-7EF7E9F97316}" presName="negativeSpace" presStyleCnt="0"/>
      <dgm:spPr/>
    </dgm:pt>
    <dgm:pt modelId="{79E3F78B-7DF5-403B-9304-219DE9AE7182}" type="pres">
      <dgm:prSet presAssocID="{D635E799-6300-4305-B67C-7EF7E9F9731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E988B00-712A-43BA-81D1-B99C89C10C80}" srcId="{C2284151-D4EE-449F-B228-B55C1851A30C}" destId="{D635E799-6300-4305-B67C-7EF7E9F97316}" srcOrd="2" destOrd="0" parTransId="{D40683CF-DA56-48D8-9FDD-C25867B1439E}" sibTransId="{99E4F130-3496-4132-9FF8-887476EFB452}"/>
    <dgm:cxn modelId="{331FBC2A-6717-42D7-A48D-4431DD27CAEA}" type="presOf" srcId="{C2284151-D4EE-449F-B228-B55C1851A30C}" destId="{D0C370F5-D741-490C-93E5-9282CF8184D3}" srcOrd="0" destOrd="0" presId="urn:microsoft.com/office/officeart/2005/8/layout/list1"/>
    <dgm:cxn modelId="{98580556-2B53-4323-8067-1D4064C31548}" type="presOf" srcId="{6AB1625F-649F-4B46-BC94-C0A9DED6EAA5}" destId="{930D9FB1-ECD8-4AA3-8575-6FF9820322BD}" srcOrd="0" destOrd="0" presId="urn:microsoft.com/office/officeart/2005/8/layout/list1"/>
    <dgm:cxn modelId="{A3929958-007D-4EF4-9E23-A5B7892D9278}" type="presOf" srcId="{6AB1625F-649F-4B46-BC94-C0A9DED6EAA5}" destId="{7B598D60-A66B-44CC-8F9F-8CAC951FCA8D}" srcOrd="1" destOrd="0" presId="urn:microsoft.com/office/officeart/2005/8/layout/list1"/>
    <dgm:cxn modelId="{0E88C993-173A-46D3-9D8A-3EEFD680D728}" srcId="{C2284151-D4EE-449F-B228-B55C1851A30C}" destId="{6AB1625F-649F-4B46-BC94-C0A9DED6EAA5}" srcOrd="1" destOrd="0" parTransId="{84650ABA-0671-40DD-8BBE-F0B8A8C26529}" sibTransId="{A8809B5A-A5ED-449A-8CEC-CDB82B238100}"/>
    <dgm:cxn modelId="{A291B0B3-CE19-4AC3-BCB3-2AFE8FFD881B}" type="presOf" srcId="{D635E799-6300-4305-B67C-7EF7E9F97316}" destId="{A0E56DF8-B403-4662-AABD-164117E9C905}" srcOrd="1" destOrd="0" presId="urn:microsoft.com/office/officeart/2005/8/layout/list1"/>
    <dgm:cxn modelId="{BE8FBF6F-E73C-486B-BFCA-8C9FCACB4027}" type="presOf" srcId="{F621563E-E960-4F5A-844E-1737AA901641}" destId="{DE73F902-F791-488A-8500-E0C4AF1EB9F3}" srcOrd="0" destOrd="0" presId="urn:microsoft.com/office/officeart/2005/8/layout/list1"/>
    <dgm:cxn modelId="{8C96E288-27A2-4BCD-9E87-89183E25016F}" srcId="{C2284151-D4EE-449F-B228-B55C1851A30C}" destId="{F621563E-E960-4F5A-844E-1737AA901641}" srcOrd="0" destOrd="0" parTransId="{6A8B6440-D59D-4C3C-A78C-E3985DCBE1F8}" sibTransId="{A2E50773-C18A-40F3-95D7-0A9EA77CDD73}"/>
    <dgm:cxn modelId="{4AAB5D1A-4156-460F-B7B1-CF11E4B5562C}" type="presOf" srcId="{D635E799-6300-4305-B67C-7EF7E9F97316}" destId="{D850CF54-059F-4461-891C-74F8F38C3BC5}" srcOrd="0" destOrd="0" presId="urn:microsoft.com/office/officeart/2005/8/layout/list1"/>
    <dgm:cxn modelId="{05821155-E88A-40D3-8C41-2791E848A494}" type="presOf" srcId="{F621563E-E960-4F5A-844E-1737AA901641}" destId="{96515FD0-0EF9-4069-9E6B-6D1180A0462E}" srcOrd="1" destOrd="0" presId="urn:microsoft.com/office/officeart/2005/8/layout/list1"/>
    <dgm:cxn modelId="{404C8926-A1B5-4975-A09C-246DEAA8E87B}" type="presParOf" srcId="{D0C370F5-D741-490C-93E5-9282CF8184D3}" destId="{E86DE722-F020-4361-AF9E-CD4334B549D7}" srcOrd="0" destOrd="0" presId="urn:microsoft.com/office/officeart/2005/8/layout/list1"/>
    <dgm:cxn modelId="{94ECC8C9-CFA9-4902-AC70-ADFA2BC6747F}" type="presParOf" srcId="{E86DE722-F020-4361-AF9E-CD4334B549D7}" destId="{DE73F902-F791-488A-8500-E0C4AF1EB9F3}" srcOrd="0" destOrd="0" presId="urn:microsoft.com/office/officeart/2005/8/layout/list1"/>
    <dgm:cxn modelId="{148EDC20-E6F1-45F7-ABE4-E3C9B7C43F2E}" type="presParOf" srcId="{E86DE722-F020-4361-AF9E-CD4334B549D7}" destId="{96515FD0-0EF9-4069-9E6B-6D1180A0462E}" srcOrd="1" destOrd="0" presId="urn:microsoft.com/office/officeart/2005/8/layout/list1"/>
    <dgm:cxn modelId="{26443392-DF10-4867-BACC-53D30EE6A2B6}" type="presParOf" srcId="{D0C370F5-D741-490C-93E5-9282CF8184D3}" destId="{98C3B831-B287-4641-99F6-B42F567AB370}" srcOrd="1" destOrd="0" presId="urn:microsoft.com/office/officeart/2005/8/layout/list1"/>
    <dgm:cxn modelId="{DF4C7BFB-2D4E-4743-825D-41F03537C01E}" type="presParOf" srcId="{D0C370F5-D741-490C-93E5-9282CF8184D3}" destId="{0D4AD306-9024-42BD-87BA-454F88705DD1}" srcOrd="2" destOrd="0" presId="urn:microsoft.com/office/officeart/2005/8/layout/list1"/>
    <dgm:cxn modelId="{FCA5809A-5BB7-47A1-9FE5-82CDF6B5AD7A}" type="presParOf" srcId="{D0C370F5-D741-490C-93E5-9282CF8184D3}" destId="{9E335768-6C37-474F-A2FE-AD2F214E8E56}" srcOrd="3" destOrd="0" presId="urn:microsoft.com/office/officeart/2005/8/layout/list1"/>
    <dgm:cxn modelId="{901EE540-4C74-4BEC-A9DE-53773F48CF59}" type="presParOf" srcId="{D0C370F5-D741-490C-93E5-9282CF8184D3}" destId="{D9283493-91EE-4E00-A6B2-B39410393579}" srcOrd="4" destOrd="0" presId="urn:microsoft.com/office/officeart/2005/8/layout/list1"/>
    <dgm:cxn modelId="{13CA70FA-92DE-482D-9A18-F2091C69418D}" type="presParOf" srcId="{D9283493-91EE-4E00-A6B2-B39410393579}" destId="{930D9FB1-ECD8-4AA3-8575-6FF9820322BD}" srcOrd="0" destOrd="0" presId="urn:microsoft.com/office/officeart/2005/8/layout/list1"/>
    <dgm:cxn modelId="{57AA53F3-55DE-4318-B63A-F308C4C3FE27}" type="presParOf" srcId="{D9283493-91EE-4E00-A6B2-B39410393579}" destId="{7B598D60-A66B-44CC-8F9F-8CAC951FCA8D}" srcOrd="1" destOrd="0" presId="urn:microsoft.com/office/officeart/2005/8/layout/list1"/>
    <dgm:cxn modelId="{142E8CB9-398D-456C-A41C-9FBBFC582BCF}" type="presParOf" srcId="{D0C370F5-D741-490C-93E5-9282CF8184D3}" destId="{70E9AF7F-175D-4896-A868-7790D9941381}" srcOrd="5" destOrd="0" presId="urn:microsoft.com/office/officeart/2005/8/layout/list1"/>
    <dgm:cxn modelId="{3B02911F-C0E3-42BE-BD8E-2DD7278BFE3E}" type="presParOf" srcId="{D0C370F5-D741-490C-93E5-9282CF8184D3}" destId="{88D71F6C-D2DA-4772-A6E0-27D1BCFD9116}" srcOrd="6" destOrd="0" presId="urn:microsoft.com/office/officeart/2005/8/layout/list1"/>
    <dgm:cxn modelId="{DCD82628-6094-41FA-B632-410CE879FFD3}" type="presParOf" srcId="{D0C370F5-D741-490C-93E5-9282CF8184D3}" destId="{44D5240F-08F6-4A69-BC09-3219CF85FAE9}" srcOrd="7" destOrd="0" presId="urn:microsoft.com/office/officeart/2005/8/layout/list1"/>
    <dgm:cxn modelId="{2C480EB1-150C-456C-9FA3-83D1211CC7CB}" type="presParOf" srcId="{D0C370F5-D741-490C-93E5-9282CF8184D3}" destId="{E19F467E-800C-4CB7-8FFC-D803D2FBD076}" srcOrd="8" destOrd="0" presId="urn:microsoft.com/office/officeart/2005/8/layout/list1"/>
    <dgm:cxn modelId="{5E47B0C3-B2B4-4B04-A9F6-3B53453B91A8}" type="presParOf" srcId="{E19F467E-800C-4CB7-8FFC-D803D2FBD076}" destId="{D850CF54-059F-4461-891C-74F8F38C3BC5}" srcOrd="0" destOrd="0" presId="urn:microsoft.com/office/officeart/2005/8/layout/list1"/>
    <dgm:cxn modelId="{15D9CFA6-A584-4219-B0C7-A758C4FAA686}" type="presParOf" srcId="{E19F467E-800C-4CB7-8FFC-D803D2FBD076}" destId="{A0E56DF8-B403-4662-AABD-164117E9C905}" srcOrd="1" destOrd="0" presId="urn:microsoft.com/office/officeart/2005/8/layout/list1"/>
    <dgm:cxn modelId="{248C3D2B-EB17-4415-AC2E-969A5E6B60C0}" type="presParOf" srcId="{D0C370F5-D741-490C-93E5-9282CF8184D3}" destId="{0403D9C9-73A2-458C-AECA-4760DA9B109B}" srcOrd="9" destOrd="0" presId="urn:microsoft.com/office/officeart/2005/8/layout/list1"/>
    <dgm:cxn modelId="{4E9855DC-CCD0-4864-89F2-CCBB11B8E163}" type="presParOf" srcId="{D0C370F5-D741-490C-93E5-9282CF8184D3}" destId="{79E3F78B-7DF5-403B-9304-219DE9AE718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70F233-44CA-42F2-9852-9D515C43F8F6}">
      <dsp:nvSpPr>
        <dsp:cNvPr id="0" name=""/>
        <dsp:cNvSpPr/>
      </dsp:nvSpPr>
      <dsp:spPr>
        <a:xfrm>
          <a:off x="0" y="0"/>
          <a:ext cx="7391400" cy="13573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Fetal causes 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25-40%</a:t>
          </a:r>
          <a:endParaRPr lang="en-US" sz="2800" kern="1200" dirty="0"/>
        </a:p>
      </dsp:txBody>
      <dsp:txXfrm>
        <a:off x="1614011" y="0"/>
        <a:ext cx="5777388" cy="1357312"/>
      </dsp:txXfrm>
    </dsp:sp>
    <dsp:sp modelId="{6E93E486-CD6F-446C-870D-5390E39644C4}">
      <dsp:nvSpPr>
        <dsp:cNvPr id="0" name=""/>
        <dsp:cNvSpPr/>
      </dsp:nvSpPr>
      <dsp:spPr>
        <a:xfrm>
          <a:off x="43338" y="135731"/>
          <a:ext cx="1663065" cy="108585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E2A2B4-BAD3-47E7-8034-37160D81DE35}">
      <dsp:nvSpPr>
        <dsp:cNvPr id="0" name=""/>
        <dsp:cNvSpPr/>
      </dsp:nvSpPr>
      <dsp:spPr>
        <a:xfrm>
          <a:off x="0" y="1493043"/>
          <a:ext cx="7391400" cy="13573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Placental causes</a:t>
          </a:r>
          <a:endParaRPr lang="en-US" sz="26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/>
            <a:t>20-35%</a:t>
          </a:r>
          <a:endParaRPr lang="en-US" sz="3200" kern="1200" dirty="0"/>
        </a:p>
      </dsp:txBody>
      <dsp:txXfrm>
        <a:off x="1614011" y="1493043"/>
        <a:ext cx="5777388" cy="1357312"/>
      </dsp:txXfrm>
    </dsp:sp>
    <dsp:sp modelId="{2E58B58B-62AA-4E4B-A9E5-0C4F20C22543}">
      <dsp:nvSpPr>
        <dsp:cNvPr id="0" name=""/>
        <dsp:cNvSpPr/>
      </dsp:nvSpPr>
      <dsp:spPr>
        <a:xfrm>
          <a:off x="135731" y="1628774"/>
          <a:ext cx="1478280" cy="108584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B48A49-0386-4B8B-988D-912A70A16852}">
      <dsp:nvSpPr>
        <dsp:cNvPr id="0" name=""/>
        <dsp:cNvSpPr/>
      </dsp:nvSpPr>
      <dsp:spPr>
        <a:xfrm>
          <a:off x="0" y="2986087"/>
          <a:ext cx="7391400" cy="13573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Maternal</a:t>
          </a:r>
          <a:endParaRPr lang="en-US" sz="26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/>
            <a:t>5-10%</a:t>
          </a:r>
          <a:endParaRPr lang="en-US" sz="3200" kern="1200" dirty="0"/>
        </a:p>
      </dsp:txBody>
      <dsp:txXfrm>
        <a:off x="1614011" y="2986087"/>
        <a:ext cx="5777388" cy="1357312"/>
      </dsp:txXfrm>
    </dsp:sp>
    <dsp:sp modelId="{AE31F409-0E92-4B80-9748-161D8FA3BD4A}">
      <dsp:nvSpPr>
        <dsp:cNvPr id="0" name=""/>
        <dsp:cNvSpPr/>
      </dsp:nvSpPr>
      <dsp:spPr>
        <a:xfrm>
          <a:off x="135731" y="3121818"/>
          <a:ext cx="1478280" cy="108584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D4AD306-9024-42BD-87BA-454F88705DD1}">
      <dsp:nvSpPr>
        <dsp:cNvPr id="0" name=""/>
        <dsp:cNvSpPr/>
      </dsp:nvSpPr>
      <dsp:spPr>
        <a:xfrm>
          <a:off x="0" y="476719"/>
          <a:ext cx="9144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515FD0-0EF9-4069-9E6B-6D1180A0462E}">
      <dsp:nvSpPr>
        <dsp:cNvPr id="0" name=""/>
        <dsp:cNvSpPr/>
      </dsp:nvSpPr>
      <dsp:spPr>
        <a:xfrm>
          <a:off x="457200" y="19159"/>
          <a:ext cx="64008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smtClean="0"/>
            <a:t>To assess maternal wellbeing (including coagulopathy) </a:t>
          </a:r>
          <a:endParaRPr lang="en-US" sz="3100" b="1" kern="1200" dirty="0" smtClean="0"/>
        </a:p>
      </dsp:txBody>
      <dsp:txXfrm>
        <a:off x="457200" y="19159"/>
        <a:ext cx="6400800" cy="915120"/>
      </dsp:txXfrm>
    </dsp:sp>
    <dsp:sp modelId="{88D71F6C-D2DA-4772-A6E0-27D1BCFD9116}">
      <dsp:nvSpPr>
        <dsp:cNvPr id="0" name=""/>
        <dsp:cNvSpPr/>
      </dsp:nvSpPr>
      <dsp:spPr>
        <a:xfrm>
          <a:off x="0" y="1882880"/>
          <a:ext cx="9144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598D60-A66B-44CC-8F9F-8CAC951FCA8D}">
      <dsp:nvSpPr>
        <dsp:cNvPr id="0" name=""/>
        <dsp:cNvSpPr/>
      </dsp:nvSpPr>
      <dsp:spPr>
        <a:xfrm>
          <a:off x="457200" y="1425319"/>
          <a:ext cx="64008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To determine the cause of death, the chance of recurrence </a:t>
          </a:r>
          <a:endParaRPr lang="en-US" sz="3200" kern="1200" dirty="0"/>
        </a:p>
      </dsp:txBody>
      <dsp:txXfrm>
        <a:off x="457200" y="1425319"/>
        <a:ext cx="6400800" cy="915120"/>
      </dsp:txXfrm>
    </dsp:sp>
    <dsp:sp modelId="{79E3F78B-7DF5-403B-9304-219DE9AE7182}">
      <dsp:nvSpPr>
        <dsp:cNvPr id="0" name=""/>
        <dsp:cNvSpPr/>
      </dsp:nvSpPr>
      <dsp:spPr>
        <a:xfrm>
          <a:off x="0" y="3289040"/>
          <a:ext cx="9144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E56DF8-B403-4662-AABD-164117E9C905}">
      <dsp:nvSpPr>
        <dsp:cNvPr id="0" name=""/>
        <dsp:cNvSpPr/>
      </dsp:nvSpPr>
      <dsp:spPr>
        <a:xfrm>
          <a:off x="457200" y="2831480"/>
          <a:ext cx="64008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smtClean="0"/>
            <a:t>Possible means of avoiding further pregnancy complications</a:t>
          </a:r>
          <a:endParaRPr lang="en-US" sz="3100" kern="1200" dirty="0"/>
        </a:p>
      </dsp:txBody>
      <dsp:txXfrm>
        <a:off x="457200" y="2831480"/>
        <a:ext cx="6400800" cy="915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0CBA1-B005-4A94-B55B-020B2C6668F3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23230-DA3E-4D74-97B9-C64BFA2BDC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23230-DA3E-4D74-97B9-C64BFA2BDC7A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C9E8-1C4F-4D65-8BD9-066477630523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CBE02EF-80DB-4552-A19A-357C8BF8B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C9E8-1C4F-4D65-8BD9-066477630523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E02EF-80DB-4552-A19A-357C8BF8B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C9E8-1C4F-4D65-8BD9-066477630523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E02EF-80DB-4552-A19A-357C8BF8B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C9E8-1C4F-4D65-8BD9-066477630523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CBE02EF-80DB-4552-A19A-357C8BF8B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C9E8-1C4F-4D65-8BD9-066477630523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E02EF-80DB-4552-A19A-357C8BF8B6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C9E8-1C4F-4D65-8BD9-066477630523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E02EF-80DB-4552-A19A-357C8BF8B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C9E8-1C4F-4D65-8BD9-066477630523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CBE02EF-80DB-4552-A19A-357C8BF8B6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C9E8-1C4F-4D65-8BD9-066477630523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E02EF-80DB-4552-A19A-357C8BF8B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C9E8-1C4F-4D65-8BD9-066477630523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E02EF-80DB-4552-A19A-357C8BF8B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C9E8-1C4F-4D65-8BD9-066477630523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E02EF-80DB-4552-A19A-357C8BF8B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C9E8-1C4F-4D65-8BD9-066477630523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E02EF-80DB-4552-A19A-357C8BF8B6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202C9E8-1C4F-4D65-8BD9-066477630523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CBE02EF-80DB-4552-A19A-357C8BF8B6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.slidesharecdn.com/iudfinal-150309110447-conversion-gate01/95/intrauterine-fetal-death-26-638.jpg?cb=1425899210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.slidesharecdn.com/iudfinal-150309110447-conversion-gate01/95/intrauterine-fetal-death-28-638.jpg?cb=1425899210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.slidesharecdn.com/iudfinal-150309110447-conversion-gate01/95/intrauterine-fetal-death-33-638.jpg?cb=1425899210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image.slidesharecdn.com/iudfinal-150309110447-conversion-gate01/95/intrauterine-fetal-death-11-638.jpg?cb=1425899210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.slidesharecdn.com/iudfinal-150309110447-conversion-gate01/95/intrauterine-fetal-death-14-638.jpg?cb=1425899210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11430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Intrauterine fetal death</a:t>
            </a:r>
            <a:endParaRPr lang="ar-SA" sz="5400" b="1" cap="none" spc="0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04800" y="2743200"/>
            <a:ext cx="54864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Dr </a:t>
            </a:r>
            <a:r>
              <a:rPr lang="en-US" sz="4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Hanan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Dh </a:t>
            </a:r>
            <a:r>
              <a:rPr lang="en-US" sz="4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Skheel</a:t>
            </a:r>
            <a:endParaRPr lang="en-US" sz="40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Department of obst and gyn</a:t>
            </a:r>
            <a:endParaRPr lang="ar-SA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رسم تخطيطي 1"/>
          <p:cNvGraphicFramePr/>
          <p:nvPr/>
        </p:nvGraphicFramePr>
        <p:xfrm>
          <a:off x="0" y="1371600"/>
          <a:ext cx="9144000" cy="408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مستطيل 6"/>
          <p:cNvSpPr/>
          <p:nvPr/>
        </p:nvSpPr>
        <p:spPr>
          <a:xfrm>
            <a:off x="152400" y="0"/>
            <a:ext cx="8686800" cy="95410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Clinical assessment and laboratory tests should be recommended </a:t>
            </a:r>
            <a:endParaRPr lang="ar-SA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مستطيل 7"/>
          <p:cNvSpPr/>
          <p:nvPr/>
        </p:nvSpPr>
        <p:spPr>
          <a:xfrm rot="10800000" flipV="1">
            <a:off x="0" y="5330952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Parents should be advised that no specific cause is found in almost </a:t>
            </a:r>
            <a:r>
              <a:rPr lang="en-US" sz="2400" b="1" dirty="0" smtClean="0">
                <a:solidFill>
                  <a:srgbClr val="FF0000"/>
                </a:solidFill>
              </a:rPr>
              <a:t>half </a:t>
            </a:r>
            <a:r>
              <a:rPr lang="en-US" sz="2400" b="1" dirty="0" smtClean="0"/>
              <a:t>of stillbirths.</a:t>
            </a:r>
          </a:p>
          <a:p>
            <a:r>
              <a:rPr lang="en-US" sz="2400" b="1" dirty="0" smtClean="0"/>
              <a:t>Parents should be advised that when a cause is found it can crucially influence care in a future pregnancy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1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Another </a:t>
            </a:r>
            <a:r>
              <a:rPr lang="en-US" sz="2800" dirty="0" smtClean="0"/>
              <a:t>important purpose of investigation is to assess maternal wellbeing and ensure prompt</a:t>
            </a:r>
          </a:p>
          <a:p>
            <a:r>
              <a:rPr lang="en-US" sz="2800" dirty="0" smtClean="0"/>
              <a:t>management of any potentially life-threatening maternal disease. This includes a detailed history of</a:t>
            </a:r>
          </a:p>
          <a:p>
            <a:r>
              <a:rPr lang="en-US" sz="2800" dirty="0" smtClean="0"/>
              <a:t>events during pregnancy and clinical examination for </a:t>
            </a:r>
            <a:r>
              <a:rPr lang="en-US" sz="2800" b="1" dirty="0" smtClean="0">
                <a:solidFill>
                  <a:srgbClr val="FF0000"/>
                </a:solidFill>
              </a:rPr>
              <a:t>pre-</a:t>
            </a:r>
            <a:r>
              <a:rPr lang="en-US" sz="2800" b="1" dirty="0" err="1" smtClean="0">
                <a:solidFill>
                  <a:srgbClr val="FF0000"/>
                </a:solidFill>
              </a:rPr>
              <a:t>eclampsia</a:t>
            </a:r>
            <a:r>
              <a:rPr lang="en-US" sz="2800" b="1" dirty="0" smtClean="0">
                <a:solidFill>
                  <a:srgbClr val="FF0000"/>
                </a:solidFill>
              </a:rPr>
              <a:t>, chorioamnionitis </a:t>
            </a:r>
            <a:r>
              <a:rPr lang="en-US" sz="2800" b="1" dirty="0" smtClean="0">
                <a:solidFill>
                  <a:srgbClr val="FF0000"/>
                </a:solidFill>
              </a:rPr>
              <a:t>and placental </a:t>
            </a:r>
            <a:r>
              <a:rPr lang="en-US" sz="2800" b="1" dirty="0" smtClean="0">
                <a:solidFill>
                  <a:srgbClr val="FF0000"/>
                </a:solidFill>
              </a:rPr>
              <a:t>abruption</a:t>
            </a:r>
            <a:r>
              <a:rPr lang="en-US" sz="2800" dirty="0" smtClean="0"/>
              <a:t>. There is also a moderate risk of maternal disseminated </a:t>
            </a:r>
            <a:r>
              <a:rPr lang="en-US" sz="2800" dirty="0" smtClean="0"/>
              <a:t>intravascular coagulation </a:t>
            </a:r>
            <a:r>
              <a:rPr lang="en-US" sz="2800" dirty="0" smtClean="0">
                <a:solidFill>
                  <a:srgbClr val="FF0000"/>
                </a:solidFill>
              </a:rPr>
              <a:t>(DIC): </a:t>
            </a:r>
            <a:r>
              <a:rPr lang="en-US" sz="2800" dirty="0" smtClean="0"/>
              <a:t>10% within 4 weeks after the date of late IUFD, rising to 30% thereafter. This can</a:t>
            </a:r>
          </a:p>
          <a:p>
            <a:r>
              <a:rPr lang="en-US" sz="2800" dirty="0" smtClean="0"/>
              <a:t>be tested for by clotting studies, blood platelet count and fibrinogen measurement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Obvious </a:t>
            </a:r>
            <a:r>
              <a:rPr lang="en-US" sz="2800" dirty="0" smtClean="0">
                <a:solidFill>
                  <a:srgbClr val="FF0000"/>
                </a:solidFill>
              </a:rPr>
              <a:t>cause </a:t>
            </a:r>
            <a:r>
              <a:rPr lang="en-US" sz="2800" dirty="0" smtClean="0"/>
              <a:t>- No further testing or limited testing</a:t>
            </a:r>
          </a:p>
          <a:p>
            <a:r>
              <a:rPr lang="en-US" sz="2800" dirty="0" smtClean="0"/>
              <a:t>(cord accidents, anencephaly)</a:t>
            </a: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1"/>
            <a:ext cx="9144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Recurrent abortions</a:t>
            </a:r>
          </a:p>
          <a:p>
            <a:r>
              <a:rPr lang="en-US" dirty="0" smtClean="0"/>
              <a:t>• Congenital anomalies</a:t>
            </a:r>
          </a:p>
          <a:p>
            <a:r>
              <a:rPr lang="en-US" dirty="0" smtClean="0"/>
              <a:t>• </a:t>
            </a:r>
            <a:r>
              <a:rPr lang="en-US" dirty="0" smtClean="0"/>
              <a:t>Abnormal karyotype</a:t>
            </a:r>
          </a:p>
          <a:p>
            <a:r>
              <a:rPr lang="en-US" dirty="0" smtClean="0"/>
              <a:t>• Hereditary </a:t>
            </a:r>
            <a:r>
              <a:rPr lang="en-US" dirty="0" smtClean="0"/>
              <a:t>conditions</a:t>
            </a:r>
            <a:endParaRPr lang="en-US" dirty="0" smtClean="0"/>
          </a:p>
          <a:p>
            <a:r>
              <a:rPr lang="en-US" dirty="0" smtClean="0"/>
              <a:t>• Developmental </a:t>
            </a:r>
            <a:r>
              <a:rPr lang="en-US" dirty="0" err="1" smtClean="0"/>
              <a:t>dela</a:t>
            </a:r>
            <a:endParaRPr lang="en-US" dirty="0" smtClean="0"/>
          </a:p>
          <a:p>
            <a:r>
              <a:rPr lang="en-US" b="1" dirty="0" smtClean="0"/>
              <a:t>Maternal</a:t>
            </a:r>
            <a:endParaRPr lang="en-US" b="1" dirty="0" smtClean="0"/>
          </a:p>
          <a:p>
            <a:r>
              <a:rPr lang="en-US" dirty="0" smtClean="0"/>
              <a:t>• DM</a:t>
            </a:r>
          </a:p>
          <a:p>
            <a:r>
              <a:rPr lang="en-US" dirty="0" smtClean="0"/>
              <a:t>• HPT</a:t>
            </a:r>
          </a:p>
          <a:p>
            <a:r>
              <a:rPr lang="en-US" dirty="0" smtClean="0"/>
              <a:t>• Thrombophilias</a:t>
            </a:r>
          </a:p>
          <a:p>
            <a:r>
              <a:rPr lang="en-US" dirty="0" smtClean="0"/>
              <a:t>• Autoimmune disease</a:t>
            </a:r>
          </a:p>
          <a:p>
            <a:r>
              <a:rPr lang="en-US" dirty="0" smtClean="0"/>
              <a:t>• Severe Anemia</a:t>
            </a:r>
          </a:p>
          <a:p>
            <a:r>
              <a:rPr lang="en-US" dirty="0" smtClean="0"/>
              <a:t>• Epilepsy</a:t>
            </a:r>
          </a:p>
          <a:p>
            <a:r>
              <a:rPr lang="en-US" dirty="0" smtClean="0"/>
              <a:t>• Consanguinity</a:t>
            </a:r>
          </a:p>
          <a:p>
            <a:r>
              <a:rPr lang="en-US" dirty="0" smtClean="0"/>
              <a:t>• Heart </a:t>
            </a:r>
            <a:r>
              <a:rPr lang="en-US" dirty="0" smtClean="0"/>
              <a:t>disease</a:t>
            </a:r>
          </a:p>
          <a:p>
            <a:r>
              <a:rPr lang="en-US" b="1" dirty="0" smtClean="0"/>
              <a:t>                                                           Past Obstetrical</a:t>
            </a:r>
          </a:p>
          <a:p>
            <a:r>
              <a:rPr lang="en-US" dirty="0" smtClean="0"/>
              <a:t>                                                                            Baby with congenital anomaly /</a:t>
            </a:r>
          </a:p>
          <a:p>
            <a:r>
              <a:rPr lang="en-US" dirty="0" smtClean="0"/>
              <a:t>                                                                             hereditary condition</a:t>
            </a:r>
          </a:p>
          <a:p>
            <a:r>
              <a:rPr lang="en-US" dirty="0" smtClean="0"/>
              <a:t>                                                                             • IUGR</a:t>
            </a:r>
          </a:p>
          <a:p>
            <a:r>
              <a:rPr lang="en-US" dirty="0" smtClean="0"/>
              <a:t>                                                                            • Gestational HPT with adverse</a:t>
            </a:r>
          </a:p>
          <a:p>
            <a:r>
              <a:rPr lang="en-US" dirty="0" smtClean="0"/>
              <a:t>                                                                                sequele</a:t>
            </a:r>
          </a:p>
          <a:p>
            <a:r>
              <a:rPr lang="en-US" dirty="0" smtClean="0"/>
              <a:t>                                                                            • Placental abruption</a:t>
            </a:r>
          </a:p>
          <a:p>
            <a:r>
              <a:rPr lang="en-US" dirty="0" smtClean="0"/>
              <a:t>                                                                             • IUFD</a:t>
            </a:r>
          </a:p>
          <a:p>
            <a:r>
              <a:rPr lang="en-US" dirty="0" smtClean="0"/>
              <a:t>                                                                              • Recurrent abortions</a:t>
            </a:r>
          </a:p>
          <a:p>
            <a:r>
              <a:rPr lang="en-US" b="1" i="1" dirty="0" smtClean="0"/>
              <a:t>I.</a:t>
            </a:r>
            <a:endParaRPr lang="en-US" dirty="0"/>
          </a:p>
        </p:txBody>
      </p:sp>
      <p:sp>
        <p:nvSpPr>
          <p:cNvPr id="3" name="مستطيل 2"/>
          <p:cNvSpPr/>
          <p:nvPr/>
        </p:nvSpPr>
        <p:spPr>
          <a:xfrm>
            <a:off x="3886200" y="990601"/>
            <a:ext cx="4724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Past Obstetrical</a:t>
            </a:r>
          </a:p>
          <a:p>
            <a:r>
              <a:rPr lang="en-US" dirty="0" smtClean="0"/>
              <a:t>• Baby with congenital anomaly /</a:t>
            </a:r>
          </a:p>
          <a:p>
            <a:r>
              <a:rPr lang="en-US" dirty="0" smtClean="0"/>
              <a:t>hereditary condition</a:t>
            </a:r>
          </a:p>
          <a:p>
            <a:r>
              <a:rPr lang="en-US" dirty="0" smtClean="0"/>
              <a:t>• IUGR</a:t>
            </a:r>
          </a:p>
          <a:p>
            <a:r>
              <a:rPr lang="en-US" dirty="0" smtClean="0"/>
              <a:t>• Gestational HPT with adverse</a:t>
            </a:r>
          </a:p>
          <a:p>
            <a:r>
              <a:rPr lang="en-US" dirty="0" smtClean="0"/>
              <a:t>sequele</a:t>
            </a:r>
          </a:p>
          <a:p>
            <a:r>
              <a:rPr lang="en-US" dirty="0" smtClean="0"/>
              <a:t>• Placental abruption</a:t>
            </a:r>
          </a:p>
          <a:p>
            <a:r>
              <a:rPr lang="en-US" dirty="0" smtClean="0"/>
              <a:t>• IUFD</a:t>
            </a:r>
          </a:p>
          <a:p>
            <a:r>
              <a:rPr lang="en-US" dirty="0" smtClean="0"/>
              <a:t>• Recurrent abortions</a:t>
            </a:r>
            <a:endParaRPr lang="en-US" dirty="0"/>
          </a:p>
        </p:txBody>
      </p:sp>
      <p:sp>
        <p:nvSpPr>
          <p:cNvPr id="4" name="مستطيل 3"/>
          <p:cNvSpPr/>
          <p:nvPr/>
        </p:nvSpPr>
        <p:spPr>
          <a:xfrm>
            <a:off x="2667000" y="0"/>
            <a:ext cx="6477000" cy="92333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History</a:t>
            </a:r>
            <a:endParaRPr lang="ar-SA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838200"/>
            <a:ext cx="9144000" cy="63709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chemeClr val="tx1"/>
                </a:solidFill>
              </a:rPr>
              <a:t>Gross description</a:t>
            </a:r>
          </a:p>
          <a:p>
            <a:r>
              <a:rPr lang="en-US" sz="2400" b="1" i="1" dirty="0" smtClean="0">
                <a:solidFill>
                  <a:schemeClr val="tx1"/>
                </a:solidFill>
              </a:rPr>
              <a:t>Infant </a:t>
            </a:r>
            <a:r>
              <a:rPr lang="en-US" sz="2400" b="1" i="1" dirty="0" smtClean="0">
                <a:solidFill>
                  <a:schemeClr val="tx1"/>
                </a:solidFill>
              </a:rPr>
              <a:t>description </a:t>
            </a:r>
            <a:r>
              <a:rPr lang="en-US" sz="2400" dirty="0" smtClean="0"/>
              <a:t>• Malformation • Skin staining • Degree of maceration • Color-pale , </a:t>
            </a:r>
            <a:r>
              <a:rPr lang="en-US" sz="2400" dirty="0" smtClean="0"/>
              <a:t>plethoric</a:t>
            </a:r>
          </a:p>
          <a:p>
            <a:r>
              <a:rPr lang="en-US" sz="2400" dirty="0" smtClean="0"/>
              <a:t> </a:t>
            </a:r>
            <a:r>
              <a:rPr lang="en-US" sz="2400" b="1" i="1" dirty="0" smtClean="0">
                <a:solidFill>
                  <a:schemeClr val="tx1"/>
                </a:solidFill>
              </a:rPr>
              <a:t>Umbilical cord </a:t>
            </a:r>
            <a:r>
              <a:rPr lang="en-US" sz="2400" dirty="0" smtClean="0"/>
              <a:t>• </a:t>
            </a:r>
            <a:r>
              <a:rPr lang="en-US" sz="2400" dirty="0" err="1" smtClean="0"/>
              <a:t>Prolapse</a:t>
            </a:r>
            <a:r>
              <a:rPr lang="en-US" sz="2400" dirty="0" smtClean="0"/>
              <a:t> • Entanglement-neck, arms, legs • Hematoma or stricture • Number of vessels • Length </a:t>
            </a:r>
            <a:endParaRPr lang="en-US" sz="2400" dirty="0" smtClean="0"/>
          </a:p>
          <a:p>
            <a:r>
              <a:rPr lang="en-US" sz="2400" b="1" i="1" dirty="0" smtClean="0">
                <a:solidFill>
                  <a:schemeClr val="tx1"/>
                </a:solidFill>
              </a:rPr>
              <a:t>Amniotic </a:t>
            </a:r>
            <a:r>
              <a:rPr lang="en-US" sz="2400" b="1" i="1" dirty="0" smtClean="0">
                <a:solidFill>
                  <a:schemeClr val="tx1"/>
                </a:solidFill>
              </a:rPr>
              <a:t>fluid </a:t>
            </a:r>
            <a:r>
              <a:rPr lang="en-US" sz="2400" dirty="0" smtClean="0"/>
              <a:t>• Color-</a:t>
            </a:r>
            <a:r>
              <a:rPr lang="en-US" sz="2400" dirty="0" err="1" smtClean="0"/>
              <a:t>meconium</a:t>
            </a:r>
            <a:r>
              <a:rPr lang="en-US" sz="2400" dirty="0" smtClean="0"/>
              <a:t>, blood • Volume Placenta • Weight • Staining • Adherent clots • Structural abnormality • </a:t>
            </a:r>
            <a:r>
              <a:rPr lang="en-US" sz="2400" dirty="0" err="1" smtClean="0"/>
              <a:t>Velamentous</a:t>
            </a:r>
            <a:r>
              <a:rPr lang="en-US" sz="2400" dirty="0" smtClean="0"/>
              <a:t> insertion • Edema/ hydropic changes </a:t>
            </a:r>
            <a:r>
              <a:rPr lang="en-US" sz="2400" b="1" dirty="0" smtClean="0"/>
              <a:t>Membranes</a:t>
            </a:r>
            <a:r>
              <a:rPr lang="en-US" sz="2400" dirty="0" smtClean="0"/>
              <a:t> • Stained • </a:t>
            </a:r>
            <a:r>
              <a:rPr lang="en-US" sz="2400" dirty="0" smtClean="0"/>
              <a:t>Thickening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Fetal Autopsy &amp; </a:t>
            </a:r>
            <a:r>
              <a:rPr lang="en-US" sz="2400" b="1" dirty="0" err="1" smtClean="0">
                <a:solidFill>
                  <a:schemeClr val="tx1"/>
                </a:solidFill>
              </a:rPr>
              <a:t>Karyotyping</a:t>
            </a:r>
            <a:endParaRPr lang="en-US" sz="2400" b="1" dirty="0" smtClean="0">
              <a:solidFill>
                <a:schemeClr val="tx1"/>
              </a:solidFill>
            </a:endParaRPr>
          </a:p>
          <a:p>
            <a:r>
              <a:rPr lang="en-US" sz="2400" dirty="0" smtClean="0"/>
              <a:t>These </a:t>
            </a:r>
            <a:r>
              <a:rPr lang="en-US" sz="2400" dirty="0" smtClean="0"/>
              <a:t>2 are important tests in SB evaluation </a:t>
            </a:r>
            <a:r>
              <a:rPr lang="en-US" sz="2400" dirty="0" smtClean="0"/>
              <a:t>• </a:t>
            </a:r>
            <a:r>
              <a:rPr lang="en-US" sz="2400" dirty="0" smtClean="0"/>
              <a:t>Crucial for future pregnancy </a:t>
            </a:r>
            <a:endParaRPr lang="en-US" sz="2400" dirty="0" smtClean="0"/>
          </a:p>
          <a:p>
            <a:r>
              <a:rPr lang="en-US" sz="2400" dirty="0" smtClean="0"/>
              <a:t>• </a:t>
            </a:r>
            <a:r>
              <a:rPr lang="en-US" sz="2400" dirty="0" smtClean="0"/>
              <a:t>Appropriate </a:t>
            </a:r>
            <a:r>
              <a:rPr lang="en-US" sz="2400" dirty="0" smtClean="0"/>
              <a:t>consent </a:t>
            </a:r>
            <a:r>
              <a:rPr lang="en-US" sz="2400" dirty="0" err="1" smtClean="0"/>
              <a:t>req</a:t>
            </a:r>
            <a:r>
              <a:rPr lang="en-US" sz="2400" dirty="0" smtClean="0"/>
              <a:t> </a:t>
            </a:r>
            <a:r>
              <a:rPr lang="en-US" sz="2400" dirty="0" smtClean="0"/>
              <a:t>to take fetal </a:t>
            </a:r>
            <a:r>
              <a:rPr lang="en-US" sz="2400" dirty="0" err="1" smtClean="0"/>
              <a:t>tissue,Autopsy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r>
              <a:rPr lang="en-US" sz="2400" dirty="0" smtClean="0"/>
              <a:t>• </a:t>
            </a:r>
            <a:r>
              <a:rPr lang="en-US" sz="2400" dirty="0" smtClean="0"/>
              <a:t>Ideally should be done by </a:t>
            </a:r>
            <a:r>
              <a:rPr lang="en-US" sz="2400" dirty="0" err="1" smtClean="0"/>
              <a:t>perinatal</a:t>
            </a:r>
            <a:r>
              <a:rPr lang="en-US" sz="2400" dirty="0" smtClean="0"/>
              <a:t> pathologist </a:t>
            </a:r>
            <a:endParaRPr lang="en-US" sz="2400" dirty="0" smtClean="0"/>
          </a:p>
          <a:p>
            <a:r>
              <a:rPr lang="en-US" sz="2400" dirty="0" smtClean="0"/>
              <a:t>• </a:t>
            </a:r>
            <a:r>
              <a:rPr lang="en-US" sz="2400" dirty="0" smtClean="0"/>
              <a:t>If denied, post mortem </a:t>
            </a:r>
            <a:r>
              <a:rPr lang="en-US" sz="2400" dirty="0" smtClean="0">
                <a:solidFill>
                  <a:srgbClr val="FF0000"/>
                </a:solidFill>
              </a:rPr>
              <a:t>MRI</a:t>
            </a:r>
            <a:r>
              <a:rPr lang="en-US" sz="2400" dirty="0" smtClean="0"/>
              <a:t> should be considered </a:t>
            </a:r>
            <a:endParaRPr lang="en-US" sz="2400" dirty="0" smtClean="0"/>
          </a:p>
          <a:p>
            <a:r>
              <a:rPr lang="en-US" sz="2400" dirty="0" smtClean="0"/>
              <a:t>• </a:t>
            </a:r>
            <a:r>
              <a:rPr lang="en-US" sz="2400" dirty="0" smtClean="0"/>
              <a:t>Radiographs if indicated for skeletal </a:t>
            </a:r>
            <a:r>
              <a:rPr lang="en-US" sz="2400" dirty="0" smtClean="0"/>
              <a:t>abnormalities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• </a:t>
            </a:r>
            <a:r>
              <a:rPr lang="en-US" sz="2400" dirty="0" smtClean="0"/>
              <a:t>Photographs</a:t>
            </a:r>
            <a:endParaRPr lang="en-US" sz="2400" dirty="0"/>
          </a:p>
        </p:txBody>
      </p:sp>
      <p:sp>
        <p:nvSpPr>
          <p:cNvPr id="3" name="مستطيل 2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Examination</a:t>
            </a:r>
            <a:endParaRPr lang="ar-SA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1066800"/>
            <a:ext cx="91440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Fetal </a:t>
            </a:r>
            <a:r>
              <a:rPr lang="en-US" sz="2800" dirty="0" err="1" smtClean="0"/>
              <a:t>karyotyping</a:t>
            </a:r>
            <a:r>
              <a:rPr lang="en-US" sz="2800" dirty="0" smtClean="0"/>
              <a:t> </a:t>
            </a:r>
            <a:r>
              <a:rPr lang="en-US" sz="2800" dirty="0" smtClean="0"/>
              <a:t>(</a:t>
            </a:r>
            <a:r>
              <a:rPr lang="en-US" sz="2800" dirty="0" err="1" smtClean="0"/>
              <a:t>recomeded</a:t>
            </a:r>
            <a:r>
              <a:rPr lang="en-US" sz="2800" dirty="0" smtClean="0"/>
              <a:t> </a:t>
            </a:r>
            <a:r>
              <a:rPr lang="en-US" sz="2800" dirty="0" smtClean="0"/>
              <a:t>in all cases) </a:t>
            </a:r>
            <a:r>
              <a:rPr lang="en-US" sz="2800" dirty="0" err="1" smtClean="0"/>
              <a:t>esp</a:t>
            </a:r>
            <a:r>
              <a:rPr lang="en-US" sz="2800" dirty="0" smtClean="0"/>
              <a:t>- - </a:t>
            </a:r>
            <a:r>
              <a:rPr lang="en-US" sz="2800" dirty="0" err="1" smtClean="0"/>
              <a:t>Dysmorphic</a:t>
            </a:r>
            <a:r>
              <a:rPr lang="en-US" sz="2800" dirty="0" smtClean="0"/>
              <a:t> fetus, FGR - Hydropic - Signs of chromosomal anomaly </a:t>
            </a:r>
            <a:r>
              <a:rPr lang="en-US" sz="2800" dirty="0" smtClean="0"/>
              <a:t>Samples- Parents with multiple pregnancy losses (second or third trimester) • For </a:t>
            </a:r>
            <a:r>
              <a:rPr lang="en-US" sz="2800" dirty="0" err="1" smtClean="0"/>
              <a:t>aneuploidy</a:t>
            </a:r>
            <a:r>
              <a:rPr lang="en-US" sz="2800" dirty="0" smtClean="0"/>
              <a:t>- FISH, For small deletions- </a:t>
            </a:r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2400" dirty="0" smtClean="0"/>
              <a:t>• Amniocentesis –</a:t>
            </a:r>
            <a:r>
              <a:rPr lang="en-US" sz="2400" dirty="0" smtClean="0">
                <a:solidFill>
                  <a:srgbClr val="FF0000"/>
                </a:solidFill>
              </a:rPr>
              <a:t>highest yield </a:t>
            </a:r>
            <a:r>
              <a:rPr lang="en-US" sz="2400" dirty="0" smtClean="0"/>
              <a:t>• 3ml fetal blood from umbilical </a:t>
            </a:r>
            <a:r>
              <a:rPr lang="en-US" sz="2400" dirty="0" err="1" smtClean="0"/>
              <a:t>vs</a:t>
            </a:r>
            <a:r>
              <a:rPr lang="en-US" sz="2400" dirty="0" smtClean="0"/>
              <a:t> and or cardiac puncture-</a:t>
            </a:r>
            <a:r>
              <a:rPr lang="en-US" sz="2400" dirty="0" err="1" smtClean="0"/>
              <a:t>heparinized</a:t>
            </a:r>
            <a:r>
              <a:rPr lang="en-US" sz="2400" dirty="0" smtClean="0"/>
              <a:t> bulb </a:t>
            </a:r>
            <a:endParaRPr lang="en-US" sz="2400" dirty="0" smtClean="0"/>
          </a:p>
          <a:p>
            <a:r>
              <a:rPr lang="en-US" sz="2400" dirty="0" smtClean="0"/>
              <a:t>• </a:t>
            </a:r>
            <a:r>
              <a:rPr lang="en-US" sz="2400" dirty="0" smtClean="0"/>
              <a:t>If blood not obtained </a:t>
            </a:r>
            <a:r>
              <a:rPr lang="en-US" sz="2400" dirty="0" smtClean="0"/>
              <a:t>at </a:t>
            </a:r>
            <a:r>
              <a:rPr lang="en-US" sz="2400" dirty="0" smtClean="0"/>
              <a:t>least 1 of the </a:t>
            </a:r>
            <a:r>
              <a:rPr lang="en-US" sz="2400" dirty="0" err="1" smtClean="0"/>
              <a:t>follwing</a:t>
            </a:r>
            <a:r>
              <a:rPr lang="en-US" sz="2400" dirty="0" smtClean="0"/>
              <a:t> </a:t>
            </a:r>
            <a:r>
              <a:rPr lang="en-US" sz="2400" dirty="0" smtClean="0"/>
              <a:t>samples - 1) </a:t>
            </a:r>
            <a:r>
              <a:rPr lang="en-US" sz="2400" dirty="0" smtClean="0"/>
              <a:t>Placental </a:t>
            </a:r>
            <a:r>
              <a:rPr lang="en-US" sz="2400" dirty="0" smtClean="0"/>
              <a:t>block 1x1cm </a:t>
            </a:r>
            <a:r>
              <a:rPr lang="en-US" sz="2400" dirty="0" smtClean="0"/>
              <a:t>2</a:t>
            </a:r>
            <a:r>
              <a:rPr lang="en-US" sz="2400" dirty="0" smtClean="0"/>
              <a:t>) cord 1.5cm </a:t>
            </a:r>
            <a:endParaRPr lang="en-US" sz="2400" dirty="0" smtClean="0"/>
          </a:p>
          <a:p>
            <a:r>
              <a:rPr lang="en-US" sz="2400" dirty="0" smtClean="0"/>
              <a:t>3</a:t>
            </a:r>
            <a:r>
              <a:rPr lang="en-US" sz="2400" dirty="0" smtClean="0"/>
              <a:t>) costocondral junction or </a:t>
            </a:r>
            <a:r>
              <a:rPr lang="en-US" sz="2400" dirty="0" smtClean="0"/>
              <a:t>patellar</a:t>
            </a:r>
          </a:p>
          <a:p>
            <a:r>
              <a:rPr lang="en-US" sz="2400" dirty="0" smtClean="0"/>
              <a:t>(</a:t>
            </a:r>
            <a:r>
              <a:rPr lang="en-US" sz="2400" dirty="0" smtClean="0"/>
              <a:t>skin not . recommended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6" name="مستطيل 5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rgbClr val="92D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Fetal </a:t>
            </a:r>
            <a:r>
              <a:rPr lang="en-US" sz="5400" b="1" cap="all" spc="0" dirty="0" err="1" smtClean="0">
                <a:ln/>
                <a:solidFill>
                  <a:srgbClr val="92D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karyotyping</a:t>
            </a:r>
            <a:endParaRPr lang="ar-SA" sz="5400" b="1" cap="all" spc="0" dirty="0">
              <a:ln/>
              <a:solidFill>
                <a:srgbClr val="92D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7" name="صورة 6" descr="images (1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4343400"/>
            <a:ext cx="4267200" cy="2514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914400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 </a:t>
            </a:r>
            <a:endParaRPr lang="en-US" sz="2800" dirty="0" smtClean="0"/>
          </a:p>
          <a:p>
            <a:r>
              <a:rPr lang="en-US" sz="2800" dirty="0" smtClean="0"/>
              <a:t>• </a:t>
            </a:r>
            <a:r>
              <a:rPr lang="en-US" sz="2800" dirty="0" err="1" smtClean="0"/>
              <a:t>Chorionicity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r>
              <a:rPr lang="en-US" sz="2800" dirty="0" smtClean="0"/>
              <a:t>• </a:t>
            </a:r>
            <a:r>
              <a:rPr lang="en-US" sz="2800" dirty="0" smtClean="0"/>
              <a:t>Cord knot, vessels, thrombosis </a:t>
            </a:r>
            <a:endParaRPr lang="en-US" sz="2800" dirty="0" smtClean="0"/>
          </a:p>
          <a:p>
            <a:r>
              <a:rPr lang="en-US" sz="2800" dirty="0" smtClean="0"/>
              <a:t>• </a:t>
            </a:r>
            <a:r>
              <a:rPr lang="en-US" sz="2800" dirty="0" smtClean="0"/>
              <a:t>Infarcts, thrombosis, abruption </a:t>
            </a:r>
            <a:endParaRPr lang="en-US" sz="2800" dirty="0" smtClean="0"/>
          </a:p>
          <a:p>
            <a:r>
              <a:rPr lang="en-US" sz="2800" dirty="0" smtClean="0"/>
              <a:t>• </a:t>
            </a:r>
            <a:r>
              <a:rPr lang="en-US" sz="2800" dirty="0" smtClean="0"/>
              <a:t>Vascular malformations </a:t>
            </a:r>
            <a:endParaRPr lang="en-US" sz="2800" dirty="0" smtClean="0"/>
          </a:p>
          <a:p>
            <a:r>
              <a:rPr lang="en-US" sz="2800" dirty="0" smtClean="0"/>
              <a:t>• </a:t>
            </a:r>
            <a:r>
              <a:rPr lang="en-US" sz="2800" dirty="0" smtClean="0"/>
              <a:t>Signs of infection </a:t>
            </a:r>
            <a:endParaRPr lang="en-US" sz="2800" dirty="0" smtClean="0"/>
          </a:p>
          <a:p>
            <a:r>
              <a:rPr lang="en-US" sz="2800" dirty="0" smtClean="0"/>
              <a:t>• </a:t>
            </a:r>
            <a:r>
              <a:rPr lang="en-US" sz="2800" dirty="0" smtClean="0"/>
              <a:t>Placental block(1x1 cm) below cord insertion </a:t>
            </a:r>
            <a:endParaRPr lang="en-US" sz="2800" dirty="0" smtClean="0"/>
          </a:p>
          <a:p>
            <a:r>
              <a:rPr lang="en-US" sz="2800" dirty="0" smtClean="0"/>
              <a:t>• </a:t>
            </a:r>
            <a:r>
              <a:rPr lang="en-US" sz="2800" dirty="0" smtClean="0"/>
              <a:t>Umbilical segment (1.5 cm) </a:t>
            </a:r>
            <a:endParaRPr lang="en-US" sz="2800" dirty="0" smtClean="0"/>
          </a:p>
          <a:p>
            <a:r>
              <a:rPr lang="en-US" sz="2800" dirty="0" smtClean="0"/>
              <a:t>• </a:t>
            </a:r>
            <a:r>
              <a:rPr lang="en-US" sz="2800" dirty="0" smtClean="0"/>
              <a:t>Placental swabs for infections </a:t>
            </a:r>
            <a:endParaRPr lang="en-US" sz="2800" dirty="0" smtClean="0"/>
          </a:p>
          <a:p>
            <a:r>
              <a:rPr lang="en-US" sz="2800" dirty="0" smtClean="0"/>
              <a:t>• </a:t>
            </a:r>
            <a:r>
              <a:rPr lang="en-US" sz="2800" dirty="0" smtClean="0"/>
              <a:t>Bacterial cultures for E. Coli, </a:t>
            </a:r>
            <a:r>
              <a:rPr lang="en-US" sz="2800" dirty="0" err="1" smtClean="0"/>
              <a:t>Listeria</a:t>
            </a:r>
            <a:r>
              <a:rPr lang="en-US" sz="2800" dirty="0" smtClean="0"/>
              <a:t> . </a:t>
            </a:r>
            <a:endParaRPr lang="en-US" sz="2800" dirty="0"/>
          </a:p>
        </p:txBody>
      </p:sp>
      <p:sp>
        <p:nvSpPr>
          <p:cNvPr id="3" name="مستطيل 2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bg2">
                    <a:lumMod val="2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Placental investigations</a:t>
            </a:r>
            <a:endParaRPr lang="ar-SA" sz="5400" b="1" cap="all" spc="0" dirty="0">
              <a:ln/>
              <a:solidFill>
                <a:schemeClr val="bg2">
                  <a:lumMod val="2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5" name="صورة 4" descr="download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1371600"/>
            <a:ext cx="3429000" cy="3276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990600"/>
            <a:ext cx="9144000" cy="6200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 </a:t>
            </a:r>
            <a:r>
              <a:rPr lang="en-US" sz="2800" dirty="0" smtClean="0"/>
              <a:t>CBC • Hb electrophoresis </a:t>
            </a:r>
            <a:r>
              <a:rPr lang="en-US" sz="2800" dirty="0" smtClean="0"/>
              <a:t>• </a:t>
            </a:r>
            <a:r>
              <a:rPr lang="en-US" sz="2800" dirty="0" smtClean="0"/>
              <a:t>Diabetes testing (HbA1c, FBS</a:t>
            </a:r>
            <a:r>
              <a:rPr lang="en-US" sz="2800" dirty="0" smtClean="0"/>
              <a:t>) 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• Additional Tests • Kleihauer </a:t>
            </a:r>
            <a:r>
              <a:rPr lang="en-US" sz="2800" dirty="0" smtClean="0"/>
              <a:t>(</a:t>
            </a:r>
            <a:r>
              <a:rPr lang="en-US" sz="2800" dirty="0" smtClean="0"/>
              <a:t>for all women, </a:t>
            </a:r>
            <a:r>
              <a:rPr lang="en-US" sz="2800" dirty="0" err="1" smtClean="0"/>
              <a:t>beforebirth</a:t>
            </a:r>
            <a:r>
              <a:rPr lang="en-US" sz="2800" dirty="0" smtClean="0"/>
              <a:t>), in </a:t>
            </a:r>
            <a:r>
              <a:rPr lang="en-US" sz="2800" dirty="0" err="1" smtClean="0"/>
              <a:t>Rh</a:t>
            </a:r>
            <a:r>
              <a:rPr lang="en-US" sz="2800" dirty="0" smtClean="0"/>
              <a:t>- D negative second test after antidote </a:t>
            </a:r>
            <a:endParaRPr lang="en-US" sz="2800" dirty="0" smtClean="0"/>
          </a:p>
          <a:p>
            <a:r>
              <a:rPr lang="en-US" sz="2800" dirty="0" smtClean="0"/>
              <a:t>• </a:t>
            </a:r>
            <a:r>
              <a:rPr lang="en-US" sz="2800" dirty="0" smtClean="0"/>
              <a:t>Serological Tests (TORCH, Syphilis, Parvovirus) ?? in all cases, opinion varies, rarely helpful If clinical findings suggest intrauterine infection (i.e., those with IUGR, microcephaly</a:t>
            </a:r>
            <a:r>
              <a:rPr lang="en-US" sz="2800" dirty="0" smtClean="0"/>
              <a:t>)</a:t>
            </a:r>
            <a:r>
              <a:rPr lang="en-US" sz="2800" dirty="0" smtClean="0"/>
              <a:t> </a:t>
            </a:r>
            <a:r>
              <a:rPr lang="en-US" sz="2800" dirty="0" smtClean="0"/>
              <a:t>• </a:t>
            </a:r>
            <a:r>
              <a:rPr lang="en-US" sz="2800" dirty="0" smtClean="0"/>
              <a:t>Antiphospholipid (LA,ACA), Antiplatelet </a:t>
            </a:r>
            <a:r>
              <a:rPr lang="en-US" sz="2800" dirty="0" err="1" smtClean="0"/>
              <a:t>Ab</a:t>
            </a:r>
            <a:r>
              <a:rPr lang="en-US" sz="2800" dirty="0" smtClean="0"/>
              <a:t> if ICH detected </a:t>
            </a:r>
            <a:r>
              <a:rPr lang="en-US" sz="2800" dirty="0" smtClean="0"/>
              <a:t> </a:t>
            </a:r>
            <a:r>
              <a:rPr lang="en-US" sz="2800" dirty="0" smtClean="0"/>
              <a:t>• </a:t>
            </a:r>
            <a:r>
              <a:rPr lang="en-US" sz="2800" dirty="0" smtClean="0"/>
              <a:t>?? Thrombophilias screening (6 weeks postpartum) - factor V </a:t>
            </a:r>
            <a:r>
              <a:rPr lang="en-US" sz="2800" dirty="0" err="1" smtClean="0"/>
              <a:t>leiden</a:t>
            </a:r>
            <a:r>
              <a:rPr lang="en-US" sz="2800" dirty="0" smtClean="0"/>
              <a:t> mutations &amp; deficiencies, antithombin III, protein C &amp; S Current </a:t>
            </a:r>
            <a:r>
              <a:rPr lang="en-US" sz="2800" dirty="0" smtClean="0"/>
              <a:t> </a:t>
            </a:r>
            <a:r>
              <a:rPr lang="en-US" sz="2800" dirty="0" smtClean="0"/>
              <a:t>• </a:t>
            </a:r>
            <a:r>
              <a:rPr lang="en-US" sz="2800" dirty="0" smtClean="0"/>
              <a:t>Bile acids (Cholestasis of preg)- important cause, recurrence in 80% cases </a:t>
            </a:r>
            <a:r>
              <a:rPr lang="en-US" sz="2800" dirty="0" smtClean="0"/>
              <a:t> </a:t>
            </a:r>
            <a:r>
              <a:rPr lang="en-US" sz="2800" dirty="0" smtClean="0"/>
              <a:t>• </a:t>
            </a:r>
            <a:r>
              <a:rPr lang="en-US" sz="2800" dirty="0" smtClean="0"/>
              <a:t>High vaginal &amp; cervical swab for C &amp; </a:t>
            </a:r>
            <a:r>
              <a:rPr lang="en-US" sz="2800" dirty="0" err="1" smtClean="0"/>
              <a:t>S•Urine</a:t>
            </a:r>
            <a:r>
              <a:rPr lang="en-US" sz="2800" dirty="0" smtClean="0"/>
              <a:t> toxicology </a:t>
            </a:r>
            <a:r>
              <a:rPr lang="en-US" sz="2800" dirty="0" smtClean="0"/>
              <a:t>screening (cocaine, amphetamines </a:t>
            </a:r>
            <a:r>
              <a:rPr lang="en-US" sz="2800" dirty="0" smtClean="0"/>
              <a:t>,</a:t>
            </a:r>
            <a:r>
              <a:rPr lang="en-US" sz="2800" dirty="0" smtClean="0"/>
              <a:t>associated </a:t>
            </a:r>
            <a:r>
              <a:rPr lang="en-US" sz="2800" dirty="0" smtClean="0"/>
              <a:t>with </a:t>
            </a:r>
            <a:r>
              <a:rPr lang="en-US" sz="2800" dirty="0" smtClean="0"/>
              <a:t>abruption)</a:t>
            </a:r>
            <a:endParaRPr lang="en-US" sz="2800" dirty="0"/>
          </a:p>
        </p:txBody>
      </p:sp>
      <p:sp>
        <p:nvSpPr>
          <p:cNvPr id="3" name="مستطيل 2"/>
          <p:cNvSpPr/>
          <p:nvPr/>
        </p:nvSpPr>
        <p:spPr>
          <a:xfrm>
            <a:off x="0" y="0"/>
            <a:ext cx="8915400" cy="923330"/>
          </a:xfrm>
          <a:prstGeom prst="rect">
            <a:avLst/>
          </a:prstGeom>
          <a:solidFill>
            <a:srgbClr val="92D050"/>
          </a:solidFill>
          <a:ln>
            <a:solidFill>
              <a:srgbClr val="FFFF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Maternal evaluation</a:t>
            </a:r>
            <a:endParaRPr lang="ar-SA" sz="5400" b="1" cap="all" spc="0" dirty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914400"/>
            <a:ext cx="9144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Depends on</a:t>
            </a:r>
            <a:r>
              <a:rPr lang="en-US" sz="2000" b="1" dirty="0" smtClean="0"/>
              <a:t>:</a:t>
            </a:r>
          </a:p>
          <a:p>
            <a:r>
              <a:rPr lang="en-US" sz="2000" b="1" dirty="0" smtClean="0"/>
              <a:t> </a:t>
            </a:r>
            <a:r>
              <a:rPr lang="en-US" sz="2000" b="1" dirty="0" smtClean="0"/>
              <a:t>• Single or multiple </a:t>
            </a:r>
            <a:r>
              <a:rPr lang="en-US" sz="2000" b="1" dirty="0" smtClean="0"/>
              <a:t>gestation</a:t>
            </a:r>
          </a:p>
          <a:p>
            <a:r>
              <a:rPr lang="en-US" sz="2000" b="1" dirty="0" smtClean="0"/>
              <a:t> </a:t>
            </a:r>
            <a:r>
              <a:rPr lang="en-US" sz="2000" b="1" dirty="0" smtClean="0"/>
              <a:t>• Gestation age at death </a:t>
            </a:r>
            <a:endParaRPr lang="en-US" sz="2000" b="1" dirty="0" smtClean="0"/>
          </a:p>
          <a:p>
            <a:r>
              <a:rPr lang="en-US" sz="2000" b="1" dirty="0" smtClean="0"/>
              <a:t>• </a:t>
            </a:r>
            <a:r>
              <a:rPr lang="en-US" sz="2000" b="1" dirty="0" smtClean="0"/>
              <a:t>Parents wish (varied response) </a:t>
            </a:r>
            <a:endParaRPr lang="en-US" sz="2000" b="1" dirty="0" smtClean="0"/>
          </a:p>
          <a:p>
            <a:pPr lvl="0"/>
            <a:r>
              <a:rPr lang="en-US" sz="2000" dirty="0" smtClean="0"/>
              <a:t>– </a:t>
            </a:r>
            <a:r>
              <a:rPr lang="en-US" sz="2800" dirty="0" smtClean="0">
                <a:solidFill>
                  <a:srgbClr val="FF0000"/>
                </a:solidFill>
              </a:rPr>
              <a:t>Expectant approach </a:t>
            </a:r>
            <a:r>
              <a:rPr lang="en-US" sz="2000" dirty="0" smtClean="0"/>
              <a:t>–</a:t>
            </a:r>
            <a:r>
              <a:rPr lang="en-US" sz="2000" dirty="0" smtClean="0">
                <a:latin typeface="Arial" pitchFamily="34" charset="0"/>
                <a:ea typeface="Garamond" pitchFamily="18" charset="0"/>
                <a:cs typeface="Garamond" pitchFamily="18" charset="0"/>
              </a:rPr>
              <a:t>More than 85% of women with an IUFD labour spontaneously within three weeks  of diagnosis. If the woman is physically well, her membranes are intact and there is no evidence of pre-</a:t>
            </a:r>
            <a:r>
              <a:rPr lang="en-US" sz="2000" dirty="0" err="1" smtClean="0">
                <a:latin typeface="Arial" pitchFamily="34" charset="0"/>
                <a:ea typeface="Garamond" pitchFamily="18" charset="0"/>
                <a:cs typeface="Garamond" pitchFamily="18" charset="0"/>
              </a:rPr>
              <a:t>eclampsia</a:t>
            </a:r>
            <a:r>
              <a:rPr lang="en-US" sz="2000" dirty="0" smtClean="0">
                <a:latin typeface="Arial" pitchFamily="34" charset="0"/>
                <a:ea typeface="Garamond" pitchFamily="18" charset="0"/>
                <a:cs typeface="Garamond" pitchFamily="18" charset="0"/>
              </a:rPr>
              <a:t>, infection or </a:t>
            </a:r>
            <a:r>
              <a:rPr lang="en-US" sz="2000" dirty="0" smtClean="0">
                <a:latin typeface="Arial" pitchFamily="34" charset="0"/>
                <a:ea typeface="Garamond" pitchFamily="18" charset="0"/>
                <a:cs typeface="Garamond" pitchFamily="18" charset="0"/>
              </a:rPr>
              <a:t>bleeding, the </a:t>
            </a:r>
            <a:r>
              <a:rPr lang="en-US" sz="2000" dirty="0" smtClean="0">
                <a:latin typeface="Arial" pitchFamily="34" charset="0"/>
                <a:ea typeface="Garamond" pitchFamily="18" charset="0"/>
                <a:cs typeface="Garamond" pitchFamily="18" charset="0"/>
              </a:rPr>
              <a:t>risk of expectant management for 48 hours is low</a:t>
            </a:r>
            <a:r>
              <a:rPr lang="en-US" sz="2000" dirty="0" smtClean="0">
                <a:latin typeface="Arial" pitchFamily="34" charset="0"/>
                <a:ea typeface="Garamond" pitchFamily="18" charset="0"/>
                <a:cs typeface="Garamond" pitchFamily="18" charset="0"/>
              </a:rPr>
              <a:t>.</a:t>
            </a:r>
          </a:p>
          <a:p>
            <a:pPr lvl="0"/>
            <a:r>
              <a:rPr lang="en-US" sz="2000" dirty="0" smtClean="0">
                <a:latin typeface="Arial" pitchFamily="34" charset="0"/>
                <a:ea typeface="Garamond" pitchFamily="18" charset="0"/>
                <a:cs typeface="Garamond" pitchFamily="18" charset="0"/>
              </a:rPr>
              <a:t> </a:t>
            </a:r>
            <a:r>
              <a:rPr lang="en-US" sz="2000" dirty="0" smtClean="0">
                <a:latin typeface="Arial" pitchFamily="34" charset="0"/>
                <a:ea typeface="Garamond" pitchFamily="18" charset="0"/>
                <a:cs typeface="Garamond" pitchFamily="18" charset="0"/>
              </a:rPr>
              <a:t>There is a 10% chance of maternal DIC within  4 weeks  from the date of fetal death and an increasing chance  </a:t>
            </a:r>
            <a:r>
              <a:rPr lang="en-US" sz="2000" dirty="0" smtClean="0">
                <a:latin typeface="Arial" pitchFamily="34" charset="0"/>
                <a:ea typeface="Garamond" pitchFamily="18" charset="0"/>
                <a:cs typeface="Garamond" pitchFamily="18" charset="0"/>
              </a:rPr>
              <a:t>thereafter,</a:t>
            </a:r>
            <a:r>
              <a:rPr lang="en-US" sz="2000" dirty="0" smtClean="0"/>
              <a:t> </a:t>
            </a:r>
            <a:r>
              <a:rPr lang="en-US" sz="2000" b="1" dirty="0" smtClean="0"/>
              <a:t>emotional burden, and risk </a:t>
            </a:r>
            <a:r>
              <a:rPr lang="en-US" sz="2000" b="1" dirty="0" smtClean="0"/>
              <a:t>of Chorioamnionitis 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solidFill>
                  <a:srgbClr val="FF0000"/>
                </a:solidFill>
              </a:rPr>
              <a:t>Active approach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hlinkClick r:id="rId2" tooltip="• Fetal death &lt;28weeks&#10;• Mifepristone 200 mg followed by Mi..."/>
              </a:rPr>
              <a:t> </a:t>
            </a:r>
            <a:r>
              <a:rPr lang="en-US" sz="2000" dirty="0" smtClean="0"/>
              <a:t>• </a:t>
            </a:r>
            <a:r>
              <a:rPr lang="en-US" sz="2000" b="1" dirty="0" smtClean="0"/>
              <a:t>Fetal death &lt;28weeks </a:t>
            </a:r>
            <a:endParaRPr lang="en-US" sz="2000" b="1" dirty="0" smtClean="0"/>
          </a:p>
          <a:p>
            <a:r>
              <a:rPr lang="en-US" sz="2000" b="1" dirty="0" smtClean="0"/>
              <a:t>• </a:t>
            </a:r>
            <a:r>
              <a:rPr lang="en-US" sz="2000" b="1" dirty="0" err="1" smtClean="0"/>
              <a:t>Mifepristone</a:t>
            </a:r>
            <a:r>
              <a:rPr lang="en-US" sz="2000" b="1" dirty="0" smtClean="0"/>
              <a:t> 200 mg followed by </a:t>
            </a:r>
            <a:r>
              <a:rPr lang="en-US" sz="2000" b="1" dirty="0" err="1" smtClean="0"/>
              <a:t>Misoprostol</a:t>
            </a:r>
            <a:r>
              <a:rPr lang="en-US" sz="2000" b="1" dirty="0" smtClean="0"/>
              <a:t> 400 µg 4 - 6 hourly most effective with shortest I-D interval </a:t>
            </a:r>
            <a:endParaRPr lang="en-US" sz="2000" b="1" dirty="0" smtClean="0"/>
          </a:p>
          <a:p>
            <a:r>
              <a:rPr lang="en-US" sz="2000" b="1" dirty="0" smtClean="0"/>
              <a:t>• </a:t>
            </a:r>
            <a:r>
              <a:rPr lang="en-US" sz="2000" b="1" dirty="0" smtClean="0"/>
              <a:t>Fetal death &gt;28weeks • Cervical ripening (mechanical or chemical) followed by </a:t>
            </a:r>
            <a:r>
              <a:rPr lang="en-US" sz="2000" b="1" dirty="0" err="1" smtClean="0"/>
              <a:t>Oxytocin</a:t>
            </a:r>
            <a:r>
              <a:rPr lang="en-US" sz="2000" b="1" dirty="0" smtClean="0"/>
              <a:t> induction </a:t>
            </a:r>
            <a:r>
              <a:rPr lang="en-US" sz="2000" b="1" dirty="0" err="1" smtClean="0"/>
              <a:t>Induction</a:t>
            </a:r>
            <a:r>
              <a:rPr lang="en-US" sz="2000" b="1" dirty="0" smtClean="0"/>
              <a:t> of Labour </a:t>
            </a:r>
            <a:endParaRPr lang="en-US" sz="2000" b="1" dirty="0"/>
          </a:p>
        </p:txBody>
      </p:sp>
      <p:sp>
        <p:nvSpPr>
          <p:cNvPr id="3" name="مستطيل 2"/>
          <p:cNvSpPr/>
          <p:nvPr/>
        </p:nvSpPr>
        <p:spPr>
          <a:xfrm>
            <a:off x="152400" y="0"/>
            <a:ext cx="8991600" cy="92333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cap="none" spc="150" dirty="0" smtClean="0">
                <a:ln w="11430"/>
                <a:solidFill>
                  <a:srgbClr val="92D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Management</a:t>
            </a:r>
            <a:endParaRPr lang="ar-SA" sz="5400" b="1" cap="none" spc="150" dirty="0">
              <a:ln w="11430"/>
              <a:solidFill>
                <a:srgbClr val="92D05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latin typeface="Arial" pitchFamily="34" charset="0"/>
              <a:ea typeface="Garamond" pitchFamily="18" charset="0"/>
              <a:cs typeface="Garamond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Arial" pitchFamily="34" charset="0"/>
                <a:ea typeface="Garamond" pitchFamily="18" charset="0"/>
                <a:cs typeface="Garamond" pitchFamily="18" charset="0"/>
              </a:rPr>
              <a:t>Vaginal </a:t>
            </a:r>
            <a:r>
              <a:rPr lang="en-US" sz="2400" dirty="0" smtClean="0">
                <a:latin typeface="Arial" pitchFamily="34" charset="0"/>
                <a:ea typeface="Garamond" pitchFamily="18" charset="0"/>
                <a:cs typeface="Garamond" pitchFamily="18" charset="0"/>
              </a:rPr>
              <a:t>birth can be achieved within  24 hours of induction  of labour  for IUFD in about 90% of </a:t>
            </a:r>
            <a:r>
              <a:rPr lang="en-US" sz="2400" dirty="0" smtClean="0">
                <a:latin typeface="Arial" pitchFamily="34" charset="0"/>
                <a:ea typeface="Garamond" pitchFamily="18" charset="0"/>
                <a:cs typeface="Garamond" pitchFamily="18" charset="0"/>
              </a:rPr>
              <a:t>women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Arial" pitchFamily="34" charset="0"/>
                <a:ea typeface="Garamond" pitchFamily="18" charset="0"/>
                <a:cs typeface="Garamond" pitchFamily="18" charset="0"/>
              </a:rPr>
              <a:t>. </a:t>
            </a:r>
            <a:r>
              <a:rPr lang="en-US" sz="2400" dirty="0" smtClean="0">
                <a:latin typeface="Arial" pitchFamily="34" charset="0"/>
                <a:ea typeface="Garamond" pitchFamily="18" charset="0"/>
                <a:cs typeface="Garamond" pitchFamily="18" charset="0"/>
              </a:rPr>
              <a:t>Vaginal birth carries  the potential  advantages  of immediate recovery and quicker  return to </a:t>
            </a:r>
            <a:r>
              <a:rPr lang="en-US" sz="2400" dirty="0" smtClean="0">
                <a:latin typeface="Arial" pitchFamily="34" charset="0"/>
                <a:ea typeface="Garamond" pitchFamily="18" charset="0"/>
                <a:cs typeface="Garamond" pitchFamily="18" charset="0"/>
              </a:rPr>
              <a:t>home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Arial" pitchFamily="34" charset="0"/>
                <a:ea typeface="Garamond" pitchFamily="18" charset="0"/>
                <a:cs typeface="Garamond" pitchFamily="18" charset="0"/>
              </a:rPr>
              <a:t>. </a:t>
            </a:r>
            <a:r>
              <a:rPr lang="en-US" sz="2400" dirty="0" smtClean="0">
                <a:latin typeface="Arial" pitchFamily="34" charset="0"/>
                <a:ea typeface="Garamond" pitchFamily="18" charset="0"/>
                <a:cs typeface="Garamond" pitchFamily="18" charset="0"/>
              </a:rPr>
              <a:t>Caesarean birth might occasionally be clinically indicated by virtue of maternal condition. The woman herself might request  caesarean section  because of previous  experiences or a wish to avoid vaginal birth of a dead </a:t>
            </a:r>
            <a:r>
              <a:rPr lang="en-US" sz="2400" dirty="0" err="1" smtClean="0">
                <a:latin typeface="Arial" pitchFamily="34" charset="0"/>
                <a:ea typeface="Garamond" pitchFamily="18" charset="0"/>
                <a:cs typeface="Garamond" pitchFamily="18" charset="0"/>
              </a:rPr>
              <a:t>baby.Vaginal</a:t>
            </a:r>
            <a:r>
              <a:rPr lang="en-US" sz="2400" dirty="0" smtClean="0">
                <a:latin typeface="Arial" pitchFamily="34" charset="0"/>
                <a:ea typeface="Garamond" pitchFamily="18" charset="0"/>
                <a:cs typeface="Garamond" pitchFamily="18" charset="0"/>
              </a:rPr>
              <a:t>  birth was described as emotionally distressing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228601"/>
            <a:ext cx="8915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WHO regimen of </a:t>
            </a:r>
            <a:r>
              <a:rPr lang="en-US" sz="2400" dirty="0" err="1" smtClean="0"/>
              <a:t>Misoprostol</a:t>
            </a:r>
            <a:r>
              <a:rPr lang="en-US" sz="2400" dirty="0" smtClean="0"/>
              <a:t> in IUD cases </a:t>
            </a:r>
            <a:endParaRPr lang="en-US" sz="2400" dirty="0" smtClean="0"/>
          </a:p>
          <a:p>
            <a:r>
              <a:rPr lang="en-US" sz="2400" dirty="0" smtClean="0"/>
              <a:t>• </a:t>
            </a:r>
            <a:r>
              <a:rPr lang="en-US" sz="2400" dirty="0" smtClean="0"/>
              <a:t>IUFD at term – 25 µg 6 hourly 2doses, if no response increase to 50 µg 6 hourly, do not exceed 4 doses. </a:t>
            </a:r>
            <a:endParaRPr lang="en-US" sz="2400" dirty="0" smtClean="0"/>
          </a:p>
          <a:p>
            <a:r>
              <a:rPr lang="en-US" sz="2400" dirty="0" smtClean="0"/>
              <a:t>• </a:t>
            </a:r>
            <a:r>
              <a:rPr lang="en-US" sz="2400" dirty="0" smtClean="0"/>
              <a:t>Do not use </a:t>
            </a:r>
            <a:r>
              <a:rPr lang="en-US" sz="2400" dirty="0" err="1" smtClean="0"/>
              <a:t>Oxytocin</a:t>
            </a:r>
            <a:r>
              <a:rPr lang="en-US" sz="2400" dirty="0" smtClean="0"/>
              <a:t> in 8hrs of using </a:t>
            </a:r>
            <a:r>
              <a:rPr lang="en-US" sz="2400" dirty="0" err="1" smtClean="0"/>
              <a:t>Misoprostol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r>
              <a:rPr lang="en-US" sz="2400" dirty="0" smtClean="0"/>
              <a:t>• </a:t>
            </a:r>
            <a:r>
              <a:rPr lang="en-US" sz="2400" dirty="0" smtClean="0"/>
              <a:t>Contraindicated in previous CS cases (WHO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r>
              <a:rPr lang="en-US" sz="2400" dirty="0" smtClean="0">
                <a:hlinkClick r:id="rId2" tooltip="• RCOG &amp; NICE Regimen&#10;• &lt;26 weeks - 100 µg 6hrly (max 4 dos..."/>
              </a:rPr>
              <a:t> </a:t>
            </a:r>
            <a:r>
              <a:rPr lang="en-US" sz="2400" dirty="0" smtClean="0"/>
              <a:t>• RCOG &amp; NICE Regimen </a:t>
            </a:r>
            <a:endParaRPr lang="en-US" sz="2400" dirty="0" smtClean="0"/>
          </a:p>
          <a:p>
            <a:r>
              <a:rPr lang="en-US" sz="2400" dirty="0" smtClean="0"/>
              <a:t>• </a:t>
            </a:r>
            <a:r>
              <a:rPr lang="en-US" sz="2400" dirty="0" smtClean="0"/>
              <a:t>&lt;26 weeks - 100 µg 6hrly (max 4 doses) </a:t>
            </a:r>
            <a:endParaRPr lang="en-US" sz="2400" dirty="0" smtClean="0"/>
          </a:p>
          <a:p>
            <a:r>
              <a:rPr lang="en-US" sz="2400" dirty="0" smtClean="0"/>
              <a:t>• </a:t>
            </a:r>
            <a:r>
              <a:rPr lang="en-US" sz="2400" dirty="0" smtClean="0"/>
              <a:t>&gt;27 weeks - 25-50 µg 4hrly (max 6 doses) </a:t>
            </a:r>
            <a:endParaRPr lang="en-US" sz="2400" dirty="0" smtClean="0"/>
          </a:p>
        </p:txBody>
      </p:sp>
      <p:sp>
        <p:nvSpPr>
          <p:cNvPr id="5" name="مربع نص 4"/>
          <p:cNvSpPr txBox="1"/>
          <p:nvPr/>
        </p:nvSpPr>
        <p:spPr>
          <a:xfrm>
            <a:off x="533400" y="3581400"/>
            <a:ext cx="8382000" cy="295465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• </a:t>
            </a:r>
            <a:r>
              <a:rPr lang="en-US" sz="2400" dirty="0" smtClean="0">
                <a:solidFill>
                  <a:schemeClr val="accent2"/>
                </a:solidFill>
              </a:rPr>
              <a:t>Use of PGs is associated with increase risk of uterine rupture in cases of previous scar 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• Membranes should not be ruptured as long as possible 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• Pain management should be offered 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• Keep watch on CBC, coagulation profile, signs of infection • Active management of III stage of labour 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• Keep blood and blood products ready</a:t>
            </a:r>
          </a:p>
          <a:p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235218"/>
            <a:ext cx="8915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1F1F"/>
                </a:solidFill>
                <a:effectLst/>
                <a:latin typeface="Arial" pitchFamily="34" charset="0"/>
                <a:ea typeface="Garamond" pitchFamily="18" charset="0"/>
                <a:cs typeface="Garamond" pitchFamily="18" charset="0"/>
              </a:rPr>
              <a:t>stillbirth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1F1F"/>
                </a:solidFill>
                <a:effectLst/>
                <a:latin typeface="Arial" pitchFamily="34" charset="0"/>
                <a:ea typeface="Garamond" pitchFamily="18" charset="0"/>
                <a:cs typeface="Garamond" pitchFamily="18" charset="0"/>
              </a:rPr>
              <a:t>‘a baby delivered with no signs of life known to have died after 20 completed weeks  of pregnancy’.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Garamond" pitchFamily="18" charset="0"/>
                <a:cs typeface="Garamond" pitchFamily="18" charset="0"/>
              </a:rPr>
              <a:t>Intrauterine fetal death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1F1F"/>
                </a:solidFill>
                <a:effectLst/>
                <a:latin typeface="Arial" pitchFamily="34" charset="0"/>
                <a:ea typeface="Garamond" pitchFamily="18" charset="0"/>
                <a:cs typeface="Garamond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1F1F"/>
                </a:solidFill>
                <a:effectLst/>
                <a:latin typeface="Arial" pitchFamily="34" charset="0"/>
                <a:ea typeface="Garamond" pitchFamily="18" charset="0"/>
                <a:cs typeface="Garamond" pitchFamily="18" charset="0"/>
              </a:rPr>
              <a:t>Refers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1F1F"/>
                </a:solidFill>
                <a:effectLst/>
                <a:latin typeface="Arial" pitchFamily="34" charset="0"/>
                <a:ea typeface="Garamond" pitchFamily="18" charset="0"/>
                <a:cs typeface="Garamond" pitchFamily="18" charset="0"/>
              </a:rPr>
              <a:t>to babies with no signs of life in utero. Incidence 1 in 200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/>
              <a:t>In addition  to any physical  effects, stillbirth  often has profound emotional, psychiatric and social effects on parents, their relatives  and friends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ALTARIQCS\Pictures\iufd-5-6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200400"/>
            <a:ext cx="4800600" cy="2819400"/>
          </a:xfrm>
          <a:prstGeom prst="rect">
            <a:avLst/>
          </a:prstGeom>
          <a:noFill/>
        </p:spPr>
      </p:pic>
      <p:sp>
        <p:nvSpPr>
          <p:cNvPr id="4" name="مستطيل 3"/>
          <p:cNvSpPr/>
          <p:nvPr/>
        </p:nvSpPr>
        <p:spPr>
          <a:xfrm>
            <a:off x="152400" y="0"/>
            <a:ext cx="8991600" cy="92333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Garamond" pitchFamily="18" charset="0"/>
                <a:cs typeface="Garamond" pitchFamily="18" charset="0"/>
              </a:rPr>
              <a:t>Still Birth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0" y="1048381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Lucida Sans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latin typeface="Arial" pitchFamily="34" charset="0"/>
              <a:ea typeface="Lucida Sans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Lucida Sans" pitchFamily="34" charset="0"/>
                <a:cs typeface="Arial" pitchFamily="34" charset="0"/>
              </a:rPr>
              <a:t>Diamorphine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Lucida Sans" pitchFamily="34" charset="0"/>
                <a:cs typeface="Lucida Sans" pitchFamily="34" charset="0"/>
              </a:rPr>
              <a:t> should be used in preference to pethidine.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Lucida Sans" pitchFamily="34" charset="0"/>
                <a:cs typeface="Lucida Sans" pitchFamily="34" charset="0"/>
              </a:rPr>
              <a:t>Regional anaesthesia should be available for women with an IUFD.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Lucida Sans" pitchFamily="34" charset="0"/>
                <a:cs typeface="Lucida Sans" pitchFamily="34" charset="0"/>
              </a:rPr>
              <a:t>Assessment for DIC and sepsis should be undertaken before administering regional anaesthesia. Women should be offered an opportunity to meet with an obstetric anaesthetist.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Pain management</a:t>
            </a:r>
            <a:endParaRPr lang="ar-SA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1066800"/>
            <a:ext cx="9144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Complications </a:t>
            </a:r>
            <a:endParaRPr lang="en-US" sz="2400" dirty="0" smtClean="0"/>
          </a:p>
          <a:p>
            <a:r>
              <a:rPr lang="en-US" sz="2400" dirty="0" smtClean="0"/>
              <a:t>– </a:t>
            </a:r>
            <a:r>
              <a:rPr lang="en-US" sz="2400" dirty="0" smtClean="0"/>
              <a:t>Infection </a:t>
            </a:r>
            <a:endParaRPr lang="en-US" sz="2400" dirty="0" smtClean="0"/>
          </a:p>
          <a:p>
            <a:r>
              <a:rPr lang="en-US" sz="2400" dirty="0" smtClean="0"/>
              <a:t>– </a:t>
            </a:r>
            <a:r>
              <a:rPr lang="en-US" sz="2400" dirty="0" smtClean="0"/>
              <a:t>PPH – Retained </a:t>
            </a:r>
            <a:r>
              <a:rPr lang="en-US" sz="2400" dirty="0" smtClean="0"/>
              <a:t>placenta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– Abruption – DIC – Shock</a:t>
            </a:r>
            <a:r>
              <a:rPr lang="en-US" sz="2400" dirty="0" smtClean="0"/>
              <a:t>,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renal failure – Sepsis – Maternal </a:t>
            </a:r>
            <a:r>
              <a:rPr lang="en-US" sz="2400" dirty="0" smtClean="0"/>
              <a:t>death</a:t>
            </a:r>
            <a:endParaRPr lang="en-US" sz="2400" dirty="0" smtClean="0"/>
          </a:p>
          <a:p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مستطيل 2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Complicatyions</a:t>
            </a:r>
            <a:endParaRPr lang="ar-SA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0" y="3048000"/>
            <a:ext cx="8915400" cy="92333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Post delivery</a:t>
            </a:r>
            <a:endParaRPr lang="ar-SA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228600" y="4038600"/>
            <a:ext cx="8915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Emotional support &amp; Counseling as they r at increased risk of </a:t>
            </a:r>
            <a:r>
              <a:rPr lang="en-US" sz="2400" dirty="0" smtClean="0"/>
              <a:t>(PPD) </a:t>
            </a:r>
            <a:r>
              <a:rPr lang="en-US" sz="2400" dirty="0" smtClean="0"/>
              <a:t>• Keep in non maternity ward • Suppression of lactation (tight breast support, dopamine agonists</a:t>
            </a:r>
            <a:r>
              <a:rPr lang="en-US" sz="2400" dirty="0" smtClean="0"/>
              <a:t>,) </a:t>
            </a:r>
            <a:r>
              <a:rPr lang="en-US" sz="2400" dirty="0" smtClean="0"/>
              <a:t>• Counsel for future pregnancy, early ANC visit, </a:t>
            </a:r>
            <a:r>
              <a:rPr lang="en-US" sz="2400" dirty="0" err="1" smtClean="0"/>
              <a:t>preconceptional</a:t>
            </a:r>
            <a:r>
              <a:rPr lang="en-US" sz="2400" dirty="0" smtClean="0"/>
              <a:t> testing • Assurance in cases of non recurring causes • Contraceptive </a:t>
            </a:r>
            <a:r>
              <a:rPr lang="en-US" sz="2400" dirty="0" smtClean="0"/>
              <a:t>counseling</a:t>
            </a:r>
            <a:endParaRPr lang="en-U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762000"/>
            <a:ext cx="91440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Preconception </a:t>
            </a:r>
            <a:r>
              <a:rPr lang="en-US" sz="2400" dirty="0" smtClean="0">
                <a:solidFill>
                  <a:srgbClr val="00B0F0"/>
                </a:solidFill>
              </a:rPr>
              <a:t>or initial prenatal visit </a:t>
            </a:r>
            <a:endParaRPr lang="en-US" sz="2400" dirty="0" smtClean="0">
              <a:solidFill>
                <a:srgbClr val="00B0F0"/>
              </a:solidFill>
            </a:endParaRPr>
          </a:p>
          <a:p>
            <a:r>
              <a:rPr lang="en-US" sz="2800" dirty="0" smtClean="0"/>
              <a:t>• </a:t>
            </a:r>
            <a:r>
              <a:rPr lang="en-US" sz="2800" dirty="0" smtClean="0"/>
              <a:t>Detailed medical and obstetric history </a:t>
            </a:r>
            <a:endParaRPr lang="en-US" sz="2800" dirty="0" smtClean="0"/>
          </a:p>
          <a:p>
            <a:r>
              <a:rPr lang="en-US" sz="2800" dirty="0" smtClean="0"/>
              <a:t>• </a:t>
            </a:r>
            <a:r>
              <a:rPr lang="en-US" sz="2800" dirty="0" smtClean="0"/>
              <a:t>Evaluation and workup of previous stillbirth </a:t>
            </a:r>
            <a:endParaRPr lang="en-US" sz="2800" dirty="0" smtClean="0"/>
          </a:p>
          <a:p>
            <a:r>
              <a:rPr lang="en-US" sz="2800" dirty="0" smtClean="0"/>
              <a:t>• </a:t>
            </a:r>
            <a:r>
              <a:rPr lang="en-US" sz="2800" dirty="0" smtClean="0"/>
              <a:t>Determination of recurrence risk • Smoking cessation • Weight loss in obese women </a:t>
            </a:r>
            <a:r>
              <a:rPr lang="en-US" sz="2800" dirty="0" smtClean="0"/>
              <a:t>(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• Genetic </a:t>
            </a:r>
            <a:r>
              <a:rPr lang="en-US" sz="2800" dirty="0" err="1" smtClean="0"/>
              <a:t>counselling</a:t>
            </a:r>
            <a:r>
              <a:rPr lang="en-US" sz="2800" dirty="0" smtClean="0"/>
              <a:t> if family genetic condition exists • Medical </a:t>
            </a:r>
            <a:r>
              <a:rPr lang="en-US" sz="2800" dirty="0" smtClean="0"/>
              <a:t>problem </a:t>
            </a:r>
            <a:r>
              <a:rPr lang="en-US" sz="2800" dirty="0" smtClean="0"/>
              <a:t>like Diabetes should be managed </a:t>
            </a:r>
            <a:r>
              <a:rPr lang="en-US" sz="2800" dirty="0" smtClean="0"/>
              <a:t>prior to [pregnancy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• </a:t>
            </a:r>
            <a:r>
              <a:rPr lang="en-US" sz="2800" dirty="0" err="1" smtClean="0"/>
              <a:t>Thrombophilia</a:t>
            </a:r>
            <a:r>
              <a:rPr lang="en-US" sz="2800" dirty="0" smtClean="0"/>
              <a:t> workup: </a:t>
            </a:r>
            <a:r>
              <a:rPr lang="en-US" sz="2800" dirty="0" err="1" smtClean="0"/>
              <a:t>antiphospholipid</a:t>
            </a:r>
            <a:r>
              <a:rPr lang="en-US" sz="2800" dirty="0" smtClean="0"/>
              <a:t> </a:t>
            </a:r>
            <a:r>
              <a:rPr lang="en-US" sz="2800" dirty="0" smtClean="0"/>
              <a:t>antibodies (only if specifically indicated) </a:t>
            </a:r>
            <a:endParaRPr lang="en-US" sz="2800" dirty="0" smtClean="0"/>
          </a:p>
          <a:p>
            <a:r>
              <a:rPr lang="en-US" sz="2800" dirty="0" smtClean="0"/>
              <a:t>• </a:t>
            </a:r>
            <a:r>
              <a:rPr lang="en-US" sz="2800" dirty="0" smtClean="0"/>
              <a:t>Risk of recurrence is 7-10 / 1000 birth </a:t>
            </a:r>
            <a:endParaRPr lang="en-US" sz="2800" dirty="0" smtClean="0"/>
          </a:p>
          <a:p>
            <a:r>
              <a:rPr lang="en-US" sz="2800" dirty="0" smtClean="0"/>
              <a:t>• </a:t>
            </a:r>
            <a:r>
              <a:rPr lang="en-US" sz="2800" dirty="0" smtClean="0"/>
              <a:t>Support and </a:t>
            </a:r>
            <a:r>
              <a:rPr lang="en-US" sz="2800" dirty="0" smtClean="0"/>
              <a:t>reassurance</a:t>
            </a:r>
            <a:endParaRPr lang="en-US" sz="2800" dirty="0"/>
          </a:p>
        </p:txBody>
      </p:sp>
      <p:sp>
        <p:nvSpPr>
          <p:cNvPr id="3" name="مستطيل 2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spc="0" dirty="0" smtClean="0">
                <a:ln/>
                <a:solidFill>
                  <a:schemeClr val="accent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Management of future </a:t>
            </a:r>
            <a:r>
              <a:rPr lang="en-US" sz="3600" b="1" cap="all" spc="0" dirty="0" err="1" smtClean="0">
                <a:ln/>
                <a:solidFill>
                  <a:schemeClr val="accent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pregnaqncy</a:t>
            </a:r>
            <a:endParaRPr lang="en-US" sz="3600" b="1" cap="all" spc="0" dirty="0">
              <a:ln/>
              <a:solidFill>
                <a:schemeClr val="accent2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0"/>
            <a:ext cx="9144000" cy="563231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First trimester </a:t>
            </a:r>
            <a:r>
              <a:rPr lang="en-US" sz="2400" dirty="0" smtClean="0"/>
              <a:t>• Dating </a:t>
            </a:r>
            <a:r>
              <a:rPr lang="en-US" sz="2400" dirty="0" smtClean="0"/>
              <a:t> </a:t>
            </a:r>
            <a:r>
              <a:rPr lang="en-US" sz="2400" dirty="0" err="1" smtClean="0"/>
              <a:t>sonography</a:t>
            </a:r>
            <a:r>
              <a:rPr lang="en-US" sz="2400" dirty="0" smtClean="0"/>
              <a:t> </a:t>
            </a:r>
            <a:r>
              <a:rPr lang="en-US" sz="2400" dirty="0" smtClean="0"/>
              <a:t>• First-tri screen: pregnancy-associated plasma protein A, b HCG, and </a:t>
            </a:r>
            <a:r>
              <a:rPr lang="en-US" sz="2400" dirty="0" err="1" smtClean="0"/>
              <a:t>nuchal</a:t>
            </a:r>
            <a:r>
              <a:rPr lang="en-US" sz="2400" dirty="0" smtClean="0"/>
              <a:t> translucency* • Folic acid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00B0F0"/>
                </a:solidFill>
              </a:rPr>
              <a:t>Second </a:t>
            </a:r>
            <a:r>
              <a:rPr lang="en-US" sz="2400" dirty="0" smtClean="0">
                <a:solidFill>
                  <a:srgbClr val="00B0F0"/>
                </a:solidFill>
              </a:rPr>
              <a:t>trimester </a:t>
            </a:r>
            <a:r>
              <a:rPr lang="en-US" sz="2400" dirty="0" smtClean="0"/>
              <a:t>• Fetal ultrasonographic anatomic survey at 18–20wks • Maternal serum screening (Quadruple) marker • Blood </a:t>
            </a:r>
            <a:r>
              <a:rPr lang="en-US" sz="2400" dirty="0" smtClean="0"/>
              <a:t>investigations</a:t>
            </a:r>
            <a:endParaRPr lang="en-US" sz="2400" dirty="0" smtClean="0"/>
          </a:p>
          <a:p>
            <a:r>
              <a:rPr lang="en-US" sz="2400" dirty="0" smtClean="0">
                <a:hlinkClick r:id="rId2" tooltip="Third trimester&#10;• Sonographic screening for fetal growth re..."/>
              </a:rPr>
              <a:t> 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00B0F0"/>
                </a:solidFill>
              </a:rPr>
              <a:t>Third </a:t>
            </a:r>
            <a:r>
              <a:rPr lang="en-US" sz="2400" dirty="0" smtClean="0">
                <a:solidFill>
                  <a:srgbClr val="00B0F0"/>
                </a:solidFill>
              </a:rPr>
              <a:t>trimester </a:t>
            </a:r>
            <a:r>
              <a:rPr lang="en-US" sz="2400" dirty="0" smtClean="0"/>
              <a:t>• Sonographic screening for fetal growth restriction after 28 weeks of gestation • Admission at critical period in high risk cases </a:t>
            </a:r>
            <a:endParaRPr lang="en-US" sz="2400" dirty="0" smtClean="0"/>
          </a:p>
          <a:p>
            <a:r>
              <a:rPr lang="en-US" sz="2400" dirty="0" smtClean="0"/>
              <a:t>• </a:t>
            </a:r>
            <a:r>
              <a:rPr lang="en-US" sz="2400" dirty="0" smtClean="0"/>
              <a:t>Kick counts starting at 28 weeks of gestation </a:t>
            </a:r>
            <a:endParaRPr lang="en-US" sz="2400" dirty="0" smtClean="0"/>
          </a:p>
          <a:p>
            <a:r>
              <a:rPr lang="en-US" sz="2400" dirty="0" smtClean="0"/>
              <a:t>• </a:t>
            </a:r>
            <a:r>
              <a:rPr lang="en-US" sz="2400" dirty="0" smtClean="0"/>
              <a:t>Antipartum fetal surveillance starting at 32 wks or 1–2 wks earlier than prior stillbirth </a:t>
            </a:r>
            <a:endParaRPr lang="en-US" sz="2400" dirty="0" smtClean="0"/>
          </a:p>
          <a:p>
            <a:r>
              <a:rPr lang="en-US" sz="2400" dirty="0" smtClean="0"/>
              <a:t>• </a:t>
            </a:r>
            <a:r>
              <a:rPr lang="en-US" sz="2400" dirty="0" smtClean="0"/>
              <a:t>Weekly FHR , BPP, Doppler • Support and </a:t>
            </a:r>
            <a:r>
              <a:rPr lang="en-US" sz="2400" dirty="0" smtClean="0"/>
              <a:t>reassurance</a:t>
            </a:r>
            <a:endParaRPr lang="en-US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" y="914401"/>
            <a:ext cx="6629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• </a:t>
            </a:r>
            <a:r>
              <a:rPr lang="en-US" sz="2800" dirty="0" smtClean="0"/>
              <a:t>No sure </a:t>
            </a:r>
            <a:r>
              <a:rPr lang="en-US" sz="2800" dirty="0" smtClean="0"/>
              <a:t> </a:t>
            </a:r>
            <a:r>
              <a:rPr lang="en-US" sz="2800" dirty="0" smtClean="0"/>
              <a:t>method to prevent </a:t>
            </a:r>
            <a:endParaRPr lang="en-US" sz="2800" dirty="0" smtClean="0"/>
          </a:p>
          <a:p>
            <a:r>
              <a:rPr lang="en-US" sz="2800" dirty="0" smtClean="0"/>
              <a:t>• </a:t>
            </a:r>
            <a:r>
              <a:rPr lang="en-US" sz="2800" dirty="0" smtClean="0"/>
              <a:t>Loosing weight, life style modifications </a:t>
            </a:r>
            <a:endParaRPr lang="en-US" sz="2800" dirty="0" smtClean="0"/>
          </a:p>
          <a:p>
            <a:r>
              <a:rPr lang="en-US" sz="2800" dirty="0" smtClean="0"/>
              <a:t>• </a:t>
            </a:r>
            <a:r>
              <a:rPr lang="en-US" sz="2800" dirty="0" smtClean="0"/>
              <a:t>Women should try to optimize their health prior to pregnancy </a:t>
            </a:r>
            <a:endParaRPr lang="en-US" sz="2800" dirty="0" smtClean="0"/>
          </a:p>
          <a:p>
            <a:r>
              <a:rPr lang="en-US" sz="2800" dirty="0" smtClean="0"/>
              <a:t>• </a:t>
            </a:r>
            <a:r>
              <a:rPr lang="en-US" sz="2800" dirty="0" smtClean="0"/>
              <a:t>Enough Folic acid before they get </a:t>
            </a:r>
            <a:r>
              <a:rPr lang="en-US" sz="2800" dirty="0" smtClean="0"/>
              <a:t>pregnant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• Good preconception and prenatal care </a:t>
            </a:r>
            <a:endParaRPr lang="en-US" sz="2800" dirty="0" smtClean="0"/>
          </a:p>
          <a:p>
            <a:r>
              <a:rPr lang="en-US" sz="2800" dirty="0" smtClean="0"/>
              <a:t>• </a:t>
            </a:r>
            <a:r>
              <a:rPr lang="en-US" sz="2800" dirty="0" smtClean="0"/>
              <a:t>Women with DM –tight control before and during pregnancy • Educate women not to delay </a:t>
            </a:r>
            <a:r>
              <a:rPr lang="en-US" sz="2800" dirty="0" smtClean="0"/>
              <a:t>pregnancy</a:t>
            </a:r>
            <a:endParaRPr lang="en-US" sz="2800" dirty="0"/>
          </a:p>
        </p:txBody>
      </p:sp>
      <p:sp>
        <p:nvSpPr>
          <p:cNvPr id="3" name="مستطيل 2"/>
          <p:cNvSpPr/>
          <p:nvPr/>
        </p:nvSpPr>
        <p:spPr>
          <a:xfrm>
            <a:off x="1" y="0"/>
            <a:ext cx="9144000" cy="769441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STRATEGIES FOR PREVENTION </a:t>
            </a:r>
            <a:endParaRPr lang="en-US" sz="4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110490"/>
            <a:ext cx="9144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special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recommendations  for women with an IUFD who are rhesus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D-negative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04041"/>
                </a:solidFill>
                <a:effectLst/>
                <a:latin typeface="Arial" pitchFamily="34" charset="0"/>
                <a:ea typeface="Lucida Sans" pitchFamily="34" charset="0"/>
                <a:cs typeface="Lucida Sans" pitchFamily="34" charset="0"/>
              </a:rPr>
              <a:t>Women who are rhesus D (RhD)-negative  should be advised to have a Kleihauer test undertaken urgently to detect large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404041"/>
                </a:solidFill>
                <a:effectLst/>
                <a:latin typeface="Arial" pitchFamily="34" charset="0"/>
                <a:ea typeface="Lucida Sans" pitchFamily="34" charset="0"/>
                <a:cs typeface="Lucida Sans" pitchFamily="34" charset="0"/>
              </a:rPr>
              <a:t>feto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04041"/>
                </a:solidFill>
                <a:effectLst/>
                <a:latin typeface="Arial" pitchFamily="34" charset="0"/>
                <a:ea typeface="Lucida Sans" pitchFamily="34" charset="0"/>
                <a:cs typeface="Lucida Sans" pitchFamily="34" charset="0"/>
              </a:rPr>
              <a:t>–maternal haemorrhage (FMH) that might have occurred a few days earlier. Anti-RhD gammaglobulin should be administered as soon as possible after presentation.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04041"/>
                </a:solidFill>
                <a:effectLst/>
                <a:latin typeface="Arial" pitchFamily="34" charset="0"/>
                <a:ea typeface="Lucida Sans" pitchFamily="34" charset="0"/>
                <a:cs typeface="Lucida Sans" pitchFamily="34" charset="0"/>
              </a:rPr>
              <a:t>If there has been a large FMH, the dose of anti-RhD gammaglobulin should be adjusted upwards and the Kleihauer test should be repeated at 48 hours to ensure the fetal red cells have cleared.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04041"/>
                </a:solidFill>
                <a:effectLst/>
                <a:latin typeface="Arial" pitchFamily="34" charset="0"/>
                <a:ea typeface="Lucida Sans" pitchFamily="34" charset="0"/>
                <a:cs typeface="Lucida Sans" pitchFamily="34" charset="0"/>
              </a:rPr>
              <a:t>If it is important to know the baby’s blood group; if no blood sample can be obtained from the baby or cord, RhD typing should be undertaken using free fetal DNA (ffDNA) from maternal blood taken shortly after birth.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0481" name="Group 1"/>
          <p:cNvGrpSpPr>
            <a:grpSpLocks/>
          </p:cNvGrpSpPr>
          <p:nvPr/>
        </p:nvGrpSpPr>
        <p:grpSpPr bwMode="auto">
          <a:xfrm>
            <a:off x="6381750" y="482600"/>
            <a:ext cx="0" cy="831850"/>
            <a:chOff x="10049" y="39"/>
            <a:chExt cx="0" cy="1310"/>
          </a:xfrm>
        </p:grpSpPr>
        <p:sp>
          <p:nvSpPr>
            <p:cNvPr id="20482" name="Freeform 2"/>
            <p:cNvSpPr>
              <a:spLocks/>
            </p:cNvSpPr>
            <p:nvPr/>
          </p:nvSpPr>
          <p:spPr bwMode="auto">
            <a:xfrm>
              <a:off x="10049" y="39"/>
              <a:ext cx="0" cy="13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310"/>
                </a:cxn>
              </a:cxnLst>
              <a:rect l="0" t="0" r="r" b="b"/>
              <a:pathLst>
                <a:path h="1310">
                  <a:moveTo>
                    <a:pt x="0" y="0"/>
                  </a:moveTo>
                  <a:lnTo>
                    <a:pt x="0" y="1310"/>
                  </a:lnTo>
                </a:path>
              </a:pathLst>
            </a:custGeom>
            <a:noFill/>
            <a:ln w="17996">
              <a:solidFill>
                <a:srgbClr val="5EC4B5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869433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1F1F"/>
                </a:solidFill>
                <a:effectLst/>
                <a:latin typeface="Arial" pitchFamily="34" charset="0"/>
                <a:ea typeface="Garamond" pitchFamily="18" charset="0"/>
                <a:cs typeface="Garamond" pitchFamily="18" charset="0"/>
              </a:rPr>
              <a:t>Major FMH is a silent cause of IUFD and a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Garamond" pitchFamily="18" charset="0"/>
                <a:cs typeface="Garamond" pitchFamily="18" charset="0"/>
              </a:rPr>
              <a:t>Kleihauer test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1F1F"/>
                </a:solidFill>
                <a:effectLst/>
                <a:latin typeface="Arial" pitchFamily="34" charset="0"/>
                <a:ea typeface="Garamond" pitchFamily="18" charset="0"/>
                <a:cs typeface="Garamond" pitchFamily="18" charset="0"/>
              </a:rPr>
              <a:t>is recommended for all women to diagnose the cause  of death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221F1F"/>
              </a:solidFill>
              <a:effectLst/>
              <a:latin typeface="Arial" pitchFamily="34" charset="0"/>
              <a:ea typeface="Garamond" pitchFamily="18" charset="0"/>
              <a:cs typeface="Garamond" pitchFamily="18" charset="0"/>
            </a:endParaRP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1F1F"/>
                </a:solidFill>
                <a:effectLst/>
                <a:latin typeface="Arial" pitchFamily="34" charset="0"/>
                <a:ea typeface="Garamond" pitchFamily="18" charset="0"/>
                <a:cs typeface="Garamond" pitchFamily="18" charset="0"/>
              </a:rPr>
              <a:t>. </a:t>
            </a: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1F1F"/>
                </a:solidFill>
                <a:effectLst/>
                <a:latin typeface="Arial" pitchFamily="34" charset="0"/>
                <a:ea typeface="Garamond" pitchFamily="18" charset="0"/>
                <a:cs typeface="Garamond" pitchFamily="18" charset="0"/>
              </a:rPr>
              <a:t>In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1F1F"/>
                </a:solidFill>
                <a:effectLst/>
                <a:latin typeface="Arial" pitchFamily="34" charset="0"/>
                <a:ea typeface="Garamond" pitchFamily="18" charset="0"/>
                <a:cs typeface="Garamond" pitchFamily="18" charset="0"/>
              </a:rPr>
              <a:t>those  women  who  are RhD-negative, the potentially sensitising bleed might have occurred days before the death is recognised,threatening the window for optimal timing of anti-RhD gammaglobulin administration (72 hours). Anti-RhD gammaglobulin provides reduced benefit when  given beyond 72 hours, up to 10 days after the sensitising event.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solidFill>
            <a:srgbClr val="92D05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ETIOLOGY</a:t>
            </a:r>
            <a:endParaRPr lang="ar-SA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3" name="رسم تخطيطي 2"/>
          <p:cNvGraphicFramePr/>
          <p:nvPr/>
        </p:nvGraphicFramePr>
        <p:xfrm>
          <a:off x="457200" y="2133600"/>
          <a:ext cx="7391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مستطيل 3"/>
          <p:cNvSpPr/>
          <p:nvPr/>
        </p:nvSpPr>
        <p:spPr>
          <a:xfrm>
            <a:off x="0" y="990600"/>
            <a:ext cx="9144000" cy="923330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Unexplained 50%</a:t>
            </a:r>
            <a:endParaRPr lang="ar-SA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صورة 4" descr="images (22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9600" y="5257800"/>
            <a:ext cx="1524000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0" y="0"/>
            <a:ext cx="883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) </a:t>
            </a:r>
            <a:endParaRPr lang="en-US" sz="2400" dirty="0" smtClean="0"/>
          </a:p>
        </p:txBody>
      </p:sp>
      <p:sp>
        <p:nvSpPr>
          <p:cNvPr id="5" name="مستطيل 4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rgbClr val="92D05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MATERNAL CAUSES(RISK FACTORS) 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7620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• Obesity (&gt;30kg/m2): proven, modifiable, highest ranking • Maternal (&gt;35yrs)/paternal age </a:t>
            </a:r>
          </a:p>
          <a:p>
            <a:r>
              <a:rPr lang="en-US" sz="2400" dirty="0" smtClean="0"/>
              <a:t>• Smoking/Alcohol/Drug abuse </a:t>
            </a:r>
          </a:p>
          <a:p>
            <a:r>
              <a:rPr lang="en-US" sz="2400" dirty="0" smtClean="0"/>
              <a:t>• Infections (malaria, hepatitis, influenza, syphilis, Toxoplasma, sepsis) </a:t>
            </a:r>
          </a:p>
          <a:p>
            <a:r>
              <a:rPr lang="en-US" sz="2400" dirty="0" smtClean="0"/>
              <a:t>• Medical </a:t>
            </a:r>
            <a:r>
              <a:rPr lang="en-US" sz="2400" dirty="0" err="1" smtClean="0"/>
              <a:t>ds</a:t>
            </a:r>
            <a:r>
              <a:rPr lang="en-US" sz="2400" dirty="0" smtClean="0"/>
              <a:t> –DM,HT,Thyroid Diseases</a:t>
            </a:r>
          </a:p>
          <a:p>
            <a:r>
              <a:rPr lang="en-US" sz="2400" dirty="0" smtClean="0"/>
              <a:t> • Pre-existing diseases (HD, Anemia, Epilepsy) • Autoimmune Disorders (APS, SLE) </a:t>
            </a:r>
          </a:p>
          <a:p>
            <a:r>
              <a:rPr lang="en-US" sz="2400" dirty="0" smtClean="0"/>
              <a:t>• RH incompatibility </a:t>
            </a:r>
          </a:p>
          <a:p>
            <a:r>
              <a:rPr lang="en-US" sz="2400" dirty="0" smtClean="0"/>
              <a:t>• Hyperpyrexia </a:t>
            </a:r>
          </a:p>
          <a:p>
            <a:r>
              <a:rPr lang="en-US" sz="2400" dirty="0" smtClean="0"/>
              <a:t>• Thrombophilias</a:t>
            </a:r>
          </a:p>
          <a:p>
            <a:r>
              <a:rPr lang="en-US" sz="2400" dirty="0" smtClean="0"/>
              <a:t> • Trauma </a:t>
            </a:r>
          </a:p>
          <a:p>
            <a:r>
              <a:rPr lang="en-US" sz="2400" dirty="0" smtClean="0"/>
              <a:t>• Cholestasis of pregnancy </a:t>
            </a:r>
          </a:p>
          <a:p>
            <a:r>
              <a:rPr lang="en-US" sz="2400" dirty="0" smtClean="0"/>
              <a:t>• </a:t>
            </a:r>
            <a:r>
              <a:rPr lang="en-US" sz="2400" dirty="0" err="1" smtClean="0"/>
              <a:t>Obs</a:t>
            </a:r>
            <a:r>
              <a:rPr lang="en-US" sz="2400" dirty="0" smtClean="0"/>
              <a:t> </a:t>
            </a:r>
            <a:r>
              <a:rPr lang="en-US" sz="2400" dirty="0" err="1" smtClean="0"/>
              <a:t>cx</a:t>
            </a:r>
            <a:r>
              <a:rPr lang="en-US" sz="2400" dirty="0" smtClean="0"/>
              <a:t> – Abruption,PPROM,multifetal gestation </a:t>
            </a:r>
          </a:p>
          <a:p>
            <a:r>
              <a:rPr lang="en-US" sz="2400" dirty="0" smtClean="0"/>
              <a:t>• Labour related (preterm, dystocia, uterine </a:t>
            </a:r>
            <a:r>
              <a:rPr lang="en-US" sz="2400" dirty="0" smtClean="0"/>
              <a:t>rupture)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0" y="1066800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 tooltip="PLACENTAL CAUSES&#10;• Abruption&#10;• Cord accidents&#10;• Placental i..."/>
              </a:rPr>
              <a:t>.</a:t>
            </a:r>
            <a:r>
              <a:rPr lang="en-US" dirty="0" smtClean="0">
                <a:hlinkClick r:id="rId2" tooltip="PLACENTAL CAUSES&#10;• Abruption&#10;• Cord accidents&#10;• Placental i..."/>
              </a:rPr>
              <a:t> 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sz="2800" dirty="0" smtClean="0"/>
              <a:t>Abruption </a:t>
            </a:r>
            <a:endParaRPr lang="en-US" sz="2800" dirty="0" smtClean="0"/>
          </a:p>
          <a:p>
            <a:r>
              <a:rPr lang="en-US" sz="2800" dirty="0" smtClean="0"/>
              <a:t>• </a:t>
            </a:r>
            <a:r>
              <a:rPr lang="en-US" sz="2800" dirty="0" smtClean="0"/>
              <a:t>Cord accidents </a:t>
            </a:r>
            <a:endParaRPr lang="en-US" sz="2800" dirty="0" smtClean="0"/>
          </a:p>
          <a:p>
            <a:r>
              <a:rPr lang="en-US" sz="2800" dirty="0" smtClean="0"/>
              <a:t>• </a:t>
            </a:r>
            <a:r>
              <a:rPr lang="en-US" sz="2800" dirty="0" smtClean="0"/>
              <a:t>Placental insufficiency </a:t>
            </a:r>
            <a:endParaRPr lang="en-US" sz="2800" dirty="0" smtClean="0"/>
          </a:p>
          <a:p>
            <a:r>
              <a:rPr lang="en-US" sz="2800" dirty="0" smtClean="0"/>
              <a:t>• </a:t>
            </a:r>
            <a:r>
              <a:rPr lang="en-US" sz="2800" dirty="0" smtClean="0"/>
              <a:t>Placenta </a:t>
            </a:r>
            <a:r>
              <a:rPr lang="en-US" sz="2800" dirty="0" err="1" smtClean="0"/>
              <a:t>previa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r>
              <a:rPr lang="en-US" sz="2800" dirty="0" smtClean="0"/>
              <a:t>• </a:t>
            </a:r>
            <a:r>
              <a:rPr lang="en-US" sz="2800" dirty="0" smtClean="0"/>
              <a:t>TTTS </a:t>
            </a:r>
            <a:endParaRPr lang="en-US" sz="2800" dirty="0" smtClean="0"/>
          </a:p>
          <a:p>
            <a:r>
              <a:rPr lang="en-US" sz="2800" dirty="0" smtClean="0"/>
              <a:t>• </a:t>
            </a:r>
            <a:r>
              <a:rPr lang="en-US" sz="2800" dirty="0" smtClean="0"/>
              <a:t>Chorioamnionitis </a:t>
            </a:r>
            <a:endParaRPr lang="en-US" sz="2800" dirty="0" smtClean="0"/>
          </a:p>
          <a:p>
            <a:r>
              <a:rPr lang="en-US" sz="2800" dirty="0" smtClean="0"/>
              <a:t>• PROM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• </a:t>
            </a:r>
            <a:r>
              <a:rPr lang="en-US" sz="2800" dirty="0" err="1" smtClean="0"/>
              <a:t>Feto</a:t>
            </a:r>
            <a:r>
              <a:rPr lang="en-US" sz="2800" dirty="0" smtClean="0"/>
              <a:t>-maternal </a:t>
            </a:r>
            <a:r>
              <a:rPr lang="en-US" sz="2800" dirty="0" smtClean="0"/>
              <a:t>hemorrhage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Iatrogenic- ECV, Drug </a:t>
            </a:r>
            <a:r>
              <a:rPr lang="en-US" sz="2800" dirty="0" smtClean="0"/>
              <a:t>overdoses</a:t>
            </a:r>
            <a:endParaRPr lang="en-US" sz="2800" dirty="0"/>
          </a:p>
        </p:txBody>
      </p:sp>
      <p:sp>
        <p:nvSpPr>
          <p:cNvPr id="5" name="مستطيل 4"/>
          <p:cNvSpPr/>
          <p:nvPr/>
        </p:nvSpPr>
        <p:spPr>
          <a:xfrm>
            <a:off x="152400" y="0"/>
            <a:ext cx="8991600" cy="92333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PLACENTAL CAUSES</a:t>
            </a:r>
            <a:endParaRPr lang="ar-SA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صورة 5" descr="images (1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1000" y="1295400"/>
            <a:ext cx="4953000" cy="4191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106680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• </a:t>
            </a:r>
            <a:r>
              <a:rPr lang="en-US" sz="2800" dirty="0" smtClean="0"/>
              <a:t>Multiple </a:t>
            </a:r>
            <a:r>
              <a:rPr lang="en-US" sz="2800" dirty="0" smtClean="0"/>
              <a:t>gestation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• IUGR </a:t>
            </a:r>
            <a:endParaRPr lang="en-US" sz="2800" dirty="0" smtClean="0"/>
          </a:p>
          <a:p>
            <a:r>
              <a:rPr lang="en-US" sz="2800" dirty="0" smtClean="0"/>
              <a:t>• </a:t>
            </a:r>
            <a:r>
              <a:rPr lang="en-US" sz="2800" dirty="0" smtClean="0"/>
              <a:t>Congenital </a:t>
            </a:r>
            <a:r>
              <a:rPr lang="en-US" sz="2800" dirty="0" smtClean="0"/>
              <a:t>anomalies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• Infections </a:t>
            </a:r>
            <a:endParaRPr lang="en-US" sz="2800" dirty="0" smtClean="0"/>
          </a:p>
          <a:p>
            <a:r>
              <a:rPr lang="en-US" sz="2800" dirty="0" smtClean="0"/>
              <a:t>• </a:t>
            </a:r>
            <a:r>
              <a:rPr lang="en-US" sz="2800" dirty="0" smtClean="0"/>
              <a:t>Hydrops (immune &amp; non-immune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• G6PD deficiency </a:t>
            </a:r>
            <a:r>
              <a:rPr lang="en-US" sz="2800" dirty="0" smtClean="0"/>
              <a:t>•</a:t>
            </a:r>
            <a:endParaRPr lang="en-US" sz="2800" dirty="0" smtClean="0"/>
          </a:p>
        </p:txBody>
      </p:sp>
      <p:sp>
        <p:nvSpPr>
          <p:cNvPr id="4" name="مستطيل 3"/>
          <p:cNvSpPr/>
          <p:nvPr/>
        </p:nvSpPr>
        <p:spPr>
          <a:xfrm>
            <a:off x="0" y="-304800"/>
            <a:ext cx="9144000" cy="923330"/>
          </a:xfrm>
          <a:prstGeom prst="rect">
            <a:avLst/>
          </a:prstGeom>
          <a:solidFill>
            <a:srgbClr val="92D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FOETAL CAUSES 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صورة 4" descr="Figure 93.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1052512"/>
            <a:ext cx="4724400" cy="47529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990600"/>
            <a:ext cx="89154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Symptoms</a:t>
            </a:r>
            <a:r>
              <a:rPr lang="en-US" sz="2800" dirty="0" smtClean="0"/>
              <a:t>: Absence of </a:t>
            </a:r>
            <a:r>
              <a:rPr lang="en-US" sz="2800" dirty="0" smtClean="0"/>
              <a:t>fetal movements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Signs: </a:t>
            </a:r>
            <a:r>
              <a:rPr lang="en-US" sz="2800" dirty="0" smtClean="0"/>
              <a:t>Regression </a:t>
            </a:r>
            <a:r>
              <a:rPr lang="en-US" sz="2800" dirty="0" smtClean="0"/>
              <a:t>of the positive breast changes Per abdomen • Gradual </a:t>
            </a:r>
            <a:r>
              <a:rPr lang="en-US" sz="2800" dirty="0" smtClean="0"/>
              <a:t>regression </a:t>
            </a:r>
            <a:r>
              <a:rPr lang="en-US" sz="2800" dirty="0" smtClean="0"/>
              <a:t>of the height of the uterus • Uterine tone is diminished • </a:t>
            </a:r>
            <a:r>
              <a:rPr lang="en-US" sz="2800" dirty="0" smtClean="0"/>
              <a:t>Fetal </a:t>
            </a:r>
            <a:r>
              <a:rPr lang="en-US" sz="2800" dirty="0" smtClean="0"/>
              <a:t>movement are not felt during palpation • </a:t>
            </a:r>
            <a:r>
              <a:rPr lang="en-US" sz="2800" dirty="0" smtClean="0"/>
              <a:t>Fetal </a:t>
            </a:r>
            <a:r>
              <a:rPr lang="en-US" sz="2800" dirty="0" smtClean="0"/>
              <a:t>heart sound is not </a:t>
            </a:r>
            <a:r>
              <a:rPr lang="en-US" sz="2800" dirty="0" smtClean="0"/>
              <a:t>audible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FF0000"/>
                </a:solidFill>
                <a:hlinkClick r:id="rId2" tooltip="INVESTIGATIONS&#10;• USG (100%) + Associated features can be no..."/>
              </a:rPr>
              <a:t> </a:t>
            </a:r>
            <a:r>
              <a:rPr lang="en-US" sz="2800" dirty="0" smtClean="0">
                <a:solidFill>
                  <a:srgbClr val="FF0000"/>
                </a:solidFill>
              </a:rPr>
              <a:t>INVESTIGATIONS 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• </a:t>
            </a:r>
            <a:r>
              <a:rPr lang="en-US" sz="2800" dirty="0" smtClean="0"/>
              <a:t>USG (100%) </a:t>
            </a:r>
            <a:endParaRPr lang="en-US" sz="2800" dirty="0" smtClean="0"/>
          </a:p>
          <a:p>
            <a:r>
              <a:rPr lang="en-US" sz="2800" dirty="0" smtClean="0"/>
              <a:t>Associated </a:t>
            </a:r>
            <a:r>
              <a:rPr lang="en-US" sz="2800" dirty="0" smtClean="0"/>
              <a:t>features can be noted (</a:t>
            </a:r>
            <a:r>
              <a:rPr lang="en-US" sz="2800" dirty="0" err="1" smtClean="0"/>
              <a:t>oligo</a:t>
            </a:r>
            <a:r>
              <a:rPr lang="en-US" sz="2800" dirty="0" smtClean="0"/>
              <a:t>, hydrops) </a:t>
            </a:r>
            <a:endParaRPr lang="en-US" sz="2800" dirty="0" smtClean="0"/>
          </a:p>
          <a:p>
            <a:r>
              <a:rPr lang="en-US" sz="2800" dirty="0" smtClean="0"/>
              <a:t>Robert’s </a:t>
            </a:r>
            <a:r>
              <a:rPr lang="en-US" sz="2800" dirty="0" smtClean="0"/>
              <a:t>sign : Appearance of gas shadow (in 12 hours) </a:t>
            </a:r>
            <a:r>
              <a:rPr lang="en-US" sz="2800" dirty="0" smtClean="0"/>
              <a:t>Spalding </a:t>
            </a:r>
            <a:r>
              <a:rPr lang="en-US" sz="2800" dirty="0" smtClean="0"/>
              <a:t>sign: Collapse skull bones (usually appears 7 </a:t>
            </a:r>
            <a:r>
              <a:rPr lang="en-US" sz="2800" dirty="0" smtClean="0"/>
              <a:t>days) Ball </a:t>
            </a:r>
            <a:r>
              <a:rPr lang="en-US" sz="2800" dirty="0" smtClean="0"/>
              <a:t>sign : Hyperflexion of the spine </a:t>
            </a:r>
            <a:endParaRPr lang="en-US" sz="2800" dirty="0" smtClean="0"/>
          </a:p>
          <a:p>
            <a:r>
              <a:rPr lang="en-US" sz="2800" dirty="0" smtClean="0"/>
              <a:t>Helix </a:t>
            </a:r>
            <a:r>
              <a:rPr lang="en-US" sz="2800" dirty="0" smtClean="0"/>
              <a:t>sign : Gas in umbilical arteries </a:t>
            </a:r>
            <a:endParaRPr lang="en-US" sz="2800" dirty="0" smtClean="0"/>
          </a:p>
          <a:p>
            <a:r>
              <a:rPr lang="en-US" sz="2800" dirty="0" smtClean="0"/>
              <a:t>Crowding </a:t>
            </a:r>
            <a:r>
              <a:rPr lang="en-US" sz="2800" dirty="0" smtClean="0"/>
              <a:t>of the ribs </a:t>
            </a:r>
            <a:r>
              <a:rPr lang="en-US" sz="2800" dirty="0" smtClean="0"/>
              <a:t>shadow</a:t>
            </a:r>
            <a:endParaRPr lang="en-US" sz="2800" dirty="0"/>
          </a:p>
        </p:txBody>
      </p:sp>
      <p:sp>
        <p:nvSpPr>
          <p:cNvPr id="4" name="مستطيل 3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u="sng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DIAGNOSIS 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0" y="0"/>
            <a:ext cx="4648200" cy="6858000"/>
          </a:xfrm>
        </p:spPr>
        <p:txBody>
          <a:bodyPr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sz="2000" b="1" dirty="0" smtClean="0">
                <a:solidFill>
                  <a:srgbClr val="40404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Auscultation and </a:t>
            </a:r>
            <a:r>
              <a:rPr lang="en-US" sz="2000" b="1" dirty="0" err="1" smtClean="0">
                <a:solidFill>
                  <a:srgbClr val="40404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cardiotocography</a:t>
            </a:r>
            <a:r>
              <a:rPr lang="en-US" sz="2000" b="1" dirty="0" smtClean="0">
                <a:solidFill>
                  <a:srgbClr val="40404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 should not be used to investigate suspected IUFD.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Real-time 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ultrasonography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 is essential for the accurate diagnosis of IUFD.</a:t>
            </a:r>
            <a:endParaRPr lang="en-US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sz="2000" b="1" dirty="0" smtClean="0">
                <a:solidFill>
                  <a:srgbClr val="40404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Ideally, real-time </a:t>
            </a:r>
            <a:r>
              <a:rPr lang="en-US" sz="2000" b="1" dirty="0" err="1" smtClean="0">
                <a:solidFill>
                  <a:srgbClr val="40404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ultrasonography</a:t>
            </a:r>
            <a:r>
              <a:rPr lang="en-US" sz="2000" b="1" dirty="0" smtClean="0">
                <a:solidFill>
                  <a:srgbClr val="40404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 should be available at all times.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sz="2000" b="1" dirty="0" smtClean="0">
                <a:solidFill>
                  <a:srgbClr val="40404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A second opinion should be obtained whenever practically possible.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Mothers should be prepared for the possibility of passive fetal movement. If the mother reports passive fetal movement after the scan to diagnose IUFD, a repeat scan should be offered</a:t>
            </a:r>
            <a:r>
              <a:rPr lang="en-US" sz="2000" b="1" dirty="0" smtClean="0">
                <a:solidFill>
                  <a:srgbClr val="40404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.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Auscultation of the fetal heart by </a:t>
            </a:r>
            <a:r>
              <a:rPr lang="en-US" sz="2000" dirty="0" err="1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Pinard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stethoscope or Doppler ultrasound is insufficiently accurate for diagnosis</a:t>
            </a:r>
            <a:endParaRPr lang="en-US" sz="2000" dirty="0">
              <a:solidFill>
                <a:srgbClr val="0070C0"/>
              </a:solidFill>
            </a:endParaRPr>
          </a:p>
        </p:txBody>
      </p:sp>
      <p:pic>
        <p:nvPicPr>
          <p:cNvPr id="5" name="عنصر نائب للمحتوى 4" descr="download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876801" y="0"/>
            <a:ext cx="4038600" cy="55626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1066800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If </a:t>
            </a:r>
            <a:r>
              <a:rPr lang="en-US" sz="2800" b="1" dirty="0" smtClean="0"/>
              <a:t>the woman is unaccompanied, an immediate offer should be made to call her partner, relatives or</a:t>
            </a:r>
          </a:p>
          <a:p>
            <a:r>
              <a:rPr lang="en-US" sz="2800" b="1" dirty="0" smtClean="0"/>
              <a:t>friends.</a:t>
            </a:r>
          </a:p>
          <a:p>
            <a:r>
              <a:rPr lang="en-US" sz="2800" b="1" dirty="0" smtClean="0"/>
              <a:t>Discussions should aim to support maternal/parental choice.</a:t>
            </a:r>
          </a:p>
          <a:p>
            <a:r>
              <a:rPr lang="en-US" sz="2800" b="1" dirty="0" smtClean="0"/>
              <a:t>Parents should be offered written information to supplement discussions</a:t>
            </a:r>
            <a:endParaRPr lang="en-US" sz="2800" dirty="0"/>
          </a:p>
        </p:txBody>
      </p:sp>
      <p:sp>
        <p:nvSpPr>
          <p:cNvPr id="3" name="مستطيل 2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Breaking bad news</a:t>
            </a:r>
            <a:endParaRPr lang="ar-SA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" name="صورة 3" descr="download (1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3581400"/>
            <a:ext cx="4495800" cy="3276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597</TotalTime>
  <Words>1730</Words>
  <Application>Microsoft Office PowerPoint</Application>
  <PresentationFormat>عرض على الشاشة (3:4)‏</PresentationFormat>
  <Paragraphs>224</Paragraphs>
  <Slides>26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26</vt:i4>
      </vt:variant>
    </vt:vector>
  </HeadingPairs>
  <TitlesOfParts>
    <vt:vector size="27" baseType="lpstr">
      <vt:lpstr>رحلة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Dr.ali</dc:creator>
  <cp:lastModifiedBy>yousif</cp:lastModifiedBy>
  <cp:revision>78</cp:revision>
  <dcterms:created xsi:type="dcterms:W3CDTF">2019-03-03T17:32:54Z</dcterms:created>
  <dcterms:modified xsi:type="dcterms:W3CDTF">2020-03-28T14:35:51Z</dcterms:modified>
</cp:coreProperties>
</file>