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49" d="100"/>
          <a:sy n="49" d="100"/>
        </p:scale>
        <p:origin x="-129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0765-FC00-42AD-A80E-06EC4237351C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31EA-BB02-4F64-BAD2-E0537A1A26D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0765-FC00-42AD-A80E-06EC4237351C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31EA-BB02-4F64-BAD2-E0537A1A26D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0765-FC00-42AD-A80E-06EC4237351C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31EA-BB02-4F64-BAD2-E0537A1A26D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0765-FC00-42AD-A80E-06EC4237351C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31EA-BB02-4F64-BAD2-E0537A1A26D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0765-FC00-42AD-A80E-06EC4237351C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31EA-BB02-4F64-BAD2-E0537A1A26D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0765-FC00-42AD-A80E-06EC4237351C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31EA-BB02-4F64-BAD2-E0537A1A26D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0765-FC00-42AD-A80E-06EC4237351C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31EA-BB02-4F64-BAD2-E0537A1A26D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0765-FC00-42AD-A80E-06EC4237351C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31EA-BB02-4F64-BAD2-E0537A1A26D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0765-FC00-42AD-A80E-06EC4237351C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31EA-BB02-4F64-BAD2-E0537A1A26D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0765-FC00-42AD-A80E-06EC4237351C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31EA-BB02-4F64-BAD2-E0537A1A26D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0765-FC00-42AD-A80E-06EC4237351C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31EA-BB02-4F64-BAD2-E0537A1A26D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20765-FC00-42AD-A80E-06EC4237351C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431EA-BB02-4F64-BAD2-E0537A1A26D3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أ. د. سامية عباس عليوي</a:t>
            </a:r>
            <a:endParaRPr lang="ar-IQ" dirty="0"/>
          </a:p>
        </p:txBody>
      </p:sp>
      <p:pic>
        <p:nvPicPr>
          <p:cNvPr id="1026" name="Picture 2" descr="C:\Users\HP\20170525_11490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448592"/>
            <a:ext cx="2895600" cy="5409408"/>
          </a:xfrm>
          <a:prstGeom prst="rect">
            <a:avLst/>
          </a:prstGeom>
          <a:noFill/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6705600" y="4724400"/>
            <a:ext cx="1539875" cy="1539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can00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188913"/>
            <a:ext cx="8208962" cy="6119812"/>
          </a:xfrm>
          <a:noFill/>
        </p:spPr>
      </p:pic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76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  <a:solidFill>
            <a:schemeClr val="bg1"/>
          </a:solidFill>
        </p:spPr>
        <p:txBody>
          <a:bodyPr/>
          <a:lstStyle/>
          <a:p>
            <a:pPr algn="l" rtl="0" eaLnBrk="1" hangingPunct="1"/>
            <a:r>
              <a:rPr lang="en-US" smtClean="0">
                <a:solidFill>
                  <a:srgbClr val="0000CC"/>
                </a:solidFill>
              </a:rPr>
              <a:t>Formation and position of the endocadiac heart tube: 	</a:t>
            </a:r>
          </a:p>
          <a:p>
            <a:pPr algn="l" rtl="0" eaLnBrk="1" hangingPunct="1"/>
            <a:r>
              <a:rPr lang="en-US" smtClean="0"/>
              <a:t> The cardiogenic field deviated ventrally &amp; caudally by the passive effect of the </a:t>
            </a:r>
            <a:r>
              <a:rPr lang="en-US" b="1" smtClean="0">
                <a:solidFill>
                  <a:srgbClr val="FF3300"/>
                </a:solidFill>
              </a:rPr>
              <a:t>cephalocaudal folding</a:t>
            </a:r>
            <a:r>
              <a:rPr lang="en-US" smtClean="0"/>
              <a:t> of the embryo,thus, the cardiac field become ventral &amp; caudal to the buccopharyngeal membrane after 180 degree ventral deviation reaching the cervical region of the embryo and then the thoracic region. 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5562600" y="4816476"/>
            <a:ext cx="2041524" cy="204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31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457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algn="l" rtl="0" eaLnBrk="1" hangingPunct="1"/>
            <a:r>
              <a:rPr lang="en-US" sz="4800" smtClean="0"/>
              <a:t>Also, the transverse folding of the embryo results in approximation of the lateral limb of the U shaped  heart tube &amp; then fusion of these limbs forming the </a:t>
            </a:r>
            <a:r>
              <a:rPr lang="en-US" sz="4800" b="1" smtClean="0"/>
              <a:t>single </a:t>
            </a:r>
            <a:r>
              <a:rPr lang="en-US" sz="4800" b="1" smtClean="0">
                <a:solidFill>
                  <a:srgbClr val="FF3300"/>
                </a:solidFill>
              </a:rPr>
              <a:t>heart</a:t>
            </a:r>
            <a:r>
              <a:rPr lang="en-US" sz="4800" smtClean="0">
                <a:solidFill>
                  <a:srgbClr val="FF3300"/>
                </a:solidFill>
              </a:rPr>
              <a:t> </a:t>
            </a:r>
            <a:r>
              <a:rPr lang="en-US" sz="4800" b="1" smtClean="0">
                <a:solidFill>
                  <a:srgbClr val="FF3300"/>
                </a:solidFill>
              </a:rPr>
              <a:t>tube</a:t>
            </a:r>
            <a:r>
              <a:rPr lang="en-US" sz="4800" b="1" smtClean="0"/>
              <a:t>.</a:t>
            </a:r>
          </a:p>
          <a:p>
            <a:pPr eaLnBrk="1" hangingPunct="1"/>
            <a:endParaRPr lang="en-US" sz="4800" smtClean="0"/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6019800" y="4800600"/>
            <a:ext cx="1736724" cy="1736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solidFill>
            <a:schemeClr val="folHlink"/>
          </a:solidFill>
        </p:spPr>
        <p:txBody>
          <a:bodyPr/>
          <a:lstStyle/>
          <a:p>
            <a:pPr algn="l" rtl="0" eaLnBrk="1" hangingPunct="1"/>
            <a:r>
              <a:rPr lang="en-US" sz="4000" b="1" smtClean="0"/>
              <a:t>The cardiovascular development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472112"/>
          </a:xfrm>
          <a:solidFill>
            <a:schemeClr val="bg1"/>
          </a:solidFill>
        </p:spPr>
        <p:txBody>
          <a:bodyPr/>
          <a:lstStyle/>
          <a:p>
            <a:pPr algn="l" rtl="0" eaLnBrk="1" hangingPunct="1"/>
            <a:r>
              <a:rPr lang="en-US" sz="3600" dirty="0" smtClean="0">
                <a:solidFill>
                  <a:srgbClr val="CC0000"/>
                </a:solidFill>
              </a:rPr>
              <a:t>Before the 3rd week of development, the embryo has its nutrition by </a:t>
            </a:r>
            <a:r>
              <a:rPr lang="en-US" sz="3600" b="1" dirty="0" smtClean="0">
                <a:solidFill>
                  <a:srgbClr val="CC0000"/>
                </a:solidFill>
              </a:rPr>
              <a:t>diffusion,</a:t>
            </a:r>
            <a:r>
              <a:rPr lang="en-US" sz="3600" dirty="0" smtClean="0">
                <a:solidFill>
                  <a:srgbClr val="CC0000"/>
                </a:solidFill>
              </a:rPr>
              <a:t> later on blood &amp; blood vessels develop in </a:t>
            </a:r>
            <a:r>
              <a:rPr lang="en-US" sz="3600" dirty="0" smtClean="0">
                <a:solidFill>
                  <a:srgbClr val="CC0000"/>
                </a:solidFill>
              </a:rPr>
              <a:t>mesoderm </a:t>
            </a:r>
            <a:r>
              <a:rPr lang="en-US" sz="3600" dirty="0" smtClean="0">
                <a:solidFill>
                  <a:srgbClr val="CC0000"/>
                </a:solidFill>
              </a:rPr>
              <a:t>in the form of </a:t>
            </a:r>
            <a:r>
              <a:rPr lang="en-US" sz="3600" b="1" dirty="0" smtClean="0">
                <a:solidFill>
                  <a:srgbClr val="CC0000"/>
                </a:solidFill>
              </a:rPr>
              <a:t>clusters</a:t>
            </a:r>
            <a:endParaRPr lang="en-US" sz="3600" dirty="0" smtClean="0">
              <a:solidFill>
                <a:srgbClr val="CC0000"/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6629400" y="44196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73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24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algn="l" rtl="0" eaLnBrk="1" hangingPunct="1"/>
            <a:r>
              <a:rPr lang="en-US" sz="4400" smtClean="0">
                <a:solidFill>
                  <a:srgbClr val="0000CC"/>
                </a:solidFill>
              </a:rPr>
              <a:t>These clusters then are </a:t>
            </a:r>
            <a:r>
              <a:rPr lang="en-US" sz="4400" b="1" smtClean="0">
                <a:solidFill>
                  <a:srgbClr val="0000CC"/>
                </a:solidFill>
              </a:rPr>
              <a:t>canalized </a:t>
            </a:r>
            <a:r>
              <a:rPr lang="en-US" sz="4400" smtClean="0">
                <a:solidFill>
                  <a:srgbClr val="0000CC"/>
                </a:solidFill>
              </a:rPr>
              <a:t>forming blood </a:t>
            </a:r>
            <a:r>
              <a:rPr lang="en-US" sz="4400" b="1" smtClean="0">
                <a:solidFill>
                  <a:srgbClr val="0000CC"/>
                </a:solidFill>
              </a:rPr>
              <a:t>vessels</a:t>
            </a:r>
            <a:r>
              <a:rPr lang="en-US" sz="4400" smtClean="0">
                <a:solidFill>
                  <a:srgbClr val="0000CC"/>
                </a:solidFill>
              </a:rPr>
              <a:t>; &amp; form</a:t>
            </a:r>
            <a:r>
              <a:rPr lang="en-US" sz="4400" b="1" smtClean="0">
                <a:solidFill>
                  <a:srgbClr val="0000CC"/>
                </a:solidFill>
              </a:rPr>
              <a:t> primitive blood cells</a:t>
            </a:r>
            <a:r>
              <a:rPr lang="en-US" sz="4400" smtClean="0">
                <a:solidFill>
                  <a:srgbClr val="0000CC"/>
                </a:solidFill>
              </a:rPr>
              <a:t> that undergo gradual programmed cell death  to be replaced by </a:t>
            </a:r>
            <a:r>
              <a:rPr lang="en-US" sz="4400" b="1" smtClean="0">
                <a:solidFill>
                  <a:srgbClr val="0000CC"/>
                </a:solidFill>
              </a:rPr>
              <a:t>fetal blood cells</a:t>
            </a:r>
            <a:r>
              <a:rPr lang="en-US" sz="4400" smtClean="0">
                <a:solidFill>
                  <a:srgbClr val="0000CC"/>
                </a:solidFill>
              </a:rPr>
              <a:t> . </a:t>
            </a:r>
          </a:p>
          <a:p>
            <a:pPr eaLnBrk="1" hangingPunct="1"/>
            <a:endParaRPr lang="en-US" sz="4400" smtClean="0"/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6553200" y="472440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888"/>
            <a:ext cx="8229600" cy="6010275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1268" name="Picture 4" descr="scan002"/>
          <p:cNvPicPr>
            <a:picLocks noChangeAspect="1" noChangeArrowheads="1"/>
          </p:cNvPicPr>
          <p:nvPr/>
        </p:nvPicPr>
        <p:blipFill>
          <a:blip r:embed="rId3">
            <a:lum bright="-6000" contrast="18000"/>
          </a:blip>
          <a:srcRect/>
          <a:stretch>
            <a:fillRect/>
          </a:stretch>
        </p:blipFill>
        <p:spPr bwMode="auto">
          <a:xfrm>
            <a:off x="827088" y="188913"/>
            <a:ext cx="7273925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7635876" y="49530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47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  <a:noFill/>
        </p:spPr>
        <p:txBody>
          <a:bodyPr/>
          <a:lstStyle/>
          <a:p>
            <a:pPr algn="l" rtl="0" eaLnBrk="1" hangingPunct="1"/>
            <a:r>
              <a:rPr lang="en-US" sz="4000" b="1" dirty="0" smtClean="0"/>
              <a:t>The </a:t>
            </a:r>
            <a:r>
              <a:rPr lang="en-US" sz="4000" b="1" dirty="0" smtClean="0">
                <a:solidFill>
                  <a:srgbClr val="CC0000"/>
                </a:solidFill>
              </a:rPr>
              <a:t>fetal blood cell</a:t>
            </a:r>
            <a:r>
              <a:rPr lang="en-US" sz="4000" b="1" dirty="0" smtClean="0"/>
              <a:t> </a:t>
            </a:r>
            <a:r>
              <a:rPr lang="en-US" sz="4000" b="1" dirty="0" smtClean="0"/>
              <a:t>then </a:t>
            </a:r>
            <a:r>
              <a:rPr lang="en-US" sz="4000" b="1" dirty="0" smtClean="0"/>
              <a:t>migrate to form  major </a:t>
            </a:r>
            <a:r>
              <a:rPr lang="en-US" sz="4000" b="1" dirty="0" err="1" smtClean="0"/>
              <a:t>haemopoitic</a:t>
            </a:r>
            <a:r>
              <a:rPr lang="en-US" sz="4000" b="1" dirty="0" smtClean="0"/>
              <a:t> system of </a:t>
            </a:r>
            <a:r>
              <a:rPr lang="en-US" sz="4000" b="1" i="1" dirty="0" smtClean="0"/>
              <a:t> </a:t>
            </a:r>
            <a:r>
              <a:rPr lang="en-US" sz="4000" b="1" dirty="0" smtClean="0"/>
              <a:t>the embryo inside the </a:t>
            </a:r>
            <a:r>
              <a:rPr lang="en-US" sz="4000" b="1" dirty="0" smtClean="0">
                <a:solidFill>
                  <a:srgbClr val="CC0000"/>
                </a:solidFill>
              </a:rPr>
              <a:t>liver</a:t>
            </a:r>
            <a:r>
              <a:rPr lang="en-US" sz="4000" b="1" dirty="0" smtClean="0"/>
              <a:t> &amp; then the adult </a:t>
            </a:r>
            <a:r>
              <a:rPr lang="en-US" sz="4000" b="1" dirty="0" smtClean="0"/>
              <a:t>in </a:t>
            </a:r>
            <a:r>
              <a:rPr lang="en-US" sz="4000" b="1" dirty="0" smtClean="0"/>
              <a:t>the </a:t>
            </a:r>
            <a:r>
              <a:rPr lang="en-US" sz="4000" b="1" dirty="0" smtClean="0">
                <a:solidFill>
                  <a:srgbClr val="CC0000"/>
                </a:solidFill>
              </a:rPr>
              <a:t>bone marrow</a:t>
            </a:r>
            <a:r>
              <a:rPr lang="en-US" sz="4000" b="1" dirty="0" smtClean="0"/>
              <a:t>. 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6096000" y="3581400"/>
            <a:ext cx="1768475" cy="176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7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4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algn="l" rtl="0" eaLnBrk="1" hangingPunct="1"/>
            <a:r>
              <a:rPr lang="en-US" sz="4800" b="1" dirty="0" smtClean="0"/>
              <a:t>The  </a:t>
            </a:r>
            <a:r>
              <a:rPr lang="en-US" sz="4800" b="1" dirty="0" err="1" smtClean="0"/>
              <a:t>angiogenetic</a:t>
            </a:r>
            <a:r>
              <a:rPr lang="en-US" sz="4800" b="1" dirty="0" smtClean="0"/>
              <a:t> </a:t>
            </a:r>
            <a:r>
              <a:rPr lang="en-US" sz="4800" b="1" dirty="0" smtClean="0">
                <a:solidFill>
                  <a:srgbClr val="CC0000"/>
                </a:solidFill>
              </a:rPr>
              <a:t>clusters are canalized</a:t>
            </a:r>
            <a:r>
              <a:rPr lang="en-US" sz="4800" b="1" dirty="0" smtClean="0"/>
              <a:t> also to form the horse shoe-	shaped plexus </a:t>
            </a:r>
            <a:r>
              <a:rPr lang="en-US" sz="4800" b="1" dirty="0" smtClean="0"/>
              <a:t>to form </a:t>
            </a:r>
            <a:r>
              <a:rPr lang="en-US" sz="4800" b="1" dirty="0" smtClean="0">
                <a:solidFill>
                  <a:srgbClr val="CC0000"/>
                </a:solidFill>
              </a:rPr>
              <a:t>U-shaped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endocardial</a:t>
            </a:r>
            <a:r>
              <a:rPr lang="en-US" sz="4800" b="1" dirty="0" smtClean="0"/>
              <a:t> heart tube </a:t>
            </a:r>
          </a:p>
          <a:p>
            <a:pPr eaLnBrk="1" hangingPunct="1"/>
            <a:endParaRPr lang="en-US" sz="4800" dirty="0" smtClean="0"/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6553200" y="4724400"/>
            <a:ext cx="1616075" cy="161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scan00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6000" contrast="18000"/>
          </a:blip>
          <a:srcRect/>
          <a:stretch>
            <a:fillRect/>
          </a:stretch>
        </p:blipFill>
        <p:spPr>
          <a:xfrm>
            <a:off x="684213" y="333375"/>
            <a:ext cx="7775575" cy="6048375"/>
          </a:xfrm>
          <a:noFill/>
        </p:spPr>
      </p:pic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7543800" y="5197476"/>
            <a:ext cx="1295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4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  <a:solidFill>
            <a:schemeClr val="bg1"/>
          </a:solidFill>
        </p:spPr>
        <p:txBody>
          <a:bodyPr/>
          <a:lstStyle/>
          <a:p>
            <a:pPr algn="l" rtl="0" eaLnBrk="1" hangingPunct="1"/>
            <a:r>
              <a:rPr lang="en-US" sz="4800" smtClean="0"/>
              <a:t>The anterior central portion of this tube is called the  </a:t>
            </a:r>
            <a:r>
              <a:rPr lang="en-US" sz="4800" b="1" smtClean="0">
                <a:solidFill>
                  <a:srgbClr val="FF3300"/>
                </a:solidFill>
              </a:rPr>
              <a:t>cardiogenic field</a:t>
            </a:r>
            <a:r>
              <a:rPr lang="en-US" sz="4800" smtClean="0"/>
              <a:t> that is located anterior to buccopharangeal membrane &amp; neural tube. 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6934200" y="5045076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37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355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algn="l" rtl="0" eaLnBrk="1" hangingPunct="1"/>
            <a:r>
              <a:rPr lang="en-US" sz="4800" dirty="0" smtClean="0"/>
              <a:t>The intra embryonic cavity near this field is </a:t>
            </a:r>
            <a:r>
              <a:rPr lang="en-US" sz="4800" dirty="0" err="1" smtClean="0"/>
              <a:t>primordium</a:t>
            </a:r>
            <a:r>
              <a:rPr lang="en-US" sz="4800" dirty="0" smtClean="0"/>
              <a:t> of the </a:t>
            </a:r>
            <a:r>
              <a:rPr lang="en-US" sz="4800" b="1" dirty="0" smtClean="0">
                <a:solidFill>
                  <a:srgbClr val="FF3300"/>
                </a:solidFill>
              </a:rPr>
              <a:t>pericardial cavity</a:t>
            </a:r>
            <a:r>
              <a:rPr lang="en-US" sz="4800" dirty="0" smtClean="0"/>
              <a:t>. </a:t>
            </a:r>
          </a:p>
          <a:p>
            <a:pPr algn="l" rtl="0" eaLnBrk="1" hangingPunct="1"/>
            <a:r>
              <a:rPr lang="en-US" sz="4800" dirty="0" smtClean="0"/>
              <a:t>The heart beating begins in the </a:t>
            </a:r>
            <a:r>
              <a:rPr lang="en-US" sz="4800" b="1" dirty="0" smtClean="0">
                <a:solidFill>
                  <a:srgbClr val="FF3300"/>
                </a:solidFill>
              </a:rPr>
              <a:t>4</a:t>
            </a:r>
            <a:r>
              <a:rPr lang="en-US" sz="4800" b="1" baseline="30000" dirty="0" smtClean="0">
                <a:solidFill>
                  <a:srgbClr val="FF3300"/>
                </a:solidFill>
              </a:rPr>
              <a:t>th</a:t>
            </a:r>
            <a:r>
              <a:rPr lang="en-US" sz="4800" b="1" dirty="0" smtClean="0">
                <a:solidFill>
                  <a:srgbClr val="FF3300"/>
                </a:solidFill>
              </a:rPr>
              <a:t> </a:t>
            </a:r>
            <a:r>
              <a:rPr lang="en-US" sz="4800" b="1" dirty="0" err="1" smtClean="0">
                <a:solidFill>
                  <a:srgbClr val="FF3300"/>
                </a:solidFill>
              </a:rPr>
              <a:t>wK</a:t>
            </a:r>
            <a:r>
              <a:rPr lang="en-US" sz="4800" b="1" dirty="0" smtClean="0">
                <a:solidFill>
                  <a:srgbClr val="FF3300"/>
                </a:solidFill>
              </a:rPr>
              <a:t> </a:t>
            </a:r>
            <a:r>
              <a:rPr lang="en-US" sz="4800" dirty="0" smtClean="0"/>
              <a:t>of development </a:t>
            </a:r>
          </a:p>
          <a:p>
            <a:pPr eaLnBrk="1" hangingPunct="1"/>
            <a:endParaRPr lang="en-US" sz="4800" dirty="0" smtClean="0"/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6797676" y="53340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193</Words>
  <Application>Microsoft Office PowerPoint</Application>
  <PresentationFormat>On-screen Show (4:3)</PresentationFormat>
  <Paragraphs>12</Paragraphs>
  <Slides>12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أ. د. سامية عباس عليوي</vt:lpstr>
      <vt:lpstr>The cardiovascular development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cardiovascular development</dc:title>
  <dc:creator>HP</dc:creator>
  <cp:lastModifiedBy>HP</cp:lastModifiedBy>
  <cp:revision>5</cp:revision>
  <dcterms:created xsi:type="dcterms:W3CDTF">2020-03-20T19:01:47Z</dcterms:created>
  <dcterms:modified xsi:type="dcterms:W3CDTF">2020-03-20T20:29:24Z</dcterms:modified>
</cp:coreProperties>
</file>