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D95A-F72E-4D99-B8BD-5CBA8B46DB04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2202-D00E-46B2-96F2-69C09E663372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43A7-A6D0-4023-B6ED-48B3FA3C765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chemeClr val="bg1"/>
          </a:solidFill>
        </p:spPr>
        <p:txBody>
          <a:bodyPr/>
          <a:lstStyle/>
          <a:p>
            <a:pPr algn="l" rtl="0"/>
            <a:r>
              <a:rPr lang="en-US" sz="3600" u="sng" dirty="0" smtClean="0">
                <a:solidFill>
                  <a:srgbClr val="FF0000"/>
                </a:solidFill>
              </a:rPr>
              <a:t>(Easy Go</a:t>
            </a:r>
            <a:r>
              <a:rPr lang="en-US" sz="3600" u="sng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sixth aortic arch: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(the pulmonary arch) it forms the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pulmonary arteries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The connection of the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Rt.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sixth arch and the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Rt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dorsal aorta will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disappears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while the connection of the 6th arch with the dorsal aorta forms the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ductus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arteriosus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 the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side.</a:t>
            </a:r>
          </a:p>
          <a:p>
            <a:pPr algn="l" rtl="0" eaLnBrk="1" hangingPunct="1"/>
            <a:endParaRPr lang="en-US" sz="3600" dirty="0" smtClean="0">
              <a:solidFill>
                <a:srgbClr val="FF33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248400" y="41148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01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597650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b="1" u="sng" smtClean="0"/>
              <a:t>Abnormalities of the arterial system:</a:t>
            </a:r>
            <a:endParaRPr lang="en-US" b="1" smtClean="0"/>
          </a:p>
          <a:p>
            <a:pPr algn="l" rtl="0" eaLnBrk="1" hangingPunct="1"/>
            <a:r>
              <a:rPr lang="en-US" b="1" smtClean="0"/>
              <a:t>Patent ductus arteriosus:</a:t>
            </a:r>
            <a:endParaRPr lang="en-US" smtClean="0"/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 It occurs either alone or with: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tetralogy of Fallot,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 transposition of great blood vessels,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pulmonary valve atrasia,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aortic valve atresia,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pre-ductal coarctation of aorta, </a:t>
            </a:r>
          </a:p>
          <a:p>
            <a:pPr algn="l" rtl="0" eaLnBrk="1" hangingPunct="1"/>
            <a:r>
              <a:rPr lang="en-US" sz="3600" b="1" smtClean="0">
                <a:solidFill>
                  <a:srgbClr val="009900"/>
                </a:solidFill>
              </a:rPr>
              <a:t>or interrupted aortic arch.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15200" y="4800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625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600" u="sng" dirty="0" smtClean="0">
                <a:solidFill>
                  <a:srgbClr val="FF0000"/>
                </a:solidFill>
              </a:rPr>
              <a:t>(Easy Go</a:t>
            </a:r>
            <a:r>
              <a:rPr lang="en-US" sz="3600" u="sng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3600" b="1" dirty="0" smtClean="0"/>
              <a:t>During </a:t>
            </a:r>
            <a:r>
              <a:rPr lang="en-US" sz="3600" b="1" dirty="0" smtClean="0"/>
              <a:t>the development of the aortic arches, there will be </a:t>
            </a:r>
            <a:r>
              <a:rPr lang="en-US" sz="4000" b="1" dirty="0" smtClean="0">
                <a:solidFill>
                  <a:srgbClr val="FF3300"/>
                </a:solidFill>
              </a:rPr>
              <a:t>disappearance</a:t>
            </a:r>
            <a:r>
              <a:rPr lang="en-US" sz="3600" b="1" dirty="0" smtClean="0"/>
              <a:t> of the following:</a:t>
            </a:r>
          </a:p>
          <a:p>
            <a:pPr algn="l" rtl="0" eaLnBrk="1" hangingPunct="1"/>
            <a:r>
              <a:rPr lang="en-US" sz="3600" b="1" dirty="0" smtClean="0">
                <a:solidFill>
                  <a:schemeClr val="accent2"/>
                </a:solidFill>
              </a:rPr>
              <a:t>1.the bilateral dorsal </a:t>
            </a:r>
            <a:r>
              <a:rPr lang="en-US" sz="3600" b="1" dirty="0" err="1" smtClean="0">
                <a:solidFill>
                  <a:schemeClr val="accent2"/>
                </a:solidFill>
              </a:rPr>
              <a:t>aortae</a:t>
            </a:r>
            <a:r>
              <a:rPr lang="en-US" sz="3600" b="1" dirty="0" smtClean="0">
                <a:solidFill>
                  <a:schemeClr val="accent2"/>
                </a:solidFill>
              </a:rPr>
              <a:t> between the 3rd and the 4th arches (called the carotid arch).</a:t>
            </a:r>
          </a:p>
          <a:p>
            <a:pPr algn="l" rtl="0" eaLnBrk="1" hangingPunct="1"/>
            <a:r>
              <a:rPr lang="en-US" sz="3600" b="1" dirty="0" smtClean="0">
                <a:solidFill>
                  <a:srgbClr val="FF3300"/>
                </a:solidFill>
              </a:rPr>
              <a:t>2.the </a:t>
            </a:r>
            <a:r>
              <a:rPr lang="en-US" sz="3600" b="1" dirty="0" err="1" smtClean="0">
                <a:solidFill>
                  <a:srgbClr val="FF3300"/>
                </a:solidFill>
              </a:rPr>
              <a:t>Rt</a:t>
            </a:r>
            <a:r>
              <a:rPr lang="en-US" sz="3600" b="1" dirty="0" smtClean="0">
                <a:solidFill>
                  <a:srgbClr val="FF3300"/>
                </a:solidFill>
              </a:rPr>
              <a:t> dorsal aorta between the origin of the </a:t>
            </a:r>
            <a:r>
              <a:rPr lang="en-US" sz="3600" b="1" dirty="0" err="1" smtClean="0">
                <a:solidFill>
                  <a:srgbClr val="FF3300"/>
                </a:solidFill>
              </a:rPr>
              <a:t>Rt</a:t>
            </a:r>
            <a:r>
              <a:rPr lang="en-US" sz="3600" b="1" dirty="0" smtClean="0">
                <a:solidFill>
                  <a:srgbClr val="FF3300"/>
                </a:solidFill>
              </a:rPr>
              <a:t> 7th </a:t>
            </a:r>
            <a:r>
              <a:rPr lang="en-US" sz="3600" b="1" dirty="0" err="1" smtClean="0">
                <a:solidFill>
                  <a:srgbClr val="FF3300"/>
                </a:solidFill>
              </a:rPr>
              <a:t>intersegmental</a:t>
            </a:r>
            <a:r>
              <a:rPr lang="en-US" sz="3600" b="1" dirty="0" smtClean="0">
                <a:solidFill>
                  <a:srgbClr val="FF3300"/>
                </a:solidFill>
              </a:rPr>
              <a:t> artery and the junction with the left dorsal aorta.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10400" y="542607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an00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0"/>
            <a:ext cx="8964612" cy="6858000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950076" y="473076"/>
            <a:ext cx="1508124" cy="15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scan00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352800" y="92076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  <a:solidFill>
            <a:schemeClr val="bg1"/>
          </a:solidFill>
        </p:spPr>
        <p:txBody>
          <a:bodyPr/>
          <a:lstStyle/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(Easy Go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dirty="0" smtClean="0">
                <a:solidFill>
                  <a:srgbClr val="CC00CC"/>
                </a:solidFill>
              </a:rPr>
              <a:t>Also </a:t>
            </a:r>
            <a:r>
              <a:rPr lang="en-US" dirty="0" smtClean="0">
                <a:solidFill>
                  <a:srgbClr val="CC00CC"/>
                </a:solidFill>
              </a:rPr>
              <a:t>during this </a:t>
            </a:r>
            <a:r>
              <a:rPr lang="en-US" dirty="0" err="1" smtClean="0">
                <a:solidFill>
                  <a:srgbClr val="CC00CC"/>
                </a:solidFill>
              </a:rPr>
              <a:t>developemtal</a:t>
            </a:r>
            <a:r>
              <a:rPr lang="en-US" dirty="0" smtClean="0">
                <a:solidFill>
                  <a:srgbClr val="CC00CC"/>
                </a:solidFill>
              </a:rPr>
              <a:t> period, the </a:t>
            </a:r>
            <a:r>
              <a:rPr lang="en-US" b="1" dirty="0" smtClean="0">
                <a:solidFill>
                  <a:srgbClr val="CC00CC"/>
                </a:solidFill>
              </a:rPr>
              <a:t>heart descends</a:t>
            </a:r>
            <a:r>
              <a:rPr lang="en-US" dirty="0" smtClean="0">
                <a:solidFill>
                  <a:srgbClr val="CC00CC"/>
                </a:solidFill>
              </a:rPr>
              <a:t> from the neck to the thoracic cavity, as a result of that, the following </a:t>
            </a:r>
            <a:r>
              <a:rPr lang="en-US" b="1" i="1" dirty="0" smtClean="0">
                <a:solidFill>
                  <a:srgbClr val="CC00CC"/>
                </a:solidFill>
              </a:rPr>
              <a:t>two changes</a:t>
            </a:r>
            <a:r>
              <a:rPr lang="en-US" dirty="0" smtClean="0">
                <a:solidFill>
                  <a:srgbClr val="CC00CC"/>
                </a:solidFill>
              </a:rPr>
              <a:t> occur:</a:t>
            </a:r>
          </a:p>
          <a:p>
            <a:pPr algn="l" rtl="0" eaLnBrk="1" hangingPunct="1"/>
            <a:r>
              <a:rPr lang="en-US" dirty="0" smtClean="0">
                <a:solidFill>
                  <a:schemeClr val="accent2"/>
                </a:solidFill>
              </a:rPr>
              <a:t>1.the </a:t>
            </a:r>
            <a:r>
              <a:rPr lang="en-US" b="1" dirty="0" smtClean="0">
                <a:solidFill>
                  <a:schemeClr val="accent2"/>
                </a:solidFill>
              </a:rPr>
              <a:t>Lt </a:t>
            </a:r>
            <a:r>
              <a:rPr lang="en-US" b="1" dirty="0" err="1" smtClean="0">
                <a:solidFill>
                  <a:schemeClr val="accent2"/>
                </a:solidFill>
              </a:rPr>
              <a:t>subclavian</a:t>
            </a:r>
            <a:r>
              <a:rPr lang="en-US" b="1" dirty="0" smtClean="0">
                <a:solidFill>
                  <a:schemeClr val="accent2"/>
                </a:solidFill>
              </a:rPr>
              <a:t> artery</a:t>
            </a:r>
            <a:r>
              <a:rPr lang="en-US" dirty="0" smtClean="0">
                <a:solidFill>
                  <a:schemeClr val="accent2"/>
                </a:solidFill>
              </a:rPr>
              <a:t> (originating from the 7th </a:t>
            </a:r>
            <a:r>
              <a:rPr lang="en-US" dirty="0" err="1" smtClean="0">
                <a:solidFill>
                  <a:schemeClr val="accent2"/>
                </a:solidFill>
              </a:rPr>
              <a:t>intersegmental</a:t>
            </a:r>
            <a:r>
              <a:rPr lang="en-US" dirty="0" smtClean="0">
                <a:solidFill>
                  <a:schemeClr val="accent2"/>
                </a:solidFill>
              </a:rPr>
              <a:t> artery) become nearer to the left common carotid artery.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67600" y="3886200"/>
            <a:ext cx="1463675" cy="14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16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3600" u="sng" dirty="0" smtClean="0">
                <a:solidFill>
                  <a:srgbClr val="FF0000"/>
                </a:solidFill>
              </a:rPr>
              <a:t>(Easy Go</a:t>
            </a:r>
            <a:r>
              <a:rPr lang="en-US" sz="3600" u="sng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3600" dirty="0" smtClean="0">
                <a:solidFill>
                  <a:srgbClr val="CC00CC"/>
                </a:solidFill>
              </a:rPr>
              <a:t>2</a:t>
            </a:r>
            <a:r>
              <a:rPr lang="en-US" sz="3600" dirty="0" smtClean="0">
                <a:solidFill>
                  <a:srgbClr val="CC00CC"/>
                </a:solidFill>
              </a:rPr>
              <a:t>. </a:t>
            </a:r>
            <a:r>
              <a:rPr lang="en-US" sz="3600" b="1" dirty="0" smtClean="0">
                <a:solidFill>
                  <a:srgbClr val="CC00CC"/>
                </a:solidFill>
              </a:rPr>
              <a:t>recurrent laryngeal nerve</a:t>
            </a:r>
            <a:r>
              <a:rPr lang="en-US" sz="3600" dirty="0" smtClean="0">
                <a:solidFill>
                  <a:srgbClr val="CC00CC"/>
                </a:solidFill>
              </a:rPr>
              <a:t> (which is the nerve of the 6th pharyngeal arch) hooks around the distal part of the left 6th arch (forming the </a:t>
            </a:r>
            <a:r>
              <a:rPr lang="en-US" sz="3600" dirty="0" err="1" smtClean="0">
                <a:solidFill>
                  <a:srgbClr val="CC00CC"/>
                </a:solidFill>
              </a:rPr>
              <a:t>ductus</a:t>
            </a:r>
            <a:r>
              <a:rPr lang="en-US" sz="3600" dirty="0" smtClean="0">
                <a:solidFill>
                  <a:srgbClr val="CC00CC"/>
                </a:solidFill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</a:rPr>
              <a:t>arteriosus</a:t>
            </a:r>
            <a:r>
              <a:rPr lang="en-US" sz="3600" dirty="0" smtClean="0">
                <a:solidFill>
                  <a:srgbClr val="CC00CC"/>
                </a:solidFill>
              </a:rPr>
              <a:t>) to reach the larynx. </a:t>
            </a:r>
          </a:p>
          <a:p>
            <a:pPr algn="l" rtl="0" eaLnBrk="1" hangingPunct="1"/>
            <a:r>
              <a:rPr lang="en-US" sz="3600" dirty="0" smtClean="0">
                <a:solidFill>
                  <a:srgbClr val="CC00CC"/>
                </a:solidFill>
              </a:rPr>
              <a:t>On the right side, the nerve hook ascends superiorly because of the disappearance of the distal part of the 6th aortic arch, thus hooking around the </a:t>
            </a:r>
            <a:r>
              <a:rPr lang="en-US" sz="3600" dirty="0" err="1" smtClean="0">
                <a:solidFill>
                  <a:srgbClr val="CC00CC"/>
                </a:solidFill>
              </a:rPr>
              <a:t>Rt</a:t>
            </a:r>
            <a:r>
              <a:rPr lang="en-US" sz="3600" dirty="0" smtClean="0">
                <a:solidFill>
                  <a:srgbClr val="CC00CC"/>
                </a:solidFill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</a:rPr>
              <a:t>subclavian</a:t>
            </a:r>
            <a:r>
              <a:rPr lang="en-US" sz="3600" dirty="0" smtClean="0">
                <a:solidFill>
                  <a:srgbClr val="CC00CC"/>
                </a:solidFill>
              </a:rPr>
              <a:t> artery.</a:t>
            </a:r>
          </a:p>
          <a:p>
            <a:pPr algn="l" rtl="0" eaLnBrk="1" hangingPunct="1"/>
            <a:endParaRPr lang="en-US" sz="3600" dirty="0" smtClean="0">
              <a:solidFill>
                <a:srgbClr val="CC00CC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629400" y="4968876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6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318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924800" y="5562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b="1" u="sng" smtClean="0"/>
              <a:t>The vitelline arteries</a:t>
            </a:r>
            <a:r>
              <a:rPr lang="en-US" smtClean="0"/>
              <a:t>:</a:t>
            </a:r>
          </a:p>
          <a:p>
            <a:pPr algn="l" rtl="0" eaLnBrk="1" hangingPunct="1"/>
            <a:r>
              <a:rPr lang="en-US" sz="4000" smtClean="0">
                <a:solidFill>
                  <a:srgbClr val="009900"/>
                </a:solidFill>
              </a:rPr>
              <a:t>  These are a number of paired vessels, supplying the </a:t>
            </a:r>
            <a:r>
              <a:rPr lang="en-US" sz="4000" b="1" smtClean="0">
                <a:solidFill>
                  <a:schemeClr val="accent2"/>
                </a:solidFill>
              </a:rPr>
              <a:t>yolk sac</a:t>
            </a:r>
            <a:r>
              <a:rPr lang="en-US" sz="4000" b="1" smtClean="0">
                <a:solidFill>
                  <a:srgbClr val="009900"/>
                </a:solidFill>
              </a:rPr>
              <a:t>.</a:t>
            </a:r>
            <a:r>
              <a:rPr lang="en-US" sz="4000" smtClean="0">
                <a:solidFill>
                  <a:srgbClr val="009900"/>
                </a:solidFill>
              </a:rPr>
              <a:t> Later on these arteries will supply the derivatives of the </a:t>
            </a:r>
            <a:r>
              <a:rPr lang="en-US" sz="4000" b="1" smtClean="0">
                <a:solidFill>
                  <a:schemeClr val="accent2"/>
                </a:solidFill>
              </a:rPr>
              <a:t>gut tube</a:t>
            </a:r>
            <a:r>
              <a:rPr lang="en-US" sz="4000" smtClean="0">
                <a:solidFill>
                  <a:srgbClr val="009900"/>
                </a:solidFill>
              </a:rPr>
              <a:t>, by forming the celiac trunk, the superior &amp; inferior mesenteric arteries.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62800" y="4587876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42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rtl="0" eaLnBrk="1" hangingPunct="1"/>
            <a:r>
              <a:rPr lang="en-US" b="1" u="sng" smtClean="0"/>
              <a:t>The umbilical arteries:</a:t>
            </a:r>
            <a:endParaRPr lang="en-US" smtClean="0"/>
          </a:p>
          <a:p>
            <a:pPr algn="l" rtl="0" eaLnBrk="1" hangingPunct="1"/>
            <a:r>
              <a:rPr lang="en-US" b="1" smtClean="0">
                <a:solidFill>
                  <a:srgbClr val="009900"/>
                </a:solidFill>
              </a:rPr>
              <a:t>  These are the two branches of the dorsal aorta, connect during the 4th wk with the common iliac arteries &amp; loose its initial connection with the dorsal aorta. </a:t>
            </a:r>
          </a:p>
          <a:p>
            <a:pPr algn="l" rtl="0" eaLnBrk="1" hangingPunct="1"/>
            <a:r>
              <a:rPr lang="en-US" b="1" smtClean="0">
                <a:solidFill>
                  <a:srgbClr val="009900"/>
                </a:solidFill>
              </a:rPr>
              <a:t>After birth the umbilical artery form the </a:t>
            </a:r>
            <a:r>
              <a:rPr lang="en-US" b="1" smtClean="0">
                <a:solidFill>
                  <a:srgbClr val="FF3300"/>
                </a:solidFill>
              </a:rPr>
              <a:t>internal iliac artery &amp; the sup. vesical arteries</a:t>
            </a:r>
            <a:r>
              <a:rPr lang="en-US" b="1" smtClean="0">
                <a:solidFill>
                  <a:srgbClr val="009900"/>
                </a:solidFill>
              </a:rPr>
              <a:t>. The distal parts of the umbilical a., is obliterated forming the </a:t>
            </a:r>
            <a:r>
              <a:rPr lang="en-US" b="1" smtClean="0">
                <a:solidFill>
                  <a:schemeClr val="accent2"/>
                </a:solidFill>
              </a:rPr>
              <a:t>medial umbilical ligament.</a:t>
            </a:r>
            <a:r>
              <a:rPr lang="en-US" b="1" smtClean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34200" y="4953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2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401</Words>
  <Application>Microsoft Office PowerPoint</Application>
  <PresentationFormat>On-screen Show (4:3)</PresentationFormat>
  <Paragraphs>26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2020-03-20T19:01:31Z</dcterms:created>
  <dcterms:modified xsi:type="dcterms:W3CDTF">2020-03-20T20:56:33Z</dcterms:modified>
</cp:coreProperties>
</file>