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9" d="100"/>
          <a:sy n="49" d="100"/>
        </p:scale>
        <p:origin x="-129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42F-08EE-4EDC-8928-2F42B5D6A24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3825-7FE8-41D2-817A-9352D45B40B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42F-08EE-4EDC-8928-2F42B5D6A24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3825-7FE8-41D2-817A-9352D45B40B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42F-08EE-4EDC-8928-2F42B5D6A24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3825-7FE8-41D2-817A-9352D45B40B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42F-08EE-4EDC-8928-2F42B5D6A24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3825-7FE8-41D2-817A-9352D45B40B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42F-08EE-4EDC-8928-2F42B5D6A24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3825-7FE8-41D2-817A-9352D45B40B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42F-08EE-4EDC-8928-2F42B5D6A24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3825-7FE8-41D2-817A-9352D45B40B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42F-08EE-4EDC-8928-2F42B5D6A24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3825-7FE8-41D2-817A-9352D45B40B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42F-08EE-4EDC-8928-2F42B5D6A24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3825-7FE8-41D2-817A-9352D45B40B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42F-08EE-4EDC-8928-2F42B5D6A24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3825-7FE8-41D2-817A-9352D45B40B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42F-08EE-4EDC-8928-2F42B5D6A24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3825-7FE8-41D2-817A-9352D45B40B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42F-08EE-4EDC-8928-2F42B5D6A24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13825-7FE8-41D2-817A-9352D45B40B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7E42F-08EE-4EDC-8928-2F42B5D6A24C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3825-7FE8-41D2-817A-9352D45B40B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  <a:solidFill>
            <a:schemeClr val="bg1"/>
          </a:solidFill>
        </p:spPr>
        <p:txBody>
          <a:bodyPr/>
          <a:lstStyle/>
          <a:p>
            <a:pPr algn="l" rtl="0" eaLnBrk="1" hangingPunct="1"/>
            <a:r>
              <a:rPr lang="en-US" u="sng" smtClean="0">
                <a:solidFill>
                  <a:schemeClr val="accent2"/>
                </a:solidFill>
              </a:rPr>
              <a:t>Anomalies of the limb:</a:t>
            </a:r>
            <a:endParaRPr lang="en-US" smtClean="0">
              <a:solidFill>
                <a:schemeClr val="accent2"/>
              </a:solidFill>
            </a:endParaRPr>
          </a:p>
          <a:p>
            <a:pPr algn="l" rtl="0" eaLnBrk="1" hangingPunct="1"/>
            <a:r>
              <a:rPr lang="en-US" smtClean="0">
                <a:solidFill>
                  <a:schemeClr val="accent2"/>
                </a:solidFill>
              </a:rPr>
              <a:t>1. Absence of limbs; either partial </a:t>
            </a:r>
            <a:r>
              <a:rPr lang="en-US" b="1" smtClean="0">
                <a:solidFill>
                  <a:schemeClr val="accent2"/>
                </a:solidFill>
              </a:rPr>
              <a:t>meromelia,</a:t>
            </a:r>
            <a:r>
              <a:rPr lang="en-US" smtClean="0">
                <a:solidFill>
                  <a:schemeClr val="accent2"/>
                </a:solidFill>
              </a:rPr>
              <a:t> or complete </a:t>
            </a:r>
            <a:r>
              <a:rPr lang="en-US" b="1" smtClean="0">
                <a:solidFill>
                  <a:schemeClr val="accent2"/>
                </a:solidFill>
              </a:rPr>
              <a:t>Amelia </a:t>
            </a:r>
            <a:r>
              <a:rPr lang="en-US" smtClean="0">
                <a:solidFill>
                  <a:schemeClr val="accent2"/>
                </a:solidFill>
              </a:rPr>
              <a:t>(as with use of </a:t>
            </a:r>
            <a:r>
              <a:rPr lang="en-US" b="1" smtClean="0">
                <a:solidFill>
                  <a:schemeClr val="accent2"/>
                </a:solidFill>
              </a:rPr>
              <a:t>thalidomide </a:t>
            </a:r>
            <a:r>
              <a:rPr lang="en-US" smtClean="0">
                <a:solidFill>
                  <a:schemeClr val="accent2"/>
                </a:solidFill>
              </a:rPr>
              <a:t>1957-1962). </a:t>
            </a:r>
          </a:p>
          <a:p>
            <a:pPr algn="l" rtl="0" eaLnBrk="1" hangingPunct="1"/>
            <a:r>
              <a:rPr lang="en-US" smtClean="0">
                <a:solidFill>
                  <a:schemeClr val="accent2"/>
                </a:solidFill>
              </a:rPr>
              <a:t>2. </a:t>
            </a:r>
            <a:r>
              <a:rPr lang="en-US" b="1" smtClean="0">
                <a:solidFill>
                  <a:schemeClr val="accent2"/>
                </a:solidFill>
              </a:rPr>
              <a:t>Micromelia </a:t>
            </a:r>
            <a:r>
              <a:rPr lang="en-US" smtClean="0">
                <a:solidFill>
                  <a:schemeClr val="accent2"/>
                </a:solidFill>
              </a:rPr>
              <a:t>or short limb.</a:t>
            </a:r>
          </a:p>
          <a:p>
            <a:pPr algn="l" rtl="0" eaLnBrk="1" hangingPunct="1"/>
            <a:r>
              <a:rPr lang="en-US" smtClean="0">
                <a:solidFill>
                  <a:schemeClr val="accent2"/>
                </a:solidFill>
              </a:rPr>
              <a:t>3. </a:t>
            </a:r>
            <a:r>
              <a:rPr lang="en-US" b="1" smtClean="0">
                <a:solidFill>
                  <a:schemeClr val="accent2"/>
                </a:solidFill>
              </a:rPr>
              <a:t>Polydactyly</a:t>
            </a:r>
            <a:r>
              <a:rPr lang="en-US" smtClean="0">
                <a:solidFill>
                  <a:schemeClr val="accent2"/>
                </a:solidFill>
              </a:rPr>
              <a:t>; extra finger or toes.</a:t>
            </a:r>
          </a:p>
          <a:p>
            <a:pPr algn="l" rtl="0" eaLnBrk="1" hangingPunct="1"/>
            <a:r>
              <a:rPr lang="en-US" smtClean="0">
                <a:solidFill>
                  <a:schemeClr val="accent2"/>
                </a:solidFill>
              </a:rPr>
              <a:t>4. </a:t>
            </a:r>
            <a:r>
              <a:rPr lang="en-US" b="1" smtClean="0">
                <a:solidFill>
                  <a:schemeClr val="accent2"/>
                </a:solidFill>
              </a:rPr>
              <a:t>Ectrodactyly</a:t>
            </a:r>
            <a:r>
              <a:rPr lang="en-US" smtClean="0">
                <a:solidFill>
                  <a:schemeClr val="accent2"/>
                </a:solidFill>
              </a:rPr>
              <a:t>; absence of digits.</a:t>
            </a:r>
          </a:p>
          <a:p>
            <a:pPr algn="l" rtl="0" eaLnBrk="1" hangingPunct="1"/>
            <a:r>
              <a:rPr lang="en-US" smtClean="0">
                <a:solidFill>
                  <a:schemeClr val="accent2"/>
                </a:solidFill>
              </a:rPr>
              <a:t>5. </a:t>
            </a:r>
            <a:r>
              <a:rPr lang="en-US" b="1" smtClean="0">
                <a:solidFill>
                  <a:schemeClr val="accent2"/>
                </a:solidFill>
              </a:rPr>
              <a:t>Syndactyly</a:t>
            </a:r>
            <a:r>
              <a:rPr lang="en-US" smtClean="0">
                <a:solidFill>
                  <a:schemeClr val="accent2"/>
                </a:solidFill>
              </a:rPr>
              <a:t>;fusion of fingers or toes.</a:t>
            </a:r>
          </a:p>
          <a:p>
            <a:pPr algn="l" rtl="0" eaLnBrk="1" hangingPunct="1"/>
            <a:r>
              <a:rPr lang="en-US" smtClean="0">
                <a:solidFill>
                  <a:schemeClr val="accent2"/>
                </a:solidFill>
              </a:rPr>
              <a:t>6. </a:t>
            </a:r>
            <a:r>
              <a:rPr lang="en-US" b="1" smtClean="0">
                <a:solidFill>
                  <a:schemeClr val="accent2"/>
                </a:solidFill>
              </a:rPr>
              <a:t>Lobester claw</a:t>
            </a:r>
            <a:r>
              <a:rPr lang="en-US" smtClean="0">
                <a:solidFill>
                  <a:schemeClr val="accent2"/>
                </a:solidFill>
              </a:rPr>
              <a:t>; cleft of hand or foot, by absence of 3rd metacarpus and finger.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781800" y="1905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scan0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0"/>
            <a:ext cx="8424863" cy="6858000"/>
          </a:xfrm>
          <a:noFill/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772400" y="6858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algn="l" rtl="0" eaLnBrk="1" hangingPunct="1"/>
            <a:r>
              <a:rPr lang="en-US" smtClean="0">
                <a:solidFill>
                  <a:srgbClr val="CC3300"/>
                </a:solidFill>
              </a:rPr>
              <a:t>7. </a:t>
            </a:r>
            <a:r>
              <a:rPr lang="en-US" b="1" smtClean="0">
                <a:solidFill>
                  <a:srgbClr val="CC3300"/>
                </a:solidFill>
              </a:rPr>
              <a:t>Club foot;</a:t>
            </a:r>
            <a:r>
              <a:rPr lang="en-US" smtClean="0">
                <a:solidFill>
                  <a:srgbClr val="CC3300"/>
                </a:solidFill>
              </a:rPr>
              <a:t> foot is adducted, planter flexed &amp; sole turned medially. Occurs mainly </a:t>
            </a:r>
            <a:r>
              <a:rPr lang="en-US" b="1" smtClean="0">
                <a:solidFill>
                  <a:srgbClr val="CC3300"/>
                </a:solidFill>
              </a:rPr>
              <a:t>in males</a:t>
            </a:r>
            <a:r>
              <a:rPr lang="en-US" smtClean="0">
                <a:solidFill>
                  <a:srgbClr val="CC3300"/>
                </a:solidFill>
              </a:rPr>
              <a:t> and it may be caused by </a:t>
            </a:r>
            <a:r>
              <a:rPr lang="en-US" b="1" smtClean="0">
                <a:solidFill>
                  <a:srgbClr val="CC3300"/>
                </a:solidFill>
              </a:rPr>
              <a:t>abnormal posture inside uterus</a:t>
            </a:r>
            <a:r>
              <a:rPr lang="en-US" smtClean="0">
                <a:solidFill>
                  <a:srgbClr val="CC3300"/>
                </a:solidFill>
              </a:rPr>
              <a:t>.</a:t>
            </a:r>
          </a:p>
          <a:p>
            <a:pPr algn="l" rtl="0" eaLnBrk="1" hangingPunct="1"/>
            <a:r>
              <a:rPr lang="en-US" smtClean="0">
                <a:solidFill>
                  <a:srgbClr val="CC3300"/>
                </a:solidFill>
              </a:rPr>
              <a:t>8. </a:t>
            </a:r>
            <a:r>
              <a:rPr lang="en-US" b="1" smtClean="0">
                <a:solidFill>
                  <a:srgbClr val="CC3300"/>
                </a:solidFill>
              </a:rPr>
              <a:t>Radial aplasia</a:t>
            </a:r>
            <a:r>
              <a:rPr lang="en-US" smtClean="0">
                <a:solidFill>
                  <a:srgbClr val="CC3300"/>
                </a:solidFill>
              </a:rPr>
              <a:t> syndrome.</a:t>
            </a:r>
          </a:p>
          <a:p>
            <a:pPr algn="l" rtl="0" eaLnBrk="1" hangingPunct="1"/>
            <a:r>
              <a:rPr lang="en-US" smtClean="0">
                <a:solidFill>
                  <a:srgbClr val="CC3300"/>
                </a:solidFill>
              </a:rPr>
              <a:t>9. Tearing in amniotic membrane by </a:t>
            </a:r>
            <a:r>
              <a:rPr lang="en-US" b="1" smtClean="0">
                <a:solidFill>
                  <a:srgbClr val="CC3300"/>
                </a:solidFill>
              </a:rPr>
              <a:t>infection or toxins</a:t>
            </a:r>
            <a:r>
              <a:rPr lang="en-US" smtClean="0">
                <a:solidFill>
                  <a:srgbClr val="CC3300"/>
                </a:solidFill>
              </a:rPr>
              <a:t>, tear </a:t>
            </a:r>
            <a:r>
              <a:rPr lang="en-US" b="1" smtClean="0">
                <a:solidFill>
                  <a:srgbClr val="CC3300"/>
                </a:solidFill>
              </a:rPr>
              <a:t>amniotic band</a:t>
            </a:r>
            <a:r>
              <a:rPr lang="en-US" smtClean="0">
                <a:solidFill>
                  <a:srgbClr val="CC3300"/>
                </a:solidFill>
              </a:rPr>
              <a:t> may encircle any part of body as limbs causing constriction as a ring that may lead to </a:t>
            </a:r>
            <a:r>
              <a:rPr lang="en-US" b="1" smtClean="0">
                <a:solidFill>
                  <a:srgbClr val="CC3300"/>
                </a:solidFill>
              </a:rPr>
              <a:t>amputation.</a:t>
            </a:r>
            <a:endParaRPr lang="en-US" smtClean="0">
              <a:solidFill>
                <a:srgbClr val="CC3300"/>
              </a:solidFill>
            </a:endParaRPr>
          </a:p>
          <a:p>
            <a:pPr algn="l" rtl="0" eaLnBrk="1" hangingPunct="1"/>
            <a:endParaRPr lang="en-US" smtClean="0">
              <a:solidFill>
                <a:srgbClr val="CC33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477000" y="47244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 l="28000" t="32666" r="23000" b="30000"/>
          <a:stretch>
            <a:fillRect/>
          </a:stretch>
        </p:blipFill>
        <p:spPr bwMode="auto">
          <a:xfrm>
            <a:off x="152400" y="1501775"/>
            <a:ext cx="88392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Amniotic band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149</Words>
  <Application>Microsoft Office PowerPoint</Application>
  <PresentationFormat>On-screen Show (4:3)</PresentationFormat>
  <Paragraphs>11</Paragraphs>
  <Slides>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Amniotic band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</cp:revision>
  <dcterms:created xsi:type="dcterms:W3CDTF">2020-03-20T19:28:04Z</dcterms:created>
  <dcterms:modified xsi:type="dcterms:W3CDTF">2020-03-20T20:27:35Z</dcterms:modified>
</cp:coreProperties>
</file>