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tiff" ContentType="image/tiff"/>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489" r:id="rId2"/>
    <p:sldId id="357" r:id="rId3"/>
    <p:sldId id="493" r:id="rId4"/>
    <p:sldId id="280" r:id="rId5"/>
    <p:sldId id="494" r:id="rId6"/>
    <p:sldId id="289" r:id="rId7"/>
    <p:sldId id="283" r:id="rId8"/>
    <p:sldId id="284" r:id="rId9"/>
    <p:sldId id="356" r:id="rId10"/>
    <p:sldId id="492" r:id="rId11"/>
    <p:sldId id="282" r:id="rId12"/>
    <p:sldId id="383" r:id="rId13"/>
    <p:sldId id="369" r:id="rId14"/>
    <p:sldId id="382" r:id="rId15"/>
    <p:sldId id="29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id Zaid" initials="ZZ" lastIdx="1" clrIdx="0">
    <p:extLst>
      <p:ext uri="{19B8F6BF-5375-455C-9EA6-DF929625EA0E}">
        <p15:presenceInfo xmlns:p15="http://schemas.microsoft.com/office/powerpoint/2012/main" userId="cc069d67cf5576f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95"/>
    <p:restoredTop sz="94810"/>
  </p:normalViewPr>
  <p:slideViewPr>
    <p:cSldViewPr snapToGrid="0" snapToObjects="1">
      <p:cViewPr varScale="1">
        <p:scale>
          <a:sx n="112" d="100"/>
          <a:sy n="112" d="100"/>
        </p:scale>
        <p:origin x="776" y="19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0T16:43:23.591"/>
    </inkml:context>
    <inkml:brush xml:id="br0">
      <inkml:brushProperty name="width" value="0.025" units="cm"/>
      <inkml:brushProperty name="height" value="0.025" units="cm"/>
    </inkml:brush>
  </inkml:definitions>
  <inkml:trace contextRef="#ctx0" brushRef="#br0">0 0 24575,'7'0'0,"-1"0"0,2 0 0,-1 0 0,0 0 0,0 0 0,0 0 0,0 0 0,0 0 0,0 0 0,-1 0 0,1 0 0,0 0 0,1 0 0,-1 0 0,0 0 0,0 0 0,4 0 0,-3 0 0,3 0 0,-4 0 0,0 0 0,0 0 0,0 0 0,0 0 0,0 0 0,0 0 0,1 0 0,3 0 0,-3 0 0,6 0 0,-2 0 0,0 0 0,-1 0 0,0 0 0,-3 0 0,3 0 0,-4 0 0,0 0 0,0 0 0,0 0 0,-1 0 0,1 0 0,0 0 0,4 0 0,-3 0 0,3 0 0,-4 0 0,0 0 0,0 0 0,0 0 0,-3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0T16:43:24.311"/>
    </inkml:context>
    <inkml:brush xml:id="br0">
      <inkml:brushProperty name="width" value="0.025" units="cm"/>
      <inkml:brushProperty name="height" value="0.025" units="cm"/>
    </inkml:brush>
  </inkml:definitions>
  <inkml:trace contextRef="#ctx0" brushRef="#br0">0 0 24575,'7'0'0,"-1"0"0,2 0 0,-1 0 0,0 0 0,0 0 0,0 0 0,0 0 0,0 0 0,0 0 0,-1 0 0,1 0 0,0 0 0,1 0 0,-1 0 0,0 0 0,0 0 0,4 0 0,-3 0 0,3 0 0,-4 0 0,0 0 0,0 0 0,0 0 0,0 0 0,0 0 0,0 0 0,1 0 0,3 0 0,-3 0 0,6 0 0,-2 0 0,0 0 0,-1 0 0,0 0 0,-3 0 0,3 0 0,-4 0 0,0 0 0,0 0 0,0 0 0,-1 0 0,1 0 0,0 0 0,4 0 0,-3 0 0,3 0 0,-4 0 0,0 0 0,0 0 0,0 0 0,-3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C734D-2FCD-4F48-AA8D-68A8D33D3405}" type="datetimeFigureOut">
              <a:rPr lang="en-US" smtClean="0"/>
              <a:t>12/29/20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EAD8B-F820-C742-B985-1117A9A69671}" type="slidenum">
              <a:rPr lang="en-US" smtClean="0"/>
              <a:t>‹#›</a:t>
            </a:fld>
            <a:endParaRPr lang="en-US"/>
          </a:p>
        </p:txBody>
      </p:sp>
    </p:spTree>
    <p:extLst>
      <p:ext uri="{BB962C8B-B14F-4D97-AF65-F5344CB8AC3E}">
        <p14:creationId xmlns:p14="http://schemas.microsoft.com/office/powerpoint/2010/main" val="2137095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Q" dirty="0"/>
          </a:p>
        </p:txBody>
      </p:sp>
      <p:sp>
        <p:nvSpPr>
          <p:cNvPr id="4" name="Slide Number Placeholder 3"/>
          <p:cNvSpPr>
            <a:spLocks noGrp="1"/>
          </p:cNvSpPr>
          <p:nvPr>
            <p:ph type="sldNum" sz="quarter" idx="5"/>
          </p:nvPr>
        </p:nvSpPr>
        <p:spPr/>
        <p:txBody>
          <a:bodyPr/>
          <a:lstStyle/>
          <a:p>
            <a:fld id="{756EAD8B-F820-C742-B985-1117A9A69671}" type="slidenum">
              <a:rPr lang="en-US" smtClean="0"/>
              <a:t>4</a:t>
            </a:fld>
            <a:endParaRPr lang="en-US"/>
          </a:p>
        </p:txBody>
      </p:sp>
    </p:spTree>
    <p:extLst>
      <p:ext uri="{BB962C8B-B14F-4D97-AF65-F5344CB8AC3E}">
        <p14:creationId xmlns:p14="http://schemas.microsoft.com/office/powerpoint/2010/main" val="435745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Q" dirty="0"/>
          </a:p>
        </p:txBody>
      </p:sp>
      <p:sp>
        <p:nvSpPr>
          <p:cNvPr id="4" name="Slide Number Placeholder 3"/>
          <p:cNvSpPr>
            <a:spLocks noGrp="1"/>
          </p:cNvSpPr>
          <p:nvPr>
            <p:ph type="sldNum" sz="quarter" idx="5"/>
          </p:nvPr>
        </p:nvSpPr>
        <p:spPr/>
        <p:txBody>
          <a:bodyPr/>
          <a:lstStyle/>
          <a:p>
            <a:fld id="{756EAD8B-F820-C742-B985-1117A9A69671}" type="slidenum">
              <a:rPr lang="en-US" smtClean="0"/>
              <a:t>5</a:t>
            </a:fld>
            <a:endParaRPr lang="en-US"/>
          </a:p>
        </p:txBody>
      </p:sp>
    </p:spTree>
    <p:extLst>
      <p:ext uri="{BB962C8B-B14F-4D97-AF65-F5344CB8AC3E}">
        <p14:creationId xmlns:p14="http://schemas.microsoft.com/office/powerpoint/2010/main" val="2831397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Q" dirty="0"/>
          </a:p>
        </p:txBody>
      </p:sp>
      <p:sp>
        <p:nvSpPr>
          <p:cNvPr id="4" name="Slide Number Placeholder 3"/>
          <p:cNvSpPr>
            <a:spLocks noGrp="1"/>
          </p:cNvSpPr>
          <p:nvPr>
            <p:ph type="sldNum" sz="quarter" idx="5"/>
          </p:nvPr>
        </p:nvSpPr>
        <p:spPr/>
        <p:txBody>
          <a:bodyPr/>
          <a:lstStyle/>
          <a:p>
            <a:fld id="{756EAD8B-F820-C742-B985-1117A9A69671}" type="slidenum">
              <a:rPr lang="en-US" smtClean="0"/>
              <a:t>8</a:t>
            </a:fld>
            <a:endParaRPr lang="en-US"/>
          </a:p>
        </p:txBody>
      </p:sp>
    </p:spTree>
    <p:extLst>
      <p:ext uri="{BB962C8B-B14F-4D97-AF65-F5344CB8AC3E}">
        <p14:creationId xmlns:p14="http://schemas.microsoft.com/office/powerpoint/2010/main" val="1280532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Q" dirty="0"/>
          </a:p>
        </p:txBody>
      </p:sp>
      <p:sp>
        <p:nvSpPr>
          <p:cNvPr id="4" name="Slide Number Placeholder 3"/>
          <p:cNvSpPr>
            <a:spLocks noGrp="1"/>
          </p:cNvSpPr>
          <p:nvPr>
            <p:ph type="sldNum" sz="quarter" idx="5"/>
          </p:nvPr>
        </p:nvSpPr>
        <p:spPr/>
        <p:txBody>
          <a:bodyPr/>
          <a:lstStyle/>
          <a:p>
            <a:fld id="{756EAD8B-F820-C742-B985-1117A9A69671}" type="slidenum">
              <a:rPr lang="en-US" smtClean="0"/>
              <a:t>10</a:t>
            </a:fld>
            <a:endParaRPr lang="en-US"/>
          </a:p>
        </p:txBody>
      </p:sp>
    </p:spTree>
    <p:extLst>
      <p:ext uri="{BB962C8B-B14F-4D97-AF65-F5344CB8AC3E}">
        <p14:creationId xmlns:p14="http://schemas.microsoft.com/office/powerpoint/2010/main" val="919199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E5E15-53A8-4BC2-B8CA-E3648DEE98B3}" type="slidenum">
              <a:rPr lang="en-US" smtClean="0"/>
              <a:t>12</a:t>
            </a:fld>
            <a:endParaRPr lang="en-US"/>
          </a:p>
        </p:txBody>
      </p:sp>
    </p:spTree>
    <p:extLst>
      <p:ext uri="{BB962C8B-B14F-4D97-AF65-F5344CB8AC3E}">
        <p14:creationId xmlns:p14="http://schemas.microsoft.com/office/powerpoint/2010/main" val="2474955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DAF59-78B9-C646-BCEB-6351CFB69F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BE3DFF-3075-3944-945A-A0183DDDCB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FA0976-F4F7-0C4C-A361-5DE24FFCBA37}"/>
              </a:ext>
            </a:extLst>
          </p:cNvPr>
          <p:cNvSpPr>
            <a:spLocks noGrp="1"/>
          </p:cNvSpPr>
          <p:nvPr>
            <p:ph type="dt" sz="half" idx="10"/>
          </p:nvPr>
        </p:nvSpPr>
        <p:spPr/>
        <p:txBody>
          <a:bodyPr/>
          <a:lstStyle/>
          <a:p>
            <a:fld id="{14144B46-04BF-A645-BB76-45A2D8042574}" type="datetimeFigureOut">
              <a:rPr lang="en-US" smtClean="0"/>
              <a:t>12/29/20</a:t>
            </a:fld>
            <a:endParaRPr lang="en-US"/>
          </a:p>
        </p:txBody>
      </p:sp>
      <p:sp>
        <p:nvSpPr>
          <p:cNvPr id="5" name="Footer Placeholder 4">
            <a:extLst>
              <a:ext uri="{FF2B5EF4-FFF2-40B4-BE49-F238E27FC236}">
                <a16:creationId xmlns:a16="http://schemas.microsoft.com/office/drawing/2014/main" id="{1F842573-59D3-C441-8AAA-E23D53321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A4FD81-7773-D042-80AE-415B6B1E35D2}"/>
              </a:ext>
            </a:extLst>
          </p:cNvPr>
          <p:cNvSpPr>
            <a:spLocks noGrp="1"/>
          </p:cNvSpPr>
          <p:nvPr>
            <p:ph type="sldNum" sz="quarter" idx="12"/>
          </p:nvPr>
        </p:nvSpPr>
        <p:spPr/>
        <p:txBody>
          <a:bodyPr/>
          <a:lstStyle/>
          <a:p>
            <a:fld id="{BB0F11C6-3A9E-E849-A220-0AD9F648D797}" type="slidenum">
              <a:rPr lang="en-US" smtClean="0"/>
              <a:t>‹#›</a:t>
            </a:fld>
            <a:endParaRPr lang="en-US"/>
          </a:p>
        </p:txBody>
      </p:sp>
    </p:spTree>
    <p:extLst>
      <p:ext uri="{BB962C8B-B14F-4D97-AF65-F5344CB8AC3E}">
        <p14:creationId xmlns:p14="http://schemas.microsoft.com/office/powerpoint/2010/main" val="413831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68032-64ED-F447-A77E-C5C458915A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28811E-5219-424D-B923-7383D88816F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F18B4B-6393-7445-A9B4-D278DE833317}"/>
              </a:ext>
            </a:extLst>
          </p:cNvPr>
          <p:cNvSpPr>
            <a:spLocks noGrp="1"/>
          </p:cNvSpPr>
          <p:nvPr>
            <p:ph type="dt" sz="half" idx="10"/>
          </p:nvPr>
        </p:nvSpPr>
        <p:spPr/>
        <p:txBody>
          <a:bodyPr/>
          <a:lstStyle/>
          <a:p>
            <a:fld id="{14144B46-04BF-A645-BB76-45A2D8042574}" type="datetimeFigureOut">
              <a:rPr lang="en-US" smtClean="0"/>
              <a:t>12/29/20</a:t>
            </a:fld>
            <a:endParaRPr lang="en-US"/>
          </a:p>
        </p:txBody>
      </p:sp>
      <p:sp>
        <p:nvSpPr>
          <p:cNvPr id="5" name="Footer Placeholder 4">
            <a:extLst>
              <a:ext uri="{FF2B5EF4-FFF2-40B4-BE49-F238E27FC236}">
                <a16:creationId xmlns:a16="http://schemas.microsoft.com/office/drawing/2014/main" id="{37D8AEF8-06BC-FD46-B921-AF7F321A4D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7BF50D-FEF9-2746-B306-77C385D54ABD}"/>
              </a:ext>
            </a:extLst>
          </p:cNvPr>
          <p:cNvSpPr>
            <a:spLocks noGrp="1"/>
          </p:cNvSpPr>
          <p:nvPr>
            <p:ph type="sldNum" sz="quarter" idx="12"/>
          </p:nvPr>
        </p:nvSpPr>
        <p:spPr/>
        <p:txBody>
          <a:bodyPr/>
          <a:lstStyle/>
          <a:p>
            <a:fld id="{BB0F11C6-3A9E-E849-A220-0AD9F648D797}" type="slidenum">
              <a:rPr lang="en-US" smtClean="0"/>
              <a:t>‹#›</a:t>
            </a:fld>
            <a:endParaRPr lang="en-US"/>
          </a:p>
        </p:txBody>
      </p:sp>
    </p:spTree>
    <p:extLst>
      <p:ext uri="{BB962C8B-B14F-4D97-AF65-F5344CB8AC3E}">
        <p14:creationId xmlns:p14="http://schemas.microsoft.com/office/powerpoint/2010/main" val="1357935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4CC7EC-215B-784E-960E-539C9BD42EBF}"/>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43F74B-810F-7544-9A45-D878D115908E}"/>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730B4C-8B9E-DF42-8352-A393F83B3263}"/>
              </a:ext>
            </a:extLst>
          </p:cNvPr>
          <p:cNvSpPr>
            <a:spLocks noGrp="1"/>
          </p:cNvSpPr>
          <p:nvPr>
            <p:ph type="dt" sz="half" idx="10"/>
          </p:nvPr>
        </p:nvSpPr>
        <p:spPr/>
        <p:txBody>
          <a:bodyPr/>
          <a:lstStyle/>
          <a:p>
            <a:fld id="{14144B46-04BF-A645-BB76-45A2D8042574}" type="datetimeFigureOut">
              <a:rPr lang="en-US" smtClean="0"/>
              <a:t>12/29/20</a:t>
            </a:fld>
            <a:endParaRPr lang="en-US"/>
          </a:p>
        </p:txBody>
      </p:sp>
      <p:sp>
        <p:nvSpPr>
          <p:cNvPr id="5" name="Footer Placeholder 4">
            <a:extLst>
              <a:ext uri="{FF2B5EF4-FFF2-40B4-BE49-F238E27FC236}">
                <a16:creationId xmlns:a16="http://schemas.microsoft.com/office/drawing/2014/main" id="{107CA5A0-3427-C24C-97A2-FADFC27DE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445293-5B6B-5C4F-8BF2-AA6A06B7B986}"/>
              </a:ext>
            </a:extLst>
          </p:cNvPr>
          <p:cNvSpPr>
            <a:spLocks noGrp="1"/>
          </p:cNvSpPr>
          <p:nvPr>
            <p:ph type="sldNum" sz="quarter" idx="12"/>
          </p:nvPr>
        </p:nvSpPr>
        <p:spPr/>
        <p:txBody>
          <a:bodyPr/>
          <a:lstStyle/>
          <a:p>
            <a:fld id="{BB0F11C6-3A9E-E849-A220-0AD9F648D797}" type="slidenum">
              <a:rPr lang="en-US" smtClean="0"/>
              <a:t>‹#›</a:t>
            </a:fld>
            <a:endParaRPr lang="en-US"/>
          </a:p>
        </p:txBody>
      </p:sp>
    </p:spTree>
    <p:extLst>
      <p:ext uri="{BB962C8B-B14F-4D97-AF65-F5344CB8AC3E}">
        <p14:creationId xmlns:p14="http://schemas.microsoft.com/office/powerpoint/2010/main" val="330349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EA5F1-A28F-5041-9799-7FCA3497CF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ED3CD2-92AC-744D-96F2-0E89AE09E4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358D4F-26CE-C345-91EA-90C64B2AE9FD}"/>
              </a:ext>
            </a:extLst>
          </p:cNvPr>
          <p:cNvSpPr>
            <a:spLocks noGrp="1"/>
          </p:cNvSpPr>
          <p:nvPr>
            <p:ph type="dt" sz="half" idx="10"/>
          </p:nvPr>
        </p:nvSpPr>
        <p:spPr/>
        <p:txBody>
          <a:bodyPr/>
          <a:lstStyle/>
          <a:p>
            <a:fld id="{14144B46-04BF-A645-BB76-45A2D8042574}" type="datetimeFigureOut">
              <a:rPr lang="en-US" smtClean="0"/>
              <a:t>12/29/20</a:t>
            </a:fld>
            <a:endParaRPr lang="en-US"/>
          </a:p>
        </p:txBody>
      </p:sp>
      <p:sp>
        <p:nvSpPr>
          <p:cNvPr id="5" name="Footer Placeholder 4">
            <a:extLst>
              <a:ext uri="{FF2B5EF4-FFF2-40B4-BE49-F238E27FC236}">
                <a16:creationId xmlns:a16="http://schemas.microsoft.com/office/drawing/2014/main" id="{E17DFFC9-6EF5-904F-BFB7-D9B7727358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3F97E3-F430-A441-A5C6-74D61F271308}"/>
              </a:ext>
            </a:extLst>
          </p:cNvPr>
          <p:cNvSpPr>
            <a:spLocks noGrp="1"/>
          </p:cNvSpPr>
          <p:nvPr>
            <p:ph type="sldNum" sz="quarter" idx="12"/>
          </p:nvPr>
        </p:nvSpPr>
        <p:spPr/>
        <p:txBody>
          <a:bodyPr/>
          <a:lstStyle/>
          <a:p>
            <a:fld id="{BB0F11C6-3A9E-E849-A220-0AD9F648D797}" type="slidenum">
              <a:rPr lang="en-US" smtClean="0"/>
              <a:t>‹#›</a:t>
            </a:fld>
            <a:endParaRPr lang="en-US"/>
          </a:p>
        </p:txBody>
      </p:sp>
    </p:spTree>
    <p:extLst>
      <p:ext uri="{BB962C8B-B14F-4D97-AF65-F5344CB8AC3E}">
        <p14:creationId xmlns:p14="http://schemas.microsoft.com/office/powerpoint/2010/main" val="230910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D376-45E1-244C-9B69-260AE81FA5E8}"/>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3D760-43AC-4148-BBF2-F16BE1E9BAFC}"/>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54B3418-8C7B-4E4A-B638-7853A2C1F30D}"/>
              </a:ext>
            </a:extLst>
          </p:cNvPr>
          <p:cNvSpPr>
            <a:spLocks noGrp="1"/>
          </p:cNvSpPr>
          <p:nvPr>
            <p:ph type="dt" sz="half" idx="10"/>
          </p:nvPr>
        </p:nvSpPr>
        <p:spPr/>
        <p:txBody>
          <a:bodyPr/>
          <a:lstStyle/>
          <a:p>
            <a:fld id="{14144B46-04BF-A645-BB76-45A2D8042574}" type="datetimeFigureOut">
              <a:rPr lang="en-US" smtClean="0"/>
              <a:t>12/29/20</a:t>
            </a:fld>
            <a:endParaRPr lang="en-US"/>
          </a:p>
        </p:txBody>
      </p:sp>
      <p:sp>
        <p:nvSpPr>
          <p:cNvPr id="5" name="Footer Placeholder 4">
            <a:extLst>
              <a:ext uri="{FF2B5EF4-FFF2-40B4-BE49-F238E27FC236}">
                <a16:creationId xmlns:a16="http://schemas.microsoft.com/office/drawing/2014/main" id="{DB7879A5-65DD-D24F-9309-C62570B38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AAB9E-5F42-3446-9A53-276DDD0B4B3C}"/>
              </a:ext>
            </a:extLst>
          </p:cNvPr>
          <p:cNvSpPr>
            <a:spLocks noGrp="1"/>
          </p:cNvSpPr>
          <p:nvPr>
            <p:ph type="sldNum" sz="quarter" idx="12"/>
          </p:nvPr>
        </p:nvSpPr>
        <p:spPr/>
        <p:txBody>
          <a:bodyPr/>
          <a:lstStyle/>
          <a:p>
            <a:fld id="{BB0F11C6-3A9E-E849-A220-0AD9F648D797}" type="slidenum">
              <a:rPr lang="en-US" smtClean="0"/>
              <a:t>‹#›</a:t>
            </a:fld>
            <a:endParaRPr lang="en-US"/>
          </a:p>
        </p:txBody>
      </p:sp>
    </p:spTree>
    <p:extLst>
      <p:ext uri="{BB962C8B-B14F-4D97-AF65-F5344CB8AC3E}">
        <p14:creationId xmlns:p14="http://schemas.microsoft.com/office/powerpoint/2010/main" val="2736363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69191-EA31-E341-BDC6-80EDEA7F75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A55655-EE7C-924A-893B-1BEF07177D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5490AC-AF00-A940-8741-77BEAD590BE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455348-2F6C-F847-94DB-E1FB051CBBB2}"/>
              </a:ext>
            </a:extLst>
          </p:cNvPr>
          <p:cNvSpPr>
            <a:spLocks noGrp="1"/>
          </p:cNvSpPr>
          <p:nvPr>
            <p:ph type="dt" sz="half" idx="10"/>
          </p:nvPr>
        </p:nvSpPr>
        <p:spPr/>
        <p:txBody>
          <a:bodyPr/>
          <a:lstStyle/>
          <a:p>
            <a:fld id="{14144B46-04BF-A645-BB76-45A2D8042574}" type="datetimeFigureOut">
              <a:rPr lang="en-US" smtClean="0"/>
              <a:t>12/29/20</a:t>
            </a:fld>
            <a:endParaRPr lang="en-US"/>
          </a:p>
        </p:txBody>
      </p:sp>
      <p:sp>
        <p:nvSpPr>
          <p:cNvPr id="6" name="Footer Placeholder 5">
            <a:extLst>
              <a:ext uri="{FF2B5EF4-FFF2-40B4-BE49-F238E27FC236}">
                <a16:creationId xmlns:a16="http://schemas.microsoft.com/office/drawing/2014/main" id="{C40C4624-D6FB-6F42-A6AF-D916E9772B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CE8930-88F3-534D-9F24-D49967ADC343}"/>
              </a:ext>
            </a:extLst>
          </p:cNvPr>
          <p:cNvSpPr>
            <a:spLocks noGrp="1"/>
          </p:cNvSpPr>
          <p:nvPr>
            <p:ph type="sldNum" sz="quarter" idx="12"/>
          </p:nvPr>
        </p:nvSpPr>
        <p:spPr/>
        <p:txBody>
          <a:bodyPr/>
          <a:lstStyle/>
          <a:p>
            <a:fld id="{BB0F11C6-3A9E-E849-A220-0AD9F648D797}" type="slidenum">
              <a:rPr lang="en-US" smtClean="0"/>
              <a:t>‹#›</a:t>
            </a:fld>
            <a:endParaRPr lang="en-US"/>
          </a:p>
        </p:txBody>
      </p:sp>
    </p:spTree>
    <p:extLst>
      <p:ext uri="{BB962C8B-B14F-4D97-AF65-F5344CB8AC3E}">
        <p14:creationId xmlns:p14="http://schemas.microsoft.com/office/powerpoint/2010/main" val="184758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11D63-9B01-C544-BD9D-62C5D3BBCC86}"/>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B0F68F-29E6-7745-AA4D-E50EC85E3919}"/>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70C84F2-F6CE-7D40-86E3-3EBE122AE157}"/>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DAC4FC-AE12-D24D-834A-74170E68EC30}"/>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23F6CBD-E139-6F49-BF30-3FF1CFF48322}"/>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8601ED-AABB-8B41-8671-EFD6FAF7DC53}"/>
              </a:ext>
            </a:extLst>
          </p:cNvPr>
          <p:cNvSpPr>
            <a:spLocks noGrp="1"/>
          </p:cNvSpPr>
          <p:nvPr>
            <p:ph type="dt" sz="half" idx="10"/>
          </p:nvPr>
        </p:nvSpPr>
        <p:spPr/>
        <p:txBody>
          <a:bodyPr/>
          <a:lstStyle/>
          <a:p>
            <a:fld id="{14144B46-04BF-A645-BB76-45A2D8042574}" type="datetimeFigureOut">
              <a:rPr lang="en-US" smtClean="0"/>
              <a:t>12/29/20</a:t>
            </a:fld>
            <a:endParaRPr lang="en-US"/>
          </a:p>
        </p:txBody>
      </p:sp>
      <p:sp>
        <p:nvSpPr>
          <p:cNvPr id="8" name="Footer Placeholder 7">
            <a:extLst>
              <a:ext uri="{FF2B5EF4-FFF2-40B4-BE49-F238E27FC236}">
                <a16:creationId xmlns:a16="http://schemas.microsoft.com/office/drawing/2014/main" id="{170949EC-AEDB-844A-920C-383A407553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0B6483-B93C-1D44-A4FE-A4038B40C821}"/>
              </a:ext>
            </a:extLst>
          </p:cNvPr>
          <p:cNvSpPr>
            <a:spLocks noGrp="1"/>
          </p:cNvSpPr>
          <p:nvPr>
            <p:ph type="sldNum" sz="quarter" idx="12"/>
          </p:nvPr>
        </p:nvSpPr>
        <p:spPr/>
        <p:txBody>
          <a:bodyPr/>
          <a:lstStyle/>
          <a:p>
            <a:fld id="{BB0F11C6-3A9E-E849-A220-0AD9F648D797}" type="slidenum">
              <a:rPr lang="en-US" smtClean="0"/>
              <a:t>‹#›</a:t>
            </a:fld>
            <a:endParaRPr lang="en-US"/>
          </a:p>
        </p:txBody>
      </p:sp>
    </p:spTree>
    <p:extLst>
      <p:ext uri="{BB962C8B-B14F-4D97-AF65-F5344CB8AC3E}">
        <p14:creationId xmlns:p14="http://schemas.microsoft.com/office/powerpoint/2010/main" val="2092427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1A01-CA91-7F4F-AFA8-8FB51F91E3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3A728F-9A98-5C4B-AF71-DD890329FB7D}"/>
              </a:ext>
            </a:extLst>
          </p:cNvPr>
          <p:cNvSpPr>
            <a:spLocks noGrp="1"/>
          </p:cNvSpPr>
          <p:nvPr>
            <p:ph type="dt" sz="half" idx="10"/>
          </p:nvPr>
        </p:nvSpPr>
        <p:spPr/>
        <p:txBody>
          <a:bodyPr/>
          <a:lstStyle/>
          <a:p>
            <a:fld id="{14144B46-04BF-A645-BB76-45A2D8042574}" type="datetimeFigureOut">
              <a:rPr lang="en-US" smtClean="0"/>
              <a:t>12/29/20</a:t>
            </a:fld>
            <a:endParaRPr lang="en-US"/>
          </a:p>
        </p:txBody>
      </p:sp>
      <p:sp>
        <p:nvSpPr>
          <p:cNvPr id="4" name="Footer Placeholder 3">
            <a:extLst>
              <a:ext uri="{FF2B5EF4-FFF2-40B4-BE49-F238E27FC236}">
                <a16:creationId xmlns:a16="http://schemas.microsoft.com/office/drawing/2014/main" id="{074407D3-B97B-514F-BCE0-B8ACB78812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7B7B58-5363-434C-ADB5-64AE2B15D4A4}"/>
              </a:ext>
            </a:extLst>
          </p:cNvPr>
          <p:cNvSpPr>
            <a:spLocks noGrp="1"/>
          </p:cNvSpPr>
          <p:nvPr>
            <p:ph type="sldNum" sz="quarter" idx="12"/>
          </p:nvPr>
        </p:nvSpPr>
        <p:spPr/>
        <p:txBody>
          <a:bodyPr/>
          <a:lstStyle/>
          <a:p>
            <a:fld id="{BB0F11C6-3A9E-E849-A220-0AD9F648D797}" type="slidenum">
              <a:rPr lang="en-US" smtClean="0"/>
              <a:t>‹#›</a:t>
            </a:fld>
            <a:endParaRPr lang="en-US"/>
          </a:p>
        </p:txBody>
      </p:sp>
    </p:spTree>
    <p:extLst>
      <p:ext uri="{BB962C8B-B14F-4D97-AF65-F5344CB8AC3E}">
        <p14:creationId xmlns:p14="http://schemas.microsoft.com/office/powerpoint/2010/main" val="3155131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ED3284-778B-8449-AC58-63599DFA55C4}"/>
              </a:ext>
            </a:extLst>
          </p:cNvPr>
          <p:cNvSpPr>
            <a:spLocks noGrp="1"/>
          </p:cNvSpPr>
          <p:nvPr>
            <p:ph type="dt" sz="half" idx="10"/>
          </p:nvPr>
        </p:nvSpPr>
        <p:spPr/>
        <p:txBody>
          <a:bodyPr/>
          <a:lstStyle/>
          <a:p>
            <a:fld id="{14144B46-04BF-A645-BB76-45A2D8042574}" type="datetimeFigureOut">
              <a:rPr lang="en-US" smtClean="0"/>
              <a:t>12/29/20</a:t>
            </a:fld>
            <a:endParaRPr lang="en-US"/>
          </a:p>
        </p:txBody>
      </p:sp>
      <p:sp>
        <p:nvSpPr>
          <p:cNvPr id="3" name="Footer Placeholder 2">
            <a:extLst>
              <a:ext uri="{FF2B5EF4-FFF2-40B4-BE49-F238E27FC236}">
                <a16:creationId xmlns:a16="http://schemas.microsoft.com/office/drawing/2014/main" id="{9F08B66A-D208-D84D-A629-7B0BB585EE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225A8C-2366-E447-8774-6A6A8D899247}"/>
              </a:ext>
            </a:extLst>
          </p:cNvPr>
          <p:cNvSpPr>
            <a:spLocks noGrp="1"/>
          </p:cNvSpPr>
          <p:nvPr>
            <p:ph type="sldNum" sz="quarter" idx="12"/>
          </p:nvPr>
        </p:nvSpPr>
        <p:spPr/>
        <p:txBody>
          <a:bodyPr/>
          <a:lstStyle/>
          <a:p>
            <a:fld id="{BB0F11C6-3A9E-E849-A220-0AD9F648D797}" type="slidenum">
              <a:rPr lang="en-US" smtClean="0"/>
              <a:t>‹#›</a:t>
            </a:fld>
            <a:endParaRPr lang="en-US"/>
          </a:p>
        </p:txBody>
      </p:sp>
    </p:spTree>
    <p:extLst>
      <p:ext uri="{BB962C8B-B14F-4D97-AF65-F5344CB8AC3E}">
        <p14:creationId xmlns:p14="http://schemas.microsoft.com/office/powerpoint/2010/main" val="2531952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579CC-F31E-074F-878D-75B4965A32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BCA79E-73E3-B74D-A2BE-7DB03A5E6D80}"/>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DE3E6A-F8BB-ED4F-A045-B0F1AA5812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36D106-B680-A244-ACCF-3D234E9D9BB8}"/>
              </a:ext>
            </a:extLst>
          </p:cNvPr>
          <p:cNvSpPr>
            <a:spLocks noGrp="1"/>
          </p:cNvSpPr>
          <p:nvPr>
            <p:ph type="dt" sz="half" idx="10"/>
          </p:nvPr>
        </p:nvSpPr>
        <p:spPr/>
        <p:txBody>
          <a:bodyPr/>
          <a:lstStyle/>
          <a:p>
            <a:fld id="{14144B46-04BF-A645-BB76-45A2D8042574}" type="datetimeFigureOut">
              <a:rPr lang="en-US" smtClean="0"/>
              <a:t>12/29/20</a:t>
            </a:fld>
            <a:endParaRPr lang="en-US"/>
          </a:p>
        </p:txBody>
      </p:sp>
      <p:sp>
        <p:nvSpPr>
          <p:cNvPr id="6" name="Footer Placeholder 5">
            <a:extLst>
              <a:ext uri="{FF2B5EF4-FFF2-40B4-BE49-F238E27FC236}">
                <a16:creationId xmlns:a16="http://schemas.microsoft.com/office/drawing/2014/main" id="{0FC25C57-870D-E94C-AA35-8C9AFB8E57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8DC08E-E51E-DC4F-A2D2-952471116783}"/>
              </a:ext>
            </a:extLst>
          </p:cNvPr>
          <p:cNvSpPr>
            <a:spLocks noGrp="1"/>
          </p:cNvSpPr>
          <p:nvPr>
            <p:ph type="sldNum" sz="quarter" idx="12"/>
          </p:nvPr>
        </p:nvSpPr>
        <p:spPr/>
        <p:txBody>
          <a:bodyPr/>
          <a:lstStyle/>
          <a:p>
            <a:fld id="{BB0F11C6-3A9E-E849-A220-0AD9F648D797}" type="slidenum">
              <a:rPr lang="en-US" smtClean="0"/>
              <a:t>‹#›</a:t>
            </a:fld>
            <a:endParaRPr lang="en-US"/>
          </a:p>
        </p:txBody>
      </p:sp>
    </p:spTree>
    <p:extLst>
      <p:ext uri="{BB962C8B-B14F-4D97-AF65-F5344CB8AC3E}">
        <p14:creationId xmlns:p14="http://schemas.microsoft.com/office/powerpoint/2010/main" val="2685611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043A9-8E09-DD4C-90C4-E67BCD5B74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8E24E9-A04D-3548-A69C-F7986CC9C65D}"/>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19DA1B-6AB3-E64A-839A-F27DB2EFFD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06C1CD-68EA-4C42-A385-2578837442BF}"/>
              </a:ext>
            </a:extLst>
          </p:cNvPr>
          <p:cNvSpPr>
            <a:spLocks noGrp="1"/>
          </p:cNvSpPr>
          <p:nvPr>
            <p:ph type="dt" sz="half" idx="10"/>
          </p:nvPr>
        </p:nvSpPr>
        <p:spPr/>
        <p:txBody>
          <a:bodyPr/>
          <a:lstStyle/>
          <a:p>
            <a:fld id="{14144B46-04BF-A645-BB76-45A2D8042574}" type="datetimeFigureOut">
              <a:rPr lang="en-US" smtClean="0"/>
              <a:t>12/29/20</a:t>
            </a:fld>
            <a:endParaRPr lang="en-US"/>
          </a:p>
        </p:txBody>
      </p:sp>
      <p:sp>
        <p:nvSpPr>
          <p:cNvPr id="6" name="Footer Placeholder 5">
            <a:extLst>
              <a:ext uri="{FF2B5EF4-FFF2-40B4-BE49-F238E27FC236}">
                <a16:creationId xmlns:a16="http://schemas.microsoft.com/office/drawing/2014/main" id="{BA2E6E6E-5F9A-FE48-A775-CFE75213A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A752D-4FD8-1A42-B5B0-E616855DFD01}"/>
              </a:ext>
            </a:extLst>
          </p:cNvPr>
          <p:cNvSpPr>
            <a:spLocks noGrp="1"/>
          </p:cNvSpPr>
          <p:nvPr>
            <p:ph type="sldNum" sz="quarter" idx="12"/>
          </p:nvPr>
        </p:nvSpPr>
        <p:spPr/>
        <p:txBody>
          <a:bodyPr/>
          <a:lstStyle/>
          <a:p>
            <a:fld id="{BB0F11C6-3A9E-E849-A220-0AD9F648D797}" type="slidenum">
              <a:rPr lang="en-US" smtClean="0"/>
              <a:t>‹#›</a:t>
            </a:fld>
            <a:endParaRPr lang="en-US"/>
          </a:p>
        </p:txBody>
      </p:sp>
    </p:spTree>
    <p:extLst>
      <p:ext uri="{BB962C8B-B14F-4D97-AF65-F5344CB8AC3E}">
        <p14:creationId xmlns:p14="http://schemas.microsoft.com/office/powerpoint/2010/main" val="4107506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677487-6910-A547-9F09-53525BA2B73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8D425B-2C90-3241-8A7A-9D67B2A3B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06D9-E1CE-0D4D-9C04-0AE08B89266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44B46-04BF-A645-BB76-45A2D8042574}" type="datetimeFigureOut">
              <a:rPr lang="en-US" smtClean="0"/>
              <a:t>12/29/20</a:t>
            </a:fld>
            <a:endParaRPr lang="en-US"/>
          </a:p>
        </p:txBody>
      </p:sp>
      <p:sp>
        <p:nvSpPr>
          <p:cNvPr id="5" name="Footer Placeholder 4">
            <a:extLst>
              <a:ext uri="{FF2B5EF4-FFF2-40B4-BE49-F238E27FC236}">
                <a16:creationId xmlns:a16="http://schemas.microsoft.com/office/drawing/2014/main" id="{4E63D374-1694-E84C-B04C-425065ED304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586F85-381F-3241-80F3-879B9565AF6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0F11C6-3A9E-E849-A220-0AD9F648D797}" type="slidenum">
              <a:rPr lang="en-US" smtClean="0"/>
              <a:t>‹#›</a:t>
            </a:fld>
            <a:endParaRPr lang="en-US"/>
          </a:p>
        </p:txBody>
      </p:sp>
    </p:spTree>
    <p:extLst>
      <p:ext uri="{BB962C8B-B14F-4D97-AF65-F5344CB8AC3E}">
        <p14:creationId xmlns:p14="http://schemas.microsoft.com/office/powerpoint/2010/main" val="3768804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chem.libretexts.org/Bookshelves/Organic_Chemistry/Book:_Organic_Chemistry_with_a_Biological_Emphasis_v2.0_(Soderberg)/03:_Conformations_and_Stereochemistry/3.06:_Optical_Activity" TargetMode="External"/><Relationship Id="rId5" Type="http://schemas.openxmlformats.org/officeDocument/2006/relationships/image" Target="../media/image23.tmp"/><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2.tmp"/><Relationship Id="rId4" Type="http://schemas.openxmlformats.org/officeDocument/2006/relationships/image" Target="../media/image31.tmp"/></Relationships>
</file>

<file path=ppt/slides/_rels/slide15.xml.rels><?xml version="1.0" encoding="UTF-8" standalone="yes"?>
<Relationships xmlns="http://schemas.openxmlformats.org/package/2006/relationships"><Relationship Id="rId3" Type="http://schemas.openxmlformats.org/officeDocument/2006/relationships/hyperlink" Target="https://www.researchgate.net/deref/http:/dx.doi.org/10.13140/RG.2.2.11527.85926" TargetMode="External"/><Relationship Id="rId2" Type="http://schemas.openxmlformats.org/officeDocument/2006/relationships/hyperlink" Target="https://www.sciencedirect.com/referencework/9780123485304" TargetMode="External"/><Relationship Id="rId1" Type="http://schemas.openxmlformats.org/officeDocument/2006/relationships/slideLayout" Target="../slideLayouts/slideLayout7.xml"/><Relationship Id="rId5" Type="http://schemas.openxmlformats.org/officeDocument/2006/relationships/hyperlink" Target="https://ars.els-cdn.com/content/image/3-s2.0-B9780126639711500075-f03-07-9780126639711.gif?_" TargetMode="External"/><Relationship Id="rId4" Type="http://schemas.openxmlformats.org/officeDocument/2006/relationships/hyperlink" Target="https://www.researchgate.net/publication/project/Fuel-system-design-and-oper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hyperlink" Target="https://www.researchgate.net/publication/project/Fuel-system-design-and-operation" TargetMode="External"/><Relationship Id="rId7" Type="http://schemas.openxmlformats.org/officeDocument/2006/relationships/image" Target="../media/image90.png"/><Relationship Id="rId2" Type="http://schemas.openxmlformats.org/officeDocument/2006/relationships/hyperlink" Target="https://www.researchgate.net/deref/http:/dx.doi.org/10.13140/RG.2.2.11527.85926" TargetMode="External"/><Relationship Id="rId1" Type="http://schemas.openxmlformats.org/officeDocument/2006/relationships/slideLayout" Target="../slideLayouts/slideLayout7.xml"/><Relationship Id="rId6" Type="http://schemas.openxmlformats.org/officeDocument/2006/relationships/customXml" Target="../ink/ink1.xml"/><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8.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hyperlink" Target="https://cdn1.byjus.com/cbse/2017/09/15151739/BYJUS-LOGO-Purple-3kb.png" TargetMode="External"/><Relationship Id="rId1" Type="http://schemas.openxmlformats.org/officeDocument/2006/relationships/slideLayout" Target="../slideLayouts/slideLayout7.xml"/><Relationship Id="rId5" Type="http://schemas.openxmlformats.org/officeDocument/2006/relationships/image" Target="../media/image11.tiff"/><Relationship Id="rId4" Type="http://schemas.openxmlformats.org/officeDocument/2006/relationships/hyperlink" Target="http://www.questtutorials.com/media/static/xi/chemistry/01_Classificat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hyperlink" Target="https://ars.els-cdn.com/content/image/3-s2.0-B9780126639711500075-f03-07-9780126639711.gif?_"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image" Target="../media/image13.tiff"/></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6.tmp"/><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29A97539-DC19-264F-9976-BCA2F9C36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8139" y="640880"/>
            <a:ext cx="846162" cy="8419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لوغو الجامعة">
            <a:extLst>
              <a:ext uri="{FF2B5EF4-FFF2-40B4-BE49-F238E27FC236}">
                <a16:creationId xmlns:a16="http://schemas.microsoft.com/office/drawing/2014/main" id="{153C07E6-295E-1A47-B7B3-F77FB95746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7413" y="570314"/>
            <a:ext cx="877214" cy="87721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3B0E410-BF63-6240-A039-5D4AA9FFB37C}"/>
              </a:ext>
            </a:extLst>
          </p:cNvPr>
          <p:cNvSpPr/>
          <p:nvPr/>
        </p:nvSpPr>
        <p:spPr>
          <a:xfrm>
            <a:off x="5903159" y="2548082"/>
            <a:ext cx="4304055" cy="954107"/>
          </a:xfrm>
          <a:prstGeom prst="rect">
            <a:avLst/>
          </a:prstGeom>
        </p:spPr>
        <p:txBody>
          <a:bodyPr wrap="square">
            <a:spAutoFit/>
          </a:bodyPr>
          <a:lstStyle/>
          <a:p>
            <a:pPr algn="ctr" rtl="1"/>
            <a:r>
              <a:rPr lang="en-US" sz="1400" b="1" cap="all" dirty="0">
                <a:ln w="0"/>
                <a:effectLst>
                  <a:reflection blurRad="12700" stA="50000" endPos="50000" dist="5000" dir="5400000" sy="-100000" rotWithShape="0"/>
                </a:effectLst>
              </a:rPr>
              <a:t>huda hameed </a:t>
            </a:r>
          </a:p>
          <a:p>
            <a:pPr algn="ctr" rtl="1"/>
            <a:r>
              <a:rPr lang="en-US" sz="1400" b="1" cap="all" dirty="0">
                <a:ln w="0"/>
                <a:effectLst>
                  <a:reflection blurRad="12700" stA="50000" endPos="50000" dist="5000" dir="5400000" sy="-100000" rotWithShape="0"/>
                </a:effectLst>
              </a:rPr>
              <a:t>Department of chemistry</a:t>
            </a:r>
          </a:p>
          <a:p>
            <a:pPr algn="ctr" rtl="1"/>
            <a:r>
              <a:rPr lang="en-US" sz="1400" b="1" cap="all" dirty="0">
                <a:ln w="0"/>
                <a:effectLst>
                  <a:reflection blurRad="12700" stA="50000" endPos="50000" dist="5000" dir="5400000" sy="-100000" rotWithShape="0"/>
                </a:effectLst>
              </a:rPr>
              <a:t>collage of medicine  al- mustansiriyah university.</a:t>
            </a:r>
            <a:endParaRPr lang="en-US" sz="14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 name="Picture 1">
            <a:extLst>
              <a:ext uri="{FF2B5EF4-FFF2-40B4-BE49-F238E27FC236}">
                <a16:creationId xmlns:a16="http://schemas.microsoft.com/office/drawing/2014/main" id="{A21AB4CF-044B-B641-9DAC-6DF201C06580}"/>
              </a:ext>
            </a:extLst>
          </p:cNvPr>
          <p:cNvPicPr>
            <a:picLocks noChangeAspect="1"/>
          </p:cNvPicPr>
          <p:nvPr/>
        </p:nvPicPr>
        <p:blipFill>
          <a:blip r:embed="rId6"/>
          <a:stretch>
            <a:fillRect/>
          </a:stretch>
        </p:blipFill>
        <p:spPr>
          <a:xfrm>
            <a:off x="2484753" y="617502"/>
            <a:ext cx="951806" cy="951806"/>
          </a:xfrm>
          <a:prstGeom prst="rect">
            <a:avLst/>
          </a:prstGeom>
        </p:spPr>
      </p:pic>
      <p:pic>
        <p:nvPicPr>
          <p:cNvPr id="4" name="Picture 3">
            <a:extLst>
              <a:ext uri="{FF2B5EF4-FFF2-40B4-BE49-F238E27FC236}">
                <a16:creationId xmlns:a16="http://schemas.microsoft.com/office/drawing/2014/main" id="{3883EC99-0B5C-8248-9304-A316EB1196DE}"/>
              </a:ext>
            </a:extLst>
          </p:cNvPr>
          <p:cNvPicPr>
            <a:picLocks noChangeAspect="1"/>
          </p:cNvPicPr>
          <p:nvPr/>
        </p:nvPicPr>
        <p:blipFill>
          <a:blip r:embed="rId7"/>
          <a:stretch>
            <a:fillRect/>
          </a:stretch>
        </p:blipFill>
        <p:spPr>
          <a:xfrm>
            <a:off x="4176584" y="2105561"/>
            <a:ext cx="1309816" cy="1828503"/>
          </a:xfrm>
          <a:prstGeom prst="rect">
            <a:avLst/>
          </a:prstGeom>
        </p:spPr>
      </p:pic>
      <p:pic>
        <p:nvPicPr>
          <p:cNvPr id="5" name="Audio 4">
            <a:hlinkClick r:id="" action="ppaction://media"/>
            <a:extLst>
              <a:ext uri="{FF2B5EF4-FFF2-40B4-BE49-F238E27FC236}">
                <a16:creationId xmlns:a16="http://schemas.microsoft.com/office/drawing/2014/main" id="{F35B294E-60B1-0048-9892-198EE0A29C6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63300" y="5829300"/>
            <a:ext cx="812800" cy="812800"/>
          </a:xfrm>
          <a:prstGeom prst="rect">
            <a:avLst/>
          </a:prstGeom>
        </p:spPr>
      </p:pic>
      <p:sp>
        <p:nvSpPr>
          <p:cNvPr id="8" name="Subtitle 2">
            <a:extLst>
              <a:ext uri="{FF2B5EF4-FFF2-40B4-BE49-F238E27FC236}">
                <a16:creationId xmlns:a16="http://schemas.microsoft.com/office/drawing/2014/main" id="{D09A2BED-D7F1-FA47-8C24-B0B85D5416AC}"/>
              </a:ext>
            </a:extLst>
          </p:cNvPr>
          <p:cNvSpPr txBox="1">
            <a:spLocks/>
          </p:cNvSpPr>
          <p:nvPr/>
        </p:nvSpPr>
        <p:spPr>
          <a:xfrm>
            <a:off x="2590724" y="5215984"/>
            <a:ext cx="6232358" cy="61331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t>Chirality, Isomerism, &amp; Stereoisomerism</a:t>
            </a:r>
            <a:endParaRPr lang="ar-IQ" sz="1800" b="1" dirty="0"/>
          </a:p>
        </p:txBody>
      </p:sp>
      <p:sp>
        <p:nvSpPr>
          <p:cNvPr id="9" name="Rectangle 8">
            <a:extLst>
              <a:ext uri="{FF2B5EF4-FFF2-40B4-BE49-F238E27FC236}">
                <a16:creationId xmlns:a16="http://schemas.microsoft.com/office/drawing/2014/main" id="{7AD619FD-C0AA-5643-AF22-0CD64B3BFE7C}"/>
              </a:ext>
            </a:extLst>
          </p:cNvPr>
          <p:cNvSpPr/>
          <p:nvPr/>
        </p:nvSpPr>
        <p:spPr>
          <a:xfrm>
            <a:off x="3780263" y="4429673"/>
            <a:ext cx="3412273" cy="307777"/>
          </a:xfrm>
          <a:prstGeom prst="rect">
            <a:avLst/>
          </a:prstGeom>
        </p:spPr>
        <p:txBody>
          <a:bodyPr wrap="square">
            <a:spAutoFit/>
          </a:bodyPr>
          <a:lstStyle/>
          <a:p>
            <a:pPr algn="ctr" rtl="1"/>
            <a:r>
              <a:rPr lang="en-US" sz="1400" b="1" cap="all" dirty="0">
                <a:ln w="0"/>
                <a:effectLst>
                  <a:reflection blurRad="12700" stA="50000" endPos="50000" dist="5000" dir="5400000" sy="-100000" rotWithShape="0"/>
                </a:effectLst>
              </a:rPr>
              <a:t>Lecture No.</a:t>
            </a:r>
            <a:r>
              <a:rPr lang="en-US" altLang="en-US" sz="1400" b="1" dirty="0">
                <a:solidFill>
                  <a:srgbClr val="0A0000"/>
                </a:solidFill>
              </a:rPr>
              <a:t> 1</a:t>
            </a:r>
            <a:endParaRPr lang="en-US" sz="14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0" name="Rectangle 9">
            <a:extLst>
              <a:ext uri="{FF2B5EF4-FFF2-40B4-BE49-F238E27FC236}">
                <a16:creationId xmlns:a16="http://schemas.microsoft.com/office/drawing/2014/main" id="{3D410B28-3ADA-4D47-A2E2-494026951742}"/>
              </a:ext>
            </a:extLst>
          </p:cNvPr>
          <p:cNvSpPr/>
          <p:nvPr/>
        </p:nvSpPr>
        <p:spPr>
          <a:xfrm>
            <a:off x="127905" y="4806321"/>
            <a:ext cx="11157995" cy="646331"/>
          </a:xfrm>
          <a:prstGeom prst="rect">
            <a:avLst/>
          </a:prstGeom>
        </p:spPr>
        <p:txBody>
          <a:bodyPr wrap="square">
            <a:spAutoFit/>
          </a:bodyPr>
          <a:lstStyle/>
          <a:p>
            <a:pPr algn="ctr"/>
            <a:r>
              <a:rPr lang="en-US" b="1" cap="all" dirty="0">
                <a:ln w="0"/>
                <a:effectLst>
                  <a:reflection blurRad="12700" stA="50000" endPos="50000" dist="5000" dir="5400000" sy="-100000" rotWithShape="0"/>
                </a:effectLst>
              </a:rPr>
              <a:t>Organic Chemistry And Stereochemistry</a:t>
            </a:r>
          </a:p>
          <a:p>
            <a:pPr algn="ctr"/>
            <a:endParaRPr lang="en-IQ" b="1" dirty="0"/>
          </a:p>
        </p:txBody>
      </p:sp>
    </p:spTree>
    <p:extLst>
      <p:ext uri="{BB962C8B-B14F-4D97-AF65-F5344CB8AC3E}">
        <p14:creationId xmlns:p14="http://schemas.microsoft.com/office/powerpoint/2010/main" val="3213288995"/>
      </p:ext>
    </p:extLst>
  </p:cSld>
  <p:clrMapOvr>
    <a:masterClrMapping/>
  </p:clrMapOvr>
  <mc:AlternateContent xmlns:mc="http://schemas.openxmlformats.org/markup-compatibility/2006" xmlns:p14="http://schemas.microsoft.com/office/powerpoint/2010/main">
    <mc:Choice Requires="p14">
      <p:transition spd="slow" p14:dur="2000" advTm="8932"/>
    </mc:Choice>
    <mc:Fallback xmlns="">
      <p:transition spd="slow" advTm="89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A7E248-A6E7-434C-BB53-EDC547C13E42}"/>
              </a:ext>
            </a:extLst>
          </p:cNvPr>
          <p:cNvSpPr/>
          <p:nvPr/>
        </p:nvSpPr>
        <p:spPr>
          <a:xfrm>
            <a:off x="101624" y="0"/>
            <a:ext cx="11831444" cy="2360390"/>
          </a:xfrm>
          <a:prstGeom prst="rect">
            <a:avLst/>
          </a:prstGeom>
        </p:spPr>
        <p:txBody>
          <a:bodyPr wrap="square">
            <a:spAutoFit/>
          </a:bodyPr>
          <a:lstStyle/>
          <a:p>
            <a:pPr indent="180340" algn="just">
              <a:lnSpc>
                <a:spcPct val="115000"/>
              </a:lnSpc>
              <a:spcAft>
                <a:spcPts val="1000"/>
              </a:spcAft>
            </a:pPr>
            <a:r>
              <a:rPr lang="en-US" sz="2000" dirty="0">
                <a:solidFill>
                  <a:srgbClr val="000000"/>
                </a:solidFill>
                <a:ea typeface="Calibri" panose="020F0502020204030204" pitchFamily="34" charset="0"/>
                <a:cs typeface="Calibri" panose="020F0502020204030204" pitchFamily="34" charset="0"/>
              </a:rPr>
              <a:t>Superposable and non superposable objects:-</a:t>
            </a:r>
            <a:endParaRPr lang="en-IQ" sz="2000" dirty="0">
              <a:ea typeface="Times New Roman" panose="02020603050405020304" pitchFamily="18" charset="0"/>
              <a:cs typeface="Arial" panose="020B0604020202020204" pitchFamily="34" charset="0"/>
            </a:endParaRPr>
          </a:p>
          <a:p>
            <a:pPr indent="180340" algn="just">
              <a:lnSpc>
                <a:spcPct val="115000"/>
              </a:lnSpc>
              <a:spcAft>
                <a:spcPts val="1000"/>
              </a:spcAft>
            </a:pPr>
            <a:r>
              <a:rPr lang="en-US" sz="1400" dirty="0">
                <a:solidFill>
                  <a:srgbClr val="000000"/>
                </a:solidFill>
                <a:ea typeface="Calibri" panose="020F0502020204030204" pitchFamily="34" charset="0"/>
                <a:cs typeface="Calibri" panose="020F0502020204030204" pitchFamily="34" charset="0"/>
              </a:rPr>
              <a:t>Every object has a mirror image. Many objects are Achiral. By this we mean Achiral, that the object and its mirror image are identical, that is, the object and its mirror image are superposable one on the other. Superposable means that one can, place one object on the other so that all parts of each coincide. But Chiral object is one that cannot be superposable on its mirror image Figure (14 ).</a:t>
            </a:r>
          </a:p>
          <a:p>
            <a:pPr indent="180340" algn="just">
              <a:lnSpc>
                <a:spcPct val="115000"/>
              </a:lnSpc>
              <a:spcAft>
                <a:spcPts val="1000"/>
              </a:spcAft>
            </a:pPr>
            <a:endParaRPr lang="en-US" sz="1200" dirty="0">
              <a:solidFill>
                <a:srgbClr val="000000"/>
              </a:solidFill>
              <a:effectLst/>
              <a:ea typeface="Times New Roman" panose="02020603050405020304" pitchFamily="18" charset="0"/>
              <a:cs typeface="Calibri" panose="020F0502020204030204" pitchFamily="34" charset="0"/>
            </a:endParaRPr>
          </a:p>
          <a:p>
            <a:pPr indent="180340" algn="just">
              <a:lnSpc>
                <a:spcPct val="115000"/>
              </a:lnSpc>
              <a:spcAft>
                <a:spcPts val="1000"/>
              </a:spcAft>
            </a:pPr>
            <a:r>
              <a:rPr lang="en-US" sz="1200" dirty="0">
                <a:solidFill>
                  <a:srgbClr val="000000"/>
                </a:solidFill>
                <a:ea typeface="Calibri" panose="020F0502020204030204" pitchFamily="34" charset="0"/>
                <a:cs typeface="Calibri" panose="020F0502020204030204" pitchFamily="34" charset="0"/>
              </a:rPr>
              <a:t>                                                       </a:t>
            </a:r>
            <a:r>
              <a:rPr lang="en-US" sz="1000" b="1" dirty="0">
                <a:solidFill>
                  <a:srgbClr val="000000"/>
                </a:solidFill>
                <a:ea typeface="Calibri" panose="020F0502020204030204" pitchFamily="34" charset="0"/>
                <a:cs typeface="Calibri" panose="020F0502020204030204" pitchFamily="34" charset="0"/>
              </a:rPr>
              <a:t>Figure ( 14): Superposable and non superposable objects.</a:t>
            </a:r>
          </a:p>
          <a:p>
            <a:pPr indent="180340" algn="just">
              <a:lnSpc>
                <a:spcPct val="115000"/>
              </a:lnSpc>
              <a:spcAft>
                <a:spcPts val="1000"/>
              </a:spcAft>
            </a:pPr>
            <a:r>
              <a:rPr lang="en-US" sz="1400" dirty="0">
                <a:solidFill>
                  <a:srgbClr val="000000"/>
                </a:solidFill>
                <a:ea typeface="Calibri" panose="020F0502020204030204" pitchFamily="34" charset="0"/>
                <a:cs typeface="Calibri" panose="020F0502020204030204" pitchFamily="34" charset="0"/>
              </a:rPr>
              <a:t>                                                                                                         </a:t>
            </a:r>
            <a:endParaRPr lang="en-IQ" sz="1400" dirty="0">
              <a:effectLst/>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4E55A972-491D-C740-AD4B-FE87FFE28E11}"/>
              </a:ext>
            </a:extLst>
          </p:cNvPr>
          <p:cNvSpPr>
            <a:spLocks noChangeArrowheads="1"/>
          </p:cNvSpPr>
          <p:nvPr/>
        </p:nvSpPr>
        <p:spPr bwMode="auto">
          <a:xfrm>
            <a:off x="3757961" y="24198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Q"/>
          </a:p>
        </p:txBody>
      </p:sp>
      <p:grpSp>
        <p:nvGrpSpPr>
          <p:cNvPr id="8" name="Group 7">
            <a:extLst>
              <a:ext uri="{FF2B5EF4-FFF2-40B4-BE49-F238E27FC236}">
                <a16:creationId xmlns:a16="http://schemas.microsoft.com/office/drawing/2014/main" id="{B77E3B06-456C-D64C-B307-799A1E31BCEF}"/>
              </a:ext>
            </a:extLst>
          </p:cNvPr>
          <p:cNvGrpSpPr/>
          <p:nvPr/>
        </p:nvGrpSpPr>
        <p:grpSpPr>
          <a:xfrm>
            <a:off x="7335825" y="1163782"/>
            <a:ext cx="2140684" cy="1414834"/>
            <a:chOff x="3806626" y="2438118"/>
            <a:chExt cx="3993459" cy="2203531"/>
          </a:xfrm>
        </p:grpSpPr>
        <p:grpSp>
          <p:nvGrpSpPr>
            <p:cNvPr id="15" name="Group 14">
              <a:extLst>
                <a:ext uri="{FF2B5EF4-FFF2-40B4-BE49-F238E27FC236}">
                  <a16:creationId xmlns:a16="http://schemas.microsoft.com/office/drawing/2014/main" id="{F9B32427-C12B-254F-9E56-7EB2DE802EF5}"/>
                </a:ext>
              </a:extLst>
            </p:cNvPr>
            <p:cNvGrpSpPr/>
            <p:nvPr/>
          </p:nvGrpSpPr>
          <p:grpSpPr>
            <a:xfrm>
              <a:off x="3991115" y="3087681"/>
              <a:ext cx="1564972" cy="1305894"/>
              <a:chOff x="1564101" y="-95690"/>
              <a:chExt cx="6720942" cy="4781990"/>
            </a:xfrm>
          </p:grpSpPr>
          <p:pic>
            <p:nvPicPr>
              <p:cNvPr id="16" name="Picture 2" descr="Chemical flask with green liquid — Stock Photo © NikolayN #50976767">
                <a:extLst>
                  <a:ext uri="{FF2B5EF4-FFF2-40B4-BE49-F238E27FC236}">
                    <a16:creationId xmlns:a16="http://schemas.microsoft.com/office/drawing/2014/main" id="{D9702092-8587-E94C-98DF-A66B004C3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054" y="2171700"/>
                <a:ext cx="1879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hemical flask with green liquid — Stock Photo © NikolayN #50976767">
                <a:extLst>
                  <a:ext uri="{FF2B5EF4-FFF2-40B4-BE49-F238E27FC236}">
                    <a16:creationId xmlns:a16="http://schemas.microsoft.com/office/drawing/2014/main" id="{BAA39E9E-73E8-F748-8573-7CD2111E9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101" y="2171700"/>
                <a:ext cx="1879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2D38F5F3-EFF7-4A44-8491-F93D255B9D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2335"/>
              <a:stretch/>
            </p:blipFill>
            <p:spPr bwMode="auto">
              <a:xfrm>
                <a:off x="1717907" y="-95690"/>
                <a:ext cx="6567136" cy="17609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hemical flask with green liquid — Stock Photo © NikolayN #50976767">
                <a:extLst>
                  <a:ext uri="{FF2B5EF4-FFF2-40B4-BE49-F238E27FC236}">
                    <a16:creationId xmlns:a16="http://schemas.microsoft.com/office/drawing/2014/main" id="{C8BD662D-F8D9-204D-8628-0F65B41E1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850" y="2171700"/>
                <a:ext cx="1879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21" name="Right Arrow 20">
                <a:extLst>
                  <a:ext uri="{FF2B5EF4-FFF2-40B4-BE49-F238E27FC236}">
                    <a16:creationId xmlns:a16="http://schemas.microsoft.com/office/drawing/2014/main" id="{99485162-A7A5-B145-8F32-334942EABBB8}"/>
                  </a:ext>
                </a:extLst>
              </p:cNvPr>
              <p:cNvSpPr/>
              <p:nvPr/>
            </p:nvSpPr>
            <p:spPr>
              <a:xfrm>
                <a:off x="5263962" y="3202516"/>
                <a:ext cx="1016380" cy="142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Q" dirty="0">
                  <a:solidFill>
                    <a:sysClr val="windowText" lastClr="000000"/>
                  </a:solidFill>
                  <a:highlight>
                    <a:srgbClr val="000000"/>
                  </a:highlight>
                </a:endParaRPr>
              </a:p>
            </p:txBody>
          </p:sp>
        </p:grpSp>
        <p:sp>
          <p:nvSpPr>
            <p:cNvPr id="22" name="TextBox 21">
              <a:extLst>
                <a:ext uri="{FF2B5EF4-FFF2-40B4-BE49-F238E27FC236}">
                  <a16:creationId xmlns:a16="http://schemas.microsoft.com/office/drawing/2014/main" id="{36690F2E-BABD-7D49-863B-FC02FDEE516F}"/>
                </a:ext>
              </a:extLst>
            </p:cNvPr>
            <p:cNvSpPr txBox="1"/>
            <p:nvPr/>
          </p:nvSpPr>
          <p:spPr>
            <a:xfrm>
              <a:off x="5556087" y="3097086"/>
              <a:ext cx="1348446" cy="276999"/>
            </a:xfrm>
            <a:prstGeom prst="rect">
              <a:avLst/>
            </a:prstGeom>
            <a:noFill/>
          </p:spPr>
          <p:txBody>
            <a:bodyPr wrap="none" rtlCol="0">
              <a:spAutoFit/>
            </a:bodyPr>
            <a:lstStyle/>
            <a:p>
              <a:r>
                <a:rPr lang="en-US" sz="1200" b="1" dirty="0">
                  <a:solidFill>
                    <a:srgbClr val="000000"/>
                  </a:solidFill>
                  <a:ea typeface="Calibri" panose="020F0502020204030204" pitchFamily="34" charset="0"/>
                  <a:cs typeface="Calibri" panose="020F0502020204030204" pitchFamily="34" charset="0"/>
                </a:rPr>
                <a:t>Non superposable</a:t>
              </a:r>
              <a:endParaRPr lang="en-IQ" sz="1200" b="1" dirty="0"/>
            </a:p>
          </p:txBody>
        </p:sp>
        <p:sp>
          <p:nvSpPr>
            <p:cNvPr id="23" name="TextBox 22">
              <a:extLst>
                <a:ext uri="{FF2B5EF4-FFF2-40B4-BE49-F238E27FC236}">
                  <a16:creationId xmlns:a16="http://schemas.microsoft.com/office/drawing/2014/main" id="{605F9B94-4B10-8249-9489-494904EAB924}"/>
                </a:ext>
              </a:extLst>
            </p:cNvPr>
            <p:cNvSpPr txBox="1"/>
            <p:nvPr/>
          </p:nvSpPr>
          <p:spPr>
            <a:xfrm>
              <a:off x="4054031" y="2438118"/>
              <a:ext cx="550151" cy="246221"/>
            </a:xfrm>
            <a:prstGeom prst="rect">
              <a:avLst/>
            </a:prstGeom>
            <a:noFill/>
          </p:spPr>
          <p:txBody>
            <a:bodyPr wrap="none" rtlCol="0">
              <a:spAutoFit/>
            </a:bodyPr>
            <a:lstStyle/>
            <a:p>
              <a:r>
                <a:rPr lang="en-US" sz="1000" dirty="0">
                  <a:solidFill>
                    <a:srgbClr val="000000"/>
                  </a:solidFill>
                  <a:ea typeface="Calibri" panose="020F0502020204030204" pitchFamily="34" charset="0"/>
                  <a:cs typeface="Calibri" panose="020F0502020204030204" pitchFamily="34" charset="0"/>
                </a:rPr>
                <a:t>mirror.</a:t>
              </a:r>
              <a:endParaRPr lang="en-IQ" sz="1000" dirty="0"/>
            </a:p>
          </p:txBody>
        </p:sp>
        <p:sp>
          <p:nvSpPr>
            <p:cNvPr id="24" name="TextBox 23">
              <a:extLst>
                <a:ext uri="{FF2B5EF4-FFF2-40B4-BE49-F238E27FC236}">
                  <a16:creationId xmlns:a16="http://schemas.microsoft.com/office/drawing/2014/main" id="{E2553913-BDCA-0342-A6AE-4B006E48F366}"/>
                </a:ext>
              </a:extLst>
            </p:cNvPr>
            <p:cNvSpPr txBox="1"/>
            <p:nvPr/>
          </p:nvSpPr>
          <p:spPr>
            <a:xfrm>
              <a:off x="4095707" y="4395429"/>
              <a:ext cx="508474" cy="246220"/>
            </a:xfrm>
            <a:prstGeom prst="rect">
              <a:avLst/>
            </a:prstGeom>
            <a:noFill/>
          </p:spPr>
          <p:txBody>
            <a:bodyPr wrap="none" rtlCol="0">
              <a:spAutoFit/>
            </a:bodyPr>
            <a:lstStyle/>
            <a:p>
              <a:r>
                <a:rPr lang="en-US" sz="1000" b="1" dirty="0">
                  <a:solidFill>
                    <a:srgbClr val="000000"/>
                  </a:solidFill>
                  <a:ea typeface="Times New Roman" panose="02020603050405020304" pitchFamily="18" charset="0"/>
                  <a:cs typeface="Calibri" panose="020F0502020204030204" pitchFamily="34" charset="0"/>
                </a:rPr>
                <a:t> Flask </a:t>
              </a:r>
              <a:endParaRPr lang="en-IQ" sz="1000" b="1" dirty="0"/>
            </a:p>
          </p:txBody>
        </p:sp>
        <p:cxnSp>
          <p:nvCxnSpPr>
            <p:cNvPr id="26" name="Straight Connector 25">
              <a:extLst>
                <a:ext uri="{FF2B5EF4-FFF2-40B4-BE49-F238E27FC236}">
                  <a16:creationId xmlns:a16="http://schemas.microsoft.com/office/drawing/2014/main" id="{C156EA4C-E6BC-9945-9A27-BF87B1E348BC}"/>
                </a:ext>
              </a:extLst>
            </p:cNvPr>
            <p:cNvCxnSpPr>
              <a:cxnSpLocks/>
              <a:stCxn id="35" idx="0"/>
            </p:cNvCxnSpPr>
            <p:nvPr/>
          </p:nvCxnSpPr>
          <p:spPr>
            <a:xfrm>
              <a:off x="4411519" y="2790384"/>
              <a:ext cx="32408" cy="1603921"/>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A149448-0338-FF45-A8CF-E87D55050EF3}"/>
                </a:ext>
              </a:extLst>
            </p:cNvPr>
            <p:cNvSpPr txBox="1"/>
            <p:nvPr/>
          </p:nvSpPr>
          <p:spPr>
            <a:xfrm>
              <a:off x="5892832" y="4021001"/>
              <a:ext cx="1907253" cy="276999"/>
            </a:xfrm>
            <a:prstGeom prst="rect">
              <a:avLst/>
            </a:prstGeom>
            <a:noFill/>
          </p:spPr>
          <p:txBody>
            <a:bodyPr wrap="none" rtlCol="0">
              <a:spAutoFit/>
            </a:bodyPr>
            <a:lstStyle/>
            <a:p>
              <a:r>
                <a:rPr lang="en-US" sz="1200" b="1" dirty="0">
                  <a:solidFill>
                    <a:srgbClr val="000000"/>
                  </a:solidFill>
                  <a:ea typeface="Times New Roman" panose="02020603050405020304" pitchFamily="18" charset="0"/>
                  <a:cs typeface="Calibri" panose="020F0502020204030204" pitchFamily="34" charset="0"/>
                </a:rPr>
                <a:t> Two Flasks(</a:t>
              </a:r>
              <a:r>
                <a:rPr lang="en-US" sz="1200" b="1" dirty="0">
                  <a:solidFill>
                    <a:srgbClr val="000000"/>
                  </a:solidFill>
                  <a:ea typeface="Calibri" panose="020F0502020204030204" pitchFamily="34" charset="0"/>
                  <a:cs typeface="Calibri" panose="020F0502020204030204" pitchFamily="34" charset="0"/>
                </a:rPr>
                <a:t>Superposable</a:t>
              </a:r>
              <a:r>
                <a:rPr lang="en-US" sz="1200" b="1" dirty="0">
                  <a:solidFill>
                    <a:srgbClr val="000000"/>
                  </a:solidFill>
                  <a:ea typeface="Times New Roman" panose="02020603050405020304" pitchFamily="18" charset="0"/>
                  <a:cs typeface="Calibri" panose="020F0502020204030204" pitchFamily="34" charset="0"/>
                </a:rPr>
                <a:t>) </a:t>
              </a:r>
              <a:endParaRPr lang="en-IQ" sz="1200" b="1" dirty="0"/>
            </a:p>
          </p:txBody>
        </p:sp>
        <p:sp>
          <p:nvSpPr>
            <p:cNvPr id="34" name="TextBox 33">
              <a:extLst>
                <a:ext uri="{FF2B5EF4-FFF2-40B4-BE49-F238E27FC236}">
                  <a16:creationId xmlns:a16="http://schemas.microsoft.com/office/drawing/2014/main" id="{A9C8F53B-2A53-2E4C-A1EC-C352C77024FB}"/>
                </a:ext>
              </a:extLst>
            </p:cNvPr>
            <p:cNvSpPr txBox="1"/>
            <p:nvPr/>
          </p:nvSpPr>
          <p:spPr>
            <a:xfrm flipH="1">
              <a:off x="4436882" y="2795367"/>
              <a:ext cx="1209786" cy="246221"/>
            </a:xfrm>
            <a:prstGeom prst="rect">
              <a:avLst/>
            </a:prstGeom>
            <a:noFill/>
          </p:spPr>
          <p:txBody>
            <a:bodyPr wrap="square" rtlCol="0">
              <a:spAutoFit/>
            </a:bodyPr>
            <a:lstStyle/>
            <a:p>
              <a:r>
                <a:rPr lang="en-US" sz="1000" b="1" dirty="0"/>
                <a:t>R</a:t>
              </a:r>
              <a:r>
                <a:rPr lang="en-IQ" sz="1000" b="1" dirty="0"/>
                <a:t>ight hand</a:t>
              </a:r>
            </a:p>
          </p:txBody>
        </p:sp>
        <p:sp>
          <p:nvSpPr>
            <p:cNvPr id="35" name="TextBox 34">
              <a:extLst>
                <a:ext uri="{FF2B5EF4-FFF2-40B4-BE49-F238E27FC236}">
                  <a16:creationId xmlns:a16="http://schemas.microsoft.com/office/drawing/2014/main" id="{4F983B51-7AC6-D64F-8BA6-FE74C8648B06}"/>
                </a:ext>
              </a:extLst>
            </p:cNvPr>
            <p:cNvSpPr txBox="1"/>
            <p:nvPr/>
          </p:nvSpPr>
          <p:spPr>
            <a:xfrm flipH="1">
              <a:off x="3806626" y="2790383"/>
              <a:ext cx="1209786" cy="623151"/>
            </a:xfrm>
            <a:prstGeom prst="rect">
              <a:avLst/>
            </a:prstGeom>
            <a:noFill/>
          </p:spPr>
          <p:txBody>
            <a:bodyPr wrap="square" rtlCol="0">
              <a:spAutoFit/>
            </a:bodyPr>
            <a:lstStyle/>
            <a:p>
              <a:r>
                <a:rPr lang="en-US" sz="1000" b="1" dirty="0"/>
                <a:t>Left </a:t>
              </a:r>
              <a:r>
                <a:rPr lang="en-IQ" sz="1000" b="1" dirty="0"/>
                <a:t>hand</a:t>
              </a:r>
            </a:p>
          </p:txBody>
        </p:sp>
      </p:grpSp>
      <p:sp>
        <p:nvSpPr>
          <p:cNvPr id="25" name="Rectangle 24">
            <a:extLst>
              <a:ext uri="{FF2B5EF4-FFF2-40B4-BE49-F238E27FC236}">
                <a16:creationId xmlns:a16="http://schemas.microsoft.com/office/drawing/2014/main" id="{921708A3-5920-7142-991D-8E93E80E2977}"/>
              </a:ext>
            </a:extLst>
          </p:cNvPr>
          <p:cNvSpPr/>
          <p:nvPr/>
        </p:nvSpPr>
        <p:spPr>
          <a:xfrm>
            <a:off x="101624" y="2680610"/>
            <a:ext cx="12035883" cy="4524315"/>
          </a:xfrm>
          <a:prstGeom prst="rect">
            <a:avLst/>
          </a:prstGeom>
        </p:spPr>
        <p:txBody>
          <a:bodyPr wrap="square">
            <a:spAutoFit/>
          </a:bodyPr>
          <a:lstStyle/>
          <a:p>
            <a:pPr algn="ctr"/>
            <a:r>
              <a:rPr lang="en-US" sz="2000" b="1" dirty="0"/>
              <a:t> Isomerism </a:t>
            </a:r>
          </a:p>
          <a:p>
            <a:r>
              <a:rPr lang="en-US" sz="2000" b="1" dirty="0"/>
              <a:t>Isomerism:</a:t>
            </a:r>
          </a:p>
          <a:p>
            <a:r>
              <a:rPr lang="en-US" sz="1400" dirty="0"/>
              <a:t>   The branch of chemistry that deals with the special arrangement of atoms in molecules, and the effects of such arrangements, on the chemical and physical properties of the molecules, especially where asymmetric centers, of substitution lead, to optical rotation, as shown in Figure ( 15).</a:t>
            </a:r>
            <a:r>
              <a:rPr lang="en-US" sz="1400" dirty="0">
                <a:ea typeface="Times New Roman" pitchFamily="18" charset="0"/>
                <a:cs typeface="Arial" pitchFamily="34" charset="0"/>
              </a:rPr>
              <a:t> </a:t>
            </a:r>
          </a:p>
          <a:p>
            <a:endParaRPr lang="en-US" sz="1400" dirty="0">
              <a:ea typeface="Times New Roman" pitchFamily="18" charset="0"/>
              <a:cs typeface="Arial" pitchFamily="34" charset="0"/>
            </a:endParaRPr>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r>
              <a:rPr lang="en-US" sz="1100" b="1" dirty="0"/>
              <a:t>Figure(15 )</a:t>
            </a:r>
            <a:r>
              <a:rPr lang="en-US" sz="1100" b="1" dirty="0">
                <a:ea typeface="Times New Roman" pitchFamily="18" charset="0"/>
                <a:cs typeface="Arial" pitchFamily="34" charset="0"/>
              </a:rPr>
              <a:t> </a:t>
            </a:r>
            <a:r>
              <a:rPr lang="en-US" sz="1100" b="1" dirty="0"/>
              <a:t>: A diagram  of the two isomeric crystals were non-superimposable mirror images of each other, they had the same physical properties, but differed in their ability to rotate plane polarized light. This property was termed as optical activity.</a:t>
            </a:r>
          </a:p>
          <a:p>
            <a:endParaRPr lang="en-US" sz="1400" b="1" dirty="0"/>
          </a:p>
          <a:p>
            <a:pPr algn="justLow" eaLnBrk="0" fontAlgn="base" hangingPunct="0">
              <a:spcBef>
                <a:spcPct val="0"/>
              </a:spcBef>
              <a:spcAft>
                <a:spcPct val="0"/>
              </a:spcAft>
              <a:tabLst>
                <a:tab pos="342900" algn="l"/>
              </a:tabLst>
            </a:pPr>
            <a:endParaRPr lang="en-US" sz="1350" dirty="0">
              <a:latin typeface="Arial" pitchFamily="34" charset="0"/>
              <a:cs typeface="Arial" pitchFamily="34" charset="0"/>
            </a:endParaRPr>
          </a:p>
          <a:p>
            <a:r>
              <a:rPr lang="en-US" sz="1350" b="1" dirty="0"/>
              <a:t> </a:t>
            </a:r>
          </a:p>
        </p:txBody>
      </p:sp>
      <p:pic>
        <p:nvPicPr>
          <p:cNvPr id="29" name="Picture 28" descr="www.chem.ucla.edu/~harding/tutorials/stereolecture.pdf - Baidu Browser">
            <a:extLst>
              <a:ext uri="{FF2B5EF4-FFF2-40B4-BE49-F238E27FC236}">
                <a16:creationId xmlns:a16="http://schemas.microsoft.com/office/drawing/2014/main" id="{44A67E85-9BDB-554D-8380-FC6F485444A4}"/>
              </a:ext>
            </a:extLst>
          </p:cNvPr>
          <p:cNvPicPr>
            <a:picLocks noChangeAspect="1"/>
          </p:cNvPicPr>
          <p:nvPr/>
        </p:nvPicPr>
        <p:blipFill rotWithShape="1">
          <a:blip r:embed="rId5">
            <a:extLst>
              <a:ext uri="{28A0092B-C50C-407E-A947-70E740481C1C}">
                <a14:useLocalDpi xmlns:a14="http://schemas.microsoft.com/office/drawing/2010/main" val="0"/>
              </a:ext>
            </a:extLst>
          </a:blip>
          <a:srcRect l="16399" t="13913" r="17575" b="39654"/>
          <a:stretch/>
        </p:blipFill>
        <p:spPr>
          <a:xfrm>
            <a:off x="3171288" y="3961940"/>
            <a:ext cx="2452272" cy="1967785"/>
          </a:xfrm>
          <a:prstGeom prst="rect">
            <a:avLst/>
          </a:prstGeom>
        </p:spPr>
      </p:pic>
      <p:sp>
        <p:nvSpPr>
          <p:cNvPr id="32" name="Rectangle 1">
            <a:extLst>
              <a:ext uri="{FF2B5EF4-FFF2-40B4-BE49-F238E27FC236}">
                <a16:creationId xmlns:a16="http://schemas.microsoft.com/office/drawing/2014/main" id="{F69E8E42-58F6-AC4B-9465-6FDE567F225F}"/>
              </a:ext>
            </a:extLst>
          </p:cNvPr>
          <p:cNvSpPr/>
          <p:nvPr/>
        </p:nvSpPr>
        <p:spPr>
          <a:xfrm>
            <a:off x="3171288" y="6472129"/>
            <a:ext cx="11926388" cy="200055"/>
          </a:xfrm>
          <a:prstGeom prst="rect">
            <a:avLst/>
          </a:prstGeom>
        </p:spPr>
        <p:txBody>
          <a:bodyPr wrap="square">
            <a:spAutoFit/>
          </a:bodyPr>
          <a:lstStyle/>
          <a:p>
            <a:r>
              <a:rPr lang="en-US" sz="700" dirty="0">
                <a:hlinkClick r:id="rId6"/>
              </a:rPr>
              <a:t>REFERENCE:  https://chem.libretexts.org/Bookshelves/Organic_Chemistry/Book%3A_Organic_Chemistry_with_a_Biological_Emphasis_v2.0_(Soderberg)/03%3A_Conformations_and_Stereochemistry/3.06%3A_Optical_Activity</a:t>
            </a:r>
            <a:endParaRPr lang="en-US" sz="700" dirty="0"/>
          </a:p>
        </p:txBody>
      </p:sp>
    </p:spTree>
    <p:extLst>
      <p:ext uri="{BB962C8B-B14F-4D97-AF65-F5344CB8AC3E}">
        <p14:creationId xmlns:p14="http://schemas.microsoft.com/office/powerpoint/2010/main" val="486082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481FCF-18A4-CC4D-A976-9C3CB957A3B4}"/>
              </a:ext>
            </a:extLst>
          </p:cNvPr>
          <p:cNvSpPr/>
          <p:nvPr/>
        </p:nvSpPr>
        <p:spPr>
          <a:xfrm>
            <a:off x="108014" y="216047"/>
            <a:ext cx="12002210" cy="5109091"/>
          </a:xfrm>
          <a:prstGeom prst="rect">
            <a:avLst/>
          </a:prstGeom>
        </p:spPr>
        <p:txBody>
          <a:bodyPr wrap="square">
            <a:spAutoFit/>
          </a:bodyPr>
          <a:lstStyle/>
          <a:p>
            <a:pPr algn="ctr"/>
            <a:r>
              <a:rPr lang="en-US" sz="2000" b="1" dirty="0">
                <a:solidFill>
                  <a:srgbClr val="222222"/>
                </a:solidFill>
              </a:rPr>
              <a:t>Chiral molecules </a:t>
            </a:r>
          </a:p>
          <a:p>
            <a:r>
              <a:rPr lang="en-US" sz="2000" u="sng" dirty="0"/>
              <a:t>Chiral Sample</a:t>
            </a:r>
            <a:r>
              <a:rPr lang="en-US" sz="2000" b="1" u="sng" dirty="0"/>
              <a:t>: </a:t>
            </a:r>
            <a:r>
              <a:rPr lang="en-US" sz="1400" dirty="0"/>
              <a:t>Chiral</a:t>
            </a:r>
            <a:r>
              <a:rPr lang="en-US" sz="1400" b="1" dirty="0"/>
              <a:t>  from </a:t>
            </a:r>
            <a:r>
              <a:rPr lang="en-US" sz="1400" dirty="0"/>
              <a:t>Greek word meaning hand. A sample have Chiral or an asymmetric carbon atom in its structures, and this atom is a carbon atom attached to four different groups, and its optically active.</a:t>
            </a:r>
          </a:p>
          <a:p>
            <a:r>
              <a:rPr lang="en-US" sz="1400" b="1" dirty="0"/>
              <a:t>Chiral</a:t>
            </a:r>
            <a:r>
              <a:rPr lang="en-US" sz="1400" dirty="0"/>
              <a:t>: any molecule that is non superposable with its mirror image. </a:t>
            </a:r>
            <a:r>
              <a:rPr lang="en-US" sz="1400" dirty="0">
                <a:solidFill>
                  <a:srgbClr val="242729"/>
                </a:solidFill>
              </a:rPr>
              <a:t>A compound is chiral if it contains one or more central atom bounded with four different groups of atoms called chiral compound Figure (16 ).</a:t>
            </a:r>
          </a:p>
          <a:p>
            <a:endParaRPr lang="en-US" dirty="0">
              <a:solidFill>
                <a:srgbClr val="242729"/>
              </a:solidFill>
            </a:endParaRPr>
          </a:p>
          <a:p>
            <a:endParaRPr lang="en-US" dirty="0">
              <a:solidFill>
                <a:srgbClr val="242729"/>
              </a:solidFill>
            </a:endParaRPr>
          </a:p>
          <a:p>
            <a:r>
              <a:rPr lang="en-US" sz="1400" b="1" dirty="0">
                <a:solidFill>
                  <a:srgbClr val="242729"/>
                </a:solidFill>
              </a:rPr>
              <a:t>                             Figure (16 ): </a:t>
            </a:r>
            <a:r>
              <a:rPr lang="en-US" sz="1400" b="1" dirty="0">
                <a:solidFill>
                  <a:srgbClr val="222222"/>
                </a:solidFill>
              </a:rPr>
              <a:t>Chiral</a:t>
            </a:r>
            <a:r>
              <a:rPr lang="en-US" sz="1400" b="1" dirty="0">
                <a:solidFill>
                  <a:srgbClr val="242729"/>
                </a:solidFill>
              </a:rPr>
              <a:t> compound and Achiral compound.</a:t>
            </a:r>
          </a:p>
          <a:p>
            <a:endParaRPr lang="en-US" sz="1400" b="1" dirty="0">
              <a:solidFill>
                <a:srgbClr val="242729"/>
              </a:solidFill>
            </a:endParaRPr>
          </a:p>
          <a:p>
            <a:r>
              <a:rPr lang="en-US" dirty="0">
                <a:solidFill>
                  <a:srgbClr val="242729"/>
                </a:solidFill>
              </a:rPr>
              <a:t> </a:t>
            </a:r>
          </a:p>
          <a:p>
            <a:endParaRPr lang="en-US" sz="1400" dirty="0">
              <a:solidFill>
                <a:srgbClr val="242729"/>
              </a:solidFill>
            </a:endParaRPr>
          </a:p>
          <a:p>
            <a:endParaRPr lang="en-US" sz="1400" dirty="0">
              <a:solidFill>
                <a:srgbClr val="242729"/>
              </a:solidFill>
            </a:endParaRPr>
          </a:p>
          <a:p>
            <a:r>
              <a:rPr lang="en-US" sz="1400" dirty="0">
                <a:solidFill>
                  <a:srgbClr val="242729"/>
                </a:solidFill>
              </a:rPr>
              <a:t>but the Glycine, 2- amino ethanoic acid is a kind of Achiral compound due to absence of central carbon atom bounded to four different atom as shown bellow:</a:t>
            </a:r>
            <a:endParaRPr lang="en-US" sz="1400" b="1" dirty="0">
              <a:solidFill>
                <a:srgbClr val="222222"/>
              </a:solidFill>
            </a:endParaRPr>
          </a:p>
          <a:p>
            <a:r>
              <a:rPr lang="en-US" b="1" dirty="0">
                <a:solidFill>
                  <a:srgbClr val="222222"/>
                </a:solidFill>
              </a:rPr>
              <a:t>                                                                                       </a:t>
            </a:r>
          </a:p>
          <a:p>
            <a:r>
              <a:rPr lang="en-US" sz="1400" b="1" dirty="0">
                <a:solidFill>
                  <a:srgbClr val="242729"/>
                </a:solidFill>
              </a:rPr>
              <a:t>                             Achiral </a:t>
            </a:r>
            <a:r>
              <a:rPr lang="en-US" sz="1400" b="1" dirty="0">
                <a:solidFill>
                  <a:srgbClr val="222222"/>
                </a:solidFill>
              </a:rPr>
              <a:t>molecule </a:t>
            </a:r>
            <a:r>
              <a:rPr lang="en-US" sz="1400" b="1" dirty="0">
                <a:solidFill>
                  <a:srgbClr val="242729"/>
                </a:solidFill>
              </a:rPr>
              <a:t>Glycine.</a:t>
            </a:r>
            <a:endParaRPr lang="en-US" b="1" dirty="0">
              <a:solidFill>
                <a:srgbClr val="222222"/>
              </a:solidFill>
            </a:endParaRPr>
          </a:p>
          <a:p>
            <a:endParaRPr lang="en-US" sz="1400" dirty="0">
              <a:solidFill>
                <a:srgbClr val="222222"/>
              </a:solidFill>
            </a:endParaRPr>
          </a:p>
          <a:p>
            <a:r>
              <a:rPr lang="en-US" sz="1400" dirty="0">
                <a:solidFill>
                  <a:srgbClr val="222222"/>
                </a:solidFill>
              </a:rPr>
              <a:t>In all the other</a:t>
            </a:r>
            <a:r>
              <a:rPr lang="en-US" sz="1400" dirty="0">
                <a:solidFill>
                  <a:srgbClr val="242729"/>
                </a:solidFill>
              </a:rPr>
              <a:t> amino acids </a:t>
            </a:r>
            <a:r>
              <a:rPr lang="en-US" sz="1400" dirty="0">
                <a:solidFill>
                  <a:srgbClr val="222222"/>
                </a:solidFill>
              </a:rPr>
              <a:t>, the ⍶ carbon atoms of amino acids are centers of chirality. Knowing that proteins are derived from L - amino acids. Figure( 17) showing different of chiral center of amino acids compounds.</a:t>
            </a:r>
          </a:p>
          <a:p>
            <a:endParaRPr lang="en-US" dirty="0"/>
          </a:p>
          <a:p>
            <a:endParaRPr lang="en-US" sz="1400" dirty="0"/>
          </a:p>
          <a:p>
            <a:r>
              <a:rPr lang="en-US" sz="1400" b="1" dirty="0">
                <a:solidFill>
                  <a:srgbClr val="222222"/>
                </a:solidFill>
              </a:rPr>
              <a:t>                            Figure( 17 ): </a:t>
            </a:r>
            <a:r>
              <a:rPr lang="en-US" sz="1400" b="1" dirty="0">
                <a:solidFill>
                  <a:srgbClr val="242729"/>
                </a:solidFill>
              </a:rPr>
              <a:t>Achiral compound .</a:t>
            </a:r>
            <a:r>
              <a:rPr lang="en-US" sz="1400" b="1" dirty="0"/>
              <a:t>http://</a:t>
            </a:r>
            <a:r>
              <a:rPr lang="en-US" sz="1400" b="1" dirty="0" err="1"/>
              <a:t>www.chemeddl.org</a:t>
            </a:r>
            <a:r>
              <a:rPr lang="en-US" sz="1400" b="1" dirty="0"/>
              <a:t>/</a:t>
            </a:r>
          </a:p>
        </p:txBody>
      </p:sp>
      <p:pic>
        <p:nvPicPr>
          <p:cNvPr id="5" name="Picture 4">
            <a:extLst>
              <a:ext uri="{FF2B5EF4-FFF2-40B4-BE49-F238E27FC236}">
                <a16:creationId xmlns:a16="http://schemas.microsoft.com/office/drawing/2014/main" id="{5A267FA0-0E97-F94F-AB7C-1595953DEFA3}"/>
              </a:ext>
            </a:extLst>
          </p:cNvPr>
          <p:cNvPicPr>
            <a:picLocks noChangeAspect="1"/>
          </p:cNvPicPr>
          <p:nvPr/>
        </p:nvPicPr>
        <p:blipFill rotWithShape="1">
          <a:blip r:embed="rId2"/>
          <a:srcRect t="65871" b="8491"/>
          <a:stretch/>
        </p:blipFill>
        <p:spPr>
          <a:xfrm rot="10800000" flipH="1" flipV="1">
            <a:off x="6673590" y="4976962"/>
            <a:ext cx="2582023" cy="569411"/>
          </a:xfrm>
          <a:prstGeom prst="rect">
            <a:avLst/>
          </a:prstGeom>
        </p:spPr>
      </p:pic>
      <p:pic>
        <p:nvPicPr>
          <p:cNvPr id="6" name="Picture 5">
            <a:extLst>
              <a:ext uri="{FF2B5EF4-FFF2-40B4-BE49-F238E27FC236}">
                <a16:creationId xmlns:a16="http://schemas.microsoft.com/office/drawing/2014/main" id="{77A7AA18-DE00-BF42-80A0-7EACE8DA82A3}"/>
              </a:ext>
            </a:extLst>
          </p:cNvPr>
          <p:cNvPicPr>
            <a:picLocks noChangeAspect="1"/>
          </p:cNvPicPr>
          <p:nvPr/>
        </p:nvPicPr>
        <p:blipFill rotWithShape="1">
          <a:blip r:embed="rId3"/>
          <a:srcRect t="-7838" r="60629"/>
          <a:stretch/>
        </p:blipFill>
        <p:spPr>
          <a:xfrm>
            <a:off x="6260378" y="3439415"/>
            <a:ext cx="1444685" cy="569411"/>
          </a:xfrm>
          <a:prstGeom prst="rect">
            <a:avLst/>
          </a:prstGeom>
        </p:spPr>
      </p:pic>
      <p:pic>
        <p:nvPicPr>
          <p:cNvPr id="7" name="Picture 4" descr="Are our hands really chiral? - Chemistry Stack Exchange">
            <a:extLst>
              <a:ext uri="{FF2B5EF4-FFF2-40B4-BE49-F238E27FC236}">
                <a16:creationId xmlns:a16="http://schemas.microsoft.com/office/drawing/2014/main" id="{FF0A0583-DA5F-394F-B5C0-2C03FC63C7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0047" y="2137410"/>
            <a:ext cx="1233695" cy="569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723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7354" y="0"/>
            <a:ext cx="12034646" cy="3554819"/>
          </a:xfrm>
          <a:prstGeom prst="rect">
            <a:avLst/>
          </a:prstGeom>
        </p:spPr>
        <p:txBody>
          <a:bodyPr wrap="square">
            <a:spAutoFit/>
          </a:bodyPr>
          <a:lstStyle/>
          <a:p>
            <a:pPr algn="just"/>
            <a:endParaRPr lang="en-US" dirty="0"/>
          </a:p>
          <a:p>
            <a:pPr algn="just"/>
            <a:r>
              <a:rPr lang="en-US" sz="1400" dirty="0"/>
              <a:t>Also, the activity of drugs containing chirality centers can similarly vary between enantiomers. For several years  the drug thalidomide was used to alleviate the symptoms of morning sickness in pregnant women. But it was discovered that thalidomide was the cause of horrible birth defects in many children born subsequent to the use of the drug.</a:t>
            </a:r>
          </a:p>
          <a:p>
            <a:pPr algn="ctr"/>
            <a:r>
              <a:rPr lang="en-US" sz="2000" dirty="0">
                <a:solidFill>
                  <a:srgbClr val="222222"/>
                </a:solidFill>
              </a:rPr>
              <a:t>Enantiomers</a:t>
            </a:r>
          </a:p>
          <a:p>
            <a:endParaRPr lang="en-US" sz="1400" dirty="0">
              <a:solidFill>
                <a:srgbClr val="222222"/>
              </a:solidFill>
            </a:endParaRPr>
          </a:p>
          <a:p>
            <a:r>
              <a:rPr lang="en-US" sz="1400" dirty="0">
                <a:solidFill>
                  <a:srgbClr val="222222"/>
                </a:solidFill>
              </a:rPr>
              <a:t>Enantiomers are chiral molecules that are mirror images of one another. Furthermore, the molecules are non-superimposable on one another. This means that the molecules cannot be placed on top of one another and give the same molecule. Chiral molecules with one or more stereocenters can be enantiomers.</a:t>
            </a:r>
            <a:r>
              <a:rPr lang="en-US" sz="1400" dirty="0">
                <a:cs typeface="Times New Roman" pitchFamily="18" charset="0"/>
              </a:rPr>
              <a:t> Fig.(20 )</a:t>
            </a:r>
            <a:endParaRPr lang="en-US" sz="1400" dirty="0">
              <a:solidFill>
                <a:srgbClr val="222222"/>
              </a:solidFill>
            </a:endParaRPr>
          </a:p>
          <a:p>
            <a:pPr algn="ctr"/>
            <a:endParaRPr lang="en-US" sz="1100" b="1" dirty="0">
              <a:cs typeface="Times New Roman" pitchFamily="18" charset="0"/>
            </a:endParaRPr>
          </a:p>
          <a:p>
            <a:pPr algn="ctr"/>
            <a:endParaRPr lang="en-US" sz="1400" b="1" dirty="0">
              <a:cs typeface="Times New Roman" pitchFamily="18" charset="0"/>
            </a:endParaRPr>
          </a:p>
          <a:p>
            <a:r>
              <a:rPr lang="en-US" sz="1400" b="1" dirty="0">
                <a:cs typeface="Times New Roman" pitchFamily="18" charset="0"/>
              </a:rPr>
              <a:t>                                   </a:t>
            </a:r>
          </a:p>
          <a:p>
            <a:r>
              <a:rPr lang="en-US" sz="1400" b="1" dirty="0">
                <a:cs typeface="Times New Roman" pitchFamily="18" charset="0"/>
              </a:rPr>
              <a:t>                                                        </a:t>
            </a:r>
          </a:p>
          <a:p>
            <a:endParaRPr lang="en-US" sz="1400" b="1" dirty="0">
              <a:cs typeface="Times New Roman" pitchFamily="18" charset="0"/>
            </a:endParaRPr>
          </a:p>
          <a:p>
            <a:endParaRPr lang="en-US" sz="1400" b="1" dirty="0">
              <a:cs typeface="Times New Roman" pitchFamily="18" charset="0"/>
            </a:endParaRPr>
          </a:p>
          <a:p>
            <a:pPr algn="ctr"/>
            <a:r>
              <a:rPr lang="en-US" sz="1400" b="1" dirty="0">
                <a:cs typeface="Times New Roman" pitchFamily="18" charset="0"/>
              </a:rPr>
              <a:t>Fig.(20 ): Enantiomers chemical structures.</a:t>
            </a:r>
            <a:endParaRPr lang="en-US" dirty="0"/>
          </a:p>
        </p:txBody>
      </p:sp>
      <p:pic>
        <p:nvPicPr>
          <p:cNvPr id="16" name="Picture 15">
            <a:extLst>
              <a:ext uri="{FF2B5EF4-FFF2-40B4-BE49-F238E27FC236}">
                <a16:creationId xmlns:a16="http://schemas.microsoft.com/office/drawing/2014/main" id="{FBE5E8D3-3548-D749-9E55-4AF459D2409E}"/>
              </a:ext>
            </a:extLst>
          </p:cNvPr>
          <p:cNvPicPr>
            <a:picLocks noChangeAspect="1"/>
          </p:cNvPicPr>
          <p:nvPr/>
        </p:nvPicPr>
        <p:blipFill>
          <a:blip r:embed="rId3"/>
          <a:stretch>
            <a:fillRect/>
          </a:stretch>
        </p:blipFill>
        <p:spPr>
          <a:xfrm>
            <a:off x="5341395" y="2472134"/>
            <a:ext cx="1509209" cy="548803"/>
          </a:xfrm>
          <a:prstGeom prst="rect">
            <a:avLst/>
          </a:prstGeom>
        </p:spPr>
      </p:pic>
      <p:sp>
        <p:nvSpPr>
          <p:cNvPr id="5" name="Rectangle 4">
            <a:extLst>
              <a:ext uri="{FF2B5EF4-FFF2-40B4-BE49-F238E27FC236}">
                <a16:creationId xmlns:a16="http://schemas.microsoft.com/office/drawing/2014/main" id="{602B1A7F-4074-6341-88F6-22544149FE49}"/>
              </a:ext>
            </a:extLst>
          </p:cNvPr>
          <p:cNvSpPr/>
          <p:nvPr/>
        </p:nvSpPr>
        <p:spPr>
          <a:xfrm>
            <a:off x="182880" y="4259774"/>
            <a:ext cx="12009120" cy="1754326"/>
          </a:xfrm>
          <a:prstGeom prst="rect">
            <a:avLst/>
          </a:prstGeom>
        </p:spPr>
        <p:txBody>
          <a:bodyPr wrap="square">
            <a:spAutoFit/>
          </a:bodyPr>
          <a:lstStyle/>
          <a:p>
            <a:pPr algn="ctr"/>
            <a:r>
              <a:rPr lang="en-US" sz="2000" dirty="0">
                <a:solidFill>
                  <a:srgbClr val="000000"/>
                </a:solidFill>
              </a:rPr>
              <a:t>Application of </a:t>
            </a:r>
            <a:r>
              <a:rPr lang="en-US" sz="2000" dirty="0">
                <a:solidFill>
                  <a:srgbClr val="222222"/>
                </a:solidFill>
              </a:rPr>
              <a:t>Enantiomers and chirality in Pharmacology:</a:t>
            </a:r>
          </a:p>
          <a:p>
            <a:r>
              <a:rPr lang="en-US" sz="1400" dirty="0">
                <a:solidFill>
                  <a:srgbClr val="000000"/>
                </a:solidFill>
              </a:rPr>
              <a:t>The importance of stereochemistry of e</a:t>
            </a:r>
            <a:r>
              <a:rPr lang="en-US" sz="1400" dirty="0">
                <a:solidFill>
                  <a:srgbClr val="222222"/>
                </a:solidFill>
              </a:rPr>
              <a:t>nantiomers </a:t>
            </a:r>
            <a:r>
              <a:rPr lang="en-US" sz="1400" dirty="0">
                <a:solidFill>
                  <a:srgbClr val="000000"/>
                </a:solidFill>
              </a:rPr>
              <a:t>in drug action is gaining greater attention in medical practice, and a basic knowledge of the subject will be necessary for clinicians to make informed decisions regarding the use of single-enantiomer drugs. </a:t>
            </a:r>
          </a:p>
          <a:p>
            <a:r>
              <a:rPr lang="en-US" sz="1400" dirty="0">
                <a:solidFill>
                  <a:srgbClr val="000000"/>
                </a:solidFill>
              </a:rPr>
              <a:t>For some therapeutics, single-enantiomer formulations can provide greater selectivities for their biological targets, and improved therapeutic better than a mixture of enantiomers. For describing stereochemistry and enantiomers to be used depend on the potential of biological and pharmacologic differences between the 2 enantiomers of a drug, and highlights the clinical experience with single enantiomers of the selective one to aid the practicing physician to provide optimal pharmacotherapy to his or her patients.</a:t>
            </a:r>
            <a:endParaRPr lang="en-IQ" sz="1400" dirty="0"/>
          </a:p>
        </p:txBody>
      </p:sp>
    </p:spTree>
    <p:extLst>
      <p:ext uri="{BB962C8B-B14F-4D97-AF65-F5344CB8AC3E}">
        <p14:creationId xmlns:p14="http://schemas.microsoft.com/office/powerpoint/2010/main" val="3236018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9C43D6-DD96-D44D-AE5F-890ADEE19BB6}"/>
              </a:ext>
            </a:extLst>
          </p:cNvPr>
          <p:cNvSpPr/>
          <p:nvPr/>
        </p:nvSpPr>
        <p:spPr>
          <a:xfrm>
            <a:off x="187091" y="190965"/>
            <a:ext cx="11896051" cy="4093428"/>
          </a:xfrm>
          <a:prstGeom prst="rect">
            <a:avLst/>
          </a:prstGeom>
        </p:spPr>
        <p:txBody>
          <a:bodyPr wrap="square">
            <a:spAutoFit/>
          </a:bodyPr>
          <a:lstStyle/>
          <a:p>
            <a:pPr algn="just"/>
            <a:r>
              <a:rPr lang="en-US" sz="2000" dirty="0"/>
              <a:t>The Biochemical Importance of CHIRALITY:</a:t>
            </a:r>
          </a:p>
          <a:p>
            <a:pPr algn="just"/>
            <a:endParaRPr lang="en-US" sz="1400" b="1" dirty="0"/>
          </a:p>
          <a:p>
            <a:pPr algn="just"/>
            <a:r>
              <a:rPr lang="en-US" sz="1400" dirty="0"/>
              <a:t>The human body is structurally chiral, with the heart lying to the left of center and the liver to the right. Chirality in molecules, Carbohydrates, nucleotides, phospholipids and proteins have chirality. Protein building unit is amino acid. All but one (except Glycine) of the 20, L - amino acids that make up naturally occurring proteins are chiral, and all of these are classified as being left - handed. The molecules of natural sugars are almost all classified as being right-handed. In fact, most of the molecules of life are chiral, and most are found in only one mirror image form. Our senses of taste and smell also depend on chirality. As we shall see, one mirror-image form of a chiral molecule may have a certain odor or taste while its mirror image smells and tastes completely different. The food we eat is made of molecules of one mirror image form, we would likely starve because the enzymes in our bodies are chiral and react with the natural mirror-image form of their substrates</a:t>
            </a:r>
            <a:r>
              <a:rPr lang="en-US" sz="1400" dirty="0">
                <a:cs typeface="Times New Roman" pitchFamily="18" charset="0"/>
              </a:rPr>
              <a:t> fig.( 18)</a:t>
            </a:r>
            <a:r>
              <a:rPr lang="en-US" sz="1400" dirty="0"/>
              <a:t>. </a:t>
            </a:r>
          </a:p>
          <a:p>
            <a:pPr algn="just"/>
            <a:r>
              <a:rPr lang="en-US" sz="1400" dirty="0"/>
              <a:t>Most pharmaceuticals are chiral. Usually only one mirror-image form of a drug provides the desired effect. The other mirror image form is often inactive or, at best, less active. In some cases the other mirror-image form of a drug actually has severe side effects or toxicity. </a:t>
            </a:r>
          </a:p>
          <a:p>
            <a:pPr algn="just"/>
            <a:endParaRPr lang="en-US" dirty="0"/>
          </a:p>
          <a:p>
            <a:pPr algn="just"/>
            <a:endParaRPr lang="en-US" dirty="0"/>
          </a:p>
          <a:p>
            <a:pPr algn="just"/>
            <a:r>
              <a:rPr lang="en-US" sz="1000" b="1" dirty="0">
                <a:cs typeface="Times New Roman" pitchFamily="18" charset="0"/>
              </a:rPr>
              <a:t>Fig.(18 ): Enantiomers of drug to bind  specific Enzyme.</a:t>
            </a:r>
            <a:endParaRPr lang="en-US" sz="1000" dirty="0"/>
          </a:p>
          <a:p>
            <a:pPr algn="just"/>
            <a:endParaRPr lang="en-US" dirty="0"/>
          </a:p>
          <a:p>
            <a:pPr algn="just"/>
            <a:endParaRPr lang="en-US" dirty="0"/>
          </a:p>
          <a:p>
            <a:pPr algn="just"/>
            <a:endParaRPr lang="en-US" dirty="0"/>
          </a:p>
        </p:txBody>
      </p:sp>
      <p:pic>
        <p:nvPicPr>
          <p:cNvPr id="4" name="Picture 3" descr="www.chem.ucla.edu/~harding/tutorials/stereolecture.pdf - Baidu Browser">
            <a:extLst>
              <a:ext uri="{FF2B5EF4-FFF2-40B4-BE49-F238E27FC236}">
                <a16:creationId xmlns:a16="http://schemas.microsoft.com/office/drawing/2014/main" id="{36F35C7E-120F-724C-9F23-0E0C8C68D50A}"/>
              </a:ext>
            </a:extLst>
          </p:cNvPr>
          <p:cNvPicPr>
            <a:picLocks noChangeAspect="1"/>
          </p:cNvPicPr>
          <p:nvPr/>
        </p:nvPicPr>
        <p:blipFill rotWithShape="1">
          <a:blip r:embed="rId2">
            <a:extLst>
              <a:ext uri="{28A0092B-C50C-407E-A947-70E740481C1C}">
                <a14:useLocalDpi xmlns:a14="http://schemas.microsoft.com/office/drawing/2010/main" val="0"/>
              </a:ext>
            </a:extLst>
          </a:blip>
          <a:srcRect l="15897" t="51506" r="15897"/>
          <a:stretch/>
        </p:blipFill>
        <p:spPr>
          <a:xfrm>
            <a:off x="6980663" y="3276103"/>
            <a:ext cx="1107690" cy="354395"/>
          </a:xfrm>
          <a:prstGeom prst="rect">
            <a:avLst/>
          </a:prstGeom>
        </p:spPr>
      </p:pic>
      <p:sp>
        <p:nvSpPr>
          <p:cNvPr id="5" name="Rectangle 4">
            <a:extLst>
              <a:ext uri="{FF2B5EF4-FFF2-40B4-BE49-F238E27FC236}">
                <a16:creationId xmlns:a16="http://schemas.microsoft.com/office/drawing/2014/main" id="{7308145F-01C5-EA4C-B4BE-4A36CFF139B8}"/>
              </a:ext>
            </a:extLst>
          </p:cNvPr>
          <p:cNvSpPr/>
          <p:nvPr/>
        </p:nvSpPr>
        <p:spPr>
          <a:xfrm>
            <a:off x="217449" y="3913538"/>
            <a:ext cx="11974551" cy="1600438"/>
          </a:xfrm>
          <a:prstGeom prst="rect">
            <a:avLst/>
          </a:prstGeom>
        </p:spPr>
        <p:txBody>
          <a:bodyPr wrap="square">
            <a:spAutoFit/>
          </a:bodyPr>
          <a:lstStyle/>
          <a:p>
            <a:pPr indent="457200" algn="l" fontAlgn="base">
              <a:spcBef>
                <a:spcPct val="0"/>
              </a:spcBef>
              <a:spcAft>
                <a:spcPct val="0"/>
              </a:spcAft>
            </a:pPr>
            <a:endParaRPr lang="en-US" sz="1400" dirty="0">
              <a:latin typeface="Times New Roman" pitchFamily="18" charset="0"/>
              <a:ea typeface="Times New Roman" pitchFamily="18" charset="0"/>
              <a:cs typeface="Times New Roman" pitchFamily="18" charset="0"/>
            </a:endParaRPr>
          </a:p>
          <a:p>
            <a:pPr indent="457200" fontAlgn="base">
              <a:spcBef>
                <a:spcPct val="0"/>
              </a:spcBef>
              <a:spcAft>
                <a:spcPct val="0"/>
              </a:spcAft>
            </a:pPr>
            <a:r>
              <a:rPr lang="en-US" sz="1400" dirty="0">
                <a:latin typeface="Times New Roman" pitchFamily="18" charset="0"/>
                <a:ea typeface="Times New Roman" pitchFamily="18" charset="0"/>
                <a:cs typeface="Times New Roman" pitchFamily="18" charset="0"/>
              </a:rPr>
              <a:t>Epinephrine is a hormone bind cell enzymes to regulate activity of the cell metabolism for glycolysis process in opposite activity direction with Insulin hormone inside the hepatic cells. </a:t>
            </a:r>
          </a:p>
          <a:p>
            <a:pPr indent="457200" fontAlgn="base">
              <a:spcBef>
                <a:spcPct val="0"/>
              </a:spcBef>
              <a:spcAft>
                <a:spcPct val="0"/>
              </a:spcAft>
            </a:pPr>
            <a:r>
              <a:rPr lang="en-US" sz="1400" dirty="0">
                <a:latin typeface="Times New Roman" pitchFamily="18" charset="0"/>
                <a:ea typeface="Times New Roman" pitchFamily="18" charset="0"/>
                <a:cs typeface="Times New Roman" pitchFamily="18" charset="0"/>
              </a:rPr>
              <a:t>The enzyme- Epinephrine has three binding sites, one specific for A site, another for B site, and a third for Z site interactions. The binding sites are arranged on the surface as shown </a:t>
            </a:r>
            <a:r>
              <a:rPr lang="en-US" sz="1400" dirty="0">
                <a:latin typeface="Times New Roman" pitchFamily="18" charset="0"/>
                <a:cs typeface="Times New Roman" pitchFamily="18" charset="0"/>
              </a:rPr>
              <a:t>Fig.(19 )</a:t>
            </a:r>
            <a:r>
              <a:rPr lang="en-US" sz="1400" dirty="0">
                <a:latin typeface="Times New Roman" pitchFamily="18" charset="0"/>
                <a:ea typeface="Times New Roman" pitchFamily="18" charset="0"/>
                <a:cs typeface="Times New Roman" pitchFamily="18" charset="0"/>
              </a:rPr>
              <a:t>. To form an enzyme-substrate complex, all three sites on the enzyme must bind with the corresponding groups or atoms of the substrate. Only the D-enantiomer can bind to the surface with all three groups attached to the correct binding sites. The L-enantiomer can bind to a maximum of two sites. In this way the enzyme can distinguish between the two enantiomers in response to cell metabolism</a:t>
            </a:r>
            <a:r>
              <a:rPr lang="en-US" sz="1400" dirty="0">
                <a:latin typeface="Times New Roman" pitchFamily="18" charset="0"/>
                <a:cs typeface="Times New Roman" pitchFamily="18" charset="0"/>
              </a:rPr>
              <a:t>.</a:t>
            </a:r>
          </a:p>
        </p:txBody>
      </p:sp>
      <p:pic>
        <p:nvPicPr>
          <p:cNvPr id="6" name="Picture 5" descr="www.chem.ucla.edu/~harding/tutorials/stereolecture.pdf - Baidu Browser">
            <a:extLst>
              <a:ext uri="{FF2B5EF4-FFF2-40B4-BE49-F238E27FC236}">
                <a16:creationId xmlns:a16="http://schemas.microsoft.com/office/drawing/2014/main" id="{64EDF87F-BBDE-B44A-B13B-6DED7FE6A11B}"/>
              </a:ext>
            </a:extLst>
          </p:cNvPr>
          <p:cNvPicPr>
            <a:picLocks noChangeAspect="1"/>
          </p:cNvPicPr>
          <p:nvPr/>
        </p:nvPicPr>
        <p:blipFill rotWithShape="1">
          <a:blip r:embed="rId3">
            <a:extLst>
              <a:ext uri="{28A0092B-C50C-407E-A947-70E740481C1C}">
                <a14:useLocalDpi xmlns:a14="http://schemas.microsoft.com/office/drawing/2010/main" val="0"/>
              </a:ext>
            </a:extLst>
          </a:blip>
          <a:srcRect l="16282" t="23667" r="17564" b="3451"/>
          <a:stretch/>
        </p:blipFill>
        <p:spPr>
          <a:xfrm>
            <a:off x="2377506" y="5595833"/>
            <a:ext cx="1096773" cy="402365"/>
          </a:xfrm>
          <a:prstGeom prst="rect">
            <a:avLst/>
          </a:prstGeom>
        </p:spPr>
      </p:pic>
      <p:sp>
        <p:nvSpPr>
          <p:cNvPr id="8" name="Rectangle 7">
            <a:extLst>
              <a:ext uri="{FF2B5EF4-FFF2-40B4-BE49-F238E27FC236}">
                <a16:creationId xmlns:a16="http://schemas.microsoft.com/office/drawing/2014/main" id="{B4A0E831-DD5A-664A-A707-7C46D818B49B}"/>
              </a:ext>
            </a:extLst>
          </p:cNvPr>
          <p:cNvSpPr/>
          <p:nvPr/>
        </p:nvSpPr>
        <p:spPr>
          <a:xfrm>
            <a:off x="470864" y="6253971"/>
            <a:ext cx="11467720" cy="276999"/>
          </a:xfrm>
          <a:prstGeom prst="rect">
            <a:avLst/>
          </a:prstGeom>
        </p:spPr>
        <p:txBody>
          <a:bodyPr wrap="square">
            <a:spAutoFit/>
          </a:bodyPr>
          <a:lstStyle/>
          <a:p>
            <a:r>
              <a:rPr lang="en-US" sz="1200" dirty="0">
                <a:latin typeface="Times New Roman" pitchFamily="18" charset="0"/>
                <a:cs typeface="Times New Roman" pitchFamily="18" charset="0"/>
              </a:rPr>
              <a:t>Fig.(19): Enantiomers of Epinephrine binds  specific position of Enzyme. of Enzyme to </a:t>
            </a:r>
            <a:r>
              <a:rPr lang="en-US" sz="1200" dirty="0" err="1">
                <a:latin typeface="Times New Roman" pitchFamily="18" charset="0"/>
                <a:cs typeface="Times New Roman" pitchFamily="18" charset="0"/>
              </a:rPr>
              <a:t>Epinephren</a:t>
            </a:r>
            <a:r>
              <a:rPr lang="en-US" sz="1200">
                <a:latin typeface="Times New Roman" pitchFamily="18" charset="0"/>
                <a:cs typeface="Times New Roman" pitchFamily="18" charset="0"/>
              </a:rPr>
              <a:t>, </a:t>
            </a:r>
            <a:endParaRPr lang="en-US" sz="1200" dirty="0"/>
          </a:p>
        </p:txBody>
      </p:sp>
    </p:spTree>
    <p:extLst>
      <p:ext uri="{BB962C8B-B14F-4D97-AF65-F5344CB8AC3E}">
        <p14:creationId xmlns:p14="http://schemas.microsoft.com/office/powerpoint/2010/main" val="2032802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9C43D6-DD96-D44D-AE5F-890ADEE19BB6}"/>
              </a:ext>
            </a:extLst>
          </p:cNvPr>
          <p:cNvSpPr/>
          <p:nvPr/>
        </p:nvSpPr>
        <p:spPr>
          <a:xfrm>
            <a:off x="147974" y="6153"/>
            <a:ext cx="12044026" cy="3416320"/>
          </a:xfrm>
          <a:prstGeom prst="rect">
            <a:avLst/>
          </a:prstGeom>
        </p:spPr>
        <p:txBody>
          <a:bodyPr wrap="square">
            <a:spAutoFit/>
          </a:bodyPr>
          <a:lstStyle/>
          <a:p>
            <a:pPr algn="ctr"/>
            <a:r>
              <a:rPr lang="en-US" sz="2000" b="1" dirty="0">
                <a:solidFill>
                  <a:srgbClr val="0A0000"/>
                </a:solidFill>
              </a:rPr>
              <a:t>Diastereomers</a:t>
            </a:r>
          </a:p>
          <a:p>
            <a:r>
              <a:rPr lang="en-US" sz="1400" dirty="0"/>
              <a:t>Diastereomers are defined as compounds which have the same molecular formula and sequence of bonded elements but which are nonsuperimposable, non-mirror images. Enantiomers and diastereomers commonly called </a:t>
            </a:r>
            <a:r>
              <a:rPr lang="en-US" sz="1400" dirty="0">
                <a:solidFill>
                  <a:srgbClr val="0A0000"/>
                </a:solidFill>
              </a:rPr>
              <a:t> stereoisomers </a:t>
            </a:r>
            <a:r>
              <a:rPr lang="en-US" sz="1400" dirty="0"/>
              <a:t> fall under the broader concept of isomerism which always involves the comparison of at least two species</a:t>
            </a:r>
            <a:r>
              <a:rPr lang="en-US" sz="1400" dirty="0">
                <a:solidFill>
                  <a:srgbClr val="0A0000"/>
                </a:solidFill>
              </a:rPr>
              <a:t>. The enantiomers which are a type of stereoisomers are also diastereomers. </a:t>
            </a:r>
            <a:r>
              <a:rPr lang="en-US" sz="1400" dirty="0"/>
              <a:t>Diastereomers may be cyclic compounds contain non-superimposable chiral centers, but are not mirror images.</a:t>
            </a:r>
            <a:r>
              <a:rPr lang="en-US" sz="1400" dirty="0">
                <a:solidFill>
                  <a:srgbClr val="0A0000"/>
                </a:solidFill>
              </a:rPr>
              <a:t> Figure ( 21). </a:t>
            </a:r>
          </a:p>
          <a:p>
            <a:r>
              <a:rPr lang="en-US" sz="1400" b="1" dirty="0"/>
              <a:t>What is the difference between an enantiomer and a diastereomer?</a:t>
            </a:r>
          </a:p>
          <a:p>
            <a:r>
              <a:rPr lang="en-US" sz="1400" dirty="0"/>
              <a:t>Enantiomers and diastereomers are two types of stereoisomers. Enantiomers include mirror images and non-superimposable chiral centers. Diastereomers contain non-superimposable chiral centers, but are not mirror images. Depending on the number of stereocenters, there could be far more than 2 compounds.</a:t>
            </a:r>
          </a:p>
          <a:p>
            <a:endParaRPr lang="en-US" dirty="0"/>
          </a:p>
          <a:p>
            <a:endParaRPr lang="en-US" dirty="0">
              <a:solidFill>
                <a:srgbClr val="222222"/>
              </a:solidFill>
            </a:endParaRPr>
          </a:p>
          <a:p>
            <a:pPr algn="just"/>
            <a:endParaRPr lang="en-US" dirty="0"/>
          </a:p>
          <a:p>
            <a:pPr algn="just"/>
            <a:endParaRPr lang="en-US" dirty="0"/>
          </a:p>
          <a:p>
            <a:pPr algn="just"/>
            <a:endParaRPr lang="en-US" dirty="0"/>
          </a:p>
        </p:txBody>
      </p:sp>
      <p:pic>
        <p:nvPicPr>
          <p:cNvPr id="5" name="Picture 4">
            <a:extLst>
              <a:ext uri="{FF2B5EF4-FFF2-40B4-BE49-F238E27FC236}">
                <a16:creationId xmlns:a16="http://schemas.microsoft.com/office/drawing/2014/main" id="{73207504-3D1B-CB46-86FC-C6ADA0039D6A}"/>
              </a:ext>
            </a:extLst>
          </p:cNvPr>
          <p:cNvPicPr>
            <a:picLocks noChangeAspect="1"/>
          </p:cNvPicPr>
          <p:nvPr/>
        </p:nvPicPr>
        <p:blipFill>
          <a:blip r:embed="rId2"/>
          <a:stretch>
            <a:fillRect/>
          </a:stretch>
        </p:blipFill>
        <p:spPr>
          <a:xfrm>
            <a:off x="3058518" y="1998672"/>
            <a:ext cx="1349917" cy="627909"/>
          </a:xfrm>
          <a:prstGeom prst="rect">
            <a:avLst/>
          </a:prstGeom>
        </p:spPr>
      </p:pic>
      <p:pic>
        <p:nvPicPr>
          <p:cNvPr id="6" name="Picture 3" descr="/var/folders/lk/sww1jjb13qx7sf3jhlfv_yfw0000gn/T/com.microsoft.Powerpoint/WebArchiveCopyPasteTempFiles/R-and-S-configuration-for-Diastereomers-and-enantiomers.png">
            <a:extLst>
              <a:ext uri="{FF2B5EF4-FFF2-40B4-BE49-F238E27FC236}">
                <a16:creationId xmlns:a16="http://schemas.microsoft.com/office/drawing/2014/main" id="{2EC67472-42B6-7C46-854B-493805371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565" y="1998672"/>
            <a:ext cx="1788540" cy="8133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9D316A1-9A3D-9942-8110-C67E518F8AA8}"/>
              </a:ext>
            </a:extLst>
          </p:cNvPr>
          <p:cNvSpPr/>
          <p:nvPr/>
        </p:nvSpPr>
        <p:spPr>
          <a:xfrm>
            <a:off x="505391" y="2811975"/>
            <a:ext cx="11079091" cy="307777"/>
          </a:xfrm>
          <a:prstGeom prst="rect">
            <a:avLst/>
          </a:prstGeom>
        </p:spPr>
        <p:txBody>
          <a:bodyPr wrap="square">
            <a:spAutoFit/>
          </a:bodyPr>
          <a:lstStyle/>
          <a:p>
            <a:r>
              <a:rPr lang="en-US" sz="1400" b="1" dirty="0">
                <a:solidFill>
                  <a:srgbClr val="0A0000"/>
                </a:solidFill>
                <a:latin typeface="Segoe UI"/>
              </a:rPr>
              <a:t>Figure ( 21): Diastereomers are stereoisomers (</a:t>
            </a:r>
            <a:r>
              <a:rPr lang="en-US" sz="1400" dirty="0">
                <a:solidFill>
                  <a:srgbClr val="0A0000"/>
                </a:solidFill>
              </a:rPr>
              <a:t>enantiomers)</a:t>
            </a:r>
            <a:r>
              <a:rPr lang="en-US" sz="1400" b="1" dirty="0">
                <a:solidFill>
                  <a:srgbClr val="0A0000"/>
                </a:solidFill>
                <a:latin typeface="Segoe UI"/>
              </a:rPr>
              <a:t> that are not mirror images. For example, compare these two molecules.</a:t>
            </a:r>
          </a:p>
        </p:txBody>
      </p:sp>
      <p:sp>
        <p:nvSpPr>
          <p:cNvPr id="3" name="Rectangle 2">
            <a:extLst>
              <a:ext uri="{FF2B5EF4-FFF2-40B4-BE49-F238E27FC236}">
                <a16:creationId xmlns:a16="http://schemas.microsoft.com/office/drawing/2014/main" id="{0BD6FD64-35CA-6947-B0B3-1B92CD3A8020}"/>
              </a:ext>
            </a:extLst>
          </p:cNvPr>
          <p:cNvSpPr/>
          <p:nvPr/>
        </p:nvSpPr>
        <p:spPr>
          <a:xfrm>
            <a:off x="147973" y="3078266"/>
            <a:ext cx="11896053" cy="1477328"/>
          </a:xfrm>
          <a:prstGeom prst="rect">
            <a:avLst/>
          </a:prstGeom>
        </p:spPr>
        <p:txBody>
          <a:bodyPr wrap="square">
            <a:spAutoFit/>
          </a:bodyPr>
          <a:lstStyle/>
          <a:p>
            <a:pPr algn="ctr"/>
            <a:r>
              <a:rPr lang="en-US" sz="2000" b="1" dirty="0"/>
              <a:t>Optical Activity</a:t>
            </a:r>
            <a:r>
              <a:rPr lang="en-US" sz="2000" i="1" dirty="0">
                <a:ea typeface="Times New Roman" pitchFamily="18" charset="0"/>
                <a:cs typeface="Arial" pitchFamily="34" charset="0"/>
              </a:rPr>
              <a:t>: </a:t>
            </a:r>
          </a:p>
          <a:p>
            <a:pPr lvl="0"/>
            <a:r>
              <a:rPr lang="en-US" sz="1400" dirty="0"/>
              <a:t>Optical Activity is </a:t>
            </a:r>
            <a:r>
              <a:rPr lang="en-US" sz="1400" dirty="0">
                <a:cs typeface="Arial" pitchFamily="34" charset="0"/>
              </a:rPr>
              <a:t>t</a:t>
            </a:r>
            <a:r>
              <a:rPr lang="en-US" sz="1400" dirty="0">
                <a:ea typeface="Times New Roman" pitchFamily="18" charset="0"/>
                <a:cs typeface="Arial" pitchFamily="34" charset="0"/>
              </a:rPr>
              <a:t>he ability of some substances to rotate plane polarized light, rotates plane-polarized light to the right is called Dextrorotatory (+), while to lift is called Levorotatory (-). </a:t>
            </a:r>
            <a:r>
              <a:rPr lang="en-US" sz="1400" dirty="0"/>
              <a:t>When ordinary light is passed through a polarizing filter, all planes of oscillation are filtered out except one, resulting in plane-polarized light. A beam of plane-polarized light passed through a sample of a chiral compound, interacts with the compound in such a way that the angle of oscillation will rotate polarized light. This property is called optical activity. </a:t>
            </a:r>
            <a:r>
              <a:rPr lang="en-US" sz="1400" dirty="0">
                <a:cs typeface="Arial" pitchFamily="34" charset="0"/>
              </a:rPr>
              <a:t>Racemic mixture: its 1:1 {equimolar of </a:t>
            </a:r>
            <a:r>
              <a:rPr lang="en-US" sz="1400" dirty="0">
                <a:ea typeface="Times New Roman" pitchFamily="18" charset="0"/>
                <a:cs typeface="Arial" pitchFamily="34" charset="0"/>
              </a:rPr>
              <a:t>Dextrorotatory (+), &amp; Levorotatory (-) </a:t>
            </a:r>
            <a:r>
              <a:rPr lang="en-US" sz="1400" dirty="0">
                <a:cs typeface="Arial" pitchFamily="34" charset="0"/>
              </a:rPr>
              <a:t>} mixture of two enantiomers, its optical activity is zero. </a:t>
            </a:r>
            <a:r>
              <a:rPr lang="en-US" sz="1400" dirty="0"/>
              <a:t>Optical activity is useful in choosing the appropriate drugs or choosing the effective enantiomer. See Figure (23). </a:t>
            </a:r>
          </a:p>
        </p:txBody>
      </p:sp>
      <p:sp>
        <p:nvSpPr>
          <p:cNvPr id="8" name="Rectangle 7">
            <a:extLst>
              <a:ext uri="{FF2B5EF4-FFF2-40B4-BE49-F238E27FC236}">
                <a16:creationId xmlns:a16="http://schemas.microsoft.com/office/drawing/2014/main" id="{4D0FC97E-7042-BA42-A303-53272207B6CF}"/>
              </a:ext>
            </a:extLst>
          </p:cNvPr>
          <p:cNvSpPr/>
          <p:nvPr/>
        </p:nvSpPr>
        <p:spPr>
          <a:xfrm>
            <a:off x="228893" y="6033612"/>
            <a:ext cx="12053104" cy="854080"/>
          </a:xfrm>
          <a:prstGeom prst="rect">
            <a:avLst/>
          </a:prstGeom>
        </p:spPr>
        <p:txBody>
          <a:bodyPr wrap="square">
            <a:spAutoFit/>
          </a:bodyPr>
          <a:lstStyle/>
          <a:p>
            <a:r>
              <a:rPr lang="en-US" sz="1200" b="1" dirty="0"/>
              <a:t>Figure (23 ): Optical activity : A beam of plane-polarized light passed through a sample of a chiral compound, interacts with the compound in such a way that the angle of oscillation will rotate polarized light. </a:t>
            </a:r>
          </a:p>
          <a:p>
            <a:r>
              <a:rPr lang="en-US" sz="1200" b="1" dirty="0"/>
              <a:t> </a:t>
            </a:r>
            <a:endParaRPr lang="en-US" sz="1200" b="1" i="1" dirty="0">
              <a:cs typeface="Arial" pitchFamily="34" charset="0"/>
            </a:endParaRPr>
          </a:p>
          <a:p>
            <a:pPr lvl="0" algn="just" eaLnBrk="0" fontAlgn="base" hangingPunct="0">
              <a:spcBef>
                <a:spcPct val="0"/>
              </a:spcBef>
              <a:spcAft>
                <a:spcPct val="0"/>
              </a:spcAft>
            </a:pPr>
            <a:endParaRPr lang="en-US" sz="1350" i="1" dirty="0">
              <a:cs typeface="Arial" pitchFamily="34" charset="0"/>
            </a:endParaRPr>
          </a:p>
        </p:txBody>
      </p:sp>
      <p:grpSp>
        <p:nvGrpSpPr>
          <p:cNvPr id="9" name="Group 8">
            <a:extLst>
              <a:ext uri="{FF2B5EF4-FFF2-40B4-BE49-F238E27FC236}">
                <a16:creationId xmlns:a16="http://schemas.microsoft.com/office/drawing/2014/main" id="{32E317F3-AC41-BF44-AA2B-75ED4FEAD289}"/>
              </a:ext>
            </a:extLst>
          </p:cNvPr>
          <p:cNvGrpSpPr/>
          <p:nvPr/>
        </p:nvGrpSpPr>
        <p:grpSpPr>
          <a:xfrm>
            <a:off x="2434590" y="4821885"/>
            <a:ext cx="4240529" cy="854080"/>
            <a:chOff x="533400" y="3429000"/>
            <a:chExt cx="10591800" cy="1952887"/>
          </a:xfrm>
        </p:grpSpPr>
        <p:pic>
          <p:nvPicPr>
            <p:cNvPr id="10" name="Picture 9" descr="Screen Clipping">
              <a:extLst>
                <a:ext uri="{FF2B5EF4-FFF2-40B4-BE49-F238E27FC236}">
                  <a16:creationId xmlns:a16="http://schemas.microsoft.com/office/drawing/2014/main" id="{68CA30B8-5640-9A4C-86FA-7ACB50A656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6560" y="3505200"/>
              <a:ext cx="5658640" cy="1876687"/>
            </a:xfrm>
            <a:prstGeom prst="rect">
              <a:avLst/>
            </a:prstGeom>
          </p:spPr>
        </p:pic>
        <p:pic>
          <p:nvPicPr>
            <p:cNvPr id="11" name="Picture 10" descr="Screen Clipping">
              <a:extLst>
                <a:ext uri="{FF2B5EF4-FFF2-40B4-BE49-F238E27FC236}">
                  <a16:creationId xmlns:a16="http://schemas.microsoft.com/office/drawing/2014/main" id="{A31EB92C-F117-2F48-B851-12DB8B4F2B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3429000"/>
              <a:ext cx="6087325" cy="1819529"/>
            </a:xfrm>
            <a:prstGeom prst="rect">
              <a:avLst/>
            </a:prstGeom>
          </p:spPr>
        </p:pic>
        <p:pic>
          <p:nvPicPr>
            <p:cNvPr id="12" name="Picture 11" descr="Screen Clipping">
              <a:extLst>
                <a:ext uri="{FF2B5EF4-FFF2-40B4-BE49-F238E27FC236}">
                  <a16:creationId xmlns:a16="http://schemas.microsoft.com/office/drawing/2014/main" id="{6B270B70-DB2B-DF47-A258-CD6E2927FCB7}"/>
                </a:ext>
              </a:extLst>
            </p:cNvPr>
            <p:cNvPicPr>
              <a:picLocks noChangeAspect="1"/>
            </p:cNvPicPr>
            <p:nvPr/>
          </p:nvPicPr>
          <p:blipFill rotWithShape="1">
            <a:blip r:embed="rId5">
              <a:extLst>
                <a:ext uri="{28A0092B-C50C-407E-A947-70E740481C1C}">
                  <a14:useLocalDpi xmlns:a14="http://schemas.microsoft.com/office/drawing/2010/main" val="0"/>
                </a:ext>
              </a:extLst>
            </a:blip>
            <a:srcRect l="58606" t="25000" r="19090" b="50000"/>
            <a:stretch/>
          </p:blipFill>
          <p:spPr>
            <a:xfrm>
              <a:off x="5486400" y="3883882"/>
              <a:ext cx="1357746" cy="454882"/>
            </a:xfrm>
            <a:prstGeom prst="rect">
              <a:avLst/>
            </a:prstGeom>
          </p:spPr>
        </p:pic>
      </p:grpSp>
    </p:spTree>
    <p:extLst>
      <p:ext uri="{BB962C8B-B14F-4D97-AF65-F5344CB8AC3E}">
        <p14:creationId xmlns:p14="http://schemas.microsoft.com/office/powerpoint/2010/main" val="901758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D13013-131A-4742-8E07-D33BBB38D130}"/>
              </a:ext>
            </a:extLst>
          </p:cNvPr>
          <p:cNvSpPr/>
          <p:nvPr/>
        </p:nvSpPr>
        <p:spPr>
          <a:xfrm>
            <a:off x="316374" y="501531"/>
            <a:ext cx="11674997" cy="2185214"/>
          </a:xfrm>
          <a:prstGeom prst="rect">
            <a:avLst/>
          </a:prstGeom>
        </p:spPr>
        <p:txBody>
          <a:bodyPr wrap="square">
            <a:spAutoFit/>
          </a:bodyPr>
          <a:lstStyle/>
          <a:p>
            <a:r>
              <a:rPr lang="en-US" dirty="0"/>
              <a:t>Reference:</a:t>
            </a:r>
            <a:endParaRPr lang="en-US" sz="1000" dirty="0"/>
          </a:p>
          <a:p>
            <a:r>
              <a:rPr lang="en-US" sz="1000" dirty="0"/>
              <a:t> </a:t>
            </a:r>
            <a:r>
              <a:rPr lang="en-US" sz="1000" dirty="0">
                <a:solidFill>
                  <a:srgbClr val="2E2E2E"/>
                </a:solidFill>
              </a:rPr>
              <a:t>P. </a:t>
            </a:r>
            <a:r>
              <a:rPr lang="en-US" sz="1000" dirty="0" err="1">
                <a:solidFill>
                  <a:srgbClr val="2E2E2E"/>
                </a:solidFill>
              </a:rPr>
              <a:t>Kostecki</a:t>
            </a:r>
            <a:r>
              <a:rPr lang="en-US" sz="1000" dirty="0">
                <a:solidFill>
                  <a:srgbClr val="2E2E2E"/>
                </a:solidFill>
              </a:rPr>
              <a:t>, J. </a:t>
            </a:r>
            <a:r>
              <a:rPr lang="en-US" sz="1000" dirty="0" err="1">
                <a:solidFill>
                  <a:srgbClr val="2E2E2E"/>
                </a:solidFill>
              </a:rPr>
              <a:t>Dragun</a:t>
            </a:r>
            <a:r>
              <a:rPr lang="en-US" sz="1000" dirty="0">
                <a:solidFill>
                  <a:srgbClr val="2E2E2E"/>
                </a:solidFill>
              </a:rPr>
              <a:t>, in </a:t>
            </a:r>
            <a:r>
              <a:rPr lang="en-US" sz="1000" dirty="0">
                <a:solidFill>
                  <a:srgbClr val="0C7DBB"/>
                </a:solidFill>
                <a:hlinkClick r:id="rId2"/>
              </a:rPr>
              <a:t>Encyclopedia of Soils in the Environment</a:t>
            </a:r>
            <a:r>
              <a:rPr lang="en-US" sz="1000" dirty="0">
                <a:solidFill>
                  <a:srgbClr val="2E2E2E"/>
                </a:solidFill>
              </a:rPr>
              <a:t>, 2005</a:t>
            </a:r>
            <a:r>
              <a:rPr lang="en-US" sz="1000" dirty="0"/>
              <a:t>]</a:t>
            </a:r>
          </a:p>
          <a:p>
            <a:endParaRPr lang="en-US" sz="1000" dirty="0"/>
          </a:p>
          <a:p>
            <a:r>
              <a:rPr lang="en-US" sz="1000" dirty="0"/>
              <a:t>https://encrypted-tbn0.gstatic.com/</a:t>
            </a:r>
            <a:r>
              <a:rPr lang="en-US" sz="1000" dirty="0" err="1"/>
              <a:t>images?q</a:t>
            </a:r>
            <a:r>
              <a:rPr lang="en-US" sz="1000" dirty="0"/>
              <a:t>=tbn%3AANd9GcRDguu0ewr9tfleYCFwuD4OdkXX4uzIsM6jww&amp;usqp=CAU</a:t>
            </a:r>
          </a:p>
          <a:p>
            <a:endParaRPr lang="en-US" sz="1000" dirty="0">
              <a:solidFill>
                <a:srgbClr val="555555"/>
              </a:solidFill>
            </a:endParaRPr>
          </a:p>
          <a:p>
            <a:r>
              <a:rPr lang="en-US" sz="1000" dirty="0">
                <a:solidFill>
                  <a:srgbClr val="555555"/>
                </a:solidFill>
              </a:rPr>
              <a:t>October 2018,DOI: </a:t>
            </a:r>
            <a:r>
              <a:rPr lang="en-US" sz="1000" u="sng" dirty="0">
                <a:solidFill>
                  <a:srgbClr val="555555"/>
                </a:solidFill>
                <a:hlinkClick r:id="rId3"/>
              </a:rPr>
              <a:t>10.13140/RG.2.2.11527.85926</a:t>
            </a:r>
            <a:r>
              <a:rPr lang="en-US" sz="1000" dirty="0">
                <a:solidFill>
                  <a:srgbClr val="555555"/>
                </a:solidFill>
              </a:rPr>
              <a:t>Project: </a:t>
            </a:r>
            <a:r>
              <a:rPr lang="en-US" sz="1000" u="sng" dirty="0">
                <a:solidFill>
                  <a:srgbClr val="555555"/>
                </a:solidFill>
                <a:hlinkClick r:id="rId4"/>
              </a:rPr>
              <a:t>Fuel system design and operation</a:t>
            </a:r>
            <a:endParaRPr lang="en-US" sz="1000" dirty="0">
              <a:solidFill>
                <a:srgbClr val="555555"/>
              </a:solidFill>
            </a:endParaRPr>
          </a:p>
          <a:p>
            <a:endParaRPr lang="en-US" sz="1000" dirty="0">
              <a:hlinkClick r:id="rId5"/>
            </a:endParaRPr>
          </a:p>
          <a:p>
            <a:r>
              <a:rPr lang="en-US" sz="1000" dirty="0">
                <a:hlinkClick r:id="rId5"/>
              </a:rPr>
              <a:t>https://ars.els-cdn.com/content/image/3-s2.0-B9780126639711500075-f03-07-9780126639711.gif?_</a:t>
            </a:r>
            <a:endParaRPr lang="en-US" sz="1000" dirty="0"/>
          </a:p>
          <a:p>
            <a:r>
              <a:rPr lang="en-US" sz="1000" dirty="0"/>
              <a:t>2-https://wp-</a:t>
            </a:r>
            <a:r>
              <a:rPr lang="en-US" sz="1000" dirty="0" err="1"/>
              <a:t>media.tellibrary.org</a:t>
            </a:r>
            <a:r>
              <a:rPr lang="en-US" sz="1000" dirty="0"/>
              <a:t>/2019/03/Screen-Shot-2019-03-08-at-9.40.18-AM.jpg</a:t>
            </a:r>
          </a:p>
          <a:p>
            <a:r>
              <a:rPr lang="en-US" sz="1000" dirty="0">
                <a:solidFill>
                  <a:srgbClr val="000000"/>
                </a:solidFill>
              </a:rPr>
              <a:t>3-https://</a:t>
            </a:r>
            <a:r>
              <a:rPr lang="en-US" sz="1000" dirty="0" err="1">
                <a:solidFill>
                  <a:srgbClr val="000000"/>
                </a:solidFill>
              </a:rPr>
              <a:t>upload.wikimedia.org</a:t>
            </a:r>
            <a:r>
              <a:rPr lang="en-US" sz="1000" dirty="0">
                <a:solidFill>
                  <a:srgbClr val="000000"/>
                </a:solidFill>
              </a:rPr>
              <a:t>/</a:t>
            </a:r>
            <a:r>
              <a:rPr lang="en-US" sz="1000" dirty="0" err="1">
                <a:solidFill>
                  <a:srgbClr val="000000"/>
                </a:solidFill>
              </a:rPr>
              <a:t>wikipedia</a:t>
            </a:r>
            <a:r>
              <a:rPr lang="en-US" sz="1000" dirty="0">
                <a:solidFill>
                  <a:srgbClr val="000000"/>
                </a:solidFill>
              </a:rPr>
              <a:t>/commons/thumb/1/18/Conformations-of-1%2C2-dihaloethanes-from-xtal-compared-F-vs-I-Mercury-3D-balls.png/600px-Conformations-of-1%2C2-dihaloethanes-from-xtal-compared-F-vs-I-Mercury-3D-balls.png</a:t>
            </a:r>
          </a:p>
          <a:p>
            <a:endParaRPr lang="en-US" dirty="0"/>
          </a:p>
        </p:txBody>
      </p:sp>
    </p:spTree>
    <p:extLst>
      <p:ext uri="{BB962C8B-B14F-4D97-AF65-F5344CB8AC3E}">
        <p14:creationId xmlns:p14="http://schemas.microsoft.com/office/powerpoint/2010/main" val="1744160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02E7BF-0C42-E540-B4E0-007CFF3CEAF2}"/>
              </a:ext>
            </a:extLst>
          </p:cNvPr>
          <p:cNvSpPr/>
          <p:nvPr/>
        </p:nvSpPr>
        <p:spPr>
          <a:xfrm>
            <a:off x="158187" y="30497"/>
            <a:ext cx="11875626" cy="4816703"/>
          </a:xfrm>
          <a:prstGeom prst="rect">
            <a:avLst/>
          </a:prstGeom>
        </p:spPr>
        <p:txBody>
          <a:bodyPr wrap="square">
            <a:spAutoFit/>
          </a:bodyPr>
          <a:lstStyle/>
          <a:p>
            <a:r>
              <a:rPr lang="en-US" sz="2800" b="1" dirty="0"/>
              <a:t>List of contents:</a:t>
            </a:r>
          </a:p>
          <a:p>
            <a:endParaRPr lang="en-US" sz="2800" b="1" dirty="0"/>
          </a:p>
          <a:p>
            <a:r>
              <a:rPr lang="en-US" sz="1600" dirty="0"/>
              <a:t>Organic Chemistry.</a:t>
            </a:r>
          </a:p>
          <a:p>
            <a:r>
              <a:rPr lang="en-US" sz="1600" dirty="0"/>
              <a:t>Hydrocarbons.</a:t>
            </a:r>
          </a:p>
          <a:p>
            <a:r>
              <a:rPr lang="en-US" sz="1600" dirty="0"/>
              <a:t>Molecular Structure of Hydrocarbon.</a:t>
            </a:r>
          </a:p>
          <a:p>
            <a:r>
              <a:rPr lang="en-US" altLang="en-US" sz="1600" dirty="0">
                <a:solidFill>
                  <a:srgbClr val="0A0000"/>
                </a:solidFill>
              </a:rPr>
              <a:t>Stereochemistry of tetrahedral.</a:t>
            </a:r>
          </a:p>
          <a:p>
            <a:r>
              <a:rPr lang="en-US" sz="1600" dirty="0"/>
              <a:t>Molecular Structure of Hydrocarbon</a:t>
            </a:r>
          </a:p>
          <a:p>
            <a:r>
              <a:rPr lang="en-US" sz="1600" dirty="0"/>
              <a:t>Functional group.</a:t>
            </a:r>
            <a:endParaRPr lang="en-US" sz="1600" dirty="0">
              <a:solidFill>
                <a:srgbClr val="000000"/>
              </a:solidFill>
            </a:endParaRPr>
          </a:p>
          <a:p>
            <a:r>
              <a:rPr lang="en-US" sz="1600" dirty="0">
                <a:solidFill>
                  <a:srgbClr val="000000"/>
                </a:solidFill>
              </a:rPr>
              <a:t>Classification</a:t>
            </a:r>
          </a:p>
          <a:p>
            <a:r>
              <a:rPr lang="en-US" altLang="en-US" sz="1600" dirty="0">
                <a:solidFill>
                  <a:srgbClr val="000000"/>
                </a:solidFill>
                <a:cs typeface="Arial" panose="020B0604020202020204" pitchFamily="34" charset="0"/>
              </a:rPr>
              <a:t>Types of Some Aliphatic Hydrocarbons</a:t>
            </a:r>
          </a:p>
          <a:p>
            <a:r>
              <a:rPr lang="en-US" altLang="en-US" sz="1600" dirty="0">
                <a:solidFill>
                  <a:srgbClr val="0A0000"/>
                </a:solidFill>
              </a:rPr>
              <a:t>Stereochemistry and molecular representation of hydrocarbons.</a:t>
            </a:r>
          </a:p>
          <a:p>
            <a:r>
              <a:rPr lang="en-US" sz="1600" dirty="0">
                <a:solidFill>
                  <a:srgbClr val="000000"/>
                </a:solidFill>
                <a:ea typeface="Calibri" panose="020F0502020204030204" pitchFamily="34" charset="0"/>
                <a:cs typeface="Calibri" panose="020F0502020204030204" pitchFamily="34" charset="0"/>
              </a:rPr>
              <a:t>Superposable and non superposable objects.</a:t>
            </a:r>
            <a:endParaRPr lang="en-IQ" sz="1600" dirty="0">
              <a:ea typeface="Times New Roman" panose="02020603050405020304" pitchFamily="18" charset="0"/>
              <a:cs typeface="Arial" panose="020B0604020202020204" pitchFamily="34" charset="0"/>
            </a:endParaRPr>
          </a:p>
          <a:p>
            <a:r>
              <a:rPr lang="en-US" sz="1600" dirty="0"/>
              <a:t>Isomerism. </a:t>
            </a:r>
            <a:endParaRPr lang="en-US" altLang="en-US" sz="1600" dirty="0">
              <a:solidFill>
                <a:srgbClr val="0A0000"/>
              </a:solidFill>
            </a:endParaRPr>
          </a:p>
          <a:p>
            <a:r>
              <a:rPr lang="en-US" sz="1600" dirty="0">
                <a:solidFill>
                  <a:srgbClr val="222222"/>
                </a:solidFill>
              </a:rPr>
              <a:t>Chiral molecules.</a:t>
            </a:r>
          </a:p>
          <a:p>
            <a:r>
              <a:rPr lang="en-US" sz="1600" dirty="0">
                <a:solidFill>
                  <a:srgbClr val="222222"/>
                </a:solidFill>
              </a:rPr>
              <a:t>Enantiomers.</a:t>
            </a:r>
          </a:p>
          <a:p>
            <a:r>
              <a:rPr lang="en-US" sz="1600" dirty="0">
                <a:solidFill>
                  <a:srgbClr val="000000"/>
                </a:solidFill>
              </a:rPr>
              <a:t>Application of </a:t>
            </a:r>
            <a:r>
              <a:rPr lang="en-US" sz="1600" dirty="0">
                <a:solidFill>
                  <a:srgbClr val="222222"/>
                </a:solidFill>
              </a:rPr>
              <a:t>Enantiomers and chirality in Pharmacology.</a:t>
            </a:r>
          </a:p>
          <a:p>
            <a:r>
              <a:rPr lang="en-US" sz="1600" dirty="0"/>
              <a:t>Optical Activity</a:t>
            </a:r>
            <a:r>
              <a:rPr lang="en-US" sz="1600" i="1" dirty="0">
                <a:ea typeface="Times New Roman" pitchFamily="18" charset="0"/>
                <a:cs typeface="Arial" pitchFamily="34" charset="0"/>
              </a:rPr>
              <a:t>.</a:t>
            </a:r>
            <a:endParaRPr lang="en-US" sz="1600" dirty="0">
              <a:solidFill>
                <a:srgbClr val="222222"/>
              </a:solidFill>
            </a:endParaRPr>
          </a:p>
          <a:p>
            <a:endParaRPr lang="en-US" altLang="en-US" sz="1100" dirty="0">
              <a:solidFill>
                <a:srgbClr val="000000"/>
              </a:solidFill>
              <a:cs typeface="Arial" panose="020B0604020202020204" pitchFamily="34" charset="0"/>
            </a:endParaRPr>
          </a:p>
        </p:txBody>
      </p:sp>
    </p:spTree>
    <p:extLst>
      <p:ext uri="{BB962C8B-B14F-4D97-AF65-F5344CB8AC3E}">
        <p14:creationId xmlns:p14="http://schemas.microsoft.com/office/powerpoint/2010/main" val="2643414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DDCB2B-C79C-AD4C-8183-828A9BE7392D}"/>
              </a:ext>
            </a:extLst>
          </p:cNvPr>
          <p:cNvSpPr/>
          <p:nvPr/>
        </p:nvSpPr>
        <p:spPr>
          <a:xfrm>
            <a:off x="417679" y="1101227"/>
            <a:ext cx="11875626" cy="2185214"/>
          </a:xfrm>
          <a:prstGeom prst="rect">
            <a:avLst/>
          </a:prstGeom>
        </p:spPr>
        <p:txBody>
          <a:bodyPr wrap="square">
            <a:spAutoFit/>
          </a:bodyPr>
          <a:lstStyle/>
          <a:p>
            <a:r>
              <a:rPr lang="en-US" sz="2400" b="1" dirty="0"/>
              <a:t>The Aim of Lecture:</a:t>
            </a:r>
          </a:p>
          <a:p>
            <a:endParaRPr lang="en-US" sz="1600" dirty="0"/>
          </a:p>
          <a:p>
            <a:r>
              <a:rPr lang="en-US" sz="1600" dirty="0"/>
              <a:t>To Know Aldehyde, Ketone, and carboxylic acids structures</a:t>
            </a:r>
            <a:r>
              <a:rPr lang="en-US" sz="1600" dirty="0">
                <a:ln w="0"/>
                <a:effectLst>
                  <a:outerShdw blurRad="38100" dist="19050" dir="2700000" algn="tl" rotWithShape="0">
                    <a:schemeClr val="dk1">
                      <a:alpha val="40000"/>
                    </a:schemeClr>
                  </a:outerShdw>
                </a:effectLst>
              </a:rPr>
              <a:t> </a:t>
            </a:r>
            <a:r>
              <a:rPr lang="en-US" sz="1600" dirty="0"/>
              <a:t>as a type of </a:t>
            </a:r>
            <a:r>
              <a:rPr lang="en-US" sz="1600" dirty="0">
                <a:ln w="0"/>
                <a:effectLst>
                  <a:outerShdw blurRad="38100" dist="19050" dir="2700000" algn="tl" rotWithShape="0">
                    <a:schemeClr val="dk1">
                      <a:alpha val="40000"/>
                    </a:schemeClr>
                  </a:outerShdw>
                </a:effectLst>
              </a:rPr>
              <a:t>organic</a:t>
            </a:r>
            <a:r>
              <a:rPr lang="en-US" sz="1600" dirty="0"/>
              <a:t> Compounds, &amp; their presence. </a:t>
            </a:r>
          </a:p>
          <a:p>
            <a:r>
              <a:rPr lang="en-US" sz="1600" dirty="0"/>
              <a:t>To Know the </a:t>
            </a:r>
            <a:r>
              <a:rPr lang="en-US" sz="1600" dirty="0">
                <a:solidFill>
                  <a:srgbClr val="444444"/>
                </a:solidFill>
              </a:rPr>
              <a:t>carbonyl group and carbonyl </a:t>
            </a:r>
            <a:r>
              <a:rPr lang="en-US" sz="1600" dirty="0"/>
              <a:t>Compounds. </a:t>
            </a:r>
          </a:p>
          <a:p>
            <a:r>
              <a:rPr lang="en-US" sz="1600" dirty="0"/>
              <a:t>To Know the Organic Chemistry, Hydrocarbons and their Molecular Structure, Functional group, and </a:t>
            </a:r>
            <a:r>
              <a:rPr lang="en-US" sz="1600" dirty="0">
                <a:solidFill>
                  <a:srgbClr val="000000"/>
                </a:solidFill>
              </a:rPr>
              <a:t>classification of Hydrocarbons.</a:t>
            </a:r>
          </a:p>
          <a:p>
            <a:r>
              <a:rPr lang="en-US" sz="1600" dirty="0"/>
              <a:t>To Know the </a:t>
            </a:r>
            <a:r>
              <a:rPr lang="en-US" altLang="en-US" sz="1600" dirty="0">
                <a:solidFill>
                  <a:srgbClr val="0A0000"/>
                </a:solidFill>
              </a:rPr>
              <a:t>Stereochemistry of tetrahedral,</a:t>
            </a:r>
            <a:r>
              <a:rPr lang="en-US" sz="1600" dirty="0"/>
              <a:t> Isomerism, </a:t>
            </a:r>
            <a:r>
              <a:rPr lang="en-US" sz="1600" dirty="0">
                <a:solidFill>
                  <a:srgbClr val="222222"/>
                </a:solidFill>
              </a:rPr>
              <a:t>Chiral molecules, Enantiomers,</a:t>
            </a:r>
            <a:r>
              <a:rPr lang="en-US" altLang="en-US" sz="1600" dirty="0">
                <a:solidFill>
                  <a:srgbClr val="0A0000"/>
                </a:solidFill>
              </a:rPr>
              <a:t> Diastereoisomers, and </a:t>
            </a:r>
            <a:r>
              <a:rPr lang="en-US" sz="1600" dirty="0"/>
              <a:t>Optical Activity of organic Chemistry</a:t>
            </a:r>
            <a:r>
              <a:rPr lang="en-US" sz="1600" i="1" dirty="0">
                <a:ea typeface="Times New Roman" pitchFamily="18" charset="0"/>
                <a:cs typeface="Arial" pitchFamily="34" charset="0"/>
              </a:rPr>
              <a:t>.</a:t>
            </a:r>
            <a:endParaRPr lang="en-US" sz="1600" dirty="0">
              <a:solidFill>
                <a:srgbClr val="222222"/>
              </a:solidFill>
            </a:endParaRPr>
          </a:p>
          <a:p>
            <a:endParaRPr lang="en-US" sz="1600" dirty="0"/>
          </a:p>
        </p:txBody>
      </p:sp>
    </p:spTree>
    <p:extLst>
      <p:ext uri="{BB962C8B-B14F-4D97-AF65-F5344CB8AC3E}">
        <p14:creationId xmlns:p14="http://schemas.microsoft.com/office/powerpoint/2010/main" val="222768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208A45-3EF7-6645-A707-4D9E01E9A681}"/>
              </a:ext>
            </a:extLst>
          </p:cNvPr>
          <p:cNvSpPr/>
          <p:nvPr/>
        </p:nvSpPr>
        <p:spPr>
          <a:xfrm>
            <a:off x="73660" y="120007"/>
            <a:ext cx="12044680" cy="5970865"/>
          </a:xfrm>
          <a:prstGeom prst="rect">
            <a:avLst/>
          </a:prstGeom>
        </p:spPr>
        <p:txBody>
          <a:bodyPr wrap="square">
            <a:spAutoFit/>
          </a:bodyPr>
          <a:lstStyle/>
          <a:p>
            <a:pPr algn="ctr"/>
            <a:r>
              <a:rPr lang="en-US" sz="2000" dirty="0">
                <a:latin typeface="ff1"/>
              </a:rPr>
              <a:t>Organic Chemistry</a:t>
            </a:r>
          </a:p>
          <a:p>
            <a:r>
              <a:rPr lang="en-US" sz="1400" dirty="0"/>
              <a:t>  Organic chemistry is the study of carbon compounds. Animals, plants, and other forms of life consist of organic compounds. </a:t>
            </a:r>
          </a:p>
          <a:p>
            <a:r>
              <a:rPr lang="en-US" sz="1400" dirty="0"/>
              <a:t>Nucleic acids, proteins, fats, carbohydrates, enzymes, vitamins, and hormones are all organic compounds. Biochemistry was developed later as the study of the chemical compounds, and reactions in living cells.</a:t>
            </a:r>
          </a:p>
          <a:p>
            <a:pPr algn="ctr"/>
            <a:endParaRPr lang="en-US" sz="1600" dirty="0"/>
          </a:p>
          <a:p>
            <a:pPr algn="ctr"/>
            <a:r>
              <a:rPr lang="en-US" sz="2000" dirty="0"/>
              <a:t> Hydrocarbons </a:t>
            </a:r>
          </a:p>
          <a:p>
            <a:r>
              <a:rPr lang="en-US" sz="1600" dirty="0"/>
              <a:t> </a:t>
            </a:r>
            <a:r>
              <a:rPr lang="en-US" sz="1400" dirty="0"/>
              <a:t>Hydrocarbons are the most simple organic compounds. Hydrocarbons contain only carbon (C) and hydrogen (H)</a:t>
            </a:r>
            <a:r>
              <a:rPr lang="en-US" sz="1400" dirty="0">
                <a:solidFill>
                  <a:srgbClr val="FF0000"/>
                </a:solidFill>
              </a:rPr>
              <a:t> </a:t>
            </a:r>
            <a:r>
              <a:rPr lang="en-US" sz="1400" dirty="0"/>
              <a:t>Figure (1&amp;2). </a:t>
            </a:r>
          </a:p>
          <a:p>
            <a:r>
              <a:rPr lang="en-US" sz="1400" dirty="0"/>
              <a:t>Hydrocarbon derivatives: Some of organic compound also contain  non metals ( referred to as heteroatoms) such as oxygen ,nitrogen, halogens , Sulphur, and phosphorus. All C atoms in an alkane are surrounded by four groups, making them sp3 hybridized and tetrahedral, and all bond angles are 109.5°. </a:t>
            </a:r>
          </a:p>
          <a:p>
            <a:endParaRPr lang="en-US" sz="1400" dirty="0"/>
          </a:p>
          <a:p>
            <a:pPr algn="ctr"/>
            <a:endParaRPr lang="en-US" sz="2800" dirty="0">
              <a:latin typeface="ff2"/>
            </a:endParaRPr>
          </a:p>
          <a:p>
            <a:pPr algn="ctr"/>
            <a:endParaRPr lang="en-US" sz="2800" dirty="0">
              <a:latin typeface="ff2"/>
            </a:endParaRPr>
          </a:p>
          <a:p>
            <a:pPr algn="ctr"/>
            <a:endParaRPr lang="en-US" sz="2800" dirty="0">
              <a:latin typeface="ff2"/>
            </a:endParaRPr>
          </a:p>
          <a:p>
            <a:pPr algn="ctr"/>
            <a:endParaRPr lang="en-US" sz="2800" dirty="0">
              <a:latin typeface="ff2"/>
            </a:endParaRPr>
          </a:p>
          <a:p>
            <a:pPr algn="ctr"/>
            <a:endParaRPr lang="en-US" sz="2800" dirty="0">
              <a:latin typeface="ff2"/>
            </a:endParaRPr>
          </a:p>
          <a:p>
            <a:pPr algn="ctr"/>
            <a:endParaRPr lang="en-US" sz="2800" dirty="0">
              <a:latin typeface="ff2"/>
            </a:endParaRPr>
          </a:p>
          <a:p>
            <a:pPr algn="ctr"/>
            <a:endParaRPr lang="en-US" sz="2800" dirty="0">
              <a:latin typeface="ff2"/>
            </a:endParaRPr>
          </a:p>
          <a:p>
            <a:endParaRPr lang="en-US" dirty="0">
              <a:solidFill>
                <a:srgbClr val="000000"/>
              </a:solidFill>
              <a:latin typeface="ff1"/>
            </a:endParaRPr>
          </a:p>
        </p:txBody>
      </p:sp>
      <p:pic>
        <p:nvPicPr>
          <p:cNvPr id="10" name="Picture 9">
            <a:extLst>
              <a:ext uri="{FF2B5EF4-FFF2-40B4-BE49-F238E27FC236}">
                <a16:creationId xmlns:a16="http://schemas.microsoft.com/office/drawing/2014/main" id="{31F3A608-ECFD-444A-9C18-69D8C5B8CEB0}"/>
              </a:ext>
            </a:extLst>
          </p:cNvPr>
          <p:cNvPicPr>
            <a:picLocks noChangeAspect="1"/>
          </p:cNvPicPr>
          <p:nvPr/>
        </p:nvPicPr>
        <p:blipFill rotWithShape="1">
          <a:blip r:embed="rId3"/>
          <a:srcRect b="13333"/>
          <a:stretch/>
        </p:blipFill>
        <p:spPr>
          <a:xfrm>
            <a:off x="4382306" y="2988959"/>
            <a:ext cx="3427388" cy="1602448"/>
          </a:xfrm>
          <a:prstGeom prst="rect">
            <a:avLst/>
          </a:prstGeom>
        </p:spPr>
      </p:pic>
      <p:sp>
        <p:nvSpPr>
          <p:cNvPr id="11" name="Rectangle 10">
            <a:extLst>
              <a:ext uri="{FF2B5EF4-FFF2-40B4-BE49-F238E27FC236}">
                <a16:creationId xmlns:a16="http://schemas.microsoft.com/office/drawing/2014/main" id="{D7DCE4A3-4258-4742-8604-80E78D408E7B}"/>
              </a:ext>
            </a:extLst>
          </p:cNvPr>
          <p:cNvSpPr/>
          <p:nvPr/>
        </p:nvSpPr>
        <p:spPr>
          <a:xfrm>
            <a:off x="413068" y="5242537"/>
            <a:ext cx="11888152" cy="430887"/>
          </a:xfrm>
          <a:prstGeom prst="rect">
            <a:avLst/>
          </a:prstGeom>
        </p:spPr>
        <p:txBody>
          <a:bodyPr wrap="square">
            <a:spAutoFit/>
          </a:bodyPr>
          <a:lstStyle/>
          <a:p>
            <a:r>
              <a:rPr lang="en-US" sz="1000" b="1" dirty="0"/>
              <a:t> </a:t>
            </a:r>
            <a:r>
              <a:rPr lang="en-US" sz="1050" b="1" dirty="0"/>
              <a:t>Figure (1): </a:t>
            </a:r>
            <a:r>
              <a:rPr lang="en-US" sz="1050" b="1" dirty="0">
                <a:solidFill>
                  <a:srgbClr val="000000"/>
                </a:solidFill>
              </a:rPr>
              <a:t>A is the tetrahedral structure of Methane and its distribution in space by 3 dimensional structure its chemical formula is CH</a:t>
            </a:r>
            <a:r>
              <a:rPr lang="en-US" sz="1050" b="1" baseline="-25000" dirty="0">
                <a:solidFill>
                  <a:srgbClr val="000000"/>
                </a:solidFill>
              </a:rPr>
              <a:t>4</a:t>
            </a:r>
            <a:r>
              <a:rPr lang="en-US" sz="1050" b="1" dirty="0">
                <a:solidFill>
                  <a:srgbClr val="000000"/>
                </a:solidFill>
              </a:rPr>
              <a:t> ,while B represent the measured angels between carbon atom and the four Hydrogen atoms of the Methane CH</a:t>
            </a:r>
            <a:r>
              <a:rPr lang="en-US" sz="1050" b="1" baseline="-25000" dirty="0">
                <a:solidFill>
                  <a:srgbClr val="000000"/>
                </a:solidFill>
              </a:rPr>
              <a:t>4.</a:t>
            </a:r>
            <a:r>
              <a:rPr lang="en-US" sz="1050" b="1" dirty="0">
                <a:solidFill>
                  <a:srgbClr val="000000"/>
                </a:solidFill>
              </a:rPr>
              <a:t> </a:t>
            </a:r>
            <a:r>
              <a:rPr lang="en-US" sz="1050" b="1" dirty="0"/>
              <a:t>https://encrypted-tbn0.gstatic.com/</a:t>
            </a:r>
            <a:r>
              <a:rPr lang="en-US" sz="1050" b="1" dirty="0" err="1"/>
              <a:t>images?q</a:t>
            </a:r>
            <a:r>
              <a:rPr lang="en-US" sz="1050" b="1" dirty="0"/>
              <a:t>=tbn%3AANd9GcRDguu0ewr9tfleYCFwuD4OdkXX4uzIsM6jww&amp;usqp=CAU</a:t>
            </a:r>
          </a:p>
        </p:txBody>
      </p:sp>
    </p:spTree>
    <p:extLst>
      <p:ext uri="{BB962C8B-B14F-4D97-AF65-F5344CB8AC3E}">
        <p14:creationId xmlns:p14="http://schemas.microsoft.com/office/powerpoint/2010/main" val="3548471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ww.chem.ucla.edu/~harding/tutorials/stereolecture.pdf - Baidu Browser">
            <a:extLst>
              <a:ext uri="{FF2B5EF4-FFF2-40B4-BE49-F238E27FC236}">
                <a16:creationId xmlns:a16="http://schemas.microsoft.com/office/drawing/2014/main" id="{D4D9AC31-90DC-8242-8D25-C9B325A2CB21}"/>
              </a:ext>
            </a:extLst>
          </p:cNvPr>
          <p:cNvPicPr>
            <a:picLocks noChangeAspect="1"/>
          </p:cNvPicPr>
          <p:nvPr/>
        </p:nvPicPr>
        <p:blipFill rotWithShape="1">
          <a:blip r:embed="rId3">
            <a:extLst>
              <a:ext uri="{28A0092B-C50C-407E-A947-70E740481C1C}">
                <a14:useLocalDpi xmlns:a14="http://schemas.microsoft.com/office/drawing/2010/main" val="0"/>
              </a:ext>
            </a:extLst>
          </a:blip>
          <a:srcRect l="14487" t="13555" r="16538"/>
          <a:stretch/>
        </p:blipFill>
        <p:spPr>
          <a:xfrm>
            <a:off x="2571465" y="185305"/>
            <a:ext cx="7292625" cy="6091835"/>
          </a:xfrm>
          <a:prstGeom prst="rect">
            <a:avLst/>
          </a:prstGeom>
        </p:spPr>
      </p:pic>
      <p:sp>
        <p:nvSpPr>
          <p:cNvPr id="7" name="Rectangle 6">
            <a:extLst>
              <a:ext uri="{FF2B5EF4-FFF2-40B4-BE49-F238E27FC236}">
                <a16:creationId xmlns:a16="http://schemas.microsoft.com/office/drawing/2014/main" id="{AEC3D1C6-1EBA-CD4D-8812-8C154E46840E}"/>
              </a:ext>
            </a:extLst>
          </p:cNvPr>
          <p:cNvSpPr/>
          <p:nvPr/>
        </p:nvSpPr>
        <p:spPr>
          <a:xfrm>
            <a:off x="4720590" y="6277140"/>
            <a:ext cx="2539478" cy="261610"/>
          </a:xfrm>
          <a:prstGeom prst="rect">
            <a:avLst/>
          </a:prstGeom>
        </p:spPr>
        <p:txBody>
          <a:bodyPr wrap="none">
            <a:spAutoFit/>
          </a:bodyPr>
          <a:lstStyle/>
          <a:p>
            <a:r>
              <a:rPr lang="en-US" sz="1100" b="1" dirty="0"/>
              <a:t>Figure (2): </a:t>
            </a:r>
            <a:r>
              <a:rPr lang="en-US" sz="1100" b="1" dirty="0">
                <a:solidFill>
                  <a:srgbClr val="000000"/>
                </a:solidFill>
              </a:rPr>
              <a:t>A is the tetrahedral structure </a:t>
            </a:r>
            <a:endParaRPr lang="en-IQ" sz="1100" dirty="0"/>
          </a:p>
        </p:txBody>
      </p:sp>
    </p:spTree>
    <p:extLst>
      <p:ext uri="{BB962C8B-B14F-4D97-AF65-F5344CB8AC3E}">
        <p14:creationId xmlns:p14="http://schemas.microsoft.com/office/powerpoint/2010/main" val="1877427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F495DF2-F646-E647-A3CA-72BD88A32222}"/>
              </a:ext>
            </a:extLst>
          </p:cNvPr>
          <p:cNvGrpSpPr/>
          <p:nvPr/>
        </p:nvGrpSpPr>
        <p:grpSpPr>
          <a:xfrm>
            <a:off x="111208" y="74673"/>
            <a:ext cx="12114525" cy="4130348"/>
            <a:chOff x="-1814017" y="74527"/>
            <a:chExt cx="12114525" cy="4130348"/>
          </a:xfrm>
        </p:grpSpPr>
        <p:sp>
          <p:nvSpPr>
            <p:cNvPr id="5" name="Rectangle 4">
              <a:extLst>
                <a:ext uri="{FF2B5EF4-FFF2-40B4-BE49-F238E27FC236}">
                  <a16:creationId xmlns:a16="http://schemas.microsoft.com/office/drawing/2014/main" id="{7B208A45-3EF7-6645-A707-4D9E01E9A681}"/>
                </a:ext>
              </a:extLst>
            </p:cNvPr>
            <p:cNvSpPr/>
            <p:nvPr/>
          </p:nvSpPr>
          <p:spPr>
            <a:xfrm>
              <a:off x="-1814017" y="74527"/>
              <a:ext cx="12101731" cy="4001095"/>
            </a:xfrm>
            <a:prstGeom prst="rect">
              <a:avLst/>
            </a:prstGeom>
          </p:spPr>
          <p:txBody>
            <a:bodyPr wrap="square">
              <a:spAutoFit/>
            </a:bodyPr>
            <a:lstStyle/>
            <a:p>
              <a:pPr algn="ctr"/>
              <a:r>
                <a:rPr lang="en-US" sz="2000" dirty="0"/>
                <a:t>Molecular Structure of Hydrocarbon:- </a:t>
              </a:r>
            </a:p>
            <a:p>
              <a:r>
                <a:rPr lang="en-US" sz="1600" dirty="0"/>
                <a:t>                 Carbon atoms form four bonds in molecular structures, while hydrogen has one bond. For a saturated hydrocarbon </a:t>
              </a:r>
              <a:r>
                <a:rPr lang="en-US" sz="1600" dirty="0">
                  <a:solidFill>
                    <a:srgbClr val="000000"/>
                  </a:solidFill>
                </a:rPr>
                <a:t>molecule there is no </a:t>
              </a:r>
              <a:r>
                <a:rPr lang="en-US" sz="1600" dirty="0"/>
                <a:t>double or triple carbon-to-carbon bonds and will have a maximum number of hydrogen atoms. </a:t>
              </a:r>
            </a:p>
            <a:p>
              <a:r>
                <a:rPr lang="en-US" sz="1600" dirty="0"/>
                <a:t>The unsaturated molecule will have double or triple </a:t>
              </a:r>
              <a:r>
                <a:rPr lang="en-US" sz="1600" dirty="0">
                  <a:solidFill>
                    <a:srgbClr val="000000"/>
                  </a:solidFill>
                </a:rPr>
                <a:t>carbon-to-carbon bonds </a:t>
              </a:r>
              <a:r>
                <a:rPr lang="en-US" sz="1600" dirty="0"/>
                <a:t>Figure (3).</a:t>
              </a:r>
              <a:endParaRPr lang="en-US" sz="1600" dirty="0">
                <a:solidFill>
                  <a:srgbClr val="000000"/>
                </a:solidFill>
              </a:endParaRPr>
            </a:p>
            <a:p>
              <a:endParaRPr lang="en-US" sz="1400" dirty="0">
                <a:solidFill>
                  <a:srgbClr val="000000"/>
                </a:solidFill>
              </a:endParaRPr>
            </a:p>
            <a:p>
              <a:r>
                <a:rPr lang="en-US" sz="1000" b="1" dirty="0"/>
                <a:t>Figure (3)</a:t>
              </a:r>
              <a:r>
                <a:rPr lang="en-US" sz="1000" b="1" dirty="0">
                  <a:solidFill>
                    <a:srgbClr val="FF0000"/>
                  </a:solidFill>
                </a:rPr>
                <a:t>:</a:t>
              </a:r>
              <a:r>
                <a:rPr lang="en-US" sz="1000" b="1" dirty="0"/>
                <a:t> The saturated molecule Ethane, and  unsaturated molecules Ethylene have double &amp; Acetylene have triple </a:t>
              </a:r>
              <a:r>
                <a:rPr lang="en-US" sz="1000" b="1" dirty="0">
                  <a:solidFill>
                    <a:srgbClr val="000000"/>
                  </a:solidFill>
                </a:rPr>
                <a:t>carbon-to-carbon bonds</a:t>
              </a:r>
              <a:r>
                <a:rPr lang="en-US" sz="1000" b="1" dirty="0"/>
                <a:t>.</a:t>
              </a:r>
              <a:endParaRPr lang="en-US" sz="1000" b="1" dirty="0">
                <a:solidFill>
                  <a:srgbClr val="FF0000"/>
                </a:solidFill>
              </a:endParaRPr>
            </a:p>
            <a:p>
              <a:r>
                <a:rPr lang="en-US" sz="1000" b="1" dirty="0"/>
                <a:t>Organic Chemistry &amp; Hydrocarbons </a:t>
              </a:r>
              <a:r>
                <a:rPr lang="en-US" sz="1000" b="1" dirty="0" err="1"/>
                <a:t>Groups.</a:t>
              </a:r>
              <a:r>
                <a:rPr lang="en-US" sz="1000" b="1" dirty="0" err="1">
                  <a:solidFill>
                    <a:srgbClr val="555555"/>
                  </a:solidFill>
                </a:rPr>
                <a:t>October</a:t>
              </a:r>
              <a:r>
                <a:rPr lang="en-US" sz="1000" b="1" dirty="0">
                  <a:solidFill>
                    <a:srgbClr val="555555"/>
                  </a:solidFill>
                </a:rPr>
                <a:t> 2018,DOI: </a:t>
              </a:r>
              <a:r>
                <a:rPr lang="en-US" sz="1000" b="1" u="sng" dirty="0">
                  <a:solidFill>
                    <a:srgbClr val="555555"/>
                  </a:solidFill>
                  <a:hlinkClick r:id="rId2"/>
                </a:rPr>
                <a:t>10.13140/RG.2.2.11527.85926</a:t>
              </a:r>
              <a:r>
                <a:rPr lang="en-US" sz="1000" b="1" dirty="0">
                  <a:solidFill>
                    <a:srgbClr val="555555"/>
                  </a:solidFill>
                </a:rPr>
                <a:t>Project: </a:t>
              </a:r>
              <a:r>
                <a:rPr lang="en-US" sz="1000" b="1" u="sng" dirty="0">
                  <a:solidFill>
                    <a:srgbClr val="555555"/>
                  </a:solidFill>
                  <a:hlinkClick r:id="rId3"/>
                </a:rPr>
                <a:t>Fuel system design and operation</a:t>
              </a:r>
              <a:endParaRPr lang="en-US" sz="1000" dirty="0"/>
            </a:p>
            <a:p>
              <a:pPr algn="ctr"/>
              <a:r>
                <a:rPr lang="en-US" sz="2000" dirty="0">
                  <a:latin typeface="ff1"/>
                </a:rPr>
                <a:t>Functional group</a:t>
              </a:r>
            </a:p>
            <a:p>
              <a:r>
                <a:rPr lang="en-US" sz="1400" dirty="0"/>
                <a:t>Organic compounds are characterized by their type of bonds the double (&gt; C = C &lt;)</a:t>
              </a:r>
              <a:r>
                <a:rPr lang="en-US" sz="1400" dirty="0">
                  <a:solidFill>
                    <a:srgbClr val="000000"/>
                  </a:solidFill>
                </a:rPr>
                <a:t> of </a:t>
              </a:r>
              <a:r>
                <a:rPr lang="en-US" sz="1400" dirty="0"/>
                <a:t>alkenes, or triple (- C   =    C -) of, the hydroxyl group of alcohols, or double bond of </a:t>
              </a:r>
              <a:r>
                <a:rPr lang="en-US" sz="1400" dirty="0">
                  <a:solidFill>
                    <a:srgbClr val="000000"/>
                  </a:solidFill>
                </a:rPr>
                <a:t>carbon-to-carbon atoms of </a:t>
              </a:r>
              <a:r>
                <a:rPr lang="en-US" sz="1400" dirty="0"/>
                <a:t>aromatic hydrocarbons, or Cl </a:t>
              </a:r>
              <a:r>
                <a:rPr lang="en-US" sz="1400" baseline="30000" dirty="0"/>
                <a:t>- </a:t>
              </a:r>
              <a:r>
                <a:rPr lang="en-US" sz="1400" dirty="0"/>
                <a:t>, F </a:t>
              </a:r>
              <a:r>
                <a:rPr lang="en-US" sz="1400" baseline="30000" dirty="0"/>
                <a:t>- </a:t>
              </a:r>
              <a:r>
                <a:rPr lang="en-US" sz="1400" dirty="0"/>
                <a:t>, Br </a:t>
              </a:r>
              <a:r>
                <a:rPr lang="en-US" sz="1400" baseline="30000" dirty="0"/>
                <a:t>- </a:t>
              </a:r>
              <a:r>
                <a:rPr lang="en-US" sz="1400" dirty="0"/>
                <a:t>, I </a:t>
              </a:r>
              <a:r>
                <a:rPr lang="en-US" sz="1400" baseline="30000" dirty="0"/>
                <a:t>-  </a:t>
              </a:r>
              <a:r>
                <a:rPr lang="en-US" sz="1400" dirty="0"/>
                <a:t>ions of halides, carbonyl group of aldehydes and ketones and / or heteroatom groups (such as O, N, S, or P) in their structure, this group of atoms or heteroatoms within the molecule called functional group. So that functional group is a good indicator for naming hydrocarbons, and for classification  of all organic compounds and derivatives of hydrocarbons. In most organic compounds, the functional group gives a compound new chemical, and physical properties. Figure (4) show you the functional groups of Alcohol, Aldehyde, Alkene, carboxylic acid, and Ketone. Carbonyl group (&gt;C=O) is a functional group of (Aldehyde, Ketone), Alkene double bond, and in Carboxylic acid carboxyl group, carbonyl group, and hydroxyl group (-OH) are the functional groups.</a:t>
              </a:r>
              <a:r>
                <a:rPr lang="en-US" sz="1400" b="1" dirty="0"/>
                <a:t> </a:t>
              </a:r>
              <a:endParaRPr lang="en-US" sz="1400" dirty="0"/>
            </a:p>
            <a:p>
              <a:endParaRPr lang="en-US" sz="1600" dirty="0"/>
            </a:p>
            <a:p>
              <a:endParaRPr lang="en-US" dirty="0">
                <a:solidFill>
                  <a:srgbClr val="000000"/>
                </a:solidFill>
                <a:latin typeface="ff1"/>
              </a:endParaRPr>
            </a:p>
          </p:txBody>
        </p:sp>
        <p:pic>
          <p:nvPicPr>
            <p:cNvPr id="12" name="Picture 11">
              <a:extLst>
                <a:ext uri="{FF2B5EF4-FFF2-40B4-BE49-F238E27FC236}">
                  <a16:creationId xmlns:a16="http://schemas.microsoft.com/office/drawing/2014/main" id="{286E8409-88C8-4F42-8A21-32C5E8FBCCC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6411561" y="971405"/>
              <a:ext cx="2929620" cy="741608"/>
            </a:xfrm>
            <a:prstGeom prst="rect">
              <a:avLst/>
            </a:prstGeom>
          </p:spPr>
        </p:pic>
        <p:grpSp>
          <p:nvGrpSpPr>
            <p:cNvPr id="10" name="Group 9">
              <a:extLst>
                <a:ext uri="{FF2B5EF4-FFF2-40B4-BE49-F238E27FC236}">
                  <a16:creationId xmlns:a16="http://schemas.microsoft.com/office/drawing/2014/main" id="{29C77573-F52D-B94B-8204-BF0EB611ACBE}"/>
                </a:ext>
              </a:extLst>
            </p:cNvPr>
            <p:cNvGrpSpPr/>
            <p:nvPr/>
          </p:nvGrpSpPr>
          <p:grpSpPr>
            <a:xfrm>
              <a:off x="10150028" y="4163558"/>
              <a:ext cx="150480" cy="41317"/>
              <a:chOff x="10105420" y="2234399"/>
              <a:chExt cx="150480" cy="41317"/>
            </a:xfrm>
          </p:grpSpPr>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5FE9DB74-93D0-DE48-AE97-AD4E908077A0}"/>
                      </a:ext>
                    </a:extLst>
                  </p14:cNvPr>
                  <p14:cNvContentPartPr/>
                  <p14:nvPr/>
                </p14:nvContentPartPr>
                <p14:xfrm>
                  <a:off x="10105420" y="2234399"/>
                  <a:ext cx="150480" cy="360"/>
                </p14:xfrm>
              </p:contentPart>
            </mc:Choice>
            <mc:Fallback xmlns="">
              <p:pic>
                <p:nvPicPr>
                  <p:cNvPr id="13" name="Ink 12">
                    <a:extLst>
                      <a:ext uri="{FF2B5EF4-FFF2-40B4-BE49-F238E27FC236}">
                        <a16:creationId xmlns:a16="http://schemas.microsoft.com/office/drawing/2014/main" id="{5FE9DB74-93D0-DE48-AE97-AD4E908077A0}"/>
                      </a:ext>
                    </a:extLst>
                  </p:cNvPr>
                  <p:cNvPicPr/>
                  <p:nvPr/>
                </p:nvPicPr>
                <p:blipFill>
                  <a:blip r:embed="rId7"/>
                  <a:stretch>
                    <a:fillRect/>
                  </a:stretch>
                </p:blipFill>
                <p:spPr>
                  <a:xfrm>
                    <a:off x="10101100" y="2230079"/>
                    <a:ext cx="1591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99B2C2CF-1738-614B-AB32-72D6B7F31C15}"/>
                      </a:ext>
                    </a:extLst>
                  </p14:cNvPr>
                  <p14:cNvContentPartPr/>
                  <p14:nvPr/>
                </p14:nvContentPartPr>
                <p14:xfrm>
                  <a:off x="10105420" y="2275356"/>
                  <a:ext cx="150480" cy="360"/>
                </p14:xfrm>
              </p:contentPart>
            </mc:Choice>
            <mc:Fallback xmlns="">
              <p:pic>
                <p:nvPicPr>
                  <p:cNvPr id="14" name="Ink 13">
                    <a:extLst>
                      <a:ext uri="{FF2B5EF4-FFF2-40B4-BE49-F238E27FC236}">
                        <a16:creationId xmlns:a16="http://schemas.microsoft.com/office/drawing/2014/main" id="{99B2C2CF-1738-614B-AB32-72D6B7F31C15}"/>
                      </a:ext>
                    </a:extLst>
                  </p:cNvPr>
                  <p:cNvPicPr/>
                  <p:nvPr/>
                </p:nvPicPr>
                <p:blipFill>
                  <a:blip r:embed="rId7"/>
                  <a:stretch>
                    <a:fillRect/>
                  </a:stretch>
                </p:blipFill>
                <p:spPr>
                  <a:xfrm>
                    <a:off x="10101100" y="2271036"/>
                    <a:ext cx="159120" cy="9000"/>
                  </a:xfrm>
                  <a:prstGeom prst="rect">
                    <a:avLst/>
                  </a:prstGeom>
                </p:spPr>
              </p:pic>
            </mc:Fallback>
          </mc:AlternateContent>
        </p:grpSp>
      </p:grpSp>
      <p:graphicFrame>
        <p:nvGraphicFramePr>
          <p:cNvPr id="9" name="Table 8">
            <a:extLst>
              <a:ext uri="{FF2B5EF4-FFF2-40B4-BE49-F238E27FC236}">
                <a16:creationId xmlns:a16="http://schemas.microsoft.com/office/drawing/2014/main" id="{1B8C88B2-7912-474A-BB08-3D4017A0BFCB}"/>
              </a:ext>
            </a:extLst>
          </p:cNvPr>
          <p:cNvGraphicFramePr>
            <a:graphicFrameLocks noGrp="1"/>
          </p:cNvGraphicFramePr>
          <p:nvPr>
            <p:extLst>
              <p:ext uri="{D42A27DB-BD31-4B8C-83A1-F6EECF244321}">
                <p14:modId xmlns:p14="http://schemas.microsoft.com/office/powerpoint/2010/main" val="1263571492"/>
              </p:ext>
            </p:extLst>
          </p:nvPr>
        </p:nvGraphicFramePr>
        <p:xfrm>
          <a:off x="2235133" y="3360932"/>
          <a:ext cx="4897057" cy="1666494"/>
        </p:xfrm>
        <a:graphic>
          <a:graphicData uri="http://schemas.openxmlformats.org/drawingml/2006/table">
            <a:tbl>
              <a:tblPr rtl="1" firstRow="1" bandRow="1"/>
              <a:tblGrid>
                <a:gridCol w="2729675">
                  <a:extLst>
                    <a:ext uri="{9D8B030D-6E8A-4147-A177-3AD203B41FA5}">
                      <a16:colId xmlns:a16="http://schemas.microsoft.com/office/drawing/2014/main" val="20000"/>
                    </a:ext>
                  </a:extLst>
                </a:gridCol>
                <a:gridCol w="2167382">
                  <a:extLst>
                    <a:ext uri="{9D8B030D-6E8A-4147-A177-3AD203B41FA5}">
                      <a16:colId xmlns:a16="http://schemas.microsoft.com/office/drawing/2014/main" val="20001"/>
                    </a:ext>
                  </a:extLst>
                </a:gridCol>
              </a:tblGrid>
              <a:tr h="215444">
                <a:tc>
                  <a:txBody>
                    <a:bodyPr/>
                    <a:lstStyle/>
                    <a:p>
                      <a:pPr marL="0" marR="0" algn="l" rtl="1">
                        <a:lnSpc>
                          <a:spcPct val="107000"/>
                        </a:lnSpc>
                        <a:spcBef>
                          <a:spcPts val="0"/>
                        </a:spcBef>
                        <a:spcAft>
                          <a:spcPts val="800"/>
                        </a:spcAft>
                      </a:pPr>
                      <a:r>
                        <a:rPr lang="en-US" sz="1000" u="none" dirty="0">
                          <a:effectLst/>
                        </a:rPr>
                        <a:t>Functional group of Hydrocarbon</a:t>
                      </a:r>
                      <a:endParaRPr lang="en-US" sz="1000" u="none" dirty="0">
                        <a:effectLst/>
                        <a:latin typeface="Calibri"/>
                        <a:ea typeface="Calibri"/>
                        <a:cs typeface="Arial"/>
                      </a:endParaRPr>
                    </a:p>
                  </a:txBody>
                  <a:tcPr marL="121920" marR="121920" marT="60960" marB="60960"/>
                </a:tc>
                <a:tc>
                  <a:txBody>
                    <a:bodyPr/>
                    <a:lstStyle/>
                    <a:p>
                      <a:pPr marL="0" marR="0" algn="l" rtl="1">
                        <a:lnSpc>
                          <a:spcPct val="107000"/>
                        </a:lnSpc>
                        <a:spcBef>
                          <a:spcPts val="0"/>
                        </a:spcBef>
                        <a:spcAft>
                          <a:spcPts val="800"/>
                        </a:spcAft>
                      </a:pPr>
                      <a:r>
                        <a:rPr lang="en-US" sz="1000" u="none" dirty="0">
                          <a:effectLst/>
                        </a:rPr>
                        <a:t>Hydrocarbon Chemical Formula </a:t>
                      </a:r>
                      <a:endParaRPr lang="en-US" sz="1000" u="none" dirty="0">
                        <a:effectLst/>
                        <a:latin typeface="Calibri"/>
                        <a:ea typeface="Calibri"/>
                        <a:cs typeface="Arial"/>
                      </a:endParaRPr>
                    </a:p>
                  </a:txBody>
                  <a:tcPr marL="121920" marR="121920" marT="60960" marB="60960"/>
                </a:tc>
                <a:extLst>
                  <a:ext uri="{0D108BD9-81ED-4DB2-BD59-A6C34878D82A}">
                    <a16:rowId xmlns:a16="http://schemas.microsoft.com/office/drawing/2014/main" val="10000"/>
                  </a:ext>
                </a:extLst>
              </a:tr>
              <a:tr h="215444">
                <a:tc>
                  <a:txBody>
                    <a:bodyPr/>
                    <a:lstStyle/>
                    <a:p>
                      <a:pPr marL="0" marR="0" algn="l" rtl="1">
                        <a:lnSpc>
                          <a:spcPct val="107000"/>
                        </a:lnSpc>
                        <a:spcBef>
                          <a:spcPts val="0"/>
                        </a:spcBef>
                        <a:spcAft>
                          <a:spcPts val="800"/>
                        </a:spcAft>
                      </a:pPr>
                      <a:r>
                        <a:rPr lang="en-US" sz="1000" u="none" dirty="0">
                          <a:effectLst/>
                        </a:rPr>
                        <a:t>Hydroxyl group (-OH )</a:t>
                      </a:r>
                      <a:endParaRPr lang="en-US" sz="1000" u="none" dirty="0">
                        <a:effectLst/>
                        <a:latin typeface="Calibri"/>
                        <a:ea typeface="Calibri"/>
                        <a:cs typeface="Arial"/>
                      </a:endParaRPr>
                    </a:p>
                  </a:txBody>
                  <a:tcPr marL="121920" marR="121920" marT="60960" marB="60960"/>
                </a:tc>
                <a:tc>
                  <a:txBody>
                    <a:bodyPr/>
                    <a:lstStyle/>
                    <a:p>
                      <a:pPr marL="0" marR="0" algn="l" rtl="1">
                        <a:lnSpc>
                          <a:spcPct val="107000"/>
                        </a:lnSpc>
                        <a:spcBef>
                          <a:spcPts val="0"/>
                        </a:spcBef>
                        <a:spcAft>
                          <a:spcPts val="800"/>
                        </a:spcAft>
                      </a:pPr>
                      <a:r>
                        <a:rPr lang="en-US" sz="1000" u="none" dirty="0">
                          <a:effectLst/>
                        </a:rPr>
                        <a:t>Alcohol     ( R- CH2 – OH )</a:t>
                      </a:r>
                      <a:endParaRPr lang="en-US" sz="1000" u="none" dirty="0">
                        <a:effectLst/>
                        <a:latin typeface="Calibri"/>
                        <a:ea typeface="Calibri"/>
                        <a:cs typeface="Arial"/>
                      </a:endParaRPr>
                    </a:p>
                  </a:txBody>
                  <a:tcPr marL="121920" marR="121920" marT="60960" marB="60960"/>
                </a:tc>
                <a:extLst>
                  <a:ext uri="{0D108BD9-81ED-4DB2-BD59-A6C34878D82A}">
                    <a16:rowId xmlns:a16="http://schemas.microsoft.com/office/drawing/2014/main" val="10001"/>
                  </a:ext>
                </a:extLst>
              </a:tr>
              <a:tr h="215444">
                <a:tc>
                  <a:txBody>
                    <a:bodyPr/>
                    <a:lstStyle/>
                    <a:p>
                      <a:pPr marL="0" marR="0" algn="l" rtl="1">
                        <a:lnSpc>
                          <a:spcPct val="107000"/>
                        </a:lnSpc>
                        <a:spcBef>
                          <a:spcPts val="0"/>
                        </a:spcBef>
                        <a:spcAft>
                          <a:spcPts val="800"/>
                        </a:spcAft>
                      </a:pPr>
                      <a:r>
                        <a:rPr lang="en-US" sz="1000" u="none" dirty="0">
                          <a:effectLst/>
                        </a:rPr>
                        <a:t>Carbonyl group ( -C H =O )</a:t>
                      </a:r>
                      <a:endParaRPr lang="en-US" sz="1000" u="none" dirty="0">
                        <a:effectLst/>
                        <a:latin typeface="Calibri"/>
                        <a:ea typeface="Calibri"/>
                        <a:cs typeface="Arial"/>
                      </a:endParaRPr>
                    </a:p>
                  </a:txBody>
                  <a:tcPr marL="121920" marR="121920" marT="60960" marB="60960"/>
                </a:tc>
                <a:tc>
                  <a:txBody>
                    <a:bodyPr/>
                    <a:lstStyle/>
                    <a:p>
                      <a:pPr marL="0" marR="0" algn="l" rtl="1">
                        <a:lnSpc>
                          <a:spcPct val="107000"/>
                        </a:lnSpc>
                        <a:spcBef>
                          <a:spcPts val="0"/>
                        </a:spcBef>
                        <a:spcAft>
                          <a:spcPts val="800"/>
                        </a:spcAft>
                      </a:pPr>
                      <a:r>
                        <a:rPr lang="en-US" sz="1000" u="none" dirty="0">
                          <a:effectLst/>
                        </a:rPr>
                        <a:t>Aldehyde     RCHO </a:t>
                      </a:r>
                      <a:endParaRPr lang="en-US" sz="1000" u="none" dirty="0">
                        <a:effectLst/>
                        <a:latin typeface="Calibri"/>
                        <a:ea typeface="Calibri"/>
                        <a:cs typeface="Arial"/>
                      </a:endParaRPr>
                    </a:p>
                  </a:txBody>
                  <a:tcPr marL="121920" marR="121920" marT="60960" marB="60960"/>
                </a:tc>
                <a:extLst>
                  <a:ext uri="{0D108BD9-81ED-4DB2-BD59-A6C34878D82A}">
                    <a16:rowId xmlns:a16="http://schemas.microsoft.com/office/drawing/2014/main" val="10002"/>
                  </a:ext>
                </a:extLst>
              </a:tr>
              <a:tr h="215444">
                <a:tc>
                  <a:txBody>
                    <a:bodyPr/>
                    <a:lstStyle/>
                    <a:p>
                      <a:pPr marL="0" marR="0" algn="l" rtl="1">
                        <a:lnSpc>
                          <a:spcPct val="107000"/>
                        </a:lnSpc>
                        <a:spcBef>
                          <a:spcPts val="0"/>
                        </a:spcBef>
                        <a:spcAft>
                          <a:spcPts val="800"/>
                        </a:spcAft>
                      </a:pPr>
                      <a:r>
                        <a:rPr lang="en-US" sz="1000" u="none" dirty="0">
                          <a:effectLst/>
                        </a:rPr>
                        <a:t>Double Bond (&gt; C = C &lt;)</a:t>
                      </a:r>
                      <a:endParaRPr lang="en-US" sz="1000" u="none" dirty="0">
                        <a:effectLst/>
                        <a:latin typeface="Calibri"/>
                        <a:ea typeface="Calibri"/>
                        <a:cs typeface="Arial"/>
                      </a:endParaRPr>
                    </a:p>
                  </a:txBody>
                  <a:tcPr marL="121920" marR="121920" marT="60960" marB="60960"/>
                </a:tc>
                <a:tc>
                  <a:txBody>
                    <a:bodyPr/>
                    <a:lstStyle/>
                    <a:p>
                      <a:pPr marL="0" marR="0" algn="l" rtl="1">
                        <a:lnSpc>
                          <a:spcPct val="107000"/>
                        </a:lnSpc>
                        <a:spcBef>
                          <a:spcPts val="0"/>
                        </a:spcBef>
                        <a:spcAft>
                          <a:spcPts val="800"/>
                        </a:spcAft>
                      </a:pPr>
                      <a:r>
                        <a:rPr lang="en-US" sz="1000" u="none" dirty="0">
                          <a:effectLst/>
                        </a:rPr>
                        <a:t>Alkene       ( R2 C = C R2 ) </a:t>
                      </a:r>
                      <a:endParaRPr lang="en-US" sz="1000" u="none" dirty="0">
                        <a:effectLst/>
                        <a:latin typeface="Calibri"/>
                        <a:ea typeface="Calibri"/>
                        <a:cs typeface="Arial"/>
                      </a:endParaRPr>
                    </a:p>
                  </a:txBody>
                  <a:tcPr marL="121920" marR="121920" marT="60960" marB="60960"/>
                </a:tc>
                <a:extLst>
                  <a:ext uri="{0D108BD9-81ED-4DB2-BD59-A6C34878D82A}">
                    <a16:rowId xmlns:a16="http://schemas.microsoft.com/office/drawing/2014/main" val="10003"/>
                  </a:ext>
                </a:extLst>
              </a:tr>
              <a:tr h="215444">
                <a:tc>
                  <a:txBody>
                    <a:bodyPr/>
                    <a:lstStyle/>
                    <a:p>
                      <a:pPr marL="0" marR="0" algn="l" rtl="1">
                        <a:lnSpc>
                          <a:spcPct val="107000"/>
                        </a:lnSpc>
                        <a:spcBef>
                          <a:spcPts val="0"/>
                        </a:spcBef>
                        <a:spcAft>
                          <a:spcPts val="800"/>
                        </a:spcAft>
                      </a:pPr>
                      <a:r>
                        <a:rPr lang="en-US" sz="1000" u="none" dirty="0">
                          <a:effectLst/>
                        </a:rPr>
                        <a:t>Carboxyl group(-COOH), &amp; Hydroxyl(-OH).</a:t>
                      </a:r>
                      <a:endParaRPr lang="en-US" sz="1000" u="none" dirty="0">
                        <a:effectLst/>
                        <a:latin typeface="Calibri"/>
                        <a:ea typeface="Calibri"/>
                        <a:cs typeface="Arial"/>
                      </a:endParaRPr>
                    </a:p>
                  </a:txBody>
                  <a:tcPr marL="121920" marR="121920" marT="60960" marB="60960"/>
                </a:tc>
                <a:tc>
                  <a:txBody>
                    <a:bodyPr/>
                    <a:lstStyle/>
                    <a:p>
                      <a:pPr marL="0" marR="0" algn="l" rtl="1">
                        <a:lnSpc>
                          <a:spcPct val="107000"/>
                        </a:lnSpc>
                        <a:spcBef>
                          <a:spcPts val="0"/>
                        </a:spcBef>
                        <a:spcAft>
                          <a:spcPts val="800"/>
                        </a:spcAft>
                      </a:pPr>
                      <a:r>
                        <a:rPr lang="en-US" sz="1000" u="none" dirty="0">
                          <a:effectLst/>
                        </a:rPr>
                        <a:t>Carboxylic acid      RCOOH </a:t>
                      </a:r>
                      <a:endParaRPr lang="en-US" sz="1000" u="none" dirty="0">
                        <a:effectLst/>
                        <a:latin typeface="Calibri"/>
                        <a:ea typeface="Calibri"/>
                        <a:cs typeface="Arial"/>
                      </a:endParaRPr>
                    </a:p>
                  </a:txBody>
                  <a:tcPr marL="121920" marR="121920" marT="60960" marB="60960"/>
                </a:tc>
                <a:extLst>
                  <a:ext uri="{0D108BD9-81ED-4DB2-BD59-A6C34878D82A}">
                    <a16:rowId xmlns:a16="http://schemas.microsoft.com/office/drawing/2014/main" val="10004"/>
                  </a:ext>
                </a:extLst>
              </a:tr>
              <a:tr h="215444">
                <a:tc>
                  <a:txBody>
                    <a:bodyPr/>
                    <a:lstStyle/>
                    <a:p>
                      <a:pPr marL="0" marR="0" algn="l" rtl="1">
                        <a:lnSpc>
                          <a:spcPct val="107000"/>
                        </a:lnSpc>
                        <a:spcBef>
                          <a:spcPts val="0"/>
                        </a:spcBef>
                        <a:spcAft>
                          <a:spcPts val="800"/>
                        </a:spcAft>
                      </a:pPr>
                      <a:r>
                        <a:rPr lang="en-US" sz="1000" u="none" dirty="0">
                          <a:effectLst/>
                        </a:rPr>
                        <a:t>Carbonyl group (&gt;C=O )</a:t>
                      </a:r>
                      <a:endParaRPr lang="en-US" sz="1000" u="none" dirty="0">
                        <a:effectLst/>
                        <a:latin typeface="Calibri"/>
                        <a:ea typeface="Calibri"/>
                        <a:cs typeface="Arial"/>
                      </a:endParaRPr>
                    </a:p>
                  </a:txBody>
                  <a:tcPr marL="121920" marR="121920" marT="60960" marB="60960"/>
                </a:tc>
                <a:tc>
                  <a:txBody>
                    <a:bodyPr/>
                    <a:lstStyle/>
                    <a:p>
                      <a:pPr marL="0" marR="0" algn="l" rtl="1">
                        <a:lnSpc>
                          <a:spcPct val="107000"/>
                        </a:lnSpc>
                        <a:spcBef>
                          <a:spcPts val="0"/>
                        </a:spcBef>
                        <a:spcAft>
                          <a:spcPts val="800"/>
                        </a:spcAft>
                      </a:pPr>
                      <a:r>
                        <a:rPr lang="en-US" sz="1000" u="none" dirty="0">
                          <a:effectLst/>
                        </a:rPr>
                        <a:t> Ketone  R₂CO</a:t>
                      </a:r>
                      <a:endParaRPr lang="en-US" sz="1000" u="none" dirty="0">
                        <a:effectLst/>
                        <a:latin typeface="Calibri"/>
                        <a:ea typeface="Calibri"/>
                        <a:cs typeface="Arial"/>
                      </a:endParaRPr>
                    </a:p>
                  </a:txBody>
                  <a:tcPr marL="121920" marR="121920" marT="60960" marB="60960"/>
                </a:tc>
                <a:extLst>
                  <a:ext uri="{0D108BD9-81ED-4DB2-BD59-A6C34878D82A}">
                    <a16:rowId xmlns:a16="http://schemas.microsoft.com/office/drawing/2014/main" val="10005"/>
                  </a:ext>
                </a:extLst>
              </a:tr>
            </a:tbl>
          </a:graphicData>
        </a:graphic>
      </p:graphicFrame>
      <p:sp>
        <p:nvSpPr>
          <p:cNvPr id="16" name="Rectangle 15">
            <a:extLst>
              <a:ext uri="{FF2B5EF4-FFF2-40B4-BE49-F238E27FC236}">
                <a16:creationId xmlns:a16="http://schemas.microsoft.com/office/drawing/2014/main" id="{3DD9B50A-F4EB-1748-983F-DF6A79C27050}"/>
              </a:ext>
            </a:extLst>
          </p:cNvPr>
          <p:cNvSpPr/>
          <p:nvPr/>
        </p:nvSpPr>
        <p:spPr>
          <a:xfrm>
            <a:off x="72030" y="4932835"/>
            <a:ext cx="11957222" cy="1200329"/>
          </a:xfrm>
          <a:prstGeom prst="rect">
            <a:avLst/>
          </a:prstGeom>
        </p:spPr>
        <p:txBody>
          <a:bodyPr wrap="square">
            <a:spAutoFit/>
          </a:bodyPr>
          <a:lstStyle/>
          <a:p>
            <a:r>
              <a:rPr lang="en-US" sz="1000" b="1" dirty="0"/>
              <a:t>Figure (4):</a:t>
            </a:r>
          </a:p>
          <a:p>
            <a:pPr rtl="1"/>
            <a:r>
              <a:rPr lang="en-US" sz="1000" dirty="0"/>
              <a:t>Carbonyl Compounds are consist of carbon- oxygen double bounded (&gt;C=O). Its polar or water soluble due to ability to form Hydrogen bonding, respectively as in, figure(5) bellow. Aldehyde, Ketone, and carboxylic acids are all containing of carbonyl group, so  they called Carbonyl Compounds.</a:t>
            </a:r>
          </a:p>
          <a:p>
            <a:endParaRPr lang="en-US" sz="1400" dirty="0"/>
          </a:p>
          <a:p>
            <a:r>
              <a:rPr lang="en-US" sz="1400" dirty="0"/>
              <a:t>The functional groups of Alcohol, Aldehyde, Alkene, carboxylic acid, and Ketone. Carbonyl group (&gt;C=O) is a functional group of (Aldehyde, Ketone), Double Bond, and in Carboxylic acid carboxyl group, carbonyl group, and hydroxyl group (-OH) are the functional groups.</a:t>
            </a:r>
          </a:p>
        </p:txBody>
      </p:sp>
      <p:pic>
        <p:nvPicPr>
          <p:cNvPr id="17" name="Picture 16" descr="https://sites.google.com/site/chemistryolp/_/rsrc/1312725515422/properties-of-carboxylic-acids/dimer.gif">
            <a:extLst>
              <a:ext uri="{FF2B5EF4-FFF2-40B4-BE49-F238E27FC236}">
                <a16:creationId xmlns:a16="http://schemas.microsoft.com/office/drawing/2014/main" id="{C5C664E7-61A9-7642-995E-582D4AE6AF90}"/>
              </a:ext>
            </a:extLst>
          </p:cNvPr>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358956" y="5881781"/>
            <a:ext cx="1519048" cy="65747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CCB40CB7-C2E7-B44D-A871-D9027B5E08E4}"/>
              </a:ext>
            </a:extLst>
          </p:cNvPr>
          <p:cNvSpPr/>
          <p:nvPr/>
        </p:nvSpPr>
        <p:spPr>
          <a:xfrm>
            <a:off x="6050641" y="6087408"/>
            <a:ext cx="12035578" cy="246221"/>
          </a:xfrm>
          <a:prstGeom prst="rect">
            <a:avLst/>
          </a:prstGeom>
        </p:spPr>
        <p:txBody>
          <a:bodyPr wrap="square">
            <a:spAutoFit/>
          </a:bodyPr>
          <a:lstStyle/>
          <a:p>
            <a:r>
              <a:rPr lang="en-US" sz="1000" dirty="0"/>
              <a:t>Figure(5): carbonyl group, and hydrogen bonding</a:t>
            </a:r>
          </a:p>
        </p:txBody>
      </p:sp>
      <p:sp>
        <p:nvSpPr>
          <p:cNvPr id="19" name="TextBox 18">
            <a:extLst>
              <a:ext uri="{FF2B5EF4-FFF2-40B4-BE49-F238E27FC236}">
                <a16:creationId xmlns:a16="http://schemas.microsoft.com/office/drawing/2014/main" id="{03742F97-859D-1E46-B070-3F6ECE7BDF2C}"/>
              </a:ext>
            </a:extLst>
          </p:cNvPr>
          <p:cNvSpPr txBox="1"/>
          <p:nvPr/>
        </p:nvSpPr>
        <p:spPr>
          <a:xfrm flipH="1">
            <a:off x="7902783" y="1844302"/>
            <a:ext cx="263689" cy="369332"/>
          </a:xfrm>
          <a:prstGeom prst="rect">
            <a:avLst/>
          </a:prstGeom>
          <a:noFill/>
        </p:spPr>
        <p:txBody>
          <a:bodyPr wrap="square" rtlCol="0">
            <a:spAutoFit/>
          </a:bodyPr>
          <a:lstStyle/>
          <a:p>
            <a:r>
              <a:rPr lang="en-IQ" dirty="0"/>
              <a:t>-</a:t>
            </a:r>
          </a:p>
        </p:txBody>
      </p:sp>
    </p:spTree>
    <p:extLst>
      <p:ext uri="{BB962C8B-B14F-4D97-AF65-F5344CB8AC3E}">
        <p14:creationId xmlns:p14="http://schemas.microsoft.com/office/powerpoint/2010/main" val="69158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390485-4156-E740-BA4A-11236F2FCE5F}"/>
              </a:ext>
            </a:extLst>
          </p:cNvPr>
          <p:cNvSpPr/>
          <p:nvPr/>
        </p:nvSpPr>
        <p:spPr>
          <a:xfrm>
            <a:off x="89338" y="47500"/>
            <a:ext cx="12013324" cy="3354765"/>
          </a:xfrm>
          <a:prstGeom prst="rect">
            <a:avLst/>
          </a:prstGeom>
        </p:spPr>
        <p:txBody>
          <a:bodyPr wrap="square">
            <a:spAutoFit/>
          </a:bodyPr>
          <a:lstStyle/>
          <a:p>
            <a:pPr algn="ctr"/>
            <a:r>
              <a:rPr lang="en-US" sz="2000" dirty="0">
                <a:solidFill>
                  <a:srgbClr val="000000"/>
                </a:solidFill>
              </a:rPr>
              <a:t>Classification of Hydrocarbons</a:t>
            </a:r>
            <a:endParaRPr lang="en-US" sz="1400" dirty="0">
              <a:solidFill>
                <a:srgbClr val="000000"/>
              </a:solidFill>
              <a:latin typeface="ff1"/>
            </a:endParaRPr>
          </a:p>
          <a:p>
            <a:r>
              <a:rPr lang="en-US" sz="1400" dirty="0">
                <a:solidFill>
                  <a:srgbClr val="000000"/>
                </a:solidFill>
              </a:rPr>
              <a:t>Division of the Family of Hydrocarbons depending on their functional group, for that  h</a:t>
            </a:r>
            <a:r>
              <a:rPr lang="en-US" altLang="en-US" sz="1400" dirty="0">
                <a:solidFill>
                  <a:srgbClr val="000000"/>
                </a:solidFill>
              </a:rPr>
              <a:t>ydrocarbons are divided into two main groups:</a:t>
            </a:r>
          </a:p>
          <a:p>
            <a:r>
              <a:rPr lang="en-US" altLang="en-US" sz="1400" dirty="0">
                <a:solidFill>
                  <a:srgbClr val="000000"/>
                </a:solidFill>
              </a:rPr>
              <a:t>1-</a:t>
            </a:r>
            <a:r>
              <a:rPr lang="en-US" altLang="en-US" sz="1400" b="1" dirty="0">
                <a:solidFill>
                  <a:srgbClr val="000000"/>
                </a:solidFill>
                <a:cs typeface="Arial" panose="020B0604020202020204" pitchFamily="34" charset="0"/>
              </a:rPr>
              <a:t> Aliphatic hydrocarbons.</a:t>
            </a:r>
            <a:r>
              <a:rPr lang="en-US" altLang="en-US" sz="1400" dirty="0">
                <a:solidFill>
                  <a:srgbClr val="000000"/>
                </a:solidFill>
                <a:cs typeface="Arial" panose="020B0604020202020204" pitchFamily="34" charset="0"/>
              </a:rPr>
              <a:t> </a:t>
            </a:r>
            <a:br>
              <a:rPr lang="en-US" altLang="en-US" sz="1400" dirty="0">
                <a:solidFill>
                  <a:srgbClr val="000000"/>
                </a:solidFill>
                <a:cs typeface="Arial" panose="020B0604020202020204" pitchFamily="34" charset="0"/>
              </a:rPr>
            </a:br>
            <a:r>
              <a:rPr lang="en-US" altLang="en-US" sz="1400" dirty="0">
                <a:solidFill>
                  <a:srgbClr val="000000"/>
                </a:solidFill>
                <a:cs typeface="Arial" panose="020B0604020202020204" pitchFamily="34" charset="0"/>
              </a:rPr>
              <a:t>2- </a:t>
            </a:r>
            <a:r>
              <a:rPr lang="en-US" altLang="en-US" sz="1400" b="1" dirty="0">
                <a:solidFill>
                  <a:srgbClr val="000000"/>
                </a:solidFill>
                <a:cs typeface="Arial" panose="020B0604020202020204" pitchFamily="34" charset="0"/>
              </a:rPr>
              <a:t>Aromatic hydrocarbons. </a:t>
            </a:r>
            <a:endParaRPr lang="en-US" altLang="en-US" sz="1400" dirty="0">
              <a:solidFill>
                <a:srgbClr val="000000"/>
              </a:solidFill>
            </a:endParaRPr>
          </a:p>
          <a:p>
            <a:pPr lvl="0" algn="ctr" eaLnBrk="0" fontAlgn="base" hangingPunct="0">
              <a:spcBef>
                <a:spcPct val="0"/>
              </a:spcBef>
              <a:spcAft>
                <a:spcPct val="0"/>
              </a:spcAft>
            </a:pPr>
            <a:r>
              <a:rPr lang="en-US" altLang="en-US" sz="2000" dirty="0">
                <a:solidFill>
                  <a:srgbClr val="000000"/>
                </a:solidFill>
              </a:rPr>
              <a:t>1-</a:t>
            </a:r>
            <a:r>
              <a:rPr lang="en-US" altLang="en-US" sz="2000" dirty="0">
                <a:solidFill>
                  <a:srgbClr val="000000"/>
                </a:solidFill>
                <a:cs typeface="Arial" panose="020B0604020202020204" pitchFamily="34" charset="0"/>
              </a:rPr>
              <a:t> Aliphatic hydrocarbons: </a:t>
            </a:r>
            <a:endParaRPr lang="en-US" altLang="en-US" sz="1400" dirty="0">
              <a:solidFill>
                <a:srgbClr val="000000"/>
              </a:solidFill>
              <a:cs typeface="Arial" panose="020B0604020202020204" pitchFamily="34" charset="0"/>
            </a:endParaRPr>
          </a:p>
          <a:p>
            <a:pPr lvl="0" eaLnBrk="0" fontAlgn="base" hangingPunct="0">
              <a:spcBef>
                <a:spcPct val="0"/>
              </a:spcBef>
              <a:spcAft>
                <a:spcPct val="0"/>
              </a:spcAft>
            </a:pPr>
            <a:r>
              <a:rPr lang="en-US" altLang="en-US" sz="1400" dirty="0">
                <a:solidFill>
                  <a:srgbClr val="000000"/>
                </a:solidFill>
                <a:cs typeface="Arial" panose="020B0604020202020204" pitchFamily="34" charset="0"/>
              </a:rPr>
              <a:t>The aliphatic hydrocarbons may be present as saturated or unsaturated compounds </a:t>
            </a:r>
            <a:r>
              <a:rPr lang="en-US" sz="1400" dirty="0"/>
              <a:t>Figure (6,7)</a:t>
            </a:r>
            <a:r>
              <a:rPr lang="en-US" altLang="en-US" sz="1400" dirty="0">
                <a:cs typeface="Arial" panose="020B0604020202020204" pitchFamily="34" charset="0"/>
              </a:rPr>
              <a:t> . </a:t>
            </a:r>
            <a:r>
              <a:rPr lang="en-US" altLang="en-US" sz="1400" dirty="0">
                <a:solidFill>
                  <a:srgbClr val="000000"/>
                </a:solidFill>
                <a:cs typeface="Arial" panose="020B0604020202020204" pitchFamily="34" charset="0"/>
              </a:rPr>
              <a:t>The saturated aliphatic hydrocarbons are known as alkanes or paraffins. They have general formula. CnH2n+2 , n is any number.</a:t>
            </a:r>
            <a:endParaRPr lang="en-US" altLang="en-US" sz="1000" dirty="0">
              <a:solidFill>
                <a:srgbClr val="000000"/>
              </a:solidFill>
              <a:cs typeface="Arial" panose="020B0604020202020204" pitchFamily="34" charset="0"/>
            </a:endParaRPr>
          </a:p>
          <a:p>
            <a:pPr algn="ctr" eaLnBrk="0" fontAlgn="base" hangingPunct="0">
              <a:spcBef>
                <a:spcPct val="0"/>
              </a:spcBef>
              <a:spcAft>
                <a:spcPct val="0"/>
              </a:spcAft>
            </a:pPr>
            <a:endParaRPr lang="en-US" altLang="en-US" sz="1000" b="1" dirty="0">
              <a:solidFill>
                <a:srgbClr val="000000"/>
              </a:solidFill>
              <a:cs typeface="Arial" panose="020B0604020202020204" pitchFamily="34" charset="0"/>
            </a:endParaRPr>
          </a:p>
          <a:p>
            <a:pPr eaLnBrk="0" fontAlgn="base" hangingPunct="0">
              <a:spcBef>
                <a:spcPct val="0"/>
              </a:spcBef>
              <a:spcAft>
                <a:spcPct val="0"/>
              </a:spcAft>
            </a:pPr>
            <a:r>
              <a:rPr lang="en-US" sz="1000" dirty="0"/>
              <a:t>          Figure (6):</a:t>
            </a:r>
            <a:r>
              <a:rPr lang="en-US" altLang="en-US" sz="1000" dirty="0">
                <a:cs typeface="Arial" panose="020B0604020202020204" pitchFamily="34" charset="0"/>
              </a:rPr>
              <a:t> </a:t>
            </a:r>
            <a:r>
              <a:rPr lang="en-US" altLang="en-US" sz="1000" dirty="0">
                <a:solidFill>
                  <a:srgbClr val="000000"/>
                </a:solidFill>
                <a:cs typeface="Arial" panose="020B0604020202020204" pitchFamily="34" charset="0"/>
              </a:rPr>
              <a:t>The saturated and unsaturated aliphatic </a:t>
            </a:r>
            <a:r>
              <a:rPr lang="en-US" altLang="en-US" sz="1000" dirty="0" err="1">
                <a:solidFill>
                  <a:srgbClr val="000000"/>
                </a:solidFill>
                <a:cs typeface="Arial" panose="020B0604020202020204" pitchFamily="34" charset="0"/>
              </a:rPr>
              <a:t>hydrocarbons.</a:t>
            </a:r>
            <a:r>
              <a:rPr lang="en-US" sz="1000" dirty="0" err="1">
                <a:solidFill>
                  <a:srgbClr val="000000"/>
                </a:solidFill>
                <a:hlinkClick r:id="rId2"/>
              </a:rPr>
              <a:t>https</a:t>
            </a:r>
            <a:r>
              <a:rPr lang="en-US" sz="1000" dirty="0">
                <a:solidFill>
                  <a:srgbClr val="000000"/>
                </a:solidFill>
                <a:hlinkClick r:id="rId2"/>
              </a:rPr>
              <a:t>://cdn1.byjus.com/cbse/2017/09/15151739/BYJUS-LOGO-Purple-3kb.pn</a:t>
            </a:r>
            <a:endParaRPr lang="en-US" altLang="en-US" sz="1000" b="1" dirty="0">
              <a:solidFill>
                <a:srgbClr val="000000"/>
              </a:solidFill>
              <a:cs typeface="Arial" panose="020B0604020202020204" pitchFamily="34" charset="0"/>
            </a:endParaRPr>
          </a:p>
          <a:p>
            <a:pPr eaLnBrk="0" fontAlgn="base" hangingPunct="0">
              <a:spcBef>
                <a:spcPct val="0"/>
              </a:spcBef>
              <a:spcAft>
                <a:spcPct val="0"/>
              </a:spcAft>
            </a:pPr>
            <a:endParaRPr lang="en-US" altLang="en-US" sz="2000" dirty="0">
              <a:solidFill>
                <a:srgbClr val="000000"/>
              </a:solidFill>
              <a:cs typeface="Arial" panose="020B0604020202020204" pitchFamily="34" charset="0"/>
            </a:endParaRPr>
          </a:p>
          <a:p>
            <a:pPr eaLnBrk="0" fontAlgn="base" hangingPunct="0">
              <a:spcBef>
                <a:spcPct val="0"/>
              </a:spcBef>
              <a:spcAft>
                <a:spcPct val="0"/>
              </a:spcAft>
            </a:pPr>
            <a:r>
              <a:rPr lang="en-US" altLang="en-US" sz="2000" dirty="0">
                <a:solidFill>
                  <a:srgbClr val="000000"/>
                </a:solidFill>
                <a:cs typeface="Arial" panose="020B0604020202020204" pitchFamily="34" charset="0"/>
              </a:rPr>
              <a:t>a- Aliphatic saturated hydrocarbons: </a:t>
            </a:r>
          </a:p>
          <a:p>
            <a:pPr lvl="0" eaLnBrk="0" fontAlgn="base" hangingPunct="0">
              <a:spcBef>
                <a:spcPct val="0"/>
              </a:spcBef>
              <a:spcAft>
                <a:spcPct val="0"/>
              </a:spcAft>
            </a:pPr>
            <a:endParaRPr lang="en-US" altLang="en-US" sz="1400" dirty="0">
              <a:solidFill>
                <a:srgbClr val="000000"/>
              </a:solidFill>
              <a:cs typeface="Arial" panose="020B0604020202020204" pitchFamily="34" charset="0"/>
            </a:endParaRPr>
          </a:p>
          <a:p>
            <a:pPr lvl="0" eaLnBrk="0" fontAlgn="base" hangingPunct="0">
              <a:spcBef>
                <a:spcPct val="0"/>
              </a:spcBef>
              <a:spcAft>
                <a:spcPct val="0"/>
              </a:spcAft>
            </a:pPr>
            <a:r>
              <a:rPr lang="en-US" altLang="en-US" sz="1400" dirty="0">
                <a:solidFill>
                  <a:srgbClr val="000000"/>
                </a:solidFill>
                <a:cs typeface="Arial" panose="020B0604020202020204" pitchFamily="34" charset="0"/>
              </a:rPr>
              <a:t>The alkane </a:t>
            </a:r>
            <a:r>
              <a:rPr lang="en-US" sz="1400" dirty="0"/>
              <a:t>molecules which have no double bonds in their structure are called saturated. This simply means that there are as many hydrogen atoms as possible in the molecule, and no more can be added. </a:t>
            </a:r>
            <a:r>
              <a:rPr lang="en-US" altLang="en-US" sz="1400" dirty="0">
                <a:solidFill>
                  <a:srgbClr val="000000"/>
                </a:solidFill>
                <a:cs typeface="Arial" panose="020B0604020202020204" pitchFamily="34" charset="0"/>
              </a:rPr>
              <a:t>  Alkane show only covalent single bonds, its </a:t>
            </a:r>
            <a:r>
              <a:rPr lang="en-US" sz="1400" dirty="0"/>
              <a:t>strong as a single bond</a:t>
            </a:r>
            <a:r>
              <a:rPr lang="en-US" altLang="en-US" sz="1400" dirty="0">
                <a:solidFill>
                  <a:srgbClr val="000000"/>
                </a:solidFill>
                <a:cs typeface="Arial" panose="020B0604020202020204" pitchFamily="34" charset="0"/>
              </a:rPr>
              <a:t>. </a:t>
            </a:r>
          </a:p>
        </p:txBody>
      </p:sp>
      <p:pic>
        <p:nvPicPr>
          <p:cNvPr id="3" name="Picture 2">
            <a:extLst>
              <a:ext uri="{FF2B5EF4-FFF2-40B4-BE49-F238E27FC236}">
                <a16:creationId xmlns:a16="http://schemas.microsoft.com/office/drawing/2014/main" id="{8B8D0A98-A093-BB40-8398-33760C052899}"/>
              </a:ext>
            </a:extLst>
          </p:cNvPr>
          <p:cNvPicPr>
            <a:picLocks noChangeAspect="1"/>
          </p:cNvPicPr>
          <p:nvPr/>
        </p:nvPicPr>
        <p:blipFill>
          <a:blip r:embed="rId3"/>
          <a:stretch>
            <a:fillRect/>
          </a:stretch>
        </p:blipFill>
        <p:spPr>
          <a:xfrm>
            <a:off x="8013407" y="1634490"/>
            <a:ext cx="1978470" cy="1188720"/>
          </a:xfrm>
          <a:prstGeom prst="rect">
            <a:avLst/>
          </a:prstGeom>
        </p:spPr>
      </p:pic>
      <p:sp>
        <p:nvSpPr>
          <p:cNvPr id="5" name="Rectangle 4">
            <a:extLst>
              <a:ext uri="{FF2B5EF4-FFF2-40B4-BE49-F238E27FC236}">
                <a16:creationId xmlns:a16="http://schemas.microsoft.com/office/drawing/2014/main" id="{131DCEAD-B38F-CD4B-B085-60EDE0C9F22D}"/>
              </a:ext>
            </a:extLst>
          </p:cNvPr>
          <p:cNvSpPr/>
          <p:nvPr/>
        </p:nvSpPr>
        <p:spPr>
          <a:xfrm>
            <a:off x="89338" y="3455736"/>
            <a:ext cx="12013324" cy="3323987"/>
          </a:xfrm>
          <a:prstGeom prst="rect">
            <a:avLst/>
          </a:prstGeom>
        </p:spPr>
        <p:txBody>
          <a:bodyPr wrap="square">
            <a:spAutoFit/>
          </a:bodyPr>
          <a:lstStyle/>
          <a:p>
            <a:pPr eaLnBrk="0" fontAlgn="base" hangingPunct="0">
              <a:spcBef>
                <a:spcPct val="0"/>
              </a:spcBef>
              <a:spcAft>
                <a:spcPct val="0"/>
              </a:spcAft>
            </a:pPr>
            <a:r>
              <a:rPr lang="en-US" altLang="en-US" sz="2000" dirty="0">
                <a:solidFill>
                  <a:srgbClr val="000000"/>
                </a:solidFill>
                <a:cs typeface="Arial" panose="020B0604020202020204" pitchFamily="34" charset="0"/>
              </a:rPr>
              <a:t>b- Aliphatic unsaturated hydrocarbons:</a:t>
            </a:r>
            <a:endParaRPr lang="en-US" sz="2000" dirty="0"/>
          </a:p>
          <a:p>
            <a:pPr lvl="0" eaLnBrk="0" fontAlgn="base" hangingPunct="0">
              <a:spcBef>
                <a:spcPct val="0"/>
              </a:spcBef>
              <a:spcAft>
                <a:spcPct val="0"/>
              </a:spcAft>
            </a:pPr>
            <a:r>
              <a:rPr lang="en-US" sz="1400" dirty="0"/>
              <a:t>Unsaturated hydrocarbons are alkenes and alkynes which have one carbon-carbon double bond and one carbon-carbon triple bond respectively. Unsaturated hydrocarbons are more reactive than saturated hydrocarbons, and they usually fewer hydrogen atoms can be seen in bond with carbon atoms. </a:t>
            </a:r>
            <a:endParaRPr lang="en-US" sz="1400" dirty="0">
              <a:solidFill>
                <a:srgbClr val="000000"/>
              </a:solidFill>
            </a:endParaRPr>
          </a:p>
          <a:p>
            <a:r>
              <a:rPr lang="en-US" altLang="en-US" sz="1400" dirty="0">
                <a:solidFill>
                  <a:srgbClr val="000000"/>
                </a:solidFill>
                <a:cs typeface="Arial" panose="020B0604020202020204" pitchFamily="34" charset="0"/>
              </a:rPr>
              <a:t>The unsaturated aliphatic hydrocarbons may be further classified as alkenes (olefins) and alkyne d</a:t>
            </a:r>
            <a:r>
              <a:rPr lang="en-US" sz="1400" dirty="0"/>
              <a:t>ouble bond is less than twice as strong as a single bond. making it easier to break one part of the double bond apart than it would be to break a single bond. </a:t>
            </a:r>
            <a:r>
              <a:rPr lang="en-US" altLang="en-US" sz="1400" dirty="0">
                <a:solidFill>
                  <a:srgbClr val="000000"/>
                </a:solidFill>
                <a:cs typeface="Arial" panose="020B0604020202020204" pitchFamily="34" charset="0"/>
              </a:rPr>
              <a:t>The alkenes are hydrocarbons with general formula CnH2n. They show at least one carbon – carbon double bond. The alkynes are hydrocarbons with general formula CnH2n-2. They show at least one carbon – carbon triple bond. </a:t>
            </a:r>
            <a:endParaRPr lang="en-US" sz="1400" dirty="0">
              <a:solidFill>
                <a:srgbClr val="000000"/>
              </a:solidFill>
            </a:endParaRPr>
          </a:p>
          <a:p>
            <a:pPr lvl="0" algn="ctr" eaLnBrk="0" fontAlgn="base" hangingPunct="0">
              <a:spcBef>
                <a:spcPct val="0"/>
              </a:spcBef>
              <a:spcAft>
                <a:spcPct val="0"/>
              </a:spcAft>
            </a:pPr>
            <a:endParaRPr lang="en-US" sz="1000" dirty="0"/>
          </a:p>
          <a:p>
            <a:pPr lvl="0" algn="ctr" eaLnBrk="0" fontAlgn="base" hangingPunct="0">
              <a:spcBef>
                <a:spcPct val="0"/>
              </a:spcBef>
              <a:spcAft>
                <a:spcPct val="0"/>
              </a:spcAft>
            </a:pPr>
            <a:endParaRPr lang="en-US" sz="1000" dirty="0"/>
          </a:p>
          <a:p>
            <a:pPr lvl="0" algn="ctr" eaLnBrk="0" fontAlgn="base" hangingPunct="0">
              <a:spcBef>
                <a:spcPct val="0"/>
              </a:spcBef>
              <a:spcAft>
                <a:spcPct val="0"/>
              </a:spcAft>
            </a:pPr>
            <a:r>
              <a:rPr lang="en-US" sz="1000" dirty="0"/>
              <a:t>Figure (7):</a:t>
            </a:r>
            <a:r>
              <a:rPr lang="en-US" sz="1000" dirty="0">
                <a:solidFill>
                  <a:srgbClr val="000000"/>
                </a:solidFill>
              </a:rPr>
              <a:t>Classification of Hydrocarbons into</a:t>
            </a:r>
            <a:r>
              <a:rPr lang="en-US" altLang="en-US" sz="1000" b="1" dirty="0">
                <a:solidFill>
                  <a:srgbClr val="000000"/>
                </a:solidFill>
                <a:cs typeface="Arial" panose="020B0604020202020204" pitchFamily="34" charset="0"/>
              </a:rPr>
              <a:t> Aliphatic hydrocarbons and</a:t>
            </a:r>
            <a:r>
              <a:rPr lang="en-US" altLang="en-US" sz="1000" dirty="0">
                <a:solidFill>
                  <a:srgbClr val="000000"/>
                </a:solidFill>
                <a:cs typeface="Arial" panose="020B0604020202020204" pitchFamily="34" charset="0"/>
              </a:rPr>
              <a:t> </a:t>
            </a:r>
            <a:r>
              <a:rPr lang="en-US" altLang="en-US" sz="1000" b="1" dirty="0">
                <a:solidFill>
                  <a:srgbClr val="000000"/>
                </a:solidFill>
                <a:cs typeface="Arial" panose="020B0604020202020204" pitchFamily="34" charset="0"/>
              </a:rPr>
              <a:t>Aromatic </a:t>
            </a:r>
            <a:r>
              <a:rPr lang="en-US" sz="1000" dirty="0">
                <a:solidFill>
                  <a:srgbClr val="000000"/>
                </a:solidFill>
              </a:rPr>
              <a:t>hydrocarbo</a:t>
            </a:r>
            <a:r>
              <a:rPr lang="en-US" sz="1000" dirty="0">
                <a:solidFill>
                  <a:srgbClr val="000000"/>
                </a:solidFill>
                <a:hlinkClick r:id="rId4"/>
              </a:rPr>
              <a:t>n</a:t>
            </a:r>
            <a:r>
              <a:rPr lang="en-US" sz="1000" dirty="0">
                <a:solidFill>
                  <a:srgbClr val="000000"/>
                </a:solidFill>
              </a:rPr>
              <a:t>.                 </a:t>
            </a:r>
          </a:p>
          <a:p>
            <a:pPr algn="ctr"/>
            <a:r>
              <a:rPr lang="en-US" sz="1000" dirty="0">
                <a:solidFill>
                  <a:srgbClr val="000000"/>
                </a:solidFill>
                <a:hlinkClick r:id="rId4"/>
              </a:rPr>
              <a:t>                       http://www.questtutorials.com/media/static/xi/chemistry/01_Classification%20</a:t>
            </a:r>
            <a:endParaRPr lang="en-US" sz="1000" dirty="0">
              <a:solidFill>
                <a:srgbClr val="000000"/>
              </a:solidFill>
            </a:endParaRPr>
          </a:p>
          <a:p>
            <a:pPr algn="ctr"/>
            <a:r>
              <a:rPr lang="en-US" sz="1000" dirty="0">
                <a:solidFill>
                  <a:srgbClr val="000000"/>
                </a:solidFill>
              </a:rPr>
              <a:t>                                                          of%20Hydrocarbons_files/image001.gif</a:t>
            </a:r>
          </a:p>
          <a:p>
            <a:pPr lvl="0" eaLnBrk="0" fontAlgn="base" hangingPunct="0">
              <a:spcBef>
                <a:spcPct val="0"/>
              </a:spcBef>
              <a:spcAft>
                <a:spcPct val="0"/>
              </a:spcAft>
            </a:pPr>
            <a:endParaRPr lang="en-US" sz="1000" dirty="0">
              <a:solidFill>
                <a:srgbClr val="FF0000"/>
              </a:solidFill>
            </a:endParaRPr>
          </a:p>
          <a:p>
            <a:pPr lvl="0" algn="ctr" eaLnBrk="0" fontAlgn="base" hangingPunct="0">
              <a:spcBef>
                <a:spcPct val="0"/>
              </a:spcBef>
              <a:spcAft>
                <a:spcPct val="0"/>
              </a:spcAft>
            </a:pPr>
            <a:r>
              <a:rPr lang="en-US" sz="2000" dirty="0">
                <a:solidFill>
                  <a:srgbClr val="FF0000"/>
                </a:solidFill>
              </a:rPr>
              <a:t>        </a:t>
            </a:r>
            <a:endParaRPr lang="en-US" sz="2000" dirty="0">
              <a:solidFill>
                <a:srgbClr val="000000"/>
              </a:solidFill>
            </a:endParaRPr>
          </a:p>
          <a:p>
            <a:pPr lvl="0" algn="ctr" eaLnBrk="0" fontAlgn="base" hangingPunct="0">
              <a:spcBef>
                <a:spcPct val="0"/>
              </a:spcBef>
              <a:spcAft>
                <a:spcPct val="0"/>
              </a:spcAft>
            </a:pPr>
            <a:endParaRPr lang="en-US" sz="2000" dirty="0">
              <a:solidFill>
                <a:srgbClr val="000000"/>
              </a:solidFill>
            </a:endParaRPr>
          </a:p>
          <a:p>
            <a:pPr lvl="0" algn="ctr" eaLnBrk="0" fontAlgn="base" hangingPunct="0">
              <a:spcBef>
                <a:spcPct val="0"/>
              </a:spcBef>
              <a:spcAft>
                <a:spcPct val="0"/>
              </a:spcAft>
            </a:pPr>
            <a:endParaRPr lang="en-US" sz="2000" dirty="0">
              <a:solidFill>
                <a:srgbClr val="000000"/>
              </a:solidFill>
            </a:endParaRPr>
          </a:p>
        </p:txBody>
      </p:sp>
      <p:pic>
        <p:nvPicPr>
          <p:cNvPr id="6" name="Picture 5">
            <a:extLst>
              <a:ext uri="{FF2B5EF4-FFF2-40B4-BE49-F238E27FC236}">
                <a16:creationId xmlns:a16="http://schemas.microsoft.com/office/drawing/2014/main" id="{249ED9B9-89B7-CD4A-82E3-EBBEEF8E0A8F}"/>
              </a:ext>
            </a:extLst>
          </p:cNvPr>
          <p:cNvPicPr>
            <a:picLocks noChangeAspect="1"/>
          </p:cNvPicPr>
          <p:nvPr/>
        </p:nvPicPr>
        <p:blipFill>
          <a:blip r:embed="rId5"/>
          <a:stretch>
            <a:fillRect/>
          </a:stretch>
        </p:blipFill>
        <p:spPr>
          <a:xfrm>
            <a:off x="1165860" y="4929761"/>
            <a:ext cx="1977390" cy="1503130"/>
          </a:xfrm>
          <a:prstGeom prst="rect">
            <a:avLst/>
          </a:prstGeom>
        </p:spPr>
      </p:pic>
    </p:spTree>
    <p:extLst>
      <p:ext uri="{BB962C8B-B14F-4D97-AF65-F5344CB8AC3E}">
        <p14:creationId xmlns:p14="http://schemas.microsoft.com/office/powerpoint/2010/main" val="2804623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F32BF7-A468-114B-B99B-20A8036A3A67}"/>
              </a:ext>
            </a:extLst>
          </p:cNvPr>
          <p:cNvSpPr/>
          <p:nvPr/>
        </p:nvSpPr>
        <p:spPr>
          <a:xfrm>
            <a:off x="83670" y="16452"/>
            <a:ext cx="12057530" cy="4154984"/>
          </a:xfrm>
          <a:prstGeom prst="rect">
            <a:avLst/>
          </a:prstGeom>
        </p:spPr>
        <p:txBody>
          <a:bodyPr wrap="square">
            <a:spAutoFit/>
          </a:bodyPr>
          <a:lstStyle/>
          <a:p>
            <a:pPr algn="ctr"/>
            <a:r>
              <a:rPr lang="en-US" altLang="en-US" sz="2000" dirty="0">
                <a:solidFill>
                  <a:srgbClr val="000000"/>
                </a:solidFill>
                <a:cs typeface="Arial" panose="020B0604020202020204" pitchFamily="34" charset="0"/>
              </a:rPr>
              <a:t>Types Of Some Aliphatic Hydrocarbons </a:t>
            </a:r>
            <a:endParaRPr lang="en-US" altLang="en-US" sz="1400" dirty="0">
              <a:solidFill>
                <a:srgbClr val="000000"/>
              </a:solidFill>
              <a:cs typeface="Arial" panose="020B0604020202020204" pitchFamily="34" charset="0"/>
            </a:endParaRPr>
          </a:p>
          <a:p>
            <a:r>
              <a:rPr lang="en-US" sz="1400" b="1" dirty="0">
                <a:solidFill>
                  <a:srgbClr val="000000"/>
                </a:solidFill>
              </a:rPr>
              <a:t>Alkanes: </a:t>
            </a:r>
            <a:r>
              <a:rPr lang="en-US" sz="1400" dirty="0">
                <a:solidFill>
                  <a:srgbClr val="000000"/>
                </a:solidFill>
              </a:rPr>
              <a:t>Alkanes are hydrocarbons that </a:t>
            </a:r>
            <a:r>
              <a:rPr lang="en-US" sz="1400" dirty="0"/>
              <a:t>contain only single bonds</a:t>
            </a:r>
            <a:r>
              <a:rPr lang="en-US" sz="1400" dirty="0">
                <a:solidFill>
                  <a:srgbClr val="000000"/>
                </a:solidFill>
              </a:rPr>
              <a:t>. Alkanes are said to be saturated hydrocarbons. Their hydrogen content is at a maximum.</a:t>
            </a:r>
            <a:r>
              <a:rPr lang="en-US" sz="1400" dirty="0"/>
              <a:t> Their carbon-hydrogen combination of CnH2n+2.</a:t>
            </a:r>
            <a:r>
              <a:rPr lang="en-US" sz="1400" dirty="0">
                <a:solidFill>
                  <a:srgbClr val="FF0000"/>
                </a:solidFill>
              </a:rPr>
              <a:t> </a:t>
            </a:r>
            <a:r>
              <a:rPr lang="en-US" sz="1400" dirty="0"/>
              <a:t>Figure (8). Alkenes ( Olefins): Carbon-hydrogen combination of CnH2n. Alkene family consists of chain molecules that contain double carbon-to-carbon bond, and are therefore unsaturated.</a:t>
            </a:r>
          </a:p>
          <a:p>
            <a:endParaRPr lang="en-US" sz="1600" dirty="0">
              <a:solidFill>
                <a:srgbClr val="000000"/>
              </a:solidFill>
            </a:endParaRPr>
          </a:p>
          <a:p>
            <a:pPr algn="ctr"/>
            <a:endParaRPr lang="en-US" dirty="0"/>
          </a:p>
          <a:p>
            <a:r>
              <a:rPr lang="en-US" sz="1100" dirty="0">
                <a:solidFill>
                  <a:srgbClr val="000000"/>
                </a:solidFill>
                <a:latin typeface="ff1"/>
              </a:rPr>
              <a:t>                                                                                                                       </a:t>
            </a:r>
          </a:p>
          <a:p>
            <a:endParaRPr lang="en-US" sz="1100" dirty="0">
              <a:solidFill>
                <a:srgbClr val="000000"/>
              </a:solidFill>
              <a:latin typeface="ff1"/>
            </a:endParaRPr>
          </a:p>
          <a:p>
            <a:r>
              <a:rPr lang="en-US" sz="1100" dirty="0">
                <a:solidFill>
                  <a:srgbClr val="000000"/>
                </a:solidFill>
                <a:latin typeface="ff1"/>
              </a:rPr>
              <a:t>                                                                                                                    Alkane Methane.                                               </a:t>
            </a:r>
            <a:r>
              <a:rPr lang="en-US" sz="1100" dirty="0"/>
              <a:t>Alkene</a:t>
            </a:r>
            <a:r>
              <a:rPr lang="en-US" sz="1100" dirty="0">
                <a:solidFill>
                  <a:srgbClr val="000000"/>
                </a:solidFill>
                <a:latin typeface="ff1"/>
              </a:rPr>
              <a:t> Ethene.</a:t>
            </a:r>
          </a:p>
          <a:p>
            <a:endParaRPr lang="en-US" sz="1100" dirty="0">
              <a:solidFill>
                <a:srgbClr val="000000"/>
              </a:solidFill>
              <a:latin typeface="ff1"/>
            </a:endParaRPr>
          </a:p>
          <a:p>
            <a:r>
              <a:rPr lang="en-US" sz="1000" dirty="0">
                <a:latin typeface="ff4"/>
              </a:rPr>
              <a:t>Figure (8): </a:t>
            </a:r>
            <a:r>
              <a:rPr lang="en-US" sz="1000" dirty="0">
                <a:solidFill>
                  <a:srgbClr val="000000"/>
                </a:solidFill>
                <a:latin typeface="ff1"/>
              </a:rPr>
              <a:t>Alkane, and </a:t>
            </a:r>
            <a:r>
              <a:rPr lang="en-US" sz="1000" dirty="0"/>
              <a:t>Alkene.1-https://</a:t>
            </a:r>
            <a:r>
              <a:rPr lang="en-US" sz="1000" dirty="0" err="1"/>
              <a:t>upload.wikimedia.org</a:t>
            </a:r>
            <a:r>
              <a:rPr lang="en-US" sz="1000" dirty="0"/>
              <a:t>/</a:t>
            </a:r>
            <a:r>
              <a:rPr lang="en-US" sz="1000" dirty="0" err="1"/>
              <a:t>wikipedia</a:t>
            </a:r>
            <a:r>
              <a:rPr lang="en-US" sz="1000" dirty="0"/>
              <a:t>/commons/5/58/Methane-3D-balls.png. 2-https://</a:t>
            </a:r>
            <a:r>
              <a:rPr lang="en-US" sz="1000" dirty="0" err="1"/>
              <a:t>study.com</a:t>
            </a:r>
            <a:r>
              <a:rPr lang="en-US" sz="1000" dirty="0"/>
              <a:t>/</a:t>
            </a:r>
            <a:r>
              <a:rPr lang="en-US" sz="1000" dirty="0" err="1"/>
              <a:t>cimages</a:t>
            </a:r>
            <a:r>
              <a:rPr lang="en-US" sz="1000" dirty="0"/>
              <a:t>/</a:t>
            </a:r>
            <a:r>
              <a:rPr lang="en-US" sz="1000" dirty="0" err="1"/>
              <a:t>videopreview</a:t>
            </a:r>
            <a:r>
              <a:rPr lang="en-US" sz="1000" dirty="0"/>
              <a:t>/</a:t>
            </a:r>
            <a:r>
              <a:rPr lang="en-US" sz="1000" dirty="0" err="1"/>
              <a:t>videopreview</a:t>
            </a:r>
            <a:r>
              <a:rPr lang="en-US" sz="1000" dirty="0"/>
              <a:t>-full/5.43_101780.jpg3-https://cdn1.byjus.com/wp-content/uploads/2018/12/physical-properties-of-</a:t>
            </a:r>
            <a:r>
              <a:rPr lang="en-US" sz="1000" dirty="0" err="1"/>
              <a:t>alkenes.png</a:t>
            </a:r>
            <a:endParaRPr lang="en-US" sz="2000" b="1" dirty="0">
              <a:solidFill>
                <a:srgbClr val="000000"/>
              </a:solidFill>
            </a:endParaRPr>
          </a:p>
          <a:p>
            <a:pPr algn="ctr"/>
            <a:endParaRPr lang="en-US" sz="2000" b="1" dirty="0">
              <a:solidFill>
                <a:srgbClr val="000000"/>
              </a:solidFill>
            </a:endParaRPr>
          </a:p>
          <a:p>
            <a:pPr algn="ctr"/>
            <a:r>
              <a:rPr lang="en-US" sz="2000" b="1" dirty="0">
                <a:solidFill>
                  <a:srgbClr val="000000"/>
                </a:solidFill>
              </a:rPr>
              <a:t>How can you </a:t>
            </a:r>
            <a:r>
              <a:rPr lang="en-US" sz="2000" b="1" dirty="0"/>
              <a:t>Visualize an Alkane’s Structure</a:t>
            </a:r>
            <a:endParaRPr lang="en-US" sz="1400" dirty="0"/>
          </a:p>
          <a:p>
            <a:r>
              <a:rPr lang="en-US" sz="1400" dirty="0"/>
              <a:t>Ethan conformation is indicated by first Structural formula = CH</a:t>
            </a:r>
            <a:r>
              <a:rPr lang="en-US" sz="1400" baseline="-25000" dirty="0"/>
              <a:t>3</a:t>
            </a:r>
            <a:r>
              <a:rPr lang="en-US" sz="1400" dirty="0"/>
              <a:t>CH</a:t>
            </a:r>
            <a:r>
              <a:rPr lang="en-US" sz="1400" baseline="-25000" dirty="0"/>
              <a:t>3 </a:t>
            </a:r>
            <a:r>
              <a:rPr lang="en-US" sz="1400" dirty="0"/>
              <a:t>a graphical representation of the way atoms are connected, This condensed structural formula is help to save time /space, and the other model indicates convenient Ball-and-Stick model – 3D models figure(9) represent both models for Ethan conformation. </a:t>
            </a:r>
          </a:p>
          <a:p>
            <a:endParaRPr lang="en-US" dirty="0"/>
          </a:p>
          <a:p>
            <a:endParaRPr lang="en-US" dirty="0"/>
          </a:p>
        </p:txBody>
      </p:sp>
      <p:pic>
        <p:nvPicPr>
          <p:cNvPr id="19" name="Picture 18">
            <a:extLst>
              <a:ext uri="{FF2B5EF4-FFF2-40B4-BE49-F238E27FC236}">
                <a16:creationId xmlns:a16="http://schemas.microsoft.com/office/drawing/2014/main" id="{76FD2EC7-57D4-394E-88A1-8966996F3D68}"/>
              </a:ext>
            </a:extLst>
          </p:cNvPr>
          <p:cNvPicPr>
            <a:picLocks noChangeAspect="1"/>
          </p:cNvPicPr>
          <p:nvPr/>
        </p:nvPicPr>
        <p:blipFill rotWithShape="1">
          <a:blip r:embed="rId3"/>
          <a:srcRect l="2500" t="19505" r="62500" b="18362"/>
          <a:stretch/>
        </p:blipFill>
        <p:spPr>
          <a:xfrm>
            <a:off x="6567021" y="1279995"/>
            <a:ext cx="549589" cy="431723"/>
          </a:xfrm>
          <a:prstGeom prst="rect">
            <a:avLst/>
          </a:prstGeom>
        </p:spPr>
      </p:pic>
      <p:pic>
        <p:nvPicPr>
          <p:cNvPr id="3" name="Picture 2">
            <a:extLst>
              <a:ext uri="{FF2B5EF4-FFF2-40B4-BE49-F238E27FC236}">
                <a16:creationId xmlns:a16="http://schemas.microsoft.com/office/drawing/2014/main" id="{C9AD2DCF-92E3-5F4A-A239-BEF02E08BD10}"/>
              </a:ext>
            </a:extLst>
          </p:cNvPr>
          <p:cNvPicPr>
            <a:picLocks noChangeAspect="1"/>
          </p:cNvPicPr>
          <p:nvPr/>
        </p:nvPicPr>
        <p:blipFill>
          <a:blip r:embed="rId4"/>
          <a:stretch>
            <a:fillRect/>
          </a:stretch>
        </p:blipFill>
        <p:spPr>
          <a:xfrm>
            <a:off x="3874770" y="1067857"/>
            <a:ext cx="633898" cy="639713"/>
          </a:xfrm>
          <a:prstGeom prst="rect">
            <a:avLst/>
          </a:prstGeom>
        </p:spPr>
      </p:pic>
      <p:pic>
        <p:nvPicPr>
          <p:cNvPr id="5" name="Picture 4">
            <a:extLst>
              <a:ext uri="{FF2B5EF4-FFF2-40B4-BE49-F238E27FC236}">
                <a16:creationId xmlns:a16="http://schemas.microsoft.com/office/drawing/2014/main" id="{7E6B3CC6-443A-8644-BA81-DFF7F44DB2AE}"/>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4090898" y="3660176"/>
            <a:ext cx="3025712" cy="1062362"/>
          </a:xfrm>
          <a:prstGeom prst="rect">
            <a:avLst/>
          </a:prstGeom>
        </p:spPr>
      </p:pic>
      <p:sp>
        <p:nvSpPr>
          <p:cNvPr id="6" name="Rectangle 5">
            <a:extLst>
              <a:ext uri="{FF2B5EF4-FFF2-40B4-BE49-F238E27FC236}">
                <a16:creationId xmlns:a16="http://schemas.microsoft.com/office/drawing/2014/main" id="{9F20D854-05E2-0149-BDE7-D29D6477DE70}"/>
              </a:ext>
            </a:extLst>
          </p:cNvPr>
          <p:cNvSpPr/>
          <p:nvPr/>
        </p:nvSpPr>
        <p:spPr>
          <a:xfrm>
            <a:off x="469024" y="5085849"/>
            <a:ext cx="11672176" cy="923330"/>
          </a:xfrm>
          <a:prstGeom prst="rect">
            <a:avLst/>
          </a:prstGeom>
        </p:spPr>
        <p:txBody>
          <a:bodyPr wrap="square">
            <a:spAutoFit/>
          </a:bodyPr>
          <a:lstStyle/>
          <a:p>
            <a:r>
              <a:rPr lang="en-US" sz="1000" dirty="0"/>
              <a:t>Figure(9): Ethan conformation, Structural formula = CH</a:t>
            </a:r>
            <a:r>
              <a:rPr lang="en-US" sz="1000" baseline="-25000" dirty="0"/>
              <a:t>3</a:t>
            </a:r>
            <a:r>
              <a:rPr lang="en-US" sz="1000" dirty="0"/>
              <a:t>CH</a:t>
            </a:r>
            <a:r>
              <a:rPr lang="en-US" sz="1000" baseline="-25000" dirty="0"/>
              <a:t>3 </a:t>
            </a:r>
            <a:r>
              <a:rPr lang="en-US" sz="1000" dirty="0"/>
              <a:t>a graphical representation convenient Ball-and-Stick, 3D model.</a:t>
            </a:r>
          </a:p>
          <a:p>
            <a:r>
              <a:rPr lang="en-US" sz="1000" dirty="0">
                <a:hlinkClick r:id="rId7"/>
              </a:rPr>
              <a:t>1-https://ars.els-cdn.com/content/image/3-s2.0-B9780126639711500075-f03-07-9780126639711.gif?_</a:t>
            </a:r>
            <a:r>
              <a:rPr lang="en-US" sz="1000" dirty="0"/>
              <a:t>2-https://wp-</a:t>
            </a:r>
            <a:r>
              <a:rPr lang="en-US" sz="1000" dirty="0" err="1"/>
              <a:t>media.tellibrary.org</a:t>
            </a:r>
            <a:r>
              <a:rPr lang="en-US" sz="1000" dirty="0"/>
              <a:t>/2019/03/Screen-Shot-2019-03-08-at-9.40.18-AM.jpg</a:t>
            </a:r>
          </a:p>
          <a:p>
            <a:r>
              <a:rPr lang="en-US" sz="1000" dirty="0">
                <a:solidFill>
                  <a:srgbClr val="000000"/>
                </a:solidFill>
              </a:rPr>
              <a:t>3-https://</a:t>
            </a:r>
            <a:r>
              <a:rPr lang="en-US" sz="1000" dirty="0" err="1">
                <a:solidFill>
                  <a:srgbClr val="000000"/>
                </a:solidFill>
              </a:rPr>
              <a:t>upload.wikimedia.org</a:t>
            </a:r>
            <a:r>
              <a:rPr lang="en-US" sz="1000" dirty="0">
                <a:solidFill>
                  <a:srgbClr val="000000"/>
                </a:solidFill>
              </a:rPr>
              <a:t>/</a:t>
            </a:r>
            <a:r>
              <a:rPr lang="en-US" sz="1000" dirty="0" err="1">
                <a:solidFill>
                  <a:srgbClr val="000000"/>
                </a:solidFill>
              </a:rPr>
              <a:t>wikipedia</a:t>
            </a:r>
            <a:r>
              <a:rPr lang="en-US" sz="1000" dirty="0">
                <a:solidFill>
                  <a:srgbClr val="000000"/>
                </a:solidFill>
              </a:rPr>
              <a:t>/commons/thumb/1/18/Conformations-of-1%2C2-dihaloethanes-from-xtal-compared-F-vs-I-Mercury-3D-balls.png/600px-Conformations-of-1%2C2-dihaloethanes-from-xtal-compared-F-vs-I-Mercury-3D-balls.png</a:t>
            </a:r>
          </a:p>
          <a:p>
            <a:endParaRPr lang="en-US" sz="1400" dirty="0"/>
          </a:p>
        </p:txBody>
      </p:sp>
    </p:spTree>
    <p:extLst>
      <p:ext uri="{BB962C8B-B14F-4D97-AF65-F5344CB8AC3E}">
        <p14:creationId xmlns:p14="http://schemas.microsoft.com/office/powerpoint/2010/main" val="4069714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195" y="113407"/>
            <a:ext cx="11921924" cy="3693319"/>
          </a:xfrm>
          <a:prstGeom prst="rect">
            <a:avLst/>
          </a:prstGeom>
        </p:spPr>
        <p:txBody>
          <a:bodyPr wrap="square">
            <a:spAutoFit/>
          </a:bodyPr>
          <a:lstStyle/>
          <a:p>
            <a:pPr lvl="0" algn="ctr" fontAlgn="base">
              <a:spcBef>
                <a:spcPct val="0"/>
              </a:spcBef>
              <a:spcAft>
                <a:spcPct val="0"/>
              </a:spcAft>
            </a:pPr>
            <a:r>
              <a:rPr lang="en-US" sz="2000" dirty="0">
                <a:ea typeface="Times New Roman" pitchFamily="18" charset="0"/>
                <a:cs typeface="Arial" pitchFamily="34" charset="0"/>
              </a:rPr>
              <a:t>Stereochemistry</a:t>
            </a:r>
          </a:p>
          <a:p>
            <a:pPr fontAlgn="base">
              <a:spcBef>
                <a:spcPct val="0"/>
              </a:spcBef>
              <a:spcAft>
                <a:spcPct val="0"/>
              </a:spcAft>
            </a:pPr>
            <a:r>
              <a:rPr lang="en-US" dirty="0">
                <a:ea typeface="Times New Roman" pitchFamily="18" charset="0"/>
                <a:cs typeface="Arial" pitchFamily="34" charset="0"/>
              </a:rPr>
              <a:t> </a:t>
            </a:r>
            <a:r>
              <a:rPr lang="en-US" u="sng" dirty="0">
                <a:ea typeface="Times New Roman" pitchFamily="18" charset="0"/>
                <a:cs typeface="Arial" pitchFamily="34" charset="0"/>
              </a:rPr>
              <a:t>Stereochemistry:</a:t>
            </a:r>
          </a:p>
          <a:p>
            <a:pPr lvl="0" algn="just" fontAlgn="base">
              <a:spcBef>
                <a:spcPct val="0"/>
              </a:spcBef>
              <a:spcAft>
                <a:spcPct val="0"/>
              </a:spcAft>
            </a:pPr>
            <a:r>
              <a:rPr lang="en-US" sz="1400" dirty="0">
                <a:ea typeface="Times New Roman" pitchFamily="18" charset="0"/>
                <a:cs typeface="Arial" pitchFamily="34" charset="0"/>
              </a:rPr>
              <a:t>   Is the study of the different spatial arrangements of toms in o</a:t>
            </a:r>
            <a:r>
              <a:rPr lang="en-US" sz="1400" dirty="0"/>
              <a:t>ur space</a:t>
            </a:r>
            <a:r>
              <a:rPr lang="en-US" sz="1400" dirty="0">
                <a:ea typeface="Times New Roman" pitchFamily="18" charset="0"/>
                <a:cs typeface="Arial" pitchFamily="34" charset="0"/>
              </a:rPr>
              <a:t>.</a:t>
            </a:r>
            <a:r>
              <a:rPr lang="en-US" sz="1400" dirty="0"/>
              <a:t>  The stereo chemical configuration of any stereo center is the using of naming 'R ' (from the Latin rectus, meaning right-handed) or ' S ' (from the Latin sinister, meaning left-handed).</a:t>
            </a:r>
          </a:p>
          <a:p>
            <a:pPr algn="justLow" fontAlgn="base">
              <a:spcBef>
                <a:spcPct val="0"/>
              </a:spcBef>
              <a:spcAft>
                <a:spcPct val="0"/>
              </a:spcAft>
              <a:tabLst>
                <a:tab pos="342900" algn="l"/>
              </a:tabLst>
            </a:pPr>
            <a:r>
              <a:rPr lang="en-US" sz="1400" dirty="0">
                <a:ea typeface="Times New Roman" pitchFamily="18" charset="0"/>
                <a:cs typeface="Arial" pitchFamily="34" charset="0"/>
              </a:rPr>
              <a:t>These two structures are not identical. The following structures indicate that</a:t>
            </a:r>
            <a:r>
              <a:rPr lang="en-US" sz="1400" dirty="0"/>
              <a:t> designations in Figure(10) 1 A &amp; B.</a:t>
            </a:r>
          </a:p>
          <a:p>
            <a:pPr algn="justLow" fontAlgn="base">
              <a:spcBef>
                <a:spcPct val="0"/>
              </a:spcBef>
              <a:spcAft>
                <a:spcPct val="0"/>
              </a:spcAft>
              <a:tabLst>
                <a:tab pos="342900" algn="l"/>
              </a:tabLst>
            </a:pPr>
            <a:r>
              <a:rPr lang="en-US" sz="1400" dirty="0">
                <a:ea typeface="Times New Roman" pitchFamily="18" charset="0"/>
                <a:cs typeface="Arial" pitchFamily="34" charset="0"/>
              </a:rPr>
              <a:t>The </a:t>
            </a:r>
            <a:r>
              <a:rPr lang="en-US" sz="1400" dirty="0"/>
              <a:t>Figure B indicates the </a:t>
            </a:r>
            <a:r>
              <a:rPr lang="en-US" sz="1400" dirty="0">
                <a:ea typeface="Times New Roman" pitchFamily="18" charset="0"/>
                <a:cs typeface="Arial" pitchFamily="34" charset="0"/>
              </a:rPr>
              <a:t>– Br </a:t>
            </a:r>
            <a:r>
              <a:rPr lang="en-US" sz="1400" baseline="30000" dirty="0">
                <a:ea typeface="Times New Roman" pitchFamily="18" charset="0"/>
                <a:cs typeface="Arial" pitchFamily="34" charset="0"/>
              </a:rPr>
              <a:t>-</a:t>
            </a:r>
            <a:r>
              <a:rPr lang="en-US" sz="1400" dirty="0">
                <a:ea typeface="Times New Roman" pitchFamily="18" charset="0"/>
                <a:cs typeface="Arial" pitchFamily="34" charset="0"/>
              </a:rPr>
              <a:t> group which bound carbon atom below the page gives is (R) structure, whereas (S) structure</a:t>
            </a:r>
            <a:br>
              <a:rPr lang="en-US" sz="1400" dirty="0">
                <a:ea typeface="Times New Roman" pitchFamily="18" charset="0"/>
                <a:cs typeface="Arial" pitchFamily="34" charset="0"/>
              </a:rPr>
            </a:br>
            <a:r>
              <a:rPr lang="en-US" sz="1400" dirty="0">
                <a:ea typeface="Times New Roman" pitchFamily="18" charset="0"/>
                <a:cs typeface="Arial" pitchFamily="34" charset="0"/>
              </a:rPr>
              <a:t>in this case group – Br which bound carbon atom above the page. The positions of the – Br </a:t>
            </a:r>
            <a:r>
              <a:rPr lang="en-US" sz="1400" baseline="30000" dirty="0">
                <a:ea typeface="Times New Roman" pitchFamily="18" charset="0"/>
                <a:cs typeface="Arial" pitchFamily="34" charset="0"/>
              </a:rPr>
              <a:t>-</a:t>
            </a:r>
            <a:r>
              <a:rPr lang="en-US" sz="1400" dirty="0">
                <a:ea typeface="Times New Roman" pitchFamily="18" charset="0"/>
                <a:cs typeface="Arial" pitchFamily="34" charset="0"/>
              </a:rPr>
              <a:t> group are reversed for each structure</a:t>
            </a:r>
            <a:r>
              <a:rPr lang="en-US" sz="1400" dirty="0"/>
              <a:t>.</a:t>
            </a:r>
          </a:p>
          <a:p>
            <a:pPr algn="justLow" fontAlgn="base">
              <a:spcBef>
                <a:spcPct val="0"/>
              </a:spcBef>
              <a:spcAft>
                <a:spcPct val="0"/>
              </a:spcAft>
              <a:tabLst>
                <a:tab pos="342900" algn="l"/>
              </a:tabLst>
            </a:pPr>
            <a:endParaRPr lang="en-US" sz="1400" dirty="0">
              <a:ea typeface="Times New Roman" pitchFamily="18" charset="0"/>
              <a:cs typeface="Arial" pitchFamily="34" charset="0"/>
            </a:endParaRPr>
          </a:p>
          <a:p>
            <a:pPr algn="justLow" fontAlgn="base">
              <a:spcBef>
                <a:spcPct val="0"/>
              </a:spcBef>
              <a:spcAft>
                <a:spcPct val="0"/>
              </a:spcAft>
              <a:tabLst>
                <a:tab pos="342900" algn="l"/>
              </a:tabLst>
            </a:pPr>
            <a:endParaRPr lang="en-US" dirty="0">
              <a:cs typeface="Arial" pitchFamily="34" charset="0"/>
            </a:endParaRPr>
          </a:p>
          <a:p>
            <a:pPr algn="justLow" eaLnBrk="0" fontAlgn="base" hangingPunct="0">
              <a:spcBef>
                <a:spcPct val="0"/>
              </a:spcBef>
              <a:spcAft>
                <a:spcPct val="0"/>
              </a:spcAft>
              <a:tabLst>
                <a:tab pos="342900" algn="l"/>
              </a:tabLst>
            </a:pPr>
            <a:r>
              <a:rPr lang="en-US" dirty="0"/>
              <a:t>     1 A.                                                                                      1 B.</a:t>
            </a:r>
            <a:endParaRPr lang="en-US" dirty="0">
              <a:ea typeface="Times New Roman" pitchFamily="18" charset="0"/>
              <a:cs typeface="Arial" pitchFamily="34" charset="0"/>
            </a:endParaRPr>
          </a:p>
          <a:p>
            <a:pPr lvl="0" algn="just" fontAlgn="base">
              <a:spcBef>
                <a:spcPct val="0"/>
              </a:spcBef>
              <a:spcAft>
                <a:spcPct val="0"/>
              </a:spcAft>
            </a:pPr>
            <a:r>
              <a:rPr lang="en-US" sz="1400" dirty="0"/>
              <a:t>Figure( 10): 1 A Designations of 'R ' &amp;' S '. 1 B Indicate the way of binding of Bromine ion with Carbon atom (stereo center ), to give 'R ' &amp;' S ' Isomers.</a:t>
            </a:r>
            <a:endParaRPr lang="en-US" sz="1400" dirty="0">
              <a:ea typeface="Times New Roman" pitchFamily="18" charset="0"/>
              <a:cs typeface="Arial" pitchFamily="34" charset="0"/>
            </a:endParaRPr>
          </a:p>
          <a:p>
            <a:pPr algn="justLow" eaLnBrk="0" fontAlgn="base" hangingPunct="0">
              <a:spcBef>
                <a:spcPct val="0"/>
              </a:spcBef>
              <a:spcAft>
                <a:spcPct val="0"/>
              </a:spcAft>
              <a:tabLst>
                <a:tab pos="342900" algn="l"/>
              </a:tabLst>
            </a:pPr>
            <a:r>
              <a:rPr lang="en-US" dirty="0">
                <a:ea typeface="Times New Roman" pitchFamily="18" charset="0"/>
                <a:cs typeface="Arial" pitchFamily="34" charset="0"/>
              </a:rPr>
              <a:t>                 source:</a:t>
            </a:r>
          </a:p>
          <a:p>
            <a:pPr algn="justLow" eaLnBrk="0" fontAlgn="base" hangingPunct="0">
              <a:spcBef>
                <a:spcPct val="0"/>
              </a:spcBef>
              <a:spcAft>
                <a:spcPct val="0"/>
              </a:spcAft>
              <a:tabLst>
                <a:tab pos="342900" algn="l"/>
              </a:tabLst>
            </a:pPr>
            <a:endParaRPr lang="en-US" dirty="0">
              <a:ea typeface="Times New Roman" pitchFamily="18" charset="0"/>
              <a:cs typeface="Arial" pitchFamily="34" charset="0"/>
            </a:endParaRPr>
          </a:p>
          <a:p>
            <a:pPr algn="justLow" eaLnBrk="0" fontAlgn="base" hangingPunct="0">
              <a:spcBef>
                <a:spcPct val="0"/>
              </a:spcBef>
              <a:spcAft>
                <a:spcPct val="0"/>
              </a:spcAft>
              <a:tabLst>
                <a:tab pos="342900" algn="l"/>
              </a:tabLst>
            </a:pPr>
            <a:endParaRPr lang="en-US" dirty="0">
              <a:ea typeface="Times New Roman" pitchFamily="18" charset="0"/>
              <a:cs typeface="Arial" pitchFamily="34" charset="0"/>
            </a:endParaRPr>
          </a:p>
        </p:txBody>
      </p:sp>
      <p:pic>
        <p:nvPicPr>
          <p:cNvPr id="3" name="Picture 6" descr="نتيجة بحث الصور عن ‪Stereochemis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7922" y="1895765"/>
            <a:ext cx="1259872" cy="740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2612" y="1999296"/>
            <a:ext cx="888838" cy="578241"/>
          </a:xfrm>
          <a:prstGeom prst="rect">
            <a:avLst/>
          </a:prstGeom>
        </p:spPr>
      </p:pic>
      <p:pic>
        <p:nvPicPr>
          <p:cNvPr id="7" name="Picture 6" descr="www.chem.ucla.edu/~harding/tutorials/stereolecture.pdf - Baidu Browser"/>
          <p:cNvPicPr>
            <a:picLocks noChangeAspect="1"/>
          </p:cNvPicPr>
          <p:nvPr/>
        </p:nvPicPr>
        <p:blipFill rotWithShape="1">
          <a:blip r:embed="rId4" cstate="print">
            <a:extLst>
              <a:ext uri="{28A0092B-C50C-407E-A947-70E740481C1C}">
                <a14:useLocalDpi xmlns:a14="http://schemas.microsoft.com/office/drawing/2010/main" val="0"/>
              </a:ext>
            </a:extLst>
          </a:blip>
          <a:srcRect l="45150" t="79950" r="16538"/>
          <a:stretch/>
        </p:blipFill>
        <p:spPr>
          <a:xfrm>
            <a:off x="9516285" y="1895765"/>
            <a:ext cx="2675715" cy="740725"/>
          </a:xfrm>
          <a:prstGeom prst="rect">
            <a:avLst/>
          </a:prstGeom>
        </p:spPr>
      </p:pic>
      <p:sp>
        <p:nvSpPr>
          <p:cNvPr id="8" name="Rectangle 7">
            <a:extLst>
              <a:ext uri="{FF2B5EF4-FFF2-40B4-BE49-F238E27FC236}">
                <a16:creationId xmlns:a16="http://schemas.microsoft.com/office/drawing/2014/main" id="{FFD4CF03-0EBA-4645-B652-B1853CE29E37}"/>
              </a:ext>
            </a:extLst>
          </p:cNvPr>
          <p:cNvSpPr/>
          <p:nvPr/>
        </p:nvSpPr>
        <p:spPr>
          <a:xfrm>
            <a:off x="508291" y="3150146"/>
            <a:ext cx="12076253" cy="3939540"/>
          </a:xfrm>
          <a:prstGeom prst="rect">
            <a:avLst/>
          </a:prstGeom>
        </p:spPr>
        <p:txBody>
          <a:bodyPr wrap="square">
            <a:spAutoFit/>
          </a:bodyPr>
          <a:lstStyle/>
          <a:p>
            <a:pPr algn="ctr"/>
            <a:r>
              <a:rPr lang="en-US" altLang="en-US" sz="2000" b="1" dirty="0">
                <a:solidFill>
                  <a:srgbClr val="0A0000"/>
                </a:solidFill>
              </a:rPr>
              <a:t>Stereochemistry and molecular representation of hydrocarbons.</a:t>
            </a:r>
          </a:p>
          <a:p>
            <a:r>
              <a:rPr lang="en-US" sz="2000" dirty="0">
                <a:solidFill>
                  <a:srgbClr val="2E2E2E"/>
                </a:solidFill>
              </a:rPr>
              <a:t>Isomers</a:t>
            </a:r>
            <a:r>
              <a:rPr lang="en-US" altLang="en-US" sz="2000" dirty="0">
                <a:solidFill>
                  <a:srgbClr val="0A0000"/>
                </a:solidFill>
              </a:rPr>
              <a:t> of hydrocarbons:</a:t>
            </a:r>
            <a:endParaRPr lang="en-US" sz="2000" dirty="0">
              <a:solidFill>
                <a:srgbClr val="2E2E2E"/>
              </a:solidFill>
            </a:endParaRPr>
          </a:p>
          <a:p>
            <a:r>
              <a:rPr lang="en-US" sz="2000" dirty="0">
                <a:solidFill>
                  <a:srgbClr val="2E2E2E"/>
                </a:solidFill>
                <a:latin typeface="NexusSans"/>
              </a:rPr>
              <a:t>       </a:t>
            </a:r>
            <a:r>
              <a:rPr lang="en-US" sz="1400" dirty="0">
                <a:solidFill>
                  <a:srgbClr val="2E2E2E"/>
                </a:solidFill>
              </a:rPr>
              <a:t>Isomers are compounds with identical chemical formulae, but different structures.</a:t>
            </a:r>
            <a:r>
              <a:rPr lang="en-US" sz="1400" dirty="0"/>
              <a:t> </a:t>
            </a:r>
            <a:r>
              <a:rPr lang="en-US" sz="1400" dirty="0">
                <a:solidFill>
                  <a:srgbClr val="2E2E2E"/>
                </a:solidFill>
              </a:rPr>
              <a:t>These</a:t>
            </a:r>
            <a:r>
              <a:rPr lang="en-US" sz="1400" dirty="0"/>
              <a:t> compounds are contain exactly the same number of atoms, i.e., they have exactly the same chemical formula, but differ from each other by the way in which the atoms are arranged. Examples of isomers with the same chemical formula C</a:t>
            </a:r>
            <a:r>
              <a:rPr lang="en-US" sz="1400" baseline="-25000" dirty="0"/>
              <a:t>4</a:t>
            </a:r>
            <a:r>
              <a:rPr lang="en-US" sz="1400" dirty="0"/>
              <a:t>H</a:t>
            </a:r>
            <a:r>
              <a:rPr lang="en-US" sz="1400" baseline="-25000" dirty="0"/>
              <a:t>8  </a:t>
            </a:r>
            <a:r>
              <a:rPr lang="en-US" sz="1400" dirty="0"/>
              <a:t>called 2- butene named cis and trans 2 butene </a:t>
            </a:r>
            <a:r>
              <a:rPr lang="en-US" sz="1400" dirty="0">
                <a:solidFill>
                  <a:srgbClr val="2E2E2E"/>
                </a:solidFill>
              </a:rPr>
              <a:t>.The difference in structure leading for significant chemical and physical differences.</a:t>
            </a:r>
            <a:r>
              <a:rPr lang="en-US" sz="1400" dirty="0">
                <a:solidFill>
                  <a:srgbClr val="FF0000"/>
                </a:solidFill>
              </a:rPr>
              <a:t> </a:t>
            </a:r>
            <a:r>
              <a:rPr lang="en-US" sz="1400" dirty="0">
                <a:solidFill>
                  <a:srgbClr val="2E2E2E"/>
                </a:solidFill>
              </a:rPr>
              <a:t>For example, the boiling points for </a:t>
            </a:r>
            <a:r>
              <a:rPr lang="en-US" sz="1400" i="1" dirty="0">
                <a:solidFill>
                  <a:srgbClr val="2E2E2E"/>
                </a:solidFill>
              </a:rPr>
              <a:t>n</a:t>
            </a:r>
            <a:r>
              <a:rPr lang="en-US" sz="1400" dirty="0">
                <a:solidFill>
                  <a:srgbClr val="2E2E2E"/>
                </a:solidFill>
              </a:rPr>
              <a:t>-pentane, isopentane, and neopentane which differ by the arrangement at one carbon atom only </a:t>
            </a:r>
            <a:r>
              <a:rPr lang="en-US" sz="1400" dirty="0"/>
              <a:t>Figure (11) </a:t>
            </a:r>
            <a:r>
              <a:rPr lang="en-US" sz="1400" dirty="0">
                <a:solidFill>
                  <a:srgbClr val="2E2E2E"/>
                </a:solidFill>
              </a:rPr>
              <a:t>are 36.1°C, 27.8°C, and 9.5°C, respectively. Thus, neopentane's lower boiling point means that this isomer has a lower vapor pressure, which makes it is more likely to enter the atmosphere than the other two isomers under the same environmental conditions.</a:t>
            </a:r>
            <a:endParaRPr lang="en-US" sz="1400" dirty="0"/>
          </a:p>
          <a:p>
            <a:endParaRPr lang="en-US" sz="1600" dirty="0">
              <a:latin typeface="NexusSans"/>
            </a:endParaRPr>
          </a:p>
          <a:p>
            <a:r>
              <a:rPr lang="en-US" sz="1600" dirty="0">
                <a:latin typeface="NexusSans"/>
              </a:rPr>
              <a:t>                                      </a:t>
            </a:r>
          </a:p>
          <a:p>
            <a:endParaRPr lang="en-US" sz="2000" dirty="0">
              <a:latin typeface="NexusSans"/>
            </a:endParaRPr>
          </a:p>
          <a:p>
            <a:pPr algn="ctr"/>
            <a:r>
              <a:rPr lang="en-US" sz="1400" dirty="0"/>
              <a:t>Figure (11) : Hydrocarbon isomers </a:t>
            </a:r>
            <a:r>
              <a:rPr lang="en-US" sz="1400" dirty="0">
                <a:solidFill>
                  <a:srgbClr val="2E2E2E"/>
                </a:solidFill>
              </a:rPr>
              <a:t>with identical chemical formulae with significant  chemical and physical differences.                              </a:t>
            </a:r>
            <a:endParaRPr lang="en-US" sz="1400" dirty="0"/>
          </a:p>
          <a:p>
            <a:endParaRPr lang="en-US" sz="1400" u="sng" dirty="0"/>
          </a:p>
          <a:p>
            <a:endParaRPr lang="en-US" dirty="0">
              <a:solidFill>
                <a:srgbClr val="2E2E2E"/>
              </a:solidFill>
            </a:endParaRPr>
          </a:p>
          <a:p>
            <a:endParaRPr lang="en-US" dirty="0"/>
          </a:p>
        </p:txBody>
      </p:sp>
      <p:grpSp>
        <p:nvGrpSpPr>
          <p:cNvPr id="9" name="Group 8">
            <a:extLst>
              <a:ext uri="{FF2B5EF4-FFF2-40B4-BE49-F238E27FC236}">
                <a16:creationId xmlns:a16="http://schemas.microsoft.com/office/drawing/2014/main" id="{4B23522E-AE96-6743-A143-043900E50453}"/>
              </a:ext>
            </a:extLst>
          </p:cNvPr>
          <p:cNvGrpSpPr/>
          <p:nvPr/>
        </p:nvGrpSpPr>
        <p:grpSpPr>
          <a:xfrm>
            <a:off x="5037716" y="5132070"/>
            <a:ext cx="2540374" cy="709670"/>
            <a:chOff x="3185234" y="4551733"/>
            <a:chExt cx="3112046" cy="524675"/>
          </a:xfrm>
        </p:grpSpPr>
        <p:pic>
          <p:nvPicPr>
            <p:cNvPr id="10" name="Picture 9">
              <a:extLst>
                <a:ext uri="{FF2B5EF4-FFF2-40B4-BE49-F238E27FC236}">
                  <a16:creationId xmlns:a16="http://schemas.microsoft.com/office/drawing/2014/main" id="{0D9F6321-41A0-744A-A49A-8BD53B1C6E98}"/>
                </a:ext>
              </a:extLst>
            </p:cNvPr>
            <p:cNvPicPr>
              <a:picLocks noChangeAspect="1"/>
            </p:cNvPicPr>
            <p:nvPr/>
          </p:nvPicPr>
          <p:blipFill>
            <a:blip r:embed="rId5"/>
            <a:stretch>
              <a:fillRect/>
            </a:stretch>
          </p:blipFill>
          <p:spPr>
            <a:xfrm>
              <a:off x="3185234" y="4613434"/>
              <a:ext cx="547574" cy="401275"/>
            </a:xfrm>
            <a:prstGeom prst="rect">
              <a:avLst/>
            </a:prstGeom>
          </p:spPr>
        </p:pic>
        <p:pic>
          <p:nvPicPr>
            <p:cNvPr id="11" name="Picture 10">
              <a:extLst>
                <a:ext uri="{FF2B5EF4-FFF2-40B4-BE49-F238E27FC236}">
                  <a16:creationId xmlns:a16="http://schemas.microsoft.com/office/drawing/2014/main" id="{1B02C75F-F994-6F41-A6FB-55BDFC697DC1}"/>
                </a:ext>
              </a:extLst>
            </p:cNvPr>
            <p:cNvPicPr>
              <a:picLocks noChangeAspect="1"/>
            </p:cNvPicPr>
            <p:nvPr/>
          </p:nvPicPr>
          <p:blipFill>
            <a:blip r:embed="rId6"/>
            <a:stretch>
              <a:fillRect/>
            </a:stretch>
          </p:blipFill>
          <p:spPr>
            <a:xfrm>
              <a:off x="4203478" y="4613434"/>
              <a:ext cx="856787" cy="401273"/>
            </a:xfrm>
            <a:prstGeom prst="rect">
              <a:avLst/>
            </a:prstGeom>
          </p:spPr>
        </p:pic>
        <p:pic>
          <p:nvPicPr>
            <p:cNvPr id="12" name="Picture 11">
              <a:extLst>
                <a:ext uri="{FF2B5EF4-FFF2-40B4-BE49-F238E27FC236}">
                  <a16:creationId xmlns:a16="http://schemas.microsoft.com/office/drawing/2014/main" id="{F3E62113-C976-E24D-9FA6-BD9509880F1F}"/>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5424246" y="4551733"/>
              <a:ext cx="873034" cy="524675"/>
            </a:xfrm>
            <a:prstGeom prst="rect">
              <a:avLst/>
            </a:prstGeom>
          </p:spPr>
        </p:pic>
      </p:grpSp>
      <p:pic>
        <p:nvPicPr>
          <p:cNvPr id="13" name="Picture 6" descr="نتيجة بحث الصور عن ‪Stereochemistry‬‏">
            <a:extLst>
              <a:ext uri="{FF2B5EF4-FFF2-40B4-BE49-F238E27FC236}">
                <a16:creationId xmlns:a16="http://schemas.microsoft.com/office/drawing/2014/main" id="{949110B9-65A1-8345-A076-9703329AA1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026" t="5591" r="60473" b="79609"/>
          <a:stretch/>
        </p:blipFill>
        <p:spPr bwMode="auto">
          <a:xfrm>
            <a:off x="6546417" y="2189304"/>
            <a:ext cx="228600" cy="257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777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12316</TotalTime>
  <Words>3483</Words>
  <Application>Microsoft Macintosh PowerPoint</Application>
  <PresentationFormat>Widescreen</PresentationFormat>
  <Paragraphs>230</Paragraphs>
  <Slides>15</Slides>
  <Notes>5</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Calibri Light</vt:lpstr>
      <vt:lpstr>ff1</vt:lpstr>
      <vt:lpstr>ff2</vt:lpstr>
      <vt:lpstr>ff4</vt:lpstr>
      <vt:lpstr>NexusSans</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Huda Hameed Hassan</dc:creator>
  <cp:lastModifiedBy>Zaid Zaid</cp:lastModifiedBy>
  <cp:revision>561</cp:revision>
  <dcterms:created xsi:type="dcterms:W3CDTF">2020-09-27T19:21:32Z</dcterms:created>
  <dcterms:modified xsi:type="dcterms:W3CDTF">2020-12-29T06:55:28Z</dcterms:modified>
</cp:coreProperties>
</file>