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5" r:id="rId4"/>
    <p:sldMasterId id="2147483697" r:id="rId5"/>
    <p:sldMasterId id="2147483711" r:id="rId6"/>
    <p:sldMasterId id="2147483725" r:id="rId7"/>
  </p:sldMasterIdLst>
  <p:notesMasterIdLst>
    <p:notesMasterId r:id="rId44"/>
  </p:notesMasterIdLst>
  <p:sldIdLst>
    <p:sldId id="256" r:id="rId8"/>
    <p:sldId id="257" r:id="rId9"/>
    <p:sldId id="258" r:id="rId10"/>
    <p:sldId id="259" r:id="rId11"/>
    <p:sldId id="276" r:id="rId12"/>
    <p:sldId id="260" r:id="rId13"/>
    <p:sldId id="278" r:id="rId14"/>
    <p:sldId id="280" r:id="rId15"/>
    <p:sldId id="282" r:id="rId16"/>
    <p:sldId id="261" r:id="rId17"/>
    <p:sldId id="262" r:id="rId18"/>
    <p:sldId id="263" r:id="rId19"/>
    <p:sldId id="284" r:id="rId20"/>
    <p:sldId id="286" r:id="rId21"/>
    <p:sldId id="264" r:id="rId22"/>
    <p:sldId id="265" r:id="rId23"/>
    <p:sldId id="288" r:id="rId24"/>
    <p:sldId id="266" r:id="rId25"/>
    <p:sldId id="304" r:id="rId26"/>
    <p:sldId id="290" r:id="rId27"/>
    <p:sldId id="267" r:id="rId28"/>
    <p:sldId id="268" r:id="rId29"/>
    <p:sldId id="292" r:id="rId30"/>
    <p:sldId id="269" r:id="rId31"/>
    <p:sldId id="306" r:id="rId32"/>
    <p:sldId id="294" r:id="rId33"/>
    <p:sldId id="270" r:id="rId34"/>
    <p:sldId id="271" r:id="rId35"/>
    <p:sldId id="272" r:id="rId36"/>
    <p:sldId id="308" r:id="rId37"/>
    <p:sldId id="296" r:id="rId38"/>
    <p:sldId id="298" r:id="rId39"/>
    <p:sldId id="273" r:id="rId40"/>
    <p:sldId id="274" r:id="rId41"/>
    <p:sldId id="300" r:id="rId42"/>
    <p:sldId id="309" r:id="rId4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FEA1B7C-B9DF-439B-A9C4-9C2D67D79E92}" type="datetimeFigureOut">
              <a:rPr lang="ar-IQ" smtClean="0"/>
              <a:t>11/05/1442</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EB66CEB-534C-4AD2-B3F0-B201EA147ECA}" type="slidenum">
              <a:rPr lang="ar-IQ" smtClean="0"/>
              <a:t>‹#›</a:t>
            </a:fld>
            <a:endParaRPr lang="ar-IQ"/>
          </a:p>
        </p:txBody>
      </p:sp>
    </p:spTree>
    <p:extLst>
      <p:ext uri="{BB962C8B-B14F-4D97-AF65-F5344CB8AC3E}">
        <p14:creationId xmlns:p14="http://schemas.microsoft.com/office/powerpoint/2010/main" val="25824749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93D3F8-3A9F-4818-B9BB-51EC10DAF61B}" type="slidenum">
              <a:rPr lang="en-US">
                <a:solidFill>
                  <a:prstClr val="black"/>
                </a:solidFill>
              </a:rPr>
              <a:pPr/>
              <a:t>5</a:t>
            </a:fld>
            <a:endParaRPr lang="en-US">
              <a:solidFill>
                <a:prstClr val="black"/>
              </a:solidFill>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ar-IQ"/>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586A7-8B66-4D40-891E-8FE069D2DF78}" type="slidenum">
              <a:rPr lang="en-US">
                <a:solidFill>
                  <a:prstClr val="black"/>
                </a:solidFill>
              </a:rPr>
              <a:pPr/>
              <a:t>23</a:t>
            </a:fld>
            <a:endParaRPr lang="en-US">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ar-IQ"/>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E5CC32-2921-47D7-B81A-CEF3B55960C4}" type="slidenum">
              <a:rPr lang="ar-IQ">
                <a:solidFill>
                  <a:prstClr val="black"/>
                </a:solidFill>
              </a:rPr>
              <a:pPr/>
              <a:t>25</a:t>
            </a:fld>
            <a:endParaRPr lang="en-US">
              <a:solidFill>
                <a:prstClr val="black"/>
              </a:solidFill>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827C9-557E-4D84-80B9-474338BFD453}" type="slidenum">
              <a:rPr lang="en-US">
                <a:solidFill>
                  <a:prstClr val="black"/>
                </a:solidFill>
              </a:rPr>
              <a:pPr/>
              <a:t>26</a:t>
            </a:fld>
            <a:endParaRPr lang="en-US">
              <a:solidFill>
                <a:prstClr val="black"/>
              </a:solidFill>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ar-IQ"/>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3DD3F-FA79-42C3-8C0E-9B899B4C2D48}" type="slidenum">
              <a:rPr lang="ar-IQ">
                <a:solidFill>
                  <a:prstClr val="black"/>
                </a:solidFill>
              </a:rPr>
              <a:pPr/>
              <a:t>30</a:t>
            </a:fld>
            <a:endParaRPr lang="en-US">
              <a:solidFill>
                <a:prstClr val="black"/>
              </a:solidFill>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20ACD9-585C-4FD4-84F4-318FF285639C}" type="slidenum">
              <a:rPr lang="en-US">
                <a:solidFill>
                  <a:prstClr val="black"/>
                </a:solidFill>
              </a:rPr>
              <a:pPr/>
              <a:t>31</a:t>
            </a:fld>
            <a:endParaRPr lang="en-US">
              <a:solidFill>
                <a:prstClr val="black"/>
              </a:solidFill>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ar-IQ"/>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1A4BE4-6AA8-46E3-9283-92A3FB0D5327}" type="slidenum">
              <a:rPr lang="en-US">
                <a:solidFill>
                  <a:prstClr val="black"/>
                </a:solidFill>
              </a:rPr>
              <a:pPr/>
              <a:t>32</a:t>
            </a:fld>
            <a:endParaRPr lang="en-US">
              <a:solidFill>
                <a:prstClr val="black"/>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ar-IQ"/>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C8E392-71B6-4D49-8ABC-2AB267BF2327}" type="slidenum">
              <a:rPr lang="en-US">
                <a:solidFill>
                  <a:prstClr val="black"/>
                </a:solidFill>
              </a:rPr>
              <a:pPr/>
              <a:t>35</a:t>
            </a:fld>
            <a:endParaRPr lang="en-US">
              <a:solidFill>
                <a:prstClr val="black"/>
              </a:solidFill>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5C985-8284-4E55-BF85-B0D38379D865}" type="slidenum">
              <a:rPr lang="en-US">
                <a:solidFill>
                  <a:prstClr val="black"/>
                </a:solidFill>
              </a:rPr>
              <a:pPr/>
              <a:t>7</a:t>
            </a:fld>
            <a:endParaRPr lang="en-US">
              <a:solidFill>
                <a:prstClr val="black"/>
              </a:solidFil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6406DA-5E53-4D32-9D51-90A3B57C90C2}" type="slidenum">
              <a:rPr lang="en-US">
                <a:solidFill>
                  <a:prstClr val="black"/>
                </a:solidFill>
              </a:rPr>
              <a:pPr/>
              <a:t>8</a:t>
            </a:fld>
            <a:endParaRPr lang="en-US">
              <a:solidFill>
                <a:prstClr val="black"/>
              </a:solidFill>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D165B-0537-4F70-ABCD-F607CEFD1722}" type="slidenum">
              <a:rPr lang="en-US">
                <a:solidFill>
                  <a:prstClr val="black"/>
                </a:solidFill>
              </a:rPr>
              <a:pPr/>
              <a:t>9</a:t>
            </a:fld>
            <a:endParaRPr lang="en-US">
              <a:solidFill>
                <a:prstClr val="black"/>
              </a:solidFill>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C9178D-DA3A-4C7F-9957-52CF8846AA42}" type="slidenum">
              <a:rPr lang="en-US">
                <a:solidFill>
                  <a:prstClr val="black"/>
                </a:solidFill>
              </a:rPr>
              <a:pPr/>
              <a:t>13</a:t>
            </a:fld>
            <a:endParaRPr lang="en-US">
              <a:solidFill>
                <a:prstClr val="black"/>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8E9DBB-0924-4D9F-86CF-D5EFB97E1F9B}" type="slidenum">
              <a:rPr lang="en-US">
                <a:solidFill>
                  <a:prstClr val="black"/>
                </a:solidFill>
              </a:rPr>
              <a:pPr/>
              <a:t>14</a:t>
            </a:fld>
            <a:endParaRPr lang="en-US">
              <a:solidFill>
                <a:prstClr val="black"/>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ar-IQ"/>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7B925-CFF3-4623-9707-292FB19AFEC4}" type="slidenum">
              <a:rPr lang="en-US">
                <a:solidFill>
                  <a:prstClr val="black"/>
                </a:solidFill>
              </a:rPr>
              <a:pPr/>
              <a:t>17</a:t>
            </a:fld>
            <a:endParaRPr lang="en-US">
              <a:solidFill>
                <a:prstClr val="black"/>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ar-IQ"/>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22EF50-B8E1-446A-9874-98CC0A164E7F}" type="slidenum">
              <a:rPr lang="ar-IQ">
                <a:solidFill>
                  <a:prstClr val="black"/>
                </a:solidFill>
              </a:rPr>
              <a:pPr/>
              <a:t>19</a:t>
            </a:fld>
            <a:endParaRPr lang="en-US">
              <a:solidFill>
                <a:prstClr val="black"/>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A1FD26-1A07-46E3-9E14-4207DA73BA24}" type="slidenum">
              <a:rPr lang="en-US">
                <a:solidFill>
                  <a:prstClr val="black"/>
                </a:solidFill>
              </a:rPr>
              <a:pPr/>
              <a:t>20</a:t>
            </a:fld>
            <a:endParaRPr lang="en-US">
              <a:solidFill>
                <a:prstClr val="black"/>
              </a:solidFill>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55DDF103-044C-4422-AFF7-DE90D0A40A44}" type="datetimeFigureOut">
              <a:rPr lang="ar-IQ" smtClean="0"/>
              <a:t>11/05/1442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2CBF907-C338-4749-9764-17A4C7F84A17}" type="slidenum">
              <a:rPr lang="ar-IQ" smtClean="0"/>
              <a:t>‹#›</a:t>
            </a:fld>
            <a:endParaRPr lang="ar-IQ"/>
          </a:p>
        </p:txBody>
      </p:sp>
    </p:spTree>
    <p:extLst>
      <p:ext uri="{BB962C8B-B14F-4D97-AF65-F5344CB8AC3E}">
        <p14:creationId xmlns:p14="http://schemas.microsoft.com/office/powerpoint/2010/main" val="94119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5DDF103-044C-4422-AFF7-DE90D0A40A44}" type="datetimeFigureOut">
              <a:rPr lang="ar-IQ" smtClean="0"/>
              <a:t>11/05/1442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2CBF907-C338-4749-9764-17A4C7F84A17}" type="slidenum">
              <a:rPr lang="ar-IQ" smtClean="0"/>
              <a:t>‹#›</a:t>
            </a:fld>
            <a:endParaRPr lang="ar-IQ"/>
          </a:p>
        </p:txBody>
      </p:sp>
    </p:spTree>
    <p:extLst>
      <p:ext uri="{BB962C8B-B14F-4D97-AF65-F5344CB8AC3E}">
        <p14:creationId xmlns:p14="http://schemas.microsoft.com/office/powerpoint/2010/main" val="4166489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5DDF103-044C-4422-AFF7-DE90D0A40A44}" type="datetimeFigureOut">
              <a:rPr lang="ar-IQ" smtClean="0"/>
              <a:t>11/05/1442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2CBF907-C338-4749-9764-17A4C7F84A17}" type="slidenum">
              <a:rPr lang="ar-IQ" smtClean="0"/>
              <a:t>‹#›</a:t>
            </a:fld>
            <a:endParaRPr lang="ar-IQ"/>
          </a:p>
        </p:txBody>
      </p:sp>
    </p:spTree>
    <p:extLst>
      <p:ext uri="{BB962C8B-B14F-4D97-AF65-F5344CB8AC3E}">
        <p14:creationId xmlns:p14="http://schemas.microsoft.com/office/powerpoint/2010/main" val="76462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C7207C-1B94-4149-AC2C-A441F1CB79EB}"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2429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6A997C-E100-4383-BD1E-CACB5E748587}"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6168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2427FB-1644-421D-AF23-68A481895F92}"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2576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CCBA437-E744-4D8D-A883-5666D85F970F}"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9091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0DAF2F3-43D2-4F45-9C57-4E308F5168A2}"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1608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DB133D0-13E4-423B-909D-BE51E388C4E0}"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8471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9D5F08F-FA86-4D1D-8483-D190D4A92848}"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9170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C4C298B-0F67-4640-BF87-51AA13CE6D08}"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269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5DDF103-044C-4422-AFF7-DE90D0A40A44}" type="datetimeFigureOut">
              <a:rPr lang="ar-IQ" smtClean="0"/>
              <a:t>11/05/1442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2CBF907-C338-4749-9764-17A4C7F84A17}" type="slidenum">
              <a:rPr lang="ar-IQ" smtClean="0"/>
              <a:t>‹#›</a:t>
            </a:fld>
            <a:endParaRPr lang="ar-IQ"/>
          </a:p>
        </p:txBody>
      </p:sp>
    </p:spTree>
    <p:extLst>
      <p:ext uri="{BB962C8B-B14F-4D97-AF65-F5344CB8AC3E}">
        <p14:creationId xmlns:p14="http://schemas.microsoft.com/office/powerpoint/2010/main" val="1508593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0A01341-B3B6-4058-93F7-3EC2C24A67E8}"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4624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A58CA7D-E79C-4A39-9BF0-FD12C47A1335}"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4772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6728E05-BE41-4558-9F0A-C81F13A37F14}"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1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506025-81A3-429C-A279-3307A8E402D0}"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5041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0AC3EE0-9261-4116-AB14-CD51B5C3FE98}"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7493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A54B5C-E0B8-49F2-AB90-5A2618D9F4C9}"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9961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0436B6B-06B4-49B8-956F-E72B168B8C6D}"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9612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28F4CE4-A399-4B2F-B71B-71DF339FC4E3}"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5854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5A9C935-8EB7-4126-88FD-9D8F3BABD895}"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3882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2EA097C-C29D-4025-9A13-E5AE77F969EE}"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2530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DDF103-044C-4422-AFF7-DE90D0A40A44}" type="datetimeFigureOut">
              <a:rPr lang="ar-IQ" smtClean="0"/>
              <a:t>11/05/1442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2CBF907-C338-4749-9764-17A4C7F84A17}" type="slidenum">
              <a:rPr lang="ar-IQ" smtClean="0"/>
              <a:t>‹#›</a:t>
            </a:fld>
            <a:endParaRPr lang="ar-IQ"/>
          </a:p>
        </p:txBody>
      </p:sp>
    </p:spTree>
    <p:extLst>
      <p:ext uri="{BB962C8B-B14F-4D97-AF65-F5344CB8AC3E}">
        <p14:creationId xmlns:p14="http://schemas.microsoft.com/office/powerpoint/2010/main" val="83419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559BE59-BC6B-4069-B746-EDD4A03F1983}"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9309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C68255-22F7-4D34-A7DC-A35D0388286F}"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5548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5B4CC4-6F39-498D-85E9-1CB6A248E575}"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5336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D50572-F36B-4692-BEEA-F5272065D0CC}"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3808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lipArt Placeholder 3"/>
          <p:cNvSpPr>
            <a:spLocks noGrp="1"/>
          </p:cNvSpPr>
          <p:nvPr>
            <p:ph type="clipArt" sz="half" idx="2"/>
          </p:nvPr>
        </p:nvSpPr>
        <p:spPr>
          <a:xfrm>
            <a:off x="4648200" y="1981200"/>
            <a:ext cx="3810000" cy="4114800"/>
          </a:xfrm>
        </p:spPr>
        <p:txBody>
          <a:bodyPr/>
          <a:lstStyle/>
          <a:p>
            <a:endParaRPr lang="ar-IQ"/>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1EA1C5B-77E0-4916-8126-43856AAA1BFE}"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2144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349902-C17B-4724-A632-BBECB82C587D}"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23676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B255A1-2A4B-456A-BA3A-0BFC75F1551F}"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3414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D48DF1-EBF9-4E3D-8613-45204081FCAB}"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883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06BDA8-527D-4196-9061-698FE0A5AF47}"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41279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C1280CA-5401-4746-B9AE-4D4145D02A8A}"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900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55DDF103-044C-4422-AFF7-DE90D0A40A44}" type="datetimeFigureOut">
              <a:rPr lang="ar-IQ" smtClean="0"/>
              <a:t>11/05/1442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2CBF907-C338-4749-9764-17A4C7F84A17}" type="slidenum">
              <a:rPr lang="ar-IQ" smtClean="0"/>
              <a:t>‹#›</a:t>
            </a:fld>
            <a:endParaRPr lang="ar-IQ"/>
          </a:p>
        </p:txBody>
      </p:sp>
    </p:spTree>
    <p:extLst>
      <p:ext uri="{BB962C8B-B14F-4D97-AF65-F5344CB8AC3E}">
        <p14:creationId xmlns:p14="http://schemas.microsoft.com/office/powerpoint/2010/main" val="33720516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976D170-6CBB-4806-8FF6-15BD5543E2F8}"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57819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F27DD4B-64BE-4DEC-B4E4-6BECEDCAF94A}"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73186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60F2B61-E50B-4401-9CB1-5ECDF54F0A62}"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33198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1CFB1AA-0711-4A24-9C32-8791D0E56350}"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5298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B916E6-7201-438F-98B5-D3CABE50706E}"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96394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814E29D-D2A4-4837-870C-B5FEC212AF47}"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6265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955C16-3834-452E-A2A8-6A10E38B1FF9}"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3916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3F2782-EB44-4B61-A247-EE3C8CB82C8E}"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9750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2B1FF60-9D54-4CF6-97EA-5E086F3D8BEB}"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8608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24FA62-5FF6-45F5-A57F-5058422B6E40}"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298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55DDF103-044C-4422-AFF7-DE90D0A40A44}" type="datetimeFigureOut">
              <a:rPr lang="ar-IQ" smtClean="0"/>
              <a:t>11/05/1442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B2CBF907-C338-4749-9764-17A4C7F84A17}" type="slidenum">
              <a:rPr lang="ar-IQ" smtClean="0"/>
              <a:t>‹#›</a:t>
            </a:fld>
            <a:endParaRPr lang="ar-IQ"/>
          </a:p>
        </p:txBody>
      </p:sp>
    </p:spTree>
    <p:extLst>
      <p:ext uri="{BB962C8B-B14F-4D97-AF65-F5344CB8AC3E}">
        <p14:creationId xmlns:p14="http://schemas.microsoft.com/office/powerpoint/2010/main" val="1518406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2142C64-306C-42EB-82DA-E8E4822A0063}"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05856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8F6C733-349F-4AA8-ABA7-0F5EE239E529}"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83359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E01698-7A60-4EEF-AF8B-FEEEA685D397}"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9937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D80B2AC-D492-428F-9BD7-F0C6E9EFF01B}"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85082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0FCDB6F-932B-4ACA-9E3E-2A038ADA88AA}"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736668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0364FD-0699-4875-B805-5C7E3780A6F3}"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00823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715185-53A7-48CC-B8AB-E38DF4B5B6B5}"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08984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5E1AD30-6E18-42C6-89FE-A1D19487EA31}"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21526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10BEA46-5A09-4E7A-81E0-0A02E5A4C10B}"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99543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955C16-3834-452E-A2A8-6A10E38B1FF9}"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696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55DDF103-044C-4422-AFF7-DE90D0A40A44}" type="datetimeFigureOut">
              <a:rPr lang="ar-IQ" smtClean="0"/>
              <a:t>11/05/1442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2CBF907-C338-4749-9764-17A4C7F84A17}" type="slidenum">
              <a:rPr lang="ar-IQ" smtClean="0"/>
              <a:t>‹#›</a:t>
            </a:fld>
            <a:endParaRPr lang="ar-IQ"/>
          </a:p>
        </p:txBody>
      </p:sp>
    </p:spTree>
    <p:extLst>
      <p:ext uri="{BB962C8B-B14F-4D97-AF65-F5344CB8AC3E}">
        <p14:creationId xmlns:p14="http://schemas.microsoft.com/office/powerpoint/2010/main" val="32513873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3F2782-EB44-4B61-A247-EE3C8CB82C8E}"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83111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2B1FF60-9D54-4CF6-97EA-5E086F3D8BEB}"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80263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24FA62-5FF6-45F5-A57F-5058422B6E40}"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01507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2142C64-306C-42EB-82DA-E8E4822A0063}"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68282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8F6C733-349F-4AA8-ABA7-0F5EE239E529}"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73758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E01698-7A60-4EEF-AF8B-FEEEA685D397}"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62556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D80B2AC-D492-428F-9BD7-F0C6E9EFF01B}"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18487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0FCDB6F-932B-4ACA-9E3E-2A038ADA88AA}"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04610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0364FD-0699-4875-B805-5C7E3780A6F3}"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45843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715185-53A7-48CC-B8AB-E38DF4B5B6B5}"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029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DF103-044C-4422-AFF7-DE90D0A40A44}" type="datetimeFigureOut">
              <a:rPr lang="ar-IQ" smtClean="0"/>
              <a:t>11/05/1442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B2CBF907-C338-4749-9764-17A4C7F84A17}" type="slidenum">
              <a:rPr lang="ar-IQ" smtClean="0"/>
              <a:t>‹#›</a:t>
            </a:fld>
            <a:endParaRPr lang="ar-IQ"/>
          </a:p>
        </p:txBody>
      </p:sp>
    </p:spTree>
    <p:extLst>
      <p:ext uri="{BB962C8B-B14F-4D97-AF65-F5344CB8AC3E}">
        <p14:creationId xmlns:p14="http://schemas.microsoft.com/office/powerpoint/2010/main" val="19846077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5E1AD30-6E18-42C6-89FE-A1D19487EA31}"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05720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10BEA46-5A09-4E7A-81E0-0A02E5A4C10B}"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71085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955C16-3834-452E-A2A8-6A10E38B1FF9}"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748339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3F2782-EB44-4B61-A247-EE3C8CB82C8E}"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03205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2B1FF60-9D54-4CF6-97EA-5E086F3D8BEB}"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44440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24FA62-5FF6-45F5-A57F-5058422B6E40}"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01050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2142C64-306C-42EB-82DA-E8E4822A0063}"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28652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8F6C733-349F-4AA8-ABA7-0F5EE239E529}"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11868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3E01698-7A60-4EEF-AF8B-FEEEA685D397}"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60985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D80B2AC-D492-428F-9BD7-F0C6E9EFF01B}"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760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DF103-044C-4422-AFF7-DE90D0A40A44}" type="datetimeFigureOut">
              <a:rPr lang="ar-IQ" smtClean="0"/>
              <a:t>11/05/1442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2CBF907-C338-4749-9764-17A4C7F84A17}" type="slidenum">
              <a:rPr lang="ar-IQ" smtClean="0"/>
              <a:t>‹#›</a:t>
            </a:fld>
            <a:endParaRPr lang="ar-IQ"/>
          </a:p>
        </p:txBody>
      </p:sp>
    </p:spTree>
    <p:extLst>
      <p:ext uri="{BB962C8B-B14F-4D97-AF65-F5344CB8AC3E}">
        <p14:creationId xmlns:p14="http://schemas.microsoft.com/office/powerpoint/2010/main" val="14335436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0FCDB6F-932B-4ACA-9E3E-2A038ADA88AA}"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3169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0364FD-0699-4875-B805-5C7E3780A6F3}"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43573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C715185-53A7-48CC-B8AB-E38DF4B5B6B5}"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43807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5E1AD30-6E18-42C6-89FE-A1D19487EA31}"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99506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10BEA46-5A09-4E7A-81E0-0A02E5A4C10B}" type="slidenum">
              <a:rPr lang="ar-IQ">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146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DF103-044C-4422-AFF7-DE90D0A40A44}" type="datetimeFigureOut">
              <a:rPr lang="ar-IQ" smtClean="0"/>
              <a:t>11/05/1442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2CBF907-C338-4749-9764-17A4C7F84A17}" type="slidenum">
              <a:rPr lang="ar-IQ" smtClean="0"/>
              <a:t>‹#›</a:t>
            </a:fld>
            <a:endParaRPr lang="ar-IQ"/>
          </a:p>
        </p:txBody>
      </p:sp>
    </p:spTree>
    <p:extLst>
      <p:ext uri="{BB962C8B-B14F-4D97-AF65-F5344CB8AC3E}">
        <p14:creationId xmlns:p14="http://schemas.microsoft.com/office/powerpoint/2010/main" val="3973549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5DDF103-044C-4422-AFF7-DE90D0A40A44}" type="datetimeFigureOut">
              <a:rPr lang="ar-IQ" smtClean="0"/>
              <a:t>11/05/1442</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2CBF907-C338-4749-9764-17A4C7F84A17}" type="slidenum">
              <a:rPr lang="ar-IQ" smtClean="0"/>
              <a:t>‹#›</a:t>
            </a:fld>
            <a:endParaRPr lang="ar-IQ"/>
          </a:p>
        </p:txBody>
      </p:sp>
    </p:spTree>
    <p:extLst>
      <p:ext uri="{BB962C8B-B14F-4D97-AF65-F5344CB8AC3E}">
        <p14:creationId xmlns:p14="http://schemas.microsoft.com/office/powerpoint/2010/main" val="389502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0">
              <a:defRPr sz="1400"/>
            </a:lvl1pPr>
          </a:lstStyle>
          <a:p>
            <a:pPr fontAlgn="base">
              <a:spcBef>
                <a:spcPct val="0"/>
              </a:spcBef>
              <a:spcAft>
                <a:spcPct val="0"/>
              </a:spcAft>
            </a:pPr>
            <a:fld id="{6BE416D6-0802-45BA-9488-D0F1C74A5FF9}" type="slidenum">
              <a:rPr lang="ar-IQ">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4449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Times New Roman" pitchFamily="18" charset="0"/>
          <a:cs typeface="Arial" pitchFamily="34" charset="0"/>
        </a:defRPr>
      </a:lvl2pPr>
      <a:lvl3pPr algn="ctr" rtl="1" fontAlgn="base">
        <a:spcBef>
          <a:spcPct val="0"/>
        </a:spcBef>
        <a:spcAft>
          <a:spcPct val="0"/>
        </a:spcAft>
        <a:defRPr sz="4400">
          <a:solidFill>
            <a:schemeClr val="tx2"/>
          </a:solidFill>
          <a:latin typeface="Times New Roman" pitchFamily="18" charset="0"/>
          <a:cs typeface="Arial" pitchFamily="34" charset="0"/>
        </a:defRPr>
      </a:lvl3pPr>
      <a:lvl4pPr algn="ctr" rtl="1" fontAlgn="base">
        <a:spcBef>
          <a:spcPct val="0"/>
        </a:spcBef>
        <a:spcAft>
          <a:spcPct val="0"/>
        </a:spcAft>
        <a:defRPr sz="4400">
          <a:solidFill>
            <a:schemeClr val="tx2"/>
          </a:solidFill>
          <a:latin typeface="Times New Roman" pitchFamily="18" charset="0"/>
          <a:cs typeface="Arial" pitchFamily="34" charset="0"/>
        </a:defRPr>
      </a:lvl4pPr>
      <a:lvl5pPr algn="ctr" rtl="1" fontAlgn="base">
        <a:spcBef>
          <a:spcPct val="0"/>
        </a:spcBef>
        <a:spcAft>
          <a:spcPct val="0"/>
        </a:spcAft>
        <a:defRPr sz="4400">
          <a:solidFill>
            <a:schemeClr val="tx2"/>
          </a:solidFill>
          <a:latin typeface="Times New Roman" pitchFamily="18" charset="0"/>
          <a:cs typeface="Arial" pitchFamily="34" charset="0"/>
        </a:defRPr>
      </a:lvl5pPr>
      <a:lvl6pPr marL="457200" algn="ctr" rtl="1" fontAlgn="base">
        <a:spcBef>
          <a:spcPct val="0"/>
        </a:spcBef>
        <a:spcAft>
          <a:spcPct val="0"/>
        </a:spcAft>
        <a:defRPr sz="4400">
          <a:solidFill>
            <a:schemeClr val="tx2"/>
          </a:solidFill>
          <a:latin typeface="Times New Roman" pitchFamily="18" charset="0"/>
          <a:cs typeface="Arial" pitchFamily="34" charset="0"/>
        </a:defRPr>
      </a:lvl6pPr>
      <a:lvl7pPr marL="914400" algn="ctr" rtl="1" fontAlgn="base">
        <a:spcBef>
          <a:spcPct val="0"/>
        </a:spcBef>
        <a:spcAft>
          <a:spcPct val="0"/>
        </a:spcAft>
        <a:defRPr sz="4400">
          <a:solidFill>
            <a:schemeClr val="tx2"/>
          </a:solidFill>
          <a:latin typeface="Times New Roman" pitchFamily="18" charset="0"/>
          <a:cs typeface="Arial" pitchFamily="34" charset="0"/>
        </a:defRPr>
      </a:lvl7pPr>
      <a:lvl8pPr marL="1371600" algn="ctr" rtl="1" fontAlgn="base">
        <a:spcBef>
          <a:spcPct val="0"/>
        </a:spcBef>
        <a:spcAft>
          <a:spcPct val="0"/>
        </a:spcAft>
        <a:defRPr sz="4400">
          <a:solidFill>
            <a:schemeClr val="tx2"/>
          </a:solidFill>
          <a:latin typeface="Times New Roman" pitchFamily="18" charset="0"/>
          <a:cs typeface="Arial" pitchFamily="34" charset="0"/>
        </a:defRPr>
      </a:lvl8pPr>
      <a:lvl9pPr marL="1828800" algn="ctr" rtl="1"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0">
              <a:defRPr sz="1400"/>
            </a:lvl1pPr>
          </a:lstStyle>
          <a:p>
            <a:pPr fontAlgn="base">
              <a:spcBef>
                <a:spcPct val="0"/>
              </a:spcBef>
              <a:spcAft>
                <a:spcPct val="0"/>
              </a:spcAft>
            </a:pPr>
            <a:fld id="{E43ED792-715D-4652-B7CE-57AC599306F9}" type="slidenum">
              <a:rPr lang="ar-IQ">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686889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Times New Roman" pitchFamily="18" charset="0"/>
          <a:cs typeface="Arial" pitchFamily="34" charset="0"/>
        </a:defRPr>
      </a:lvl2pPr>
      <a:lvl3pPr algn="ctr" rtl="1" fontAlgn="base">
        <a:spcBef>
          <a:spcPct val="0"/>
        </a:spcBef>
        <a:spcAft>
          <a:spcPct val="0"/>
        </a:spcAft>
        <a:defRPr sz="4400">
          <a:solidFill>
            <a:schemeClr val="tx2"/>
          </a:solidFill>
          <a:latin typeface="Times New Roman" pitchFamily="18" charset="0"/>
          <a:cs typeface="Arial" pitchFamily="34" charset="0"/>
        </a:defRPr>
      </a:lvl3pPr>
      <a:lvl4pPr algn="ctr" rtl="1" fontAlgn="base">
        <a:spcBef>
          <a:spcPct val="0"/>
        </a:spcBef>
        <a:spcAft>
          <a:spcPct val="0"/>
        </a:spcAft>
        <a:defRPr sz="4400">
          <a:solidFill>
            <a:schemeClr val="tx2"/>
          </a:solidFill>
          <a:latin typeface="Times New Roman" pitchFamily="18" charset="0"/>
          <a:cs typeface="Arial" pitchFamily="34" charset="0"/>
        </a:defRPr>
      </a:lvl4pPr>
      <a:lvl5pPr algn="ctr" rtl="1" fontAlgn="base">
        <a:spcBef>
          <a:spcPct val="0"/>
        </a:spcBef>
        <a:spcAft>
          <a:spcPct val="0"/>
        </a:spcAft>
        <a:defRPr sz="4400">
          <a:solidFill>
            <a:schemeClr val="tx2"/>
          </a:solidFill>
          <a:latin typeface="Times New Roman" pitchFamily="18" charset="0"/>
          <a:cs typeface="Arial" pitchFamily="34" charset="0"/>
        </a:defRPr>
      </a:lvl5pPr>
      <a:lvl6pPr marL="457200" algn="ctr" rtl="1" fontAlgn="base">
        <a:spcBef>
          <a:spcPct val="0"/>
        </a:spcBef>
        <a:spcAft>
          <a:spcPct val="0"/>
        </a:spcAft>
        <a:defRPr sz="4400">
          <a:solidFill>
            <a:schemeClr val="tx2"/>
          </a:solidFill>
          <a:latin typeface="Times New Roman" pitchFamily="18" charset="0"/>
          <a:cs typeface="Arial" pitchFamily="34" charset="0"/>
        </a:defRPr>
      </a:lvl6pPr>
      <a:lvl7pPr marL="914400" algn="ctr" rtl="1" fontAlgn="base">
        <a:spcBef>
          <a:spcPct val="0"/>
        </a:spcBef>
        <a:spcAft>
          <a:spcPct val="0"/>
        </a:spcAft>
        <a:defRPr sz="4400">
          <a:solidFill>
            <a:schemeClr val="tx2"/>
          </a:solidFill>
          <a:latin typeface="Times New Roman" pitchFamily="18" charset="0"/>
          <a:cs typeface="Arial" pitchFamily="34" charset="0"/>
        </a:defRPr>
      </a:lvl7pPr>
      <a:lvl8pPr marL="1371600" algn="ctr" rtl="1" fontAlgn="base">
        <a:spcBef>
          <a:spcPct val="0"/>
        </a:spcBef>
        <a:spcAft>
          <a:spcPct val="0"/>
        </a:spcAft>
        <a:defRPr sz="4400">
          <a:solidFill>
            <a:schemeClr val="tx2"/>
          </a:solidFill>
          <a:latin typeface="Times New Roman" pitchFamily="18" charset="0"/>
          <a:cs typeface="Arial" pitchFamily="34" charset="0"/>
        </a:defRPr>
      </a:lvl8pPr>
      <a:lvl9pPr marL="1828800" algn="ctr" rtl="1"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0">
              <a:defRPr sz="1400"/>
            </a:lvl1pPr>
          </a:lstStyle>
          <a:p>
            <a:pPr fontAlgn="base">
              <a:spcBef>
                <a:spcPct val="0"/>
              </a:spcBef>
              <a:spcAft>
                <a:spcPct val="0"/>
              </a:spcAft>
            </a:pPr>
            <a:fld id="{1A405BB2-5C2E-45C7-9BAA-167836E84566}" type="slidenum">
              <a:rPr lang="ar-IQ"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7247384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Times New Roman" pitchFamily="18" charset="0"/>
          <a:cs typeface="Arial" pitchFamily="34" charset="0"/>
        </a:defRPr>
      </a:lvl2pPr>
      <a:lvl3pPr algn="ctr" rtl="1" fontAlgn="base">
        <a:spcBef>
          <a:spcPct val="0"/>
        </a:spcBef>
        <a:spcAft>
          <a:spcPct val="0"/>
        </a:spcAft>
        <a:defRPr sz="4400">
          <a:solidFill>
            <a:schemeClr val="tx2"/>
          </a:solidFill>
          <a:latin typeface="Times New Roman" pitchFamily="18" charset="0"/>
          <a:cs typeface="Arial" pitchFamily="34" charset="0"/>
        </a:defRPr>
      </a:lvl3pPr>
      <a:lvl4pPr algn="ctr" rtl="1" fontAlgn="base">
        <a:spcBef>
          <a:spcPct val="0"/>
        </a:spcBef>
        <a:spcAft>
          <a:spcPct val="0"/>
        </a:spcAft>
        <a:defRPr sz="4400">
          <a:solidFill>
            <a:schemeClr val="tx2"/>
          </a:solidFill>
          <a:latin typeface="Times New Roman" pitchFamily="18" charset="0"/>
          <a:cs typeface="Arial" pitchFamily="34" charset="0"/>
        </a:defRPr>
      </a:lvl4pPr>
      <a:lvl5pPr algn="ctr" rtl="1" fontAlgn="base">
        <a:spcBef>
          <a:spcPct val="0"/>
        </a:spcBef>
        <a:spcAft>
          <a:spcPct val="0"/>
        </a:spcAft>
        <a:defRPr sz="4400">
          <a:solidFill>
            <a:schemeClr val="tx2"/>
          </a:solidFill>
          <a:latin typeface="Times New Roman" pitchFamily="18" charset="0"/>
          <a:cs typeface="Arial" pitchFamily="34" charset="0"/>
        </a:defRPr>
      </a:lvl5pPr>
      <a:lvl6pPr marL="457200" algn="ctr" rtl="1" fontAlgn="base">
        <a:spcBef>
          <a:spcPct val="0"/>
        </a:spcBef>
        <a:spcAft>
          <a:spcPct val="0"/>
        </a:spcAft>
        <a:defRPr sz="4400">
          <a:solidFill>
            <a:schemeClr val="tx2"/>
          </a:solidFill>
          <a:latin typeface="Times New Roman" pitchFamily="18" charset="0"/>
          <a:cs typeface="Arial" pitchFamily="34" charset="0"/>
        </a:defRPr>
      </a:lvl6pPr>
      <a:lvl7pPr marL="914400" algn="ctr" rtl="1" fontAlgn="base">
        <a:spcBef>
          <a:spcPct val="0"/>
        </a:spcBef>
        <a:spcAft>
          <a:spcPct val="0"/>
        </a:spcAft>
        <a:defRPr sz="4400">
          <a:solidFill>
            <a:schemeClr val="tx2"/>
          </a:solidFill>
          <a:latin typeface="Times New Roman" pitchFamily="18" charset="0"/>
          <a:cs typeface="Arial" pitchFamily="34" charset="0"/>
        </a:defRPr>
      </a:lvl7pPr>
      <a:lvl8pPr marL="1371600" algn="ctr" rtl="1" fontAlgn="base">
        <a:spcBef>
          <a:spcPct val="0"/>
        </a:spcBef>
        <a:spcAft>
          <a:spcPct val="0"/>
        </a:spcAft>
        <a:defRPr sz="4400">
          <a:solidFill>
            <a:schemeClr val="tx2"/>
          </a:solidFill>
          <a:latin typeface="Times New Roman" pitchFamily="18" charset="0"/>
          <a:cs typeface="Arial" pitchFamily="34" charset="0"/>
        </a:defRPr>
      </a:lvl8pPr>
      <a:lvl9pPr marL="1828800" algn="ctr" rtl="1"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lvl1pPr>
          </a:lstStyle>
          <a:p>
            <a:pPr fontAlgn="base">
              <a:spcBef>
                <a:spcPct val="0"/>
              </a:spcBef>
              <a:spcAft>
                <a:spcPct val="0"/>
              </a:spcAft>
            </a:pPr>
            <a:fld id="{85AA74D6-04CF-41E5-836E-D8DEBE4C22AD}" type="slidenum">
              <a:rPr lang="ar-IQ">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86809953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Times New Roman" pitchFamily="18" charset="0"/>
          <a:cs typeface="Arial" charset="0"/>
        </a:defRPr>
      </a:lvl2pPr>
      <a:lvl3pPr algn="ctr" rtl="1" fontAlgn="base">
        <a:spcBef>
          <a:spcPct val="0"/>
        </a:spcBef>
        <a:spcAft>
          <a:spcPct val="0"/>
        </a:spcAft>
        <a:defRPr sz="4400">
          <a:solidFill>
            <a:schemeClr val="tx2"/>
          </a:solidFill>
          <a:latin typeface="Times New Roman" pitchFamily="18" charset="0"/>
          <a:cs typeface="Arial" charset="0"/>
        </a:defRPr>
      </a:lvl3pPr>
      <a:lvl4pPr algn="ctr" rtl="1" fontAlgn="base">
        <a:spcBef>
          <a:spcPct val="0"/>
        </a:spcBef>
        <a:spcAft>
          <a:spcPct val="0"/>
        </a:spcAft>
        <a:defRPr sz="4400">
          <a:solidFill>
            <a:schemeClr val="tx2"/>
          </a:solidFill>
          <a:latin typeface="Times New Roman" pitchFamily="18" charset="0"/>
          <a:cs typeface="Arial" charset="0"/>
        </a:defRPr>
      </a:lvl4pPr>
      <a:lvl5pPr algn="ctr" rtl="1" fontAlgn="base">
        <a:spcBef>
          <a:spcPct val="0"/>
        </a:spcBef>
        <a:spcAft>
          <a:spcPct val="0"/>
        </a:spcAft>
        <a:defRPr sz="4400">
          <a:solidFill>
            <a:schemeClr val="tx2"/>
          </a:solidFill>
          <a:latin typeface="Times New Roman" pitchFamily="18" charset="0"/>
          <a:cs typeface="Arial" charset="0"/>
        </a:defRPr>
      </a:lvl5pPr>
      <a:lvl6pPr marL="457200" algn="ctr" rtl="1" fontAlgn="base">
        <a:spcBef>
          <a:spcPct val="0"/>
        </a:spcBef>
        <a:spcAft>
          <a:spcPct val="0"/>
        </a:spcAft>
        <a:defRPr sz="4400">
          <a:solidFill>
            <a:schemeClr val="tx2"/>
          </a:solidFill>
          <a:latin typeface="Times New Roman" pitchFamily="18" charset="0"/>
          <a:cs typeface="Arial" charset="0"/>
        </a:defRPr>
      </a:lvl6pPr>
      <a:lvl7pPr marL="914400" algn="ctr" rtl="1" fontAlgn="base">
        <a:spcBef>
          <a:spcPct val="0"/>
        </a:spcBef>
        <a:spcAft>
          <a:spcPct val="0"/>
        </a:spcAft>
        <a:defRPr sz="4400">
          <a:solidFill>
            <a:schemeClr val="tx2"/>
          </a:solidFill>
          <a:latin typeface="Times New Roman" pitchFamily="18" charset="0"/>
          <a:cs typeface="Arial" charset="0"/>
        </a:defRPr>
      </a:lvl7pPr>
      <a:lvl8pPr marL="1371600" algn="ctr" rtl="1" fontAlgn="base">
        <a:spcBef>
          <a:spcPct val="0"/>
        </a:spcBef>
        <a:spcAft>
          <a:spcPct val="0"/>
        </a:spcAft>
        <a:defRPr sz="4400">
          <a:solidFill>
            <a:schemeClr val="tx2"/>
          </a:solidFill>
          <a:latin typeface="Times New Roman" pitchFamily="18" charset="0"/>
          <a:cs typeface="Arial" charset="0"/>
        </a:defRPr>
      </a:lvl8pPr>
      <a:lvl9pPr marL="1828800" algn="ctr" rtl="1"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lvl1pPr>
          </a:lstStyle>
          <a:p>
            <a:pPr fontAlgn="base">
              <a:spcBef>
                <a:spcPct val="0"/>
              </a:spcBef>
              <a:spcAft>
                <a:spcPct val="0"/>
              </a:spcAft>
            </a:pPr>
            <a:fld id="{85AA74D6-04CF-41E5-836E-D8DEBE4C22AD}" type="slidenum">
              <a:rPr lang="ar-IQ">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14402158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Times New Roman" pitchFamily="18" charset="0"/>
          <a:cs typeface="Arial" charset="0"/>
        </a:defRPr>
      </a:lvl2pPr>
      <a:lvl3pPr algn="ctr" rtl="1" fontAlgn="base">
        <a:spcBef>
          <a:spcPct val="0"/>
        </a:spcBef>
        <a:spcAft>
          <a:spcPct val="0"/>
        </a:spcAft>
        <a:defRPr sz="4400">
          <a:solidFill>
            <a:schemeClr val="tx2"/>
          </a:solidFill>
          <a:latin typeface="Times New Roman" pitchFamily="18" charset="0"/>
          <a:cs typeface="Arial" charset="0"/>
        </a:defRPr>
      </a:lvl3pPr>
      <a:lvl4pPr algn="ctr" rtl="1" fontAlgn="base">
        <a:spcBef>
          <a:spcPct val="0"/>
        </a:spcBef>
        <a:spcAft>
          <a:spcPct val="0"/>
        </a:spcAft>
        <a:defRPr sz="4400">
          <a:solidFill>
            <a:schemeClr val="tx2"/>
          </a:solidFill>
          <a:latin typeface="Times New Roman" pitchFamily="18" charset="0"/>
          <a:cs typeface="Arial" charset="0"/>
        </a:defRPr>
      </a:lvl4pPr>
      <a:lvl5pPr algn="ctr" rtl="1" fontAlgn="base">
        <a:spcBef>
          <a:spcPct val="0"/>
        </a:spcBef>
        <a:spcAft>
          <a:spcPct val="0"/>
        </a:spcAft>
        <a:defRPr sz="4400">
          <a:solidFill>
            <a:schemeClr val="tx2"/>
          </a:solidFill>
          <a:latin typeface="Times New Roman" pitchFamily="18" charset="0"/>
          <a:cs typeface="Arial" charset="0"/>
        </a:defRPr>
      </a:lvl5pPr>
      <a:lvl6pPr marL="457200" algn="ctr" rtl="1" fontAlgn="base">
        <a:spcBef>
          <a:spcPct val="0"/>
        </a:spcBef>
        <a:spcAft>
          <a:spcPct val="0"/>
        </a:spcAft>
        <a:defRPr sz="4400">
          <a:solidFill>
            <a:schemeClr val="tx2"/>
          </a:solidFill>
          <a:latin typeface="Times New Roman" pitchFamily="18" charset="0"/>
          <a:cs typeface="Arial" charset="0"/>
        </a:defRPr>
      </a:lvl6pPr>
      <a:lvl7pPr marL="914400" algn="ctr" rtl="1" fontAlgn="base">
        <a:spcBef>
          <a:spcPct val="0"/>
        </a:spcBef>
        <a:spcAft>
          <a:spcPct val="0"/>
        </a:spcAft>
        <a:defRPr sz="4400">
          <a:solidFill>
            <a:schemeClr val="tx2"/>
          </a:solidFill>
          <a:latin typeface="Times New Roman" pitchFamily="18" charset="0"/>
          <a:cs typeface="Arial" charset="0"/>
        </a:defRPr>
      </a:lvl7pPr>
      <a:lvl8pPr marL="1371600" algn="ctr" rtl="1" fontAlgn="base">
        <a:spcBef>
          <a:spcPct val="0"/>
        </a:spcBef>
        <a:spcAft>
          <a:spcPct val="0"/>
        </a:spcAft>
        <a:defRPr sz="4400">
          <a:solidFill>
            <a:schemeClr val="tx2"/>
          </a:solidFill>
          <a:latin typeface="Times New Roman" pitchFamily="18" charset="0"/>
          <a:cs typeface="Arial" charset="0"/>
        </a:defRPr>
      </a:lvl8pPr>
      <a:lvl9pPr marL="1828800" algn="ctr" rtl="1"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a:lvl1pPr>
          </a:lstStyle>
          <a:p>
            <a:pPr fontAlgn="base">
              <a:spcBef>
                <a:spcPct val="0"/>
              </a:spcBef>
              <a:spcAft>
                <a:spcPct val="0"/>
              </a:spcAft>
            </a:pPr>
            <a:fld id="{85AA74D6-04CF-41E5-836E-D8DEBE4C22AD}" type="slidenum">
              <a:rPr lang="ar-IQ">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25593615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Times New Roman" pitchFamily="18" charset="0"/>
          <a:cs typeface="Arial" charset="0"/>
        </a:defRPr>
      </a:lvl2pPr>
      <a:lvl3pPr algn="ctr" rtl="1" fontAlgn="base">
        <a:spcBef>
          <a:spcPct val="0"/>
        </a:spcBef>
        <a:spcAft>
          <a:spcPct val="0"/>
        </a:spcAft>
        <a:defRPr sz="4400">
          <a:solidFill>
            <a:schemeClr val="tx2"/>
          </a:solidFill>
          <a:latin typeface="Times New Roman" pitchFamily="18" charset="0"/>
          <a:cs typeface="Arial" charset="0"/>
        </a:defRPr>
      </a:lvl3pPr>
      <a:lvl4pPr algn="ctr" rtl="1" fontAlgn="base">
        <a:spcBef>
          <a:spcPct val="0"/>
        </a:spcBef>
        <a:spcAft>
          <a:spcPct val="0"/>
        </a:spcAft>
        <a:defRPr sz="4400">
          <a:solidFill>
            <a:schemeClr val="tx2"/>
          </a:solidFill>
          <a:latin typeface="Times New Roman" pitchFamily="18" charset="0"/>
          <a:cs typeface="Arial" charset="0"/>
        </a:defRPr>
      </a:lvl4pPr>
      <a:lvl5pPr algn="ctr" rtl="1" fontAlgn="base">
        <a:spcBef>
          <a:spcPct val="0"/>
        </a:spcBef>
        <a:spcAft>
          <a:spcPct val="0"/>
        </a:spcAft>
        <a:defRPr sz="4400">
          <a:solidFill>
            <a:schemeClr val="tx2"/>
          </a:solidFill>
          <a:latin typeface="Times New Roman" pitchFamily="18" charset="0"/>
          <a:cs typeface="Arial" charset="0"/>
        </a:defRPr>
      </a:lvl5pPr>
      <a:lvl6pPr marL="457200" algn="ctr" rtl="1" fontAlgn="base">
        <a:spcBef>
          <a:spcPct val="0"/>
        </a:spcBef>
        <a:spcAft>
          <a:spcPct val="0"/>
        </a:spcAft>
        <a:defRPr sz="4400">
          <a:solidFill>
            <a:schemeClr val="tx2"/>
          </a:solidFill>
          <a:latin typeface="Times New Roman" pitchFamily="18" charset="0"/>
          <a:cs typeface="Arial" charset="0"/>
        </a:defRPr>
      </a:lvl6pPr>
      <a:lvl7pPr marL="914400" algn="ctr" rtl="1" fontAlgn="base">
        <a:spcBef>
          <a:spcPct val="0"/>
        </a:spcBef>
        <a:spcAft>
          <a:spcPct val="0"/>
        </a:spcAft>
        <a:defRPr sz="4400">
          <a:solidFill>
            <a:schemeClr val="tx2"/>
          </a:solidFill>
          <a:latin typeface="Times New Roman" pitchFamily="18" charset="0"/>
          <a:cs typeface="Arial" charset="0"/>
        </a:defRPr>
      </a:lvl7pPr>
      <a:lvl8pPr marL="1371600" algn="ctr" rtl="1" fontAlgn="base">
        <a:spcBef>
          <a:spcPct val="0"/>
        </a:spcBef>
        <a:spcAft>
          <a:spcPct val="0"/>
        </a:spcAft>
        <a:defRPr sz="4400">
          <a:solidFill>
            <a:schemeClr val="tx2"/>
          </a:solidFill>
          <a:latin typeface="Times New Roman" pitchFamily="18" charset="0"/>
          <a:cs typeface="Arial" charset="0"/>
        </a:defRPr>
      </a:lvl8pPr>
      <a:lvl9pPr marL="1828800" algn="ctr" rtl="1"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3.png"/><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5.png"/><Relationship Id="rId2" Type="http://schemas.openxmlformats.org/officeDocument/2006/relationships/slideLayout" Target="../slideLayouts/slideLayout64.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4.png"/><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3.xml"/><Relationship Id="rId7" Type="http://schemas.openxmlformats.org/officeDocument/2006/relationships/image" Target="../media/image18.png"/><Relationship Id="rId2" Type="http://schemas.openxmlformats.org/officeDocument/2006/relationships/slideLayout" Target="../slideLayouts/slideLayout73.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17.png"/><Relationship Id="rId4" Type="http://schemas.openxmlformats.org/officeDocument/2006/relationships/oleObject" Target="../embeddings/oleObject8.bin"/><Relationship Id="rId9"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20.png"/><Relationship Id="rId4"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3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txBody>
          <a:bodyPr>
            <a:normAutofit/>
          </a:bodyPr>
          <a:lstStyle/>
          <a:p>
            <a:pPr rtl="0"/>
            <a:r>
              <a:rPr lang="en-US" b="1" i="1" dirty="0" smtClean="0">
                <a:solidFill>
                  <a:schemeClr val="accent2">
                    <a:lumMod val="75000"/>
                  </a:schemeClr>
                </a:solidFill>
                <a:effectLst>
                  <a:outerShdw blurRad="38100" dist="38100" dir="2700000" algn="tl">
                    <a:srgbClr val="000000">
                      <a:alpha val="43137"/>
                    </a:srgbClr>
                  </a:outerShdw>
                </a:effectLst>
                <a:latin typeface="Verdana"/>
                <a:ea typeface="Times New Roman"/>
              </a:rPr>
              <a:t>NEOPLASIA (New growth)</a:t>
            </a:r>
            <a:r>
              <a:rPr lang="en-US" b="1" i="1" dirty="0" smtClean="0">
                <a:effectLst/>
                <a:latin typeface="Verdana"/>
                <a:ea typeface="Times New Roman"/>
              </a:rPr>
              <a:t/>
            </a:r>
            <a:br>
              <a:rPr lang="en-US" b="1" i="1" dirty="0" smtClean="0">
                <a:effectLst/>
                <a:latin typeface="Verdana"/>
                <a:ea typeface="Times New Roman"/>
              </a:rPr>
            </a:br>
            <a:r>
              <a:rPr lang="en-US" b="1" i="1" dirty="0">
                <a:latin typeface="Verdana"/>
                <a:ea typeface="Times New Roman"/>
              </a:rPr>
              <a:t/>
            </a:r>
            <a:br>
              <a:rPr lang="en-US" b="1" i="1" dirty="0">
                <a:latin typeface="Verdana"/>
                <a:ea typeface="Times New Roman"/>
              </a:rPr>
            </a:br>
            <a:r>
              <a:rPr lang="en-US" b="1" i="1" dirty="0" smtClean="0">
                <a:latin typeface="Verdana"/>
                <a:ea typeface="Times New Roman"/>
              </a:rPr>
              <a:t/>
            </a:r>
            <a:br>
              <a:rPr lang="en-US" b="1" i="1" dirty="0" smtClean="0">
                <a:latin typeface="Verdana"/>
                <a:ea typeface="Times New Roman"/>
              </a:rPr>
            </a:br>
            <a:r>
              <a:rPr lang="en-US" dirty="0" smtClean="0">
                <a:effectLst/>
                <a:latin typeface="Times New Roman"/>
                <a:ea typeface="Times New Roman"/>
              </a:rPr>
              <a:t/>
            </a:r>
            <a:br>
              <a:rPr lang="en-US" dirty="0" smtClean="0">
                <a:effectLst/>
                <a:latin typeface="Times New Roman"/>
                <a:ea typeface="Times New Roman"/>
              </a:rPr>
            </a:br>
            <a:r>
              <a:rPr lang="en-US" sz="3200" b="1" dirty="0" smtClean="0">
                <a:effectLst/>
                <a:latin typeface="Verdana"/>
                <a:ea typeface="Times New Roman"/>
              </a:rPr>
              <a:t>DR.AYSER HAMEED</a:t>
            </a:r>
            <a:r>
              <a:rPr lang="en-US" sz="3200" dirty="0" smtClean="0">
                <a:effectLst/>
                <a:latin typeface="Times New Roman"/>
                <a:ea typeface="Times New Roman"/>
              </a:rPr>
              <a:t/>
            </a:r>
            <a:br>
              <a:rPr lang="en-US" sz="3200" dirty="0" smtClean="0">
                <a:effectLst/>
                <a:latin typeface="Times New Roman"/>
                <a:ea typeface="Times New Roman"/>
              </a:rPr>
            </a:br>
            <a:r>
              <a:rPr lang="en-US" sz="3200" b="1" dirty="0" smtClean="0">
                <a:effectLst/>
                <a:latin typeface="Verdana"/>
                <a:ea typeface="Times New Roman"/>
              </a:rPr>
              <a:t>LEC.1</a:t>
            </a:r>
            <a:r>
              <a:rPr lang="en-US" dirty="0" smtClean="0">
                <a:effectLst/>
                <a:latin typeface="Times New Roman"/>
                <a:ea typeface="Times New Roman"/>
              </a:rPr>
              <a:t/>
            </a:r>
            <a:br>
              <a:rPr lang="en-US" dirty="0" smtClean="0">
                <a:effectLst/>
                <a:latin typeface="Times New Roman"/>
                <a:ea typeface="Times New Roman"/>
              </a:rPr>
            </a:br>
            <a:endParaRPr lang="ar-IQ" dirty="0"/>
          </a:p>
        </p:txBody>
      </p:sp>
    </p:spTree>
    <p:extLst>
      <p:ext uri="{BB962C8B-B14F-4D97-AF65-F5344CB8AC3E}">
        <p14:creationId xmlns:p14="http://schemas.microsoft.com/office/powerpoint/2010/main" val="1147989512"/>
      </p:ext>
    </p:extLst>
  </p:cSld>
  <p:clrMapOvr>
    <a:masterClrMapping/>
  </p:clrMapOvr>
  <mc:AlternateContent xmlns:mc="http://schemas.openxmlformats.org/markup-compatibility/2006" xmlns:p14="http://schemas.microsoft.com/office/powerpoint/2010/main">
    <mc:Choice Requires="p14">
      <p:transition spd="slow" p14:dur="2000" advTm="51234"/>
    </mc:Choice>
    <mc:Fallback xmlns="">
      <p:transition spd="slow" advTm="5123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marL="0" indent="0" algn="l" rtl="0">
              <a:spcAft>
                <a:spcPts val="0"/>
              </a:spcAft>
              <a:buNone/>
              <a:tabLst>
                <a:tab pos="4019550" algn="l"/>
                <a:tab pos="5057775" algn="l"/>
                <a:tab pos="5274310" algn="r"/>
              </a:tabLst>
            </a:pPr>
            <a:r>
              <a:rPr lang="en-US" b="1" i="1" dirty="0" smtClean="0">
                <a:effectLst/>
                <a:latin typeface="Verdana"/>
                <a:ea typeface="Times New Roman"/>
              </a:rPr>
              <a:t>Naming of Malignant Tumors</a:t>
            </a:r>
            <a:endParaRPr lang="en-US" dirty="0" smtClean="0">
              <a:effectLst/>
              <a:latin typeface="Times New Roman"/>
              <a:ea typeface="Times New Roman"/>
            </a:endParaRPr>
          </a:p>
          <a:p>
            <a:pPr lvl="0" algn="l" rtl="0">
              <a:buFont typeface="+mj-lt"/>
              <a:buAutoNum type="arabicPeriod"/>
              <a:tabLst>
                <a:tab pos="-342900" algn="l"/>
                <a:tab pos="4019550" algn="l"/>
                <a:tab pos="5372100" algn="l"/>
                <a:tab pos="5486400" algn="r"/>
              </a:tabLst>
            </a:pPr>
            <a:r>
              <a:rPr lang="en-US" i="1" dirty="0" smtClean="0">
                <a:effectLst/>
                <a:latin typeface="Verdana"/>
                <a:ea typeface="Times New Roman"/>
                <a:cs typeface="Times New Roman"/>
              </a:rPr>
              <a:t>Malignant neoplasm arising in </a:t>
            </a:r>
            <a:r>
              <a:rPr lang="en-US" i="1" dirty="0" err="1" smtClean="0">
                <a:effectLst/>
                <a:latin typeface="Verdana"/>
                <a:ea typeface="Times New Roman"/>
                <a:cs typeface="Times New Roman"/>
              </a:rPr>
              <a:t>mesenchymal</a:t>
            </a:r>
            <a:r>
              <a:rPr lang="en-US" i="1" dirty="0" smtClean="0">
                <a:effectLst/>
                <a:latin typeface="Verdana"/>
                <a:ea typeface="Times New Roman"/>
                <a:cs typeface="Times New Roman"/>
              </a:rPr>
              <a:t> tissue</a:t>
            </a:r>
            <a:r>
              <a:rPr lang="en-US" dirty="0" smtClean="0">
                <a:effectLst/>
                <a:latin typeface="Verdana"/>
                <a:ea typeface="Times New Roman"/>
                <a:cs typeface="Times New Roman"/>
              </a:rPr>
              <a:t> or its derivatives are called </a:t>
            </a:r>
            <a:r>
              <a:rPr lang="en-US" b="1" i="1" dirty="0" smtClean="0">
                <a:effectLst/>
                <a:latin typeface="Verdana"/>
                <a:ea typeface="Times New Roman"/>
                <a:cs typeface="Times New Roman"/>
              </a:rPr>
              <a:t>Sarcoma</a:t>
            </a:r>
            <a:r>
              <a:rPr lang="en-US" dirty="0" smtClean="0">
                <a:effectLst/>
                <a:latin typeface="Verdana"/>
                <a:ea typeface="Times New Roman"/>
                <a:cs typeface="Times New Roman"/>
              </a:rPr>
              <a:t>, e.g.</a:t>
            </a:r>
            <a:endParaRPr lang="en-US" dirty="0" smtClean="0">
              <a:effectLst/>
              <a:latin typeface="Times New Roman"/>
              <a:ea typeface="Times New Roman"/>
              <a:cs typeface="Times New Roman"/>
            </a:endParaRPr>
          </a:p>
          <a:p>
            <a:pPr marL="0" indent="0" algn="l" rtl="0">
              <a:spcAft>
                <a:spcPts val="0"/>
              </a:spcAft>
              <a:buNone/>
              <a:tabLst>
                <a:tab pos="4019550" algn="l"/>
                <a:tab pos="5372100" algn="l"/>
                <a:tab pos="5486400" algn="r"/>
              </a:tabLst>
            </a:pPr>
            <a:r>
              <a:rPr lang="en-US" b="1" dirty="0" err="1" smtClean="0">
                <a:effectLst/>
                <a:latin typeface="Verdana"/>
                <a:ea typeface="Times New Roman"/>
              </a:rPr>
              <a:t>Fibrosarcoma</a:t>
            </a:r>
            <a:r>
              <a:rPr lang="en-US" b="1" dirty="0" smtClean="0">
                <a:effectLst/>
                <a:latin typeface="Verdana"/>
                <a:ea typeface="Times New Roman"/>
              </a:rPr>
              <a:t> </a:t>
            </a:r>
            <a:r>
              <a:rPr lang="en-US" dirty="0" smtClean="0">
                <a:effectLst/>
                <a:latin typeface="Verdana"/>
                <a:ea typeface="Times New Roman"/>
              </a:rPr>
              <a:t>(malignant neoplasms of fibrous tissue).</a:t>
            </a:r>
            <a:endParaRPr lang="en-US" dirty="0" smtClean="0">
              <a:effectLst/>
              <a:latin typeface="Times New Roman"/>
              <a:ea typeface="Times New Roman"/>
            </a:endParaRPr>
          </a:p>
          <a:p>
            <a:pPr marL="0" indent="0" algn="l" rtl="0">
              <a:spcAft>
                <a:spcPts val="0"/>
              </a:spcAft>
              <a:buNone/>
              <a:tabLst>
                <a:tab pos="4019550" algn="l"/>
                <a:tab pos="5372100" algn="l"/>
                <a:tab pos="5486400" algn="r"/>
              </a:tabLst>
            </a:pPr>
            <a:r>
              <a:rPr lang="en-US" b="1" dirty="0" err="1" smtClean="0">
                <a:effectLst/>
                <a:latin typeface="Verdana"/>
                <a:ea typeface="Times New Roman"/>
              </a:rPr>
              <a:t>Chondrosarcoma</a:t>
            </a:r>
            <a:r>
              <a:rPr lang="en-US" dirty="0" smtClean="0">
                <a:effectLst/>
                <a:latin typeface="Verdana"/>
                <a:ea typeface="Times New Roman"/>
              </a:rPr>
              <a:t> (malignant neoplasm of cartilage).                       </a:t>
            </a:r>
            <a:endParaRPr lang="en-US" dirty="0" smtClean="0">
              <a:effectLst/>
              <a:latin typeface="Times New Roman"/>
              <a:ea typeface="Times New Roman"/>
            </a:endParaRPr>
          </a:p>
          <a:p>
            <a:pPr marL="0" indent="0" algn="l" rtl="0">
              <a:spcAft>
                <a:spcPts val="0"/>
              </a:spcAft>
              <a:buNone/>
              <a:tabLst>
                <a:tab pos="4019550" algn="l"/>
                <a:tab pos="5372100" algn="l"/>
                <a:tab pos="5486400" algn="r"/>
              </a:tabLst>
            </a:pPr>
            <a:r>
              <a:rPr lang="en-US" b="1" dirty="0" smtClean="0">
                <a:effectLst/>
                <a:latin typeface="Verdana"/>
                <a:ea typeface="Times New Roman"/>
              </a:rPr>
              <a:t>Osteosarcoma</a:t>
            </a:r>
            <a:r>
              <a:rPr lang="en-US" dirty="0" smtClean="0">
                <a:effectLst/>
                <a:latin typeface="Verdana"/>
                <a:ea typeface="Times New Roman"/>
              </a:rPr>
              <a:t>  (malignant neoplasm of bone).	 	  	    </a:t>
            </a:r>
            <a:endParaRPr lang="en-US" dirty="0" smtClean="0">
              <a:effectLst/>
              <a:latin typeface="Times New Roman"/>
              <a:ea typeface="Times New Roman"/>
            </a:endParaRPr>
          </a:p>
          <a:p>
            <a:pPr marL="0" lvl="0" indent="0" algn="l" rtl="0">
              <a:buNone/>
              <a:tabLst>
                <a:tab pos="-342900" algn="l"/>
                <a:tab pos="4019550" algn="l"/>
              </a:tabLst>
            </a:pPr>
            <a:r>
              <a:rPr lang="en-US" i="1" dirty="0" smtClean="0">
                <a:effectLst/>
                <a:latin typeface="Verdana"/>
                <a:ea typeface="Times New Roman"/>
                <a:cs typeface="Times New Roman"/>
              </a:rPr>
              <a:t>2. Malignant neoplasms of epithelial cells origin</a:t>
            </a:r>
            <a:r>
              <a:rPr lang="en-US" dirty="0" smtClean="0">
                <a:effectLst/>
                <a:latin typeface="Verdana"/>
                <a:ea typeface="Times New Roman"/>
                <a:cs typeface="Times New Roman"/>
              </a:rPr>
              <a:t> are called </a:t>
            </a:r>
            <a:r>
              <a:rPr lang="en-US" b="1" i="1" u="sng" dirty="0" smtClean="0">
                <a:effectLst/>
                <a:latin typeface="Verdana"/>
                <a:ea typeface="Times New Roman"/>
                <a:cs typeface="Times New Roman"/>
              </a:rPr>
              <a:t>Carcinoma</a:t>
            </a:r>
            <a:r>
              <a:rPr lang="en-US" dirty="0" smtClean="0">
                <a:effectLst/>
                <a:latin typeface="Verdana"/>
                <a:ea typeface="Times New Roman"/>
                <a:cs typeface="Times New Roman"/>
              </a:rPr>
              <a:t>.</a:t>
            </a:r>
            <a:endParaRPr lang="en-US" dirty="0" smtClean="0">
              <a:effectLst/>
              <a:latin typeface="Times New Roman"/>
              <a:ea typeface="Times New Roman"/>
              <a:cs typeface="Times New Roman"/>
            </a:endParaRPr>
          </a:p>
          <a:p>
            <a:pPr marL="0" indent="0" algn="l" rtl="0">
              <a:spcAft>
                <a:spcPts val="0"/>
              </a:spcAft>
              <a:buNone/>
              <a:tabLst>
                <a:tab pos="4019550" algn="l"/>
              </a:tabLst>
            </a:pPr>
            <a:r>
              <a:rPr lang="en-US" dirty="0" smtClean="0">
                <a:effectLst/>
                <a:latin typeface="Verdana"/>
                <a:ea typeface="Times New Roman"/>
              </a:rPr>
              <a:t> </a:t>
            </a:r>
            <a:endParaRPr lang="en-US" dirty="0" smtClean="0">
              <a:effectLst/>
              <a:latin typeface="Times New Roman"/>
              <a:ea typeface="Times New Roman"/>
            </a:endParaRPr>
          </a:p>
          <a:p>
            <a:pPr marL="0" indent="0" algn="l" rtl="0">
              <a:spcAft>
                <a:spcPts val="0"/>
              </a:spcAft>
              <a:buNone/>
              <a:tabLst>
                <a:tab pos="4019550" algn="l"/>
              </a:tabLst>
            </a:pPr>
            <a:r>
              <a:rPr lang="en-US" dirty="0" smtClean="0">
                <a:effectLst/>
                <a:latin typeface="Verdana"/>
                <a:ea typeface="Times New Roman"/>
              </a:rPr>
              <a:t>These epithelia are derived from germ layers, e.g. renal cell carcinoma (Mesoderm), Squamous cell carcinoma (ectoderm).</a:t>
            </a:r>
            <a:endParaRPr lang="en-US" dirty="0" smtClean="0">
              <a:effectLst/>
              <a:latin typeface="Times New Roman"/>
              <a:ea typeface="Times New Roman"/>
            </a:endParaRPr>
          </a:p>
          <a:p>
            <a:endParaRPr lang="ar-IQ" dirty="0"/>
          </a:p>
        </p:txBody>
      </p:sp>
    </p:spTree>
    <p:extLst>
      <p:ext uri="{BB962C8B-B14F-4D97-AF65-F5344CB8AC3E}">
        <p14:creationId xmlns:p14="http://schemas.microsoft.com/office/powerpoint/2010/main" val="1679403115"/>
      </p:ext>
    </p:extLst>
  </p:cSld>
  <p:clrMapOvr>
    <a:masterClrMapping/>
  </p:clrMapOvr>
  <mc:AlternateContent xmlns:mc="http://schemas.openxmlformats.org/markup-compatibility/2006" xmlns:p14="http://schemas.microsoft.com/office/powerpoint/2010/main">
    <mc:Choice Requires="p14">
      <p:transition spd="slow" p14:dur="2000" advTm="64055"/>
    </mc:Choice>
    <mc:Fallback xmlns="">
      <p:transition spd="slow" advTm="6405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0" indent="0" algn="l" rtl="0">
              <a:spcAft>
                <a:spcPts val="0"/>
              </a:spcAft>
              <a:buNone/>
              <a:tabLst>
                <a:tab pos="4019550" algn="l"/>
              </a:tabLst>
            </a:pPr>
            <a:r>
              <a:rPr lang="en-US" b="1" dirty="0" smtClean="0">
                <a:effectLst/>
                <a:latin typeface="Verdana"/>
                <a:ea typeface="Times New Roman"/>
              </a:rPr>
              <a:t>So mesoderm can give rise to carcinoma as well as Sarcoma.</a:t>
            </a:r>
            <a:endParaRPr lang="en-US" dirty="0" smtClean="0">
              <a:effectLst/>
              <a:latin typeface="Times New Roman"/>
              <a:ea typeface="Times New Roman"/>
            </a:endParaRPr>
          </a:p>
          <a:p>
            <a:pPr marL="0" indent="0" algn="l" rtl="0">
              <a:spcAft>
                <a:spcPts val="0"/>
              </a:spcAft>
              <a:buNone/>
              <a:tabLst>
                <a:tab pos="4019550" algn="l"/>
              </a:tabLst>
            </a:pPr>
            <a:r>
              <a:rPr lang="en-US" dirty="0" smtClean="0">
                <a:effectLst/>
                <a:latin typeface="Verdana"/>
                <a:ea typeface="Times New Roman"/>
              </a:rPr>
              <a:t>Sometime </a:t>
            </a:r>
            <a:r>
              <a:rPr lang="en-US" b="1" i="1" dirty="0" smtClean="0">
                <a:effectLst/>
                <a:latin typeface="Verdana"/>
                <a:ea typeface="Times New Roman"/>
              </a:rPr>
              <a:t>the type of malignant epithelia gives the name of malignant tumor</a:t>
            </a:r>
            <a:r>
              <a:rPr lang="en-US" dirty="0" smtClean="0">
                <a:effectLst/>
                <a:latin typeface="Verdana"/>
                <a:ea typeface="Times New Roman"/>
              </a:rPr>
              <a:t>, like</a:t>
            </a:r>
            <a:endParaRPr lang="en-US" dirty="0" smtClean="0">
              <a:effectLst/>
              <a:latin typeface="Times New Roman"/>
              <a:ea typeface="Times New Roman"/>
            </a:endParaRPr>
          </a:p>
          <a:p>
            <a:pPr lvl="0" algn="l" rtl="0">
              <a:buFont typeface="+mj-lt"/>
              <a:buAutoNum type="arabicPeriod"/>
              <a:tabLst>
                <a:tab pos="-161925" algn="l"/>
                <a:tab pos="4019550" algn="l"/>
              </a:tabLst>
            </a:pPr>
            <a:r>
              <a:rPr lang="en-US" i="1" dirty="0" smtClean="0">
                <a:effectLst/>
                <a:latin typeface="Verdana"/>
                <a:ea typeface="Times New Roman"/>
                <a:cs typeface="Times New Roman"/>
              </a:rPr>
              <a:t>Squamous cell carcinoma</a:t>
            </a:r>
            <a:r>
              <a:rPr lang="en-US" dirty="0" smtClean="0">
                <a:effectLst/>
                <a:latin typeface="Verdana"/>
                <a:ea typeface="Times New Roman"/>
                <a:cs typeface="Times New Roman"/>
              </a:rPr>
              <a:t>: tumor cells resemble stratified squamous epithelium.</a:t>
            </a:r>
            <a:endParaRPr lang="en-US" dirty="0" smtClean="0">
              <a:effectLst/>
              <a:latin typeface="Times New Roman"/>
              <a:ea typeface="Times New Roman"/>
              <a:cs typeface="Times New Roman"/>
            </a:endParaRPr>
          </a:p>
          <a:p>
            <a:pPr lvl="0" algn="l" rtl="0">
              <a:buFont typeface="+mj-lt"/>
              <a:buAutoNum type="arabicPeriod"/>
              <a:tabLst>
                <a:tab pos="-161925" algn="l"/>
                <a:tab pos="4019550" algn="l"/>
              </a:tabLst>
            </a:pPr>
            <a:r>
              <a:rPr lang="en-US" i="1" dirty="0" smtClean="0">
                <a:effectLst/>
                <a:latin typeface="Verdana"/>
                <a:ea typeface="Times New Roman"/>
                <a:cs typeface="Times New Roman"/>
              </a:rPr>
              <a:t>Adenocarcinoma</a:t>
            </a:r>
            <a:r>
              <a:rPr lang="en-US" dirty="0" smtClean="0">
                <a:effectLst/>
                <a:latin typeface="Verdana"/>
                <a:ea typeface="Times New Roman"/>
                <a:cs typeface="Times New Roman"/>
              </a:rPr>
              <a:t>: tumor cells grow in glandular pattern.</a:t>
            </a:r>
            <a:r>
              <a:rPr lang="en-US" dirty="0" smtClean="0">
                <a:effectLst/>
                <a:latin typeface="Verdana"/>
                <a:ea typeface="Times New Roman"/>
              </a:rPr>
              <a:t> </a:t>
            </a:r>
            <a:endParaRPr lang="en-US" dirty="0" smtClean="0">
              <a:effectLst/>
              <a:latin typeface="Times New Roman"/>
              <a:ea typeface="Times New Roman"/>
            </a:endParaRPr>
          </a:p>
          <a:p>
            <a:pPr marL="0" indent="0" algn="l" rtl="0">
              <a:spcAft>
                <a:spcPts val="0"/>
              </a:spcAft>
              <a:buNone/>
              <a:tabLst>
                <a:tab pos="4019550" algn="l"/>
              </a:tabLst>
            </a:pPr>
            <a:r>
              <a:rPr lang="en-US" dirty="0" smtClean="0">
                <a:effectLst/>
                <a:latin typeface="Verdana"/>
                <a:ea typeface="Times New Roman"/>
              </a:rPr>
              <a:t>Sometime </a:t>
            </a:r>
            <a:r>
              <a:rPr lang="en-US" b="1" i="1" dirty="0" smtClean="0">
                <a:effectLst/>
                <a:latin typeface="Verdana"/>
                <a:ea typeface="Times New Roman"/>
              </a:rPr>
              <a:t>the tissue of origin can identify by the name of tumor</a:t>
            </a:r>
            <a:r>
              <a:rPr lang="en-US" dirty="0" smtClean="0">
                <a:effectLst/>
                <a:latin typeface="Verdana"/>
                <a:ea typeface="Times New Roman"/>
              </a:rPr>
              <a:t>, like </a:t>
            </a:r>
            <a:endParaRPr lang="en-US" dirty="0" smtClean="0">
              <a:effectLst/>
              <a:latin typeface="Times New Roman"/>
              <a:ea typeface="Times New Roman"/>
            </a:endParaRPr>
          </a:p>
          <a:p>
            <a:pPr lvl="0" algn="l" rtl="0">
              <a:buFont typeface="+mj-lt"/>
              <a:buAutoNum type="arabicPeriod"/>
              <a:tabLst>
                <a:tab pos="-209550" algn="l"/>
                <a:tab pos="4019550" algn="l"/>
              </a:tabLst>
            </a:pPr>
            <a:r>
              <a:rPr lang="en-US" dirty="0" smtClean="0">
                <a:effectLst/>
                <a:latin typeface="Verdana"/>
                <a:ea typeface="Times New Roman"/>
                <a:cs typeface="Times New Roman"/>
              </a:rPr>
              <a:t>Renal cell carcinoma.</a:t>
            </a:r>
            <a:endParaRPr lang="en-US" dirty="0" smtClean="0">
              <a:effectLst/>
              <a:latin typeface="Times New Roman"/>
              <a:ea typeface="Times New Roman"/>
              <a:cs typeface="Times New Roman"/>
            </a:endParaRPr>
          </a:p>
          <a:p>
            <a:pPr lvl="0" algn="l" rtl="0">
              <a:buFont typeface="+mj-lt"/>
              <a:buAutoNum type="arabicPeriod"/>
              <a:tabLst>
                <a:tab pos="-209550" algn="l"/>
                <a:tab pos="4019550" algn="l"/>
              </a:tabLst>
            </a:pPr>
            <a:r>
              <a:rPr lang="en-US" dirty="0" smtClean="0">
                <a:effectLst/>
                <a:latin typeface="Verdana"/>
                <a:ea typeface="Times New Roman"/>
                <a:cs typeface="Times New Roman"/>
              </a:rPr>
              <a:t>Hepatocellular carcinoma.</a:t>
            </a:r>
            <a:endParaRPr lang="en-US" dirty="0" smtClean="0">
              <a:effectLst/>
              <a:latin typeface="Times New Roman"/>
              <a:ea typeface="Times New Roman"/>
              <a:cs typeface="Times New Roman"/>
            </a:endParaRPr>
          </a:p>
          <a:p>
            <a:endParaRPr lang="ar-IQ" dirty="0"/>
          </a:p>
        </p:txBody>
      </p:sp>
    </p:spTree>
    <p:extLst>
      <p:ext uri="{BB962C8B-B14F-4D97-AF65-F5344CB8AC3E}">
        <p14:creationId xmlns:p14="http://schemas.microsoft.com/office/powerpoint/2010/main" val="3637005761"/>
      </p:ext>
    </p:extLst>
  </p:cSld>
  <p:clrMapOvr>
    <a:masterClrMapping/>
  </p:clrMapOvr>
  <mc:AlternateContent xmlns:mc="http://schemas.openxmlformats.org/markup-compatibility/2006" xmlns:p14="http://schemas.microsoft.com/office/powerpoint/2010/main">
    <mc:Choice Requires="p14">
      <p:transition spd="slow" p14:dur="2000" advTm="58488"/>
    </mc:Choice>
    <mc:Fallback xmlns="">
      <p:transition spd="slow" advTm="5848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0" indent="0" algn="l" rtl="0">
              <a:spcAft>
                <a:spcPts val="0"/>
              </a:spcAft>
              <a:buNone/>
              <a:tabLst>
                <a:tab pos="4019550" algn="l"/>
              </a:tabLst>
            </a:pPr>
            <a:r>
              <a:rPr lang="en-US" b="1" i="1" dirty="0" smtClean="0">
                <a:effectLst/>
                <a:latin typeface="Verdana"/>
                <a:ea typeface="Times New Roman"/>
              </a:rPr>
              <a:t>Tumors can be divided according to their origin:</a:t>
            </a:r>
            <a:endParaRPr lang="en-US" dirty="0" smtClean="0">
              <a:effectLst/>
              <a:latin typeface="Times New Roman"/>
              <a:ea typeface="Times New Roman"/>
            </a:endParaRPr>
          </a:p>
          <a:p>
            <a:pPr lvl="0" algn="l" rtl="0">
              <a:buFont typeface="+mj-lt"/>
              <a:buAutoNum type="arabicPeriod"/>
              <a:tabLst>
                <a:tab pos="-342900" algn="l"/>
                <a:tab pos="4019550" algn="l"/>
              </a:tabLst>
            </a:pPr>
            <a:r>
              <a:rPr lang="en-US" i="1" dirty="0" smtClean="0">
                <a:effectLst/>
                <a:latin typeface="Verdana"/>
                <a:ea typeface="Times New Roman"/>
                <a:cs typeface="Times New Roman"/>
              </a:rPr>
              <a:t>Monoclonal tumor</a:t>
            </a:r>
            <a:r>
              <a:rPr lang="en-US" dirty="0" smtClean="0">
                <a:effectLst/>
                <a:latin typeface="Verdana"/>
                <a:ea typeface="Times New Roman"/>
                <a:cs typeface="Times New Roman"/>
              </a:rPr>
              <a:t>: Malignant tumor in which the cells are derived from </a:t>
            </a:r>
            <a:r>
              <a:rPr lang="en-US" i="1" dirty="0" smtClean="0">
                <a:effectLst/>
                <a:latin typeface="Verdana"/>
                <a:ea typeface="Times New Roman"/>
                <a:cs typeface="Times New Roman"/>
              </a:rPr>
              <a:t>single progenitor cells (single germ layer).</a:t>
            </a:r>
            <a:endParaRPr lang="en-US" dirty="0" smtClean="0">
              <a:effectLst/>
              <a:latin typeface="Times New Roman"/>
              <a:ea typeface="Times New Roman"/>
              <a:cs typeface="Times New Roman"/>
            </a:endParaRPr>
          </a:p>
          <a:p>
            <a:pPr lvl="0" algn="l" rtl="0">
              <a:buFont typeface="+mj-lt"/>
              <a:buAutoNum type="arabicPeriod"/>
              <a:tabLst>
                <a:tab pos="-342900" algn="l"/>
                <a:tab pos="4019550" algn="l"/>
              </a:tabLst>
            </a:pPr>
            <a:r>
              <a:rPr lang="en-US" i="1" dirty="0" smtClean="0">
                <a:effectLst/>
                <a:latin typeface="Verdana"/>
                <a:ea typeface="Times New Roman"/>
                <a:cs typeface="Times New Roman"/>
              </a:rPr>
              <a:t>Mixed tumors</a:t>
            </a:r>
            <a:r>
              <a:rPr lang="en-US" dirty="0" smtClean="0">
                <a:effectLst/>
                <a:latin typeface="Verdana"/>
                <a:ea typeface="Times New Roman"/>
                <a:cs typeface="Times New Roman"/>
              </a:rPr>
              <a:t>: tumors in which the </a:t>
            </a:r>
            <a:r>
              <a:rPr lang="en-US" i="1" dirty="0" smtClean="0">
                <a:effectLst/>
                <a:latin typeface="Verdana"/>
                <a:ea typeface="Times New Roman"/>
                <a:cs typeface="Times New Roman"/>
              </a:rPr>
              <a:t>stem cells may undergo divergent differentiation,</a:t>
            </a:r>
            <a:r>
              <a:rPr lang="en-US" dirty="0" smtClean="0">
                <a:effectLst/>
                <a:latin typeface="Verdana"/>
                <a:ea typeface="Times New Roman"/>
                <a:cs typeface="Times New Roman"/>
              </a:rPr>
              <a:t> like </a:t>
            </a:r>
            <a:r>
              <a:rPr lang="en-US" b="1" i="1" dirty="0" smtClean="0">
                <a:effectLst/>
                <a:latin typeface="Verdana"/>
                <a:ea typeface="Times New Roman"/>
                <a:cs typeface="Times New Roman"/>
              </a:rPr>
              <a:t>pleomorphic adenoma of parotid gland</a:t>
            </a:r>
            <a:r>
              <a:rPr lang="en-US" dirty="0" smtClean="0">
                <a:effectLst/>
                <a:latin typeface="Verdana"/>
                <a:ea typeface="Times New Roman"/>
                <a:cs typeface="Times New Roman"/>
              </a:rPr>
              <a:t> which contain two parts (</a:t>
            </a:r>
            <a:r>
              <a:rPr lang="en-US" b="1" i="1" dirty="0" smtClean="0">
                <a:effectLst/>
                <a:latin typeface="Verdana"/>
                <a:ea typeface="Times New Roman"/>
                <a:cs typeface="Times New Roman"/>
              </a:rPr>
              <a:t>epithelial part &amp; </a:t>
            </a:r>
            <a:r>
              <a:rPr lang="en-US" b="1" i="1" dirty="0" err="1" smtClean="0">
                <a:effectLst/>
                <a:latin typeface="Verdana"/>
                <a:ea typeface="Times New Roman"/>
                <a:cs typeface="Times New Roman"/>
              </a:rPr>
              <a:t>fibromyxoid</a:t>
            </a:r>
            <a:r>
              <a:rPr lang="en-US" b="1" i="1" dirty="0" smtClean="0">
                <a:effectLst/>
                <a:latin typeface="Verdana"/>
                <a:ea typeface="Times New Roman"/>
                <a:cs typeface="Times New Roman"/>
              </a:rPr>
              <a:t> part</a:t>
            </a:r>
            <a:r>
              <a:rPr lang="en-US" dirty="0" smtClean="0">
                <a:effectLst/>
                <a:latin typeface="Verdana"/>
                <a:ea typeface="Times New Roman"/>
                <a:cs typeface="Times New Roman"/>
              </a:rPr>
              <a:t>).</a:t>
            </a:r>
            <a:endParaRPr lang="en-US" dirty="0" smtClean="0">
              <a:effectLst/>
              <a:latin typeface="Times New Roman"/>
              <a:ea typeface="Times New Roman"/>
              <a:cs typeface="Times New Roman"/>
            </a:endParaRPr>
          </a:p>
          <a:p>
            <a:pPr marL="0" indent="0" algn="l" rtl="0">
              <a:spcAft>
                <a:spcPts val="0"/>
              </a:spcAft>
              <a:buNone/>
              <a:tabLst>
                <a:tab pos="4019550" algn="l"/>
              </a:tabLst>
            </a:pPr>
            <a:r>
              <a:rPr lang="en-US" dirty="0" smtClean="0">
                <a:effectLst/>
                <a:latin typeface="Verdana"/>
                <a:ea typeface="Times New Roman"/>
              </a:rPr>
              <a:t>Another example of mixed tumor is </a:t>
            </a:r>
            <a:r>
              <a:rPr lang="en-US" b="1" i="1" dirty="0" err="1" smtClean="0">
                <a:effectLst/>
                <a:latin typeface="Verdana"/>
                <a:ea typeface="Times New Roman"/>
              </a:rPr>
              <a:t>fibroadenoma</a:t>
            </a:r>
            <a:r>
              <a:rPr lang="en-US" b="1" i="1" dirty="0" smtClean="0">
                <a:effectLst/>
                <a:latin typeface="Verdana"/>
                <a:ea typeface="Times New Roman"/>
              </a:rPr>
              <a:t> of breast</a:t>
            </a:r>
            <a:r>
              <a:rPr lang="en-US" dirty="0" smtClean="0">
                <a:effectLst/>
                <a:latin typeface="Verdana"/>
                <a:ea typeface="Times New Roman"/>
              </a:rPr>
              <a:t> which consist of two parts (</a:t>
            </a:r>
            <a:r>
              <a:rPr lang="en-US" b="1" i="1" dirty="0" smtClean="0">
                <a:effectLst/>
                <a:latin typeface="Verdana"/>
                <a:ea typeface="Times New Roman"/>
              </a:rPr>
              <a:t>Adenoma &amp; fibroma</a:t>
            </a:r>
            <a:r>
              <a:rPr lang="en-US" dirty="0" smtClean="0">
                <a:effectLst/>
                <a:latin typeface="Verdana"/>
                <a:ea typeface="Times New Roman"/>
              </a:rPr>
              <a:t>).</a:t>
            </a:r>
            <a:endParaRPr lang="en-US" dirty="0" smtClean="0">
              <a:effectLst/>
              <a:latin typeface="Times New Roman"/>
              <a:ea typeface="Times New Roman"/>
            </a:endParaRPr>
          </a:p>
          <a:p>
            <a:endParaRPr lang="ar-IQ" dirty="0"/>
          </a:p>
        </p:txBody>
      </p:sp>
    </p:spTree>
    <p:extLst>
      <p:ext uri="{BB962C8B-B14F-4D97-AF65-F5344CB8AC3E}">
        <p14:creationId xmlns:p14="http://schemas.microsoft.com/office/powerpoint/2010/main" val="370192919"/>
      </p:ext>
    </p:extLst>
  </p:cSld>
  <p:clrMapOvr>
    <a:masterClrMapping/>
  </p:clrMapOvr>
  <mc:AlternateContent xmlns:mc="http://schemas.openxmlformats.org/markup-compatibility/2006" xmlns:p14="http://schemas.microsoft.com/office/powerpoint/2010/main">
    <mc:Choice Requires="p14">
      <p:transition spd="slow" p14:dur="2000" advTm="73831"/>
    </mc:Choice>
    <mc:Fallback xmlns="">
      <p:transition spd="slow" advTm="7383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g_35_bb"/>
          <p:cNvPicPr>
            <a:picLocks noChangeAspect="1" noChangeArrowheads="1"/>
          </p:cNvPicPr>
          <p:nvPr/>
        </p:nvPicPr>
        <p:blipFill>
          <a:blip r:embed="rId3">
            <a:lum bright="-24000" contrast="18000"/>
            <a:extLst>
              <a:ext uri="{28A0092B-C50C-407E-A947-70E740481C1C}">
                <a14:useLocalDpi xmlns:a14="http://schemas.microsoft.com/office/drawing/2010/main" val="0"/>
              </a:ext>
            </a:extLst>
          </a:blip>
          <a:srcRect l="23000" r="25000"/>
          <a:stretch>
            <a:fillRect/>
          </a:stretch>
        </p:blipFill>
        <p:spPr bwMode="auto">
          <a:xfrm>
            <a:off x="0" y="549275"/>
            <a:ext cx="3744913" cy="4824413"/>
          </a:xfrm>
          <a:prstGeom prst="rect">
            <a:avLst/>
          </a:prstGeom>
          <a:noFill/>
          <a:extLst>
            <a:ext uri="{909E8E84-426E-40DD-AFC4-6F175D3DCCD1}">
              <a14:hiddenFill xmlns:a14="http://schemas.microsoft.com/office/drawing/2010/main">
                <a:solidFill>
                  <a:srgbClr val="FFFFFF"/>
                </a:solidFill>
              </a14:hiddenFill>
            </a:ext>
          </a:extLst>
        </p:spPr>
      </p:pic>
      <p:sp>
        <p:nvSpPr>
          <p:cNvPr id="16387" name="Line 3"/>
          <p:cNvSpPr>
            <a:spLocks noChangeShapeType="1"/>
          </p:cNvSpPr>
          <p:nvPr/>
        </p:nvSpPr>
        <p:spPr bwMode="auto">
          <a:xfrm flipV="1">
            <a:off x="6553200" y="2743200"/>
            <a:ext cx="0" cy="457200"/>
          </a:xfrm>
          <a:prstGeom prst="line">
            <a:avLst/>
          </a:prstGeom>
          <a:noFill/>
          <a:ln w="412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sz="2400">
              <a:solidFill>
                <a:srgbClr val="000000"/>
              </a:solidFill>
            </a:endParaRPr>
          </a:p>
        </p:txBody>
      </p:sp>
      <p:sp>
        <p:nvSpPr>
          <p:cNvPr id="16388" name="Rectangle 4"/>
          <p:cNvSpPr>
            <a:spLocks noChangeArrowheads="1"/>
          </p:cNvSpPr>
          <p:nvPr/>
        </p:nvSpPr>
        <p:spPr bwMode="auto">
          <a:xfrm>
            <a:off x="0" y="0"/>
            <a:ext cx="9144000" cy="6921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2400" b="1">
                <a:solidFill>
                  <a:srgbClr val="000000"/>
                </a:solidFill>
              </a:rPr>
              <a:t>MIXED PAROTID TUMOR (Pleomorphic Adenoma) </a:t>
            </a:r>
            <a:br>
              <a:rPr lang="en-US" sz="2400" b="1">
                <a:solidFill>
                  <a:srgbClr val="000000"/>
                </a:solidFill>
              </a:rPr>
            </a:br>
            <a:endParaRPr lang="en-US" sz="2400" b="1">
              <a:solidFill>
                <a:srgbClr val="000000"/>
              </a:solidFill>
            </a:endParaRPr>
          </a:p>
        </p:txBody>
      </p:sp>
      <p:pic>
        <p:nvPicPr>
          <p:cNvPr id="16389" name="Picture 5" descr="adenoma-fi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688975"/>
            <a:ext cx="4932362" cy="4759325"/>
          </a:xfrm>
          <a:prstGeom prst="rect">
            <a:avLst/>
          </a:prstGeom>
          <a:noFill/>
          <a:extLst>
            <a:ext uri="{909E8E84-426E-40DD-AFC4-6F175D3DCCD1}">
              <a14:hiddenFill xmlns:a14="http://schemas.microsoft.com/office/drawing/2010/main">
                <a:solidFill>
                  <a:srgbClr val="FFFFFF"/>
                </a:solidFill>
              </a14:hiddenFill>
            </a:ext>
          </a:extLst>
        </p:spPr>
      </p:pic>
      <p:sp>
        <p:nvSpPr>
          <p:cNvPr id="16390" name="Line 6"/>
          <p:cNvSpPr>
            <a:spLocks noChangeShapeType="1"/>
          </p:cNvSpPr>
          <p:nvPr/>
        </p:nvSpPr>
        <p:spPr bwMode="auto">
          <a:xfrm flipV="1">
            <a:off x="2195513" y="2997200"/>
            <a:ext cx="288925" cy="144463"/>
          </a:xfrm>
          <a:prstGeom prst="line">
            <a:avLst/>
          </a:prstGeom>
          <a:noFill/>
          <a:ln w="444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sz="2400">
              <a:solidFill>
                <a:srgbClr val="000000"/>
              </a:solidFill>
            </a:endParaRPr>
          </a:p>
        </p:txBody>
      </p:sp>
      <p:sp>
        <p:nvSpPr>
          <p:cNvPr id="16391" name="Text Box 7"/>
          <p:cNvSpPr txBox="1">
            <a:spLocks noChangeArrowheads="1"/>
          </p:cNvSpPr>
          <p:nvPr/>
        </p:nvSpPr>
        <p:spPr bwMode="auto">
          <a:xfrm>
            <a:off x="0" y="5543550"/>
            <a:ext cx="91440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fontAlgn="base">
              <a:spcBef>
                <a:spcPct val="50000"/>
              </a:spcBef>
              <a:spcAft>
                <a:spcPct val="0"/>
              </a:spcAft>
            </a:pPr>
            <a:r>
              <a:rPr lang="en-GB" sz="1600" b="1">
                <a:solidFill>
                  <a:srgbClr val="FFFFFF"/>
                </a:solidFill>
              </a:rPr>
              <a:t>Two clinical examples of parotid pleomorphic adenomas. These tumors classically present as preauricular swelling. In the early stages the tumor is small but it may progressively increase in size if left untreated. The Rt. Photo is an usually large pleomorphic adenoma. The only way of establishing the diagnosis &amp; excluding malignancy is through microscopic examination of sections from the excised tumor. This has revealed features of pleomorphic adenoma in these two examples.     </a:t>
            </a:r>
            <a:endParaRPr lang="en-US" sz="1600" b="1">
              <a:solidFill>
                <a:srgbClr val="FFFFFF"/>
              </a:solidFill>
            </a:endParaRPr>
          </a:p>
        </p:txBody>
      </p:sp>
    </p:spTree>
    <p:extLst>
      <p:ext uri="{BB962C8B-B14F-4D97-AF65-F5344CB8AC3E}">
        <p14:creationId xmlns:p14="http://schemas.microsoft.com/office/powerpoint/2010/main" val="3712661868"/>
      </p:ext>
    </p:extLst>
  </p:cSld>
  <p:clrMapOvr>
    <a:masterClrMapping/>
  </p:clrMapOvr>
  <mc:AlternateContent xmlns:mc="http://schemas.openxmlformats.org/markup-compatibility/2006" xmlns:p14="http://schemas.microsoft.com/office/powerpoint/2010/main">
    <mc:Choice Requires="p14">
      <p:transition spd="slow" p14:dur="2000" advTm="33795"/>
    </mc:Choice>
    <mc:Fallback xmlns="">
      <p:transition spd="slow" advTm="3379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762000"/>
          </a:xfrm>
          <a:solidFill>
            <a:srgbClr val="FFFFCC"/>
          </a:solidFill>
        </p:spPr>
        <p:txBody>
          <a:bodyPr/>
          <a:lstStyle/>
          <a:p>
            <a:r>
              <a:rPr lang="en-US" sz="2400" b="1">
                <a:solidFill>
                  <a:schemeClr val="tx1"/>
                </a:solidFill>
              </a:rPr>
              <a:t>Mixed salivary gland  tumor (Pleomorphic adenoma)</a:t>
            </a:r>
          </a:p>
        </p:txBody>
      </p:sp>
      <p:sp>
        <p:nvSpPr>
          <p:cNvPr id="20484" name="Text Box 4"/>
          <p:cNvSpPr txBox="1">
            <a:spLocks noChangeArrowheads="1"/>
          </p:cNvSpPr>
          <p:nvPr/>
        </p:nvSpPr>
        <p:spPr bwMode="auto">
          <a:xfrm>
            <a:off x="0" y="6032500"/>
            <a:ext cx="914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fontAlgn="base">
              <a:spcBef>
                <a:spcPct val="50000"/>
              </a:spcBef>
              <a:spcAft>
                <a:spcPct val="0"/>
              </a:spcAft>
            </a:pPr>
            <a:r>
              <a:rPr lang="en-GB" sz="1600" b="1">
                <a:solidFill>
                  <a:srgbClr val="FFFFFF"/>
                </a:solidFill>
              </a:rPr>
              <a:t>Sheets of epithelial/myoepithelial cells with glandular arrangement. There are several nodules of cartilaginous tissue composed of chrondrocytes within a bluish background. The capsule of the tumor is to the Lt.  </a:t>
            </a:r>
            <a:endParaRPr lang="en-US" sz="1600" b="1">
              <a:solidFill>
                <a:srgbClr val="FFFFFF"/>
              </a:solidFill>
            </a:endParaRPr>
          </a:p>
        </p:txBody>
      </p:sp>
      <p:pic>
        <p:nvPicPr>
          <p:cNvPr id="20485" name="Picture 5"/>
          <p:cNvPicPr>
            <a:picLocks noChangeAspect="1" noChangeArrowheads="1"/>
          </p:cNvPicPr>
          <p:nvPr/>
        </p:nvPicPr>
        <p:blipFill>
          <a:blip r:embed="rId3">
            <a:lum bright="-24000" contrast="12000"/>
            <a:extLst>
              <a:ext uri="{28A0092B-C50C-407E-A947-70E740481C1C}">
                <a14:useLocalDpi xmlns:a14="http://schemas.microsoft.com/office/drawing/2010/main" val="0"/>
              </a:ext>
            </a:extLst>
          </a:blip>
          <a:srcRect/>
          <a:stretch>
            <a:fillRect/>
          </a:stretch>
        </p:blipFill>
        <p:spPr bwMode="auto">
          <a:xfrm>
            <a:off x="684213" y="908050"/>
            <a:ext cx="7627937"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042086"/>
      </p:ext>
    </p:extLst>
  </p:cSld>
  <p:clrMapOvr>
    <a:masterClrMapping/>
  </p:clrMapOvr>
  <mc:AlternateContent xmlns:mc="http://schemas.openxmlformats.org/markup-compatibility/2006" xmlns:p14="http://schemas.microsoft.com/office/powerpoint/2010/main">
    <mc:Choice Requires="p14">
      <p:transition spd="slow" p14:dur="2000" advTm="53056"/>
    </mc:Choice>
    <mc:Fallback xmlns="">
      <p:transition spd="slow" advTm="5305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0" lvl="0" indent="0" algn="l" rtl="0">
              <a:buNone/>
              <a:tabLst>
                <a:tab pos="-342900" algn="l"/>
                <a:tab pos="4019550" algn="l"/>
              </a:tabLst>
            </a:pPr>
            <a:r>
              <a:rPr lang="en-US" b="1" i="1" dirty="0" smtClean="0">
                <a:effectLst/>
                <a:latin typeface="Verdana"/>
                <a:ea typeface="Times New Roman"/>
                <a:cs typeface="Times New Roman"/>
              </a:rPr>
              <a:t>3. </a:t>
            </a:r>
            <a:r>
              <a:rPr lang="en-US" b="1" i="1" dirty="0" err="1" smtClean="0">
                <a:effectLst/>
                <a:latin typeface="Verdana"/>
                <a:ea typeface="Times New Roman"/>
                <a:cs typeface="Times New Roman"/>
              </a:rPr>
              <a:t>Teratoma</a:t>
            </a:r>
            <a:r>
              <a:rPr lang="en-US" b="1" i="1" dirty="0" smtClean="0">
                <a:effectLst/>
                <a:latin typeface="Verdana"/>
                <a:ea typeface="Times New Roman"/>
                <a:cs typeface="Times New Roman"/>
              </a:rPr>
              <a:t>: </a:t>
            </a:r>
            <a:endParaRPr lang="en-US" b="1" dirty="0" smtClean="0">
              <a:effectLst/>
              <a:latin typeface="Times New Roman"/>
              <a:ea typeface="Times New Roman"/>
              <a:cs typeface="Times New Roman"/>
            </a:endParaRPr>
          </a:p>
          <a:p>
            <a:pPr marL="0" indent="0" algn="l" rtl="0">
              <a:spcAft>
                <a:spcPts val="0"/>
              </a:spcAft>
              <a:buNone/>
              <a:tabLst>
                <a:tab pos="4019550" algn="l"/>
              </a:tabLst>
            </a:pPr>
            <a:r>
              <a:rPr lang="en-US" dirty="0" smtClean="0">
                <a:effectLst/>
                <a:latin typeface="Verdana"/>
                <a:ea typeface="Times New Roman"/>
              </a:rPr>
              <a:t>A tumor contains recognizable mature or immature cells or tissues, which are derived from more than one germ layer (sometime from three germ layers).</a:t>
            </a:r>
            <a:endParaRPr lang="en-US" dirty="0" smtClean="0">
              <a:effectLst/>
              <a:latin typeface="Times New Roman"/>
              <a:ea typeface="Times New Roman"/>
            </a:endParaRPr>
          </a:p>
          <a:p>
            <a:pPr marL="0" indent="0" algn="l" rtl="0">
              <a:spcAft>
                <a:spcPts val="0"/>
              </a:spcAft>
              <a:buNone/>
              <a:tabLst>
                <a:tab pos="4019550" algn="l"/>
              </a:tabLst>
            </a:pPr>
            <a:r>
              <a:rPr lang="en-US" dirty="0" smtClean="0">
                <a:effectLst/>
                <a:latin typeface="Verdana"/>
                <a:ea typeface="Times New Roman"/>
              </a:rPr>
              <a:t>These </a:t>
            </a:r>
            <a:r>
              <a:rPr lang="en-US" dirty="0" err="1" smtClean="0">
                <a:effectLst/>
                <a:latin typeface="Verdana"/>
                <a:ea typeface="Times New Roman"/>
              </a:rPr>
              <a:t>teratomas</a:t>
            </a:r>
            <a:r>
              <a:rPr lang="en-US" dirty="0" smtClean="0">
                <a:effectLst/>
                <a:latin typeface="Verdana"/>
                <a:ea typeface="Times New Roman"/>
              </a:rPr>
              <a:t> are arising from </a:t>
            </a:r>
            <a:r>
              <a:rPr lang="en-US" b="1" i="1" u="sng" dirty="0" err="1" smtClean="0">
                <a:effectLst/>
                <a:latin typeface="Verdana"/>
                <a:ea typeface="Times New Roman"/>
              </a:rPr>
              <a:t>totipotential</a:t>
            </a:r>
            <a:r>
              <a:rPr lang="en-US" b="1" i="1" u="sng" dirty="0" smtClean="0">
                <a:effectLst/>
                <a:latin typeface="Verdana"/>
                <a:ea typeface="Times New Roman"/>
              </a:rPr>
              <a:t> cells</a:t>
            </a:r>
            <a:r>
              <a:rPr lang="en-US" dirty="0" smtClean="0">
                <a:effectLst/>
                <a:latin typeface="Verdana"/>
                <a:ea typeface="Times New Roman"/>
              </a:rPr>
              <a:t> mainly in the ovary &amp; testis. </a:t>
            </a:r>
            <a:endParaRPr lang="en-US" dirty="0" smtClean="0">
              <a:effectLst/>
              <a:latin typeface="Times New Roman"/>
              <a:ea typeface="Times New Roman"/>
            </a:endParaRPr>
          </a:p>
          <a:p>
            <a:pPr marL="0" indent="0" algn="l" rtl="0">
              <a:spcAft>
                <a:spcPts val="0"/>
              </a:spcAft>
              <a:buNone/>
              <a:tabLst>
                <a:tab pos="4019550" algn="l"/>
              </a:tabLst>
            </a:pPr>
            <a:r>
              <a:rPr lang="en-US" dirty="0" smtClean="0">
                <a:effectLst/>
                <a:latin typeface="Verdana"/>
                <a:ea typeface="Times New Roman"/>
              </a:rPr>
              <a:t>May contain:- </a:t>
            </a:r>
            <a:r>
              <a:rPr lang="en-US" b="1" dirty="0" smtClean="0">
                <a:effectLst/>
                <a:latin typeface="Verdana"/>
                <a:ea typeface="Times New Roman"/>
              </a:rPr>
              <a:t>Bone, muscle, fat, hair</a:t>
            </a:r>
            <a:r>
              <a:rPr lang="en-US" dirty="0" smtClean="0">
                <a:effectLst/>
                <a:latin typeface="Verdana"/>
                <a:ea typeface="Times New Roman"/>
              </a:rPr>
              <a:t> (these are mesoderm derivatives).</a:t>
            </a:r>
            <a:endParaRPr lang="en-US" dirty="0" smtClean="0">
              <a:effectLst/>
              <a:latin typeface="Times New Roman"/>
              <a:ea typeface="Times New Roman"/>
            </a:endParaRPr>
          </a:p>
          <a:p>
            <a:pPr marL="0" indent="0" algn="l" rtl="0">
              <a:spcAft>
                <a:spcPts val="0"/>
              </a:spcAft>
              <a:buNone/>
              <a:tabLst>
                <a:tab pos="4019550" algn="l"/>
              </a:tabLst>
            </a:pPr>
            <a:r>
              <a:rPr lang="en-US" dirty="0" smtClean="0">
                <a:effectLst/>
                <a:latin typeface="Verdana"/>
                <a:ea typeface="Times New Roman"/>
              </a:rPr>
              <a:t>                     </a:t>
            </a:r>
            <a:r>
              <a:rPr lang="en-US" b="1" dirty="0" smtClean="0">
                <a:effectLst/>
                <a:latin typeface="Verdana"/>
                <a:ea typeface="Times New Roman"/>
              </a:rPr>
              <a:t>Epithelia</a:t>
            </a:r>
            <a:r>
              <a:rPr lang="en-US" dirty="0" smtClean="0">
                <a:effectLst/>
                <a:latin typeface="Verdana"/>
                <a:ea typeface="Times New Roman"/>
              </a:rPr>
              <a:t> (respiratory, intestinal), this is endoderm derivative.</a:t>
            </a:r>
            <a:endParaRPr lang="en-US" dirty="0" smtClean="0">
              <a:effectLst/>
              <a:latin typeface="Times New Roman"/>
              <a:ea typeface="Times New Roman"/>
            </a:endParaRPr>
          </a:p>
          <a:p>
            <a:pPr marL="0" indent="0" algn="l" rtl="0">
              <a:spcAft>
                <a:spcPts val="0"/>
              </a:spcAft>
              <a:buNone/>
              <a:tabLst>
                <a:tab pos="4019550" algn="l"/>
              </a:tabLst>
            </a:pPr>
            <a:r>
              <a:rPr lang="en-US" dirty="0" smtClean="0">
                <a:effectLst/>
                <a:latin typeface="Verdana"/>
                <a:ea typeface="Times New Roman"/>
              </a:rPr>
              <a:t>                     </a:t>
            </a:r>
            <a:r>
              <a:rPr lang="en-US" b="1" dirty="0" smtClean="0">
                <a:effectLst/>
                <a:latin typeface="Verdana"/>
                <a:ea typeface="Times New Roman"/>
              </a:rPr>
              <a:t>Nerve</a:t>
            </a:r>
            <a:r>
              <a:rPr lang="en-US" dirty="0" smtClean="0">
                <a:effectLst/>
                <a:latin typeface="Verdana"/>
                <a:ea typeface="Times New Roman"/>
              </a:rPr>
              <a:t> (ectoderm derivatives).</a:t>
            </a:r>
            <a:endParaRPr lang="en-US" dirty="0" smtClean="0">
              <a:effectLst/>
              <a:latin typeface="Times New Roman"/>
              <a:ea typeface="Times New Roman"/>
            </a:endParaRPr>
          </a:p>
          <a:p>
            <a:endParaRPr lang="ar-IQ" dirty="0"/>
          </a:p>
        </p:txBody>
      </p:sp>
    </p:spTree>
    <p:extLst>
      <p:ext uri="{BB962C8B-B14F-4D97-AF65-F5344CB8AC3E}">
        <p14:creationId xmlns:p14="http://schemas.microsoft.com/office/powerpoint/2010/main" val="2686014503"/>
      </p:ext>
    </p:extLst>
  </p:cSld>
  <p:clrMapOvr>
    <a:masterClrMapping/>
  </p:clrMapOvr>
  <mc:AlternateContent xmlns:mc="http://schemas.openxmlformats.org/markup-compatibility/2006" xmlns:p14="http://schemas.microsoft.com/office/powerpoint/2010/main">
    <mc:Choice Requires="p14">
      <p:transition spd="slow" p14:dur="2000" advTm="63054"/>
    </mc:Choice>
    <mc:Fallback xmlns="">
      <p:transition spd="slow" advTm="63054"/>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l" rtl="0">
              <a:spcAft>
                <a:spcPts val="0"/>
              </a:spcAft>
              <a:buNone/>
              <a:tabLst>
                <a:tab pos="4019550" algn="l"/>
              </a:tabLst>
            </a:pPr>
            <a:r>
              <a:rPr lang="en-US" dirty="0" smtClean="0">
                <a:effectLst/>
                <a:latin typeface="Verdana"/>
                <a:ea typeface="Times New Roman"/>
              </a:rPr>
              <a:t>If all components of </a:t>
            </a:r>
            <a:r>
              <a:rPr lang="en-US" dirty="0" err="1" smtClean="0">
                <a:effectLst/>
                <a:latin typeface="Verdana"/>
                <a:ea typeface="Times New Roman"/>
              </a:rPr>
              <a:t>teratoma</a:t>
            </a:r>
            <a:r>
              <a:rPr lang="en-US" dirty="0" smtClean="0">
                <a:effectLst/>
                <a:latin typeface="Verdana"/>
                <a:ea typeface="Times New Roman"/>
              </a:rPr>
              <a:t> are benign, is called mature </a:t>
            </a:r>
            <a:r>
              <a:rPr lang="en-US" dirty="0" err="1" smtClean="0">
                <a:effectLst/>
                <a:latin typeface="Verdana"/>
                <a:ea typeface="Times New Roman"/>
              </a:rPr>
              <a:t>teratoma</a:t>
            </a:r>
            <a:r>
              <a:rPr lang="en-US" dirty="0" smtClean="0">
                <a:effectLst/>
                <a:latin typeface="Verdana"/>
                <a:ea typeface="Times New Roman"/>
              </a:rPr>
              <a:t> typically seen in ovary.</a:t>
            </a:r>
          </a:p>
          <a:p>
            <a:pPr marL="0" indent="0" algn="l" rtl="0">
              <a:spcAft>
                <a:spcPts val="0"/>
              </a:spcAft>
              <a:buNone/>
              <a:tabLst>
                <a:tab pos="4019550" algn="l"/>
              </a:tabLst>
            </a:pPr>
            <a:endParaRPr lang="en-US" dirty="0">
              <a:latin typeface="Verdana"/>
              <a:ea typeface="Times New Roman"/>
            </a:endParaRPr>
          </a:p>
          <a:p>
            <a:pPr marL="0" indent="0" algn="l" rtl="0">
              <a:spcAft>
                <a:spcPts val="0"/>
              </a:spcAft>
              <a:buNone/>
              <a:tabLst>
                <a:tab pos="4019550" algn="l"/>
              </a:tabLst>
            </a:pPr>
            <a:endParaRPr lang="en-US" dirty="0" smtClean="0">
              <a:effectLst/>
              <a:latin typeface="Times New Roman"/>
              <a:ea typeface="Times New Roman"/>
            </a:endParaRPr>
          </a:p>
          <a:p>
            <a:pPr marL="0" indent="0" algn="l" rtl="0">
              <a:spcAft>
                <a:spcPts val="0"/>
              </a:spcAft>
              <a:buNone/>
              <a:tabLst>
                <a:tab pos="4019550" algn="l"/>
              </a:tabLst>
            </a:pPr>
            <a:r>
              <a:rPr lang="en-US" dirty="0" smtClean="0">
                <a:effectLst/>
                <a:latin typeface="Verdana"/>
                <a:ea typeface="Times New Roman"/>
              </a:rPr>
              <a:t>If these components are immature, this is called immature </a:t>
            </a:r>
            <a:r>
              <a:rPr lang="en-US" dirty="0" err="1" smtClean="0">
                <a:effectLst/>
                <a:latin typeface="Verdana"/>
                <a:ea typeface="Times New Roman"/>
              </a:rPr>
              <a:t>teratoma</a:t>
            </a:r>
            <a:r>
              <a:rPr lang="en-US" dirty="0" smtClean="0">
                <a:effectLst/>
                <a:latin typeface="Verdana"/>
                <a:ea typeface="Times New Roman"/>
              </a:rPr>
              <a:t> (Malignant potential), typically seen in testis.</a:t>
            </a:r>
            <a:endParaRPr lang="en-US" dirty="0" smtClean="0">
              <a:effectLst/>
              <a:latin typeface="Times New Roman"/>
              <a:ea typeface="Times New Roman"/>
            </a:endParaRPr>
          </a:p>
          <a:p>
            <a:endParaRPr lang="ar-IQ" dirty="0"/>
          </a:p>
        </p:txBody>
      </p:sp>
    </p:spTree>
    <p:extLst>
      <p:ext uri="{BB962C8B-B14F-4D97-AF65-F5344CB8AC3E}">
        <p14:creationId xmlns:p14="http://schemas.microsoft.com/office/powerpoint/2010/main" val="640333640"/>
      </p:ext>
    </p:extLst>
  </p:cSld>
  <p:clrMapOvr>
    <a:masterClrMapping/>
  </p:clrMapOvr>
  <mc:AlternateContent xmlns:mc="http://schemas.openxmlformats.org/markup-compatibility/2006" xmlns:p14="http://schemas.microsoft.com/office/powerpoint/2010/main">
    <mc:Choice Requires="p14">
      <p:transition spd="slow" p14:dur="2000" advTm="34464"/>
    </mc:Choice>
    <mc:Fallback xmlns="">
      <p:transition spd="slow" advTm="34464"/>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3" name="Object 3"/>
          <p:cNvGraphicFramePr>
            <a:graphicFrameLocks noChangeAspect="1"/>
          </p:cNvGraphicFramePr>
          <p:nvPr>
            <p:extLst>
              <p:ext uri="{D42A27DB-BD31-4B8C-83A1-F6EECF244321}">
                <p14:modId xmlns:p14="http://schemas.microsoft.com/office/powerpoint/2010/main" val="1369632141"/>
              </p:ext>
            </p:extLst>
          </p:nvPr>
        </p:nvGraphicFramePr>
        <p:xfrm>
          <a:off x="0" y="908050"/>
          <a:ext cx="9144000" cy="5053013"/>
        </p:xfrm>
        <a:graphic>
          <a:graphicData uri="http://schemas.openxmlformats.org/presentationml/2006/ole">
            <mc:AlternateContent xmlns:mc="http://schemas.openxmlformats.org/markup-compatibility/2006">
              <mc:Choice xmlns:v="urn:schemas-microsoft-com:vml" Requires="v">
                <p:oleObj spid="_x0000_s3089" name="Photo Editor Photo" r:id="rId4" imgW="4161905" imgH="3067478" progId="MSPhotoEd.3">
                  <p:embed/>
                </p:oleObj>
              </mc:Choice>
              <mc:Fallback>
                <p:oleObj name="Photo Editor Photo" r:id="rId4" imgW="4161905" imgH="3067478" progId="MSPhotoEd.3">
                  <p:embed/>
                  <p:pic>
                    <p:nvPicPr>
                      <p:cNvPr id="0" name=""/>
                      <p:cNvPicPr>
                        <a:picLocks noChangeAspect="1" noChangeArrowheads="1"/>
                      </p:cNvPicPr>
                      <p:nvPr/>
                    </p:nvPicPr>
                    <p:blipFill>
                      <a:blip r:embed="rId5">
                        <a:lum bright="-12000" contrast="-24000"/>
                        <a:extLst>
                          <a:ext uri="{28A0092B-C50C-407E-A947-70E740481C1C}">
                            <a14:useLocalDpi xmlns:a14="http://schemas.microsoft.com/office/drawing/2010/main" val="0"/>
                          </a:ext>
                        </a:extLst>
                      </a:blip>
                      <a:srcRect b="13045"/>
                      <a:stretch>
                        <a:fillRect/>
                      </a:stretch>
                    </p:blipFill>
                    <p:spPr bwMode="auto">
                      <a:xfrm>
                        <a:off x="0" y="908050"/>
                        <a:ext cx="9144000" cy="5053013"/>
                      </a:xfrm>
                      <a:prstGeom prst="rect">
                        <a:avLst/>
                      </a:prstGeom>
                      <a:noFill/>
                      <a:ln>
                        <a:noFill/>
                      </a:ln>
                      <a:effectLst/>
                      <a:extLst/>
                    </p:spPr>
                  </p:pic>
                </p:oleObj>
              </mc:Fallback>
            </mc:AlternateContent>
          </a:graphicData>
        </a:graphic>
      </p:graphicFrame>
      <p:sp>
        <p:nvSpPr>
          <p:cNvPr id="20484" name="Rectangle 4"/>
          <p:cNvSpPr>
            <a:spLocks noChangeArrowheads="1"/>
          </p:cNvSpPr>
          <p:nvPr/>
        </p:nvSpPr>
        <p:spPr bwMode="auto">
          <a:xfrm>
            <a:off x="0" y="0"/>
            <a:ext cx="9144000" cy="62071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3200" b="1" dirty="0">
                <a:solidFill>
                  <a:srgbClr val="000000"/>
                </a:solidFill>
              </a:rPr>
              <a:t>Ovarian Cystic </a:t>
            </a:r>
            <a:r>
              <a:rPr lang="en-US" sz="3200" b="1" dirty="0" err="1">
                <a:solidFill>
                  <a:srgbClr val="000000"/>
                </a:solidFill>
              </a:rPr>
              <a:t>Teratoma</a:t>
            </a:r>
            <a:r>
              <a:rPr lang="en-US" sz="3200" b="1" dirty="0">
                <a:solidFill>
                  <a:srgbClr val="000000"/>
                </a:solidFill>
              </a:rPr>
              <a:t> (</a:t>
            </a:r>
            <a:r>
              <a:rPr lang="en-US" sz="3200" b="1" dirty="0" err="1">
                <a:solidFill>
                  <a:srgbClr val="000000"/>
                </a:solidFill>
              </a:rPr>
              <a:t>Dermoid</a:t>
            </a:r>
            <a:r>
              <a:rPr lang="en-US" sz="3200" b="1" dirty="0">
                <a:solidFill>
                  <a:srgbClr val="000000"/>
                </a:solidFill>
              </a:rPr>
              <a:t> cyst)</a:t>
            </a:r>
          </a:p>
        </p:txBody>
      </p:sp>
      <p:sp>
        <p:nvSpPr>
          <p:cNvPr id="20485" name="Text Box 5"/>
          <p:cNvSpPr txBox="1">
            <a:spLocks noChangeArrowheads="1"/>
          </p:cNvSpPr>
          <p:nvPr/>
        </p:nvSpPr>
        <p:spPr bwMode="auto">
          <a:xfrm>
            <a:off x="0" y="613919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fontAlgn="base">
              <a:spcBef>
                <a:spcPct val="50000"/>
              </a:spcBef>
              <a:spcAft>
                <a:spcPct val="0"/>
              </a:spcAft>
            </a:pPr>
            <a:r>
              <a:rPr lang="en-US" sz="2800" b="1" dirty="0">
                <a:solidFill>
                  <a:srgbClr val="FFFFFF"/>
                </a:solidFill>
              </a:rPr>
              <a:t>Well-developed teeth in ovarian mature cystic </a:t>
            </a:r>
            <a:r>
              <a:rPr lang="en-US" sz="2800" b="1" dirty="0" err="1">
                <a:solidFill>
                  <a:srgbClr val="FFFFFF"/>
                </a:solidFill>
              </a:rPr>
              <a:t>teratoma</a:t>
            </a:r>
            <a:r>
              <a:rPr lang="en-US" sz="2800" b="1" dirty="0">
                <a:solidFill>
                  <a:srgbClr val="FFFFFF"/>
                </a:solidFill>
              </a:rPr>
              <a:t>.</a:t>
            </a:r>
          </a:p>
        </p:txBody>
      </p:sp>
    </p:spTree>
    <p:extLst>
      <p:ext uri="{BB962C8B-B14F-4D97-AF65-F5344CB8AC3E}">
        <p14:creationId xmlns:p14="http://schemas.microsoft.com/office/powerpoint/2010/main" val="3251140478"/>
      </p:ext>
    </p:extLst>
  </p:cSld>
  <p:clrMapOvr>
    <a:masterClrMapping/>
  </p:clrMapOvr>
  <mc:AlternateContent xmlns:mc="http://schemas.openxmlformats.org/markup-compatibility/2006" xmlns:p14="http://schemas.microsoft.com/office/powerpoint/2010/main">
    <mc:Choice Requires="p14">
      <p:transition spd="slow" p14:dur="2000" advTm="14435"/>
    </mc:Choice>
    <mc:Fallback xmlns="">
      <p:transition spd="slow" advTm="14435"/>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l" rtl="0">
              <a:spcAft>
                <a:spcPts val="0"/>
              </a:spcAft>
              <a:buNone/>
              <a:tabLst>
                <a:tab pos="4019550" algn="l"/>
              </a:tabLst>
            </a:pPr>
            <a:r>
              <a:rPr lang="en-US" b="1" i="1" dirty="0" smtClean="0">
                <a:effectLst/>
                <a:latin typeface="Verdana"/>
                <a:ea typeface="Times New Roman"/>
              </a:rPr>
              <a:t>Tumor like lesions</a:t>
            </a:r>
            <a:endParaRPr lang="en-US" dirty="0" smtClean="0">
              <a:effectLst/>
              <a:latin typeface="Times New Roman"/>
              <a:ea typeface="Times New Roman"/>
            </a:endParaRPr>
          </a:p>
          <a:p>
            <a:pPr marL="0" indent="0" algn="l" rtl="0">
              <a:spcAft>
                <a:spcPts val="0"/>
              </a:spcAft>
              <a:buNone/>
              <a:tabLst>
                <a:tab pos="4019550" algn="l"/>
              </a:tabLst>
            </a:pPr>
            <a:r>
              <a:rPr lang="en-US" dirty="0" smtClean="0">
                <a:effectLst/>
                <a:latin typeface="Verdana"/>
                <a:ea typeface="Times New Roman"/>
              </a:rPr>
              <a:t>1. </a:t>
            </a:r>
            <a:r>
              <a:rPr lang="en-US" i="1" dirty="0" err="1" smtClean="0">
                <a:effectLst/>
                <a:latin typeface="Verdana"/>
                <a:ea typeface="Times New Roman"/>
              </a:rPr>
              <a:t>Hamartoma</a:t>
            </a:r>
            <a:r>
              <a:rPr lang="en-US" i="1" dirty="0" smtClean="0">
                <a:effectLst/>
                <a:latin typeface="Verdana"/>
                <a:ea typeface="Times New Roman"/>
              </a:rPr>
              <a:t>:</a:t>
            </a:r>
            <a:r>
              <a:rPr lang="en-US" dirty="0" smtClean="0">
                <a:effectLst/>
                <a:latin typeface="Verdana"/>
                <a:ea typeface="Times New Roman"/>
              </a:rPr>
              <a:t> is a malformation that present as a mass of disorganized tissue indigenous to the particular site.</a:t>
            </a:r>
            <a:endParaRPr lang="en-US" dirty="0" smtClean="0">
              <a:effectLst/>
              <a:latin typeface="Times New Roman"/>
              <a:ea typeface="Times New Roman"/>
            </a:endParaRPr>
          </a:p>
          <a:p>
            <a:pPr marL="0" indent="0" algn="l" rtl="0">
              <a:spcAft>
                <a:spcPts val="0"/>
              </a:spcAft>
              <a:buNone/>
              <a:tabLst>
                <a:tab pos="4019550" algn="l"/>
              </a:tabLst>
            </a:pPr>
            <a:r>
              <a:rPr lang="en-US" dirty="0" smtClean="0">
                <a:effectLst/>
                <a:latin typeface="Verdana"/>
                <a:ea typeface="Times New Roman"/>
              </a:rPr>
              <a:t>e.g. </a:t>
            </a:r>
            <a:r>
              <a:rPr lang="en-US" b="1" i="1" u="sng" dirty="0" err="1" smtClean="0">
                <a:effectLst/>
                <a:latin typeface="Verdana"/>
                <a:ea typeface="Times New Roman"/>
              </a:rPr>
              <a:t>Hamartoma</a:t>
            </a:r>
            <a:r>
              <a:rPr lang="en-US" b="1" i="1" u="sng" dirty="0" smtClean="0">
                <a:effectLst/>
                <a:latin typeface="Verdana"/>
                <a:ea typeface="Times New Roman"/>
              </a:rPr>
              <a:t> of lung</a:t>
            </a:r>
            <a:r>
              <a:rPr lang="en-US" dirty="0" smtClean="0">
                <a:effectLst/>
                <a:latin typeface="Verdana"/>
                <a:ea typeface="Times New Roman"/>
              </a:rPr>
              <a:t>.</a:t>
            </a:r>
            <a:endParaRPr lang="en-US" dirty="0" smtClean="0">
              <a:effectLst/>
              <a:latin typeface="Times New Roman"/>
              <a:ea typeface="Times New Roman"/>
            </a:endParaRPr>
          </a:p>
          <a:p>
            <a:pPr marL="0" indent="0" algn="l" rtl="0">
              <a:spcAft>
                <a:spcPts val="0"/>
              </a:spcAft>
              <a:buNone/>
              <a:tabLst>
                <a:tab pos="4019550" algn="l"/>
              </a:tabLst>
            </a:pPr>
            <a:r>
              <a:rPr lang="en-US" dirty="0" smtClean="0">
                <a:effectLst/>
                <a:latin typeface="Verdana"/>
                <a:ea typeface="Times New Roman"/>
              </a:rPr>
              <a:t> </a:t>
            </a:r>
            <a:endParaRPr lang="en-US" dirty="0" smtClean="0">
              <a:effectLst/>
              <a:latin typeface="Times New Roman"/>
              <a:ea typeface="Times New Roman"/>
            </a:endParaRPr>
          </a:p>
          <a:p>
            <a:pPr marL="0" indent="0" algn="l" rtl="0">
              <a:spcAft>
                <a:spcPts val="0"/>
              </a:spcAft>
              <a:buNone/>
              <a:tabLst>
                <a:tab pos="4019550" algn="l"/>
              </a:tabLst>
            </a:pPr>
            <a:r>
              <a:rPr lang="en-US" dirty="0" smtClean="0">
                <a:effectLst/>
                <a:latin typeface="Verdana"/>
                <a:ea typeface="Times New Roman"/>
              </a:rPr>
              <a:t>2. </a:t>
            </a:r>
            <a:r>
              <a:rPr lang="en-US" i="1" dirty="0" err="1" smtClean="0">
                <a:effectLst/>
                <a:latin typeface="Verdana"/>
                <a:ea typeface="Times New Roman"/>
              </a:rPr>
              <a:t>Choristoma</a:t>
            </a:r>
            <a:r>
              <a:rPr lang="en-US" dirty="0" smtClean="0">
                <a:effectLst/>
                <a:latin typeface="Verdana"/>
                <a:ea typeface="Times New Roman"/>
              </a:rPr>
              <a:t>: is a congenital anomaly, it is </a:t>
            </a:r>
            <a:r>
              <a:rPr lang="en-US" b="1" i="1" u="sng" dirty="0" smtClean="0">
                <a:effectLst/>
                <a:latin typeface="Verdana"/>
                <a:ea typeface="Times New Roman"/>
              </a:rPr>
              <a:t>heterotopic rest of cells</a:t>
            </a:r>
            <a:r>
              <a:rPr lang="en-US" dirty="0" smtClean="0">
                <a:effectLst/>
                <a:latin typeface="Verdana"/>
                <a:ea typeface="Times New Roman"/>
              </a:rPr>
              <a:t>.</a:t>
            </a:r>
            <a:endParaRPr lang="en-US" dirty="0" smtClean="0">
              <a:effectLst/>
              <a:latin typeface="Times New Roman"/>
              <a:ea typeface="Times New Roman"/>
            </a:endParaRPr>
          </a:p>
          <a:p>
            <a:pPr marL="0" indent="0" algn="l" rtl="0">
              <a:spcAft>
                <a:spcPts val="0"/>
              </a:spcAft>
              <a:buNone/>
              <a:tabLst>
                <a:tab pos="4019550" algn="l"/>
              </a:tabLst>
            </a:pPr>
            <a:r>
              <a:rPr lang="en-US" dirty="0" smtClean="0">
                <a:effectLst/>
                <a:latin typeface="Verdana"/>
                <a:ea typeface="Times New Roman"/>
              </a:rPr>
              <a:t>e.g. small nodule of </a:t>
            </a:r>
            <a:r>
              <a:rPr lang="en-US" b="1" i="1" dirty="0" smtClean="0">
                <a:effectLst/>
                <a:latin typeface="Verdana"/>
                <a:ea typeface="Times New Roman"/>
              </a:rPr>
              <a:t>pancreatic tissue</a:t>
            </a:r>
            <a:r>
              <a:rPr lang="en-US" dirty="0" smtClean="0">
                <a:effectLst/>
                <a:latin typeface="Verdana"/>
                <a:ea typeface="Times New Roman"/>
              </a:rPr>
              <a:t> may be found </a:t>
            </a:r>
            <a:r>
              <a:rPr lang="en-US" b="1" i="1" dirty="0" smtClean="0">
                <a:effectLst/>
                <a:latin typeface="Verdana"/>
                <a:ea typeface="Times New Roman"/>
              </a:rPr>
              <a:t>in the </a:t>
            </a:r>
            <a:r>
              <a:rPr lang="en-US" b="1" i="1" dirty="0" err="1" smtClean="0">
                <a:effectLst/>
                <a:latin typeface="Verdana"/>
                <a:ea typeface="Times New Roman"/>
              </a:rPr>
              <a:t>submucosa</a:t>
            </a:r>
            <a:r>
              <a:rPr lang="en-US" b="1" i="1" dirty="0" smtClean="0">
                <a:effectLst/>
                <a:latin typeface="Verdana"/>
                <a:ea typeface="Times New Roman"/>
              </a:rPr>
              <a:t> of stomach, duodenum &amp; small intestine.</a:t>
            </a:r>
            <a:endParaRPr lang="en-US" dirty="0" smtClean="0">
              <a:effectLst/>
              <a:latin typeface="Times New Roman"/>
              <a:ea typeface="Times New Roman"/>
            </a:endParaRPr>
          </a:p>
          <a:p>
            <a:endParaRPr lang="ar-IQ" dirty="0"/>
          </a:p>
        </p:txBody>
      </p:sp>
    </p:spTree>
    <p:extLst>
      <p:ext uri="{BB962C8B-B14F-4D97-AF65-F5344CB8AC3E}">
        <p14:creationId xmlns:p14="http://schemas.microsoft.com/office/powerpoint/2010/main" val="3446393683"/>
      </p:ext>
    </p:extLst>
  </p:cSld>
  <p:clrMapOvr>
    <a:masterClrMapping/>
  </p:clrMapOvr>
  <mc:AlternateContent xmlns:mc="http://schemas.openxmlformats.org/markup-compatibility/2006" xmlns:p14="http://schemas.microsoft.com/office/powerpoint/2010/main">
    <mc:Choice Requires="p14">
      <p:transition spd="slow" p14:dur="2000" advTm="132017"/>
    </mc:Choice>
    <mc:Fallback xmlns="">
      <p:transition spd="slow" advTm="13201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o007085"/>
          <p:cNvPicPr>
            <a:picLocks noChangeAspect="1" noChangeArrowheads="1"/>
          </p:cNvPicPr>
          <p:nvPr/>
        </p:nvPicPr>
        <p:blipFill>
          <a:blip r:embed="rId3">
            <a:lum bright="-6000" contrast="-36000"/>
          </a:blip>
          <a:srcRect l="12262" r="18065" b="16283"/>
          <a:stretch>
            <a:fillRect/>
          </a:stretch>
        </p:blipFill>
        <p:spPr bwMode="auto">
          <a:xfrm>
            <a:off x="0" y="620713"/>
            <a:ext cx="4211638" cy="3430587"/>
          </a:xfrm>
          <a:prstGeom prst="rect">
            <a:avLst/>
          </a:prstGeom>
          <a:noFill/>
        </p:spPr>
      </p:pic>
      <p:sp>
        <p:nvSpPr>
          <p:cNvPr id="54275" name="Text Box 3"/>
          <p:cNvSpPr txBox="1">
            <a:spLocks noChangeArrowheads="1"/>
          </p:cNvSpPr>
          <p:nvPr/>
        </p:nvSpPr>
        <p:spPr bwMode="auto">
          <a:xfrm>
            <a:off x="4211638" y="1125538"/>
            <a:ext cx="4932362" cy="1200329"/>
          </a:xfrm>
          <a:prstGeom prst="rect">
            <a:avLst/>
          </a:prstGeom>
          <a:noFill/>
          <a:ln w="9525">
            <a:noFill/>
            <a:miter lim="800000"/>
            <a:headEnd/>
            <a:tailEnd/>
          </a:ln>
          <a:effectLst/>
        </p:spPr>
        <p:txBody>
          <a:bodyPr>
            <a:spAutoFit/>
          </a:bodyPr>
          <a:lstStyle/>
          <a:p>
            <a:pPr algn="l" rtl="0" fontAlgn="base">
              <a:spcBef>
                <a:spcPct val="0"/>
              </a:spcBef>
              <a:spcAft>
                <a:spcPct val="0"/>
              </a:spcAft>
            </a:pPr>
            <a:r>
              <a:rPr lang="en-US" sz="2400" b="1" dirty="0">
                <a:solidFill>
                  <a:srgbClr val="FFFFFF"/>
                </a:solidFill>
              </a:rPr>
              <a:t>Pulmonary </a:t>
            </a:r>
            <a:r>
              <a:rPr lang="en-US" sz="2400" b="1" dirty="0" err="1">
                <a:solidFill>
                  <a:srgbClr val="FFFFFF"/>
                </a:solidFill>
              </a:rPr>
              <a:t>hamartoma</a:t>
            </a:r>
            <a:r>
              <a:rPr lang="en-US" sz="2400" b="1" dirty="0">
                <a:solidFill>
                  <a:srgbClr val="FFFFFF"/>
                </a:solidFill>
              </a:rPr>
              <a:t>. The lesion is </a:t>
            </a:r>
            <a:r>
              <a:rPr lang="en-US" sz="2400" b="1" dirty="0" err="1">
                <a:solidFill>
                  <a:srgbClr val="FFFFFF"/>
                </a:solidFill>
              </a:rPr>
              <a:t>subpleural</a:t>
            </a:r>
            <a:r>
              <a:rPr lang="en-US" sz="2400" b="1" dirty="0">
                <a:solidFill>
                  <a:srgbClr val="FFFFFF"/>
                </a:solidFill>
              </a:rPr>
              <a:t>, is well circumscribed, and has a glistening cut surface. </a:t>
            </a:r>
          </a:p>
        </p:txBody>
      </p:sp>
      <p:sp>
        <p:nvSpPr>
          <p:cNvPr id="54278" name="Rectangle 6"/>
          <p:cNvSpPr>
            <a:spLocks noChangeArrowheads="1"/>
          </p:cNvSpPr>
          <p:nvPr/>
        </p:nvSpPr>
        <p:spPr bwMode="auto">
          <a:xfrm>
            <a:off x="0" y="0"/>
            <a:ext cx="9144000" cy="620713"/>
          </a:xfrm>
          <a:prstGeom prst="rect">
            <a:avLst/>
          </a:prstGeom>
          <a:solidFill>
            <a:srgbClr val="FFFFCC"/>
          </a:solidFill>
          <a:ln w="9525">
            <a:noFill/>
            <a:miter lim="800000"/>
            <a:headEnd/>
            <a:tailEnd/>
          </a:ln>
          <a:effectLst/>
        </p:spPr>
        <p:txBody>
          <a:bodyPr anchor="ctr"/>
          <a:lstStyle/>
          <a:p>
            <a:pPr algn="ctr" fontAlgn="base">
              <a:spcBef>
                <a:spcPct val="0"/>
              </a:spcBef>
              <a:spcAft>
                <a:spcPct val="0"/>
              </a:spcAft>
            </a:pPr>
            <a:r>
              <a:rPr lang="en-US" sz="2400" b="1">
                <a:solidFill>
                  <a:srgbClr val="000000"/>
                </a:solidFill>
              </a:rPr>
              <a:t>PULMONARY HAMARTOMA</a:t>
            </a:r>
          </a:p>
        </p:txBody>
      </p:sp>
      <p:sp>
        <p:nvSpPr>
          <p:cNvPr id="54277" name="Comment 5"/>
          <p:cNvSpPr>
            <a:spLocks noChangeArrowheads="1"/>
          </p:cNvSpPr>
          <p:nvPr/>
        </p:nvSpPr>
        <p:spPr bwMode="auto">
          <a:xfrm>
            <a:off x="-35655" y="5517232"/>
            <a:ext cx="4211638" cy="830997"/>
          </a:xfrm>
          <a:prstGeom prst="rect">
            <a:avLst/>
          </a:prstGeom>
          <a:solidFill>
            <a:schemeClr val="tx2"/>
          </a:solidFill>
          <a:ln w="9525">
            <a:solidFill>
              <a:srgbClr val="000000"/>
            </a:solidFill>
            <a:miter lim="800000"/>
            <a:headEnd/>
            <a:tailEnd/>
          </a:ln>
          <a:effectLst>
            <a:outerShdw dist="107763" dir="2700000" algn="ctr" rotWithShape="0">
              <a:srgbClr val="808080"/>
            </a:outerShdw>
          </a:effectLst>
        </p:spPr>
        <p:txBody>
          <a:bodyPr>
            <a:spAutoFit/>
          </a:bodyPr>
          <a:lstStyle/>
          <a:p>
            <a:pPr algn="l" rtl="0" fontAlgn="base">
              <a:spcBef>
                <a:spcPct val="50000"/>
              </a:spcBef>
              <a:spcAft>
                <a:spcPct val="0"/>
              </a:spcAft>
            </a:pPr>
            <a:r>
              <a:rPr lang="en-US" sz="2400" b="1" dirty="0">
                <a:solidFill>
                  <a:srgbClr val="FFFFFF"/>
                </a:solidFill>
                <a:cs typeface="Times New Roman" pitchFamily="18" charset="0"/>
              </a:rPr>
              <a:t>A mixture of cartilage, respiratory epithelium and fat</a:t>
            </a:r>
            <a:endParaRPr lang="en-US" sz="2400" dirty="0">
              <a:solidFill>
                <a:srgbClr val="FFFFFF"/>
              </a:solidFill>
              <a:cs typeface="Times New Roman" pitchFamily="18" charset="0"/>
            </a:endParaRPr>
          </a:p>
        </p:txBody>
      </p:sp>
    </p:spTree>
    <p:extLst>
      <p:ext uri="{BB962C8B-B14F-4D97-AF65-F5344CB8AC3E}">
        <p14:creationId xmlns:p14="http://schemas.microsoft.com/office/powerpoint/2010/main" val="10977757"/>
      </p:ext>
    </p:extLst>
  </p:cSld>
  <p:clrMapOvr>
    <a:masterClrMapping/>
  </p:clrMapOvr>
  <mc:AlternateContent xmlns:mc="http://schemas.openxmlformats.org/markup-compatibility/2006" xmlns:p14="http://schemas.microsoft.com/office/powerpoint/2010/main">
    <mc:Choice Requires="p14">
      <p:transition spd="slow" p14:dur="2000" advTm="25906"/>
    </mc:Choice>
    <mc:Fallback xmlns="">
      <p:transition spd="slow" advTm="2590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0" indent="0" algn="l" rtl="0">
              <a:spcAft>
                <a:spcPts val="0"/>
              </a:spcAft>
              <a:buNone/>
            </a:pPr>
            <a:r>
              <a:rPr lang="en-US" b="1" i="1" dirty="0" smtClean="0">
                <a:effectLst/>
                <a:latin typeface="Verdana"/>
                <a:ea typeface="Times New Roman"/>
              </a:rPr>
              <a:t>Abnormal mass of tissue</a:t>
            </a:r>
            <a:r>
              <a:rPr lang="en-US" dirty="0" smtClean="0">
                <a:effectLst/>
                <a:latin typeface="Verdana"/>
                <a:ea typeface="Times New Roman"/>
              </a:rPr>
              <a:t>, characterized by followings:-                           </a:t>
            </a:r>
            <a:endParaRPr lang="en-US" dirty="0" smtClean="0">
              <a:effectLst/>
              <a:latin typeface="Times New Roman"/>
              <a:ea typeface="Times New Roman"/>
            </a:endParaRPr>
          </a:p>
          <a:p>
            <a:pPr lvl="0" algn="l" rtl="0">
              <a:buFont typeface="+mj-lt"/>
              <a:buAutoNum type="arabicPeriod"/>
              <a:tabLst>
                <a:tab pos="-342900" algn="l"/>
              </a:tabLst>
            </a:pPr>
            <a:r>
              <a:rPr lang="en-US" dirty="0" smtClean="0">
                <a:effectLst/>
                <a:latin typeface="Verdana"/>
                <a:ea typeface="Times New Roman"/>
                <a:cs typeface="Times New Roman"/>
              </a:rPr>
              <a:t>Its </a:t>
            </a:r>
            <a:r>
              <a:rPr lang="en-US" i="1" dirty="0" smtClean="0">
                <a:effectLst/>
                <a:latin typeface="Verdana"/>
                <a:ea typeface="Times New Roman"/>
                <a:cs typeface="Times New Roman"/>
              </a:rPr>
              <a:t>growth is uncoordinated &amp; exceeded</a:t>
            </a:r>
            <a:r>
              <a:rPr lang="en-US" dirty="0" smtClean="0">
                <a:effectLst/>
                <a:latin typeface="Verdana"/>
                <a:ea typeface="Times New Roman"/>
                <a:cs typeface="Times New Roman"/>
              </a:rPr>
              <a:t> with that of the normal tissues.</a:t>
            </a:r>
            <a:endParaRPr lang="en-US" dirty="0" smtClean="0">
              <a:effectLst/>
              <a:latin typeface="Times New Roman"/>
              <a:ea typeface="Times New Roman"/>
              <a:cs typeface="Times New Roman"/>
            </a:endParaRPr>
          </a:p>
          <a:p>
            <a:pPr lvl="0" algn="l" rtl="0">
              <a:buFont typeface="+mj-lt"/>
              <a:buAutoNum type="arabicPeriod"/>
              <a:tabLst>
                <a:tab pos="-342900" algn="l"/>
              </a:tabLst>
            </a:pPr>
            <a:r>
              <a:rPr lang="en-US" dirty="0" smtClean="0">
                <a:effectLst/>
                <a:latin typeface="Verdana"/>
                <a:ea typeface="Times New Roman"/>
                <a:cs typeface="Times New Roman"/>
              </a:rPr>
              <a:t>Neoplasm </a:t>
            </a:r>
            <a:r>
              <a:rPr lang="en-US" i="1" dirty="0" smtClean="0">
                <a:effectLst/>
                <a:latin typeface="Verdana"/>
                <a:ea typeface="Times New Roman"/>
                <a:cs typeface="Times New Roman"/>
              </a:rPr>
              <a:t>persist its growth after the cessation of stimuli which cause the change.</a:t>
            </a:r>
            <a:endParaRPr lang="en-US" dirty="0" smtClean="0">
              <a:effectLst/>
              <a:latin typeface="Times New Roman"/>
              <a:ea typeface="Times New Roman"/>
              <a:cs typeface="Times New Roman"/>
            </a:endParaRPr>
          </a:p>
          <a:p>
            <a:pPr lvl="0" algn="l" rtl="0">
              <a:buFont typeface="+mj-lt"/>
              <a:buAutoNum type="arabicPeriod"/>
              <a:tabLst>
                <a:tab pos="-342900" algn="l"/>
              </a:tabLst>
            </a:pPr>
            <a:r>
              <a:rPr lang="en-US" i="1" dirty="0" smtClean="0">
                <a:effectLst/>
                <a:latin typeface="Verdana"/>
                <a:ea typeface="Times New Roman"/>
                <a:cs typeface="Times New Roman"/>
              </a:rPr>
              <a:t>Loss of responsiveness to normal growth controls (Autonomous).</a:t>
            </a:r>
            <a:endParaRPr lang="en-US" dirty="0" smtClean="0">
              <a:effectLst/>
              <a:latin typeface="Times New Roman"/>
              <a:ea typeface="Times New Roman"/>
              <a:cs typeface="Times New Roman"/>
            </a:endParaRPr>
          </a:p>
          <a:p>
            <a:pPr lvl="0" algn="l" rtl="0">
              <a:buFont typeface="+mj-lt"/>
              <a:buAutoNum type="arabicPeriod"/>
              <a:tabLst>
                <a:tab pos="-342900" algn="l"/>
              </a:tabLst>
            </a:pPr>
            <a:r>
              <a:rPr lang="en-US" dirty="0" smtClean="0">
                <a:effectLst/>
                <a:latin typeface="Verdana"/>
                <a:ea typeface="Times New Roman"/>
                <a:cs typeface="Times New Roman"/>
              </a:rPr>
              <a:t>Tumors </a:t>
            </a:r>
            <a:r>
              <a:rPr lang="en-US" i="1" dirty="0" smtClean="0">
                <a:effectLst/>
                <a:latin typeface="Verdana"/>
                <a:ea typeface="Times New Roman"/>
                <a:cs typeface="Times New Roman"/>
              </a:rPr>
              <a:t>increase local size regardless of their local environmental &amp; nutritional status of the host.</a:t>
            </a:r>
            <a:endParaRPr lang="en-US" dirty="0" smtClean="0">
              <a:effectLst/>
              <a:latin typeface="Times New Roman"/>
              <a:ea typeface="Times New Roman"/>
              <a:cs typeface="Times New Roman"/>
            </a:endParaRPr>
          </a:p>
          <a:p>
            <a:pPr marL="0" indent="0" algn="l" rtl="0">
              <a:spcAft>
                <a:spcPts val="0"/>
              </a:spcAft>
              <a:buNone/>
            </a:pPr>
            <a:r>
              <a:rPr lang="en-US" dirty="0" smtClean="0">
                <a:effectLst/>
                <a:latin typeface="Verdana"/>
                <a:ea typeface="Times New Roman"/>
              </a:rPr>
              <a:t> </a:t>
            </a:r>
            <a:endParaRPr lang="en-US" dirty="0" smtClean="0">
              <a:effectLst/>
              <a:latin typeface="Times New Roman"/>
              <a:ea typeface="Times New Roman"/>
            </a:endParaRPr>
          </a:p>
          <a:p>
            <a:endParaRPr lang="ar-IQ" dirty="0"/>
          </a:p>
        </p:txBody>
      </p:sp>
    </p:spTree>
    <p:extLst>
      <p:ext uri="{BB962C8B-B14F-4D97-AF65-F5344CB8AC3E}">
        <p14:creationId xmlns:p14="http://schemas.microsoft.com/office/powerpoint/2010/main" val="4230189794"/>
      </p:ext>
    </p:extLst>
  </p:cSld>
  <p:clrMapOvr>
    <a:masterClrMapping/>
  </p:clrMapOvr>
  <mc:AlternateContent xmlns:mc="http://schemas.openxmlformats.org/markup-compatibility/2006" xmlns:p14="http://schemas.microsoft.com/office/powerpoint/2010/main">
    <mc:Choice Requires="p14">
      <p:transition spd="slow" p14:dur="2000" advTm="125496"/>
    </mc:Choice>
    <mc:Fallback xmlns="">
      <p:transition spd="slow" advTm="12549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3">
            <a:lum bright="-24000" contrast="-24000"/>
            <a:extLst>
              <a:ext uri="{28A0092B-C50C-407E-A947-70E740481C1C}">
                <a14:useLocalDpi xmlns:a14="http://schemas.microsoft.com/office/drawing/2010/main" val="0"/>
              </a:ext>
            </a:extLst>
          </a:blip>
          <a:srcRect b="8643"/>
          <a:stretch>
            <a:fillRect/>
          </a:stretch>
        </p:blipFill>
        <p:spPr>
          <a:xfrm>
            <a:off x="0" y="765175"/>
            <a:ext cx="9144000" cy="5638800"/>
          </a:xfrm>
        </p:spPr>
      </p:pic>
      <p:sp>
        <p:nvSpPr>
          <p:cNvPr id="14339" name="Text Box 3"/>
          <p:cNvSpPr txBox="1">
            <a:spLocks noChangeArrowheads="1"/>
          </p:cNvSpPr>
          <p:nvPr/>
        </p:nvSpPr>
        <p:spPr bwMode="auto">
          <a:xfrm>
            <a:off x="0" y="0"/>
            <a:ext cx="914400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fontAlgn="base">
              <a:spcBef>
                <a:spcPct val="0"/>
              </a:spcBef>
              <a:spcAft>
                <a:spcPct val="0"/>
              </a:spcAft>
            </a:pPr>
            <a:r>
              <a:rPr lang="en-US" sz="2400" b="1">
                <a:solidFill>
                  <a:srgbClr val="000000"/>
                </a:solidFill>
              </a:rPr>
              <a:t>Ectopic pancreas wall of jejunum (arrow)</a:t>
            </a:r>
            <a:r>
              <a:rPr lang="en-US" sz="2400" b="1">
                <a:solidFill>
                  <a:srgbClr val="FFFFFF"/>
                </a:solidFill>
              </a:rPr>
              <a:t> </a:t>
            </a:r>
          </a:p>
        </p:txBody>
      </p:sp>
      <p:sp>
        <p:nvSpPr>
          <p:cNvPr id="14340" name="Line 4"/>
          <p:cNvSpPr>
            <a:spLocks noChangeShapeType="1"/>
          </p:cNvSpPr>
          <p:nvPr/>
        </p:nvSpPr>
        <p:spPr bwMode="auto">
          <a:xfrm flipH="1">
            <a:off x="3924300" y="1125538"/>
            <a:ext cx="360363" cy="287337"/>
          </a:xfrm>
          <a:prstGeom prst="line">
            <a:avLst/>
          </a:prstGeom>
          <a:noFill/>
          <a:ln w="635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sz="2400">
              <a:solidFill>
                <a:srgbClr val="000000"/>
              </a:solidFill>
            </a:endParaRPr>
          </a:p>
        </p:txBody>
      </p:sp>
    </p:spTree>
    <p:extLst>
      <p:ext uri="{BB962C8B-B14F-4D97-AF65-F5344CB8AC3E}">
        <p14:creationId xmlns:p14="http://schemas.microsoft.com/office/powerpoint/2010/main" val="668728548"/>
      </p:ext>
    </p:extLst>
  </p:cSld>
  <p:clrMapOvr>
    <a:masterClrMapping/>
  </p:clrMapOvr>
  <mc:AlternateContent xmlns:mc="http://schemas.openxmlformats.org/markup-compatibility/2006" xmlns:p14="http://schemas.microsoft.com/office/powerpoint/2010/main">
    <mc:Choice Requires="p14">
      <p:transition spd="slow" p14:dur="2000" advTm="22310"/>
    </mc:Choice>
    <mc:Fallback xmlns="">
      <p:transition spd="slow" advTm="2231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0" indent="0" algn="l" rtl="0">
              <a:spcAft>
                <a:spcPts val="0"/>
              </a:spcAft>
              <a:buNone/>
              <a:tabLst>
                <a:tab pos="4019550" algn="l"/>
              </a:tabLst>
            </a:pPr>
            <a:r>
              <a:rPr lang="en-US" b="1" i="1" u="sng" dirty="0" smtClean="0">
                <a:effectLst/>
                <a:latin typeface="Verdana"/>
                <a:ea typeface="Times New Roman"/>
              </a:rPr>
              <a:t>Important note:</a:t>
            </a:r>
            <a:endParaRPr lang="en-US" dirty="0" smtClean="0">
              <a:effectLst/>
              <a:latin typeface="Times New Roman"/>
              <a:ea typeface="Times New Roman"/>
            </a:endParaRPr>
          </a:p>
          <a:p>
            <a:pPr marL="0" indent="0" algn="l" rtl="0">
              <a:spcAft>
                <a:spcPts val="0"/>
              </a:spcAft>
              <a:buNone/>
              <a:tabLst>
                <a:tab pos="4019550" algn="l"/>
              </a:tabLst>
            </a:pPr>
            <a:r>
              <a:rPr lang="en-US" dirty="0" smtClean="0">
                <a:effectLst/>
                <a:latin typeface="Verdana"/>
                <a:ea typeface="Times New Roman"/>
              </a:rPr>
              <a:t>Lymphoma, melanoma, mesothelioma &amp; meningioma, although they are end with suffix </a:t>
            </a:r>
            <a:r>
              <a:rPr lang="en-US" dirty="0" err="1" smtClean="0">
                <a:effectLst/>
                <a:latin typeface="Verdana"/>
                <a:ea typeface="Times New Roman"/>
              </a:rPr>
              <a:t>oma</a:t>
            </a:r>
            <a:r>
              <a:rPr lang="en-US" dirty="0" smtClean="0">
                <a:effectLst/>
                <a:latin typeface="Verdana"/>
                <a:ea typeface="Times New Roman"/>
              </a:rPr>
              <a:t>, they are malignant tumors. </a:t>
            </a:r>
            <a:endParaRPr lang="en-US" dirty="0" smtClean="0">
              <a:effectLst/>
              <a:latin typeface="Times New Roman"/>
              <a:ea typeface="Times New Roman"/>
            </a:endParaRPr>
          </a:p>
          <a:p>
            <a:pPr marL="0" indent="0" algn="l" rtl="0">
              <a:spcAft>
                <a:spcPts val="0"/>
              </a:spcAft>
              <a:buNone/>
              <a:tabLst>
                <a:tab pos="4019550" algn="l"/>
              </a:tabLst>
            </a:pPr>
            <a:r>
              <a:rPr lang="en-US" dirty="0" smtClean="0">
                <a:effectLst/>
                <a:latin typeface="Verdana"/>
                <a:ea typeface="Times New Roman"/>
              </a:rPr>
              <a:t> </a:t>
            </a:r>
            <a:endParaRPr lang="en-US" dirty="0" smtClean="0">
              <a:effectLst/>
              <a:latin typeface="Times New Roman"/>
              <a:ea typeface="Times New Roman"/>
            </a:endParaRPr>
          </a:p>
          <a:p>
            <a:pPr marL="0" indent="0" algn="l" rtl="0">
              <a:spcAft>
                <a:spcPts val="0"/>
              </a:spcAft>
              <a:buNone/>
              <a:tabLst>
                <a:tab pos="4019550" algn="l"/>
              </a:tabLst>
            </a:pPr>
            <a:r>
              <a:rPr lang="en-US" b="1" i="1" dirty="0" smtClean="0">
                <a:effectLst/>
                <a:latin typeface="Verdana"/>
                <a:ea typeface="Times New Roman"/>
              </a:rPr>
              <a:t>Characteristics of Benign &amp; Malignant tumors:</a:t>
            </a:r>
            <a:endParaRPr lang="en-US" dirty="0" smtClean="0">
              <a:effectLst/>
              <a:latin typeface="Times New Roman"/>
              <a:ea typeface="Times New Roman"/>
            </a:endParaRPr>
          </a:p>
          <a:p>
            <a:pPr marL="0" indent="0" algn="l" rtl="0">
              <a:spcAft>
                <a:spcPts val="0"/>
              </a:spcAft>
              <a:buNone/>
              <a:tabLst>
                <a:tab pos="4019550" algn="l"/>
              </a:tabLst>
            </a:pPr>
            <a:r>
              <a:rPr lang="en-US" dirty="0" smtClean="0">
                <a:effectLst/>
                <a:latin typeface="Verdana"/>
                <a:ea typeface="Times New Roman"/>
              </a:rPr>
              <a:t>Characteristics of differentiation between benign &amp; malignant tumors are:-</a:t>
            </a:r>
            <a:endParaRPr lang="en-US" dirty="0" smtClean="0">
              <a:effectLst/>
              <a:latin typeface="Times New Roman"/>
              <a:ea typeface="Times New Roman"/>
            </a:endParaRPr>
          </a:p>
          <a:p>
            <a:pPr lvl="0" algn="l" rtl="0">
              <a:buFont typeface="+mj-lt"/>
              <a:buAutoNum type="arabicPeriod"/>
              <a:tabLst>
                <a:tab pos="-342900" algn="l"/>
                <a:tab pos="4019550" algn="l"/>
              </a:tabLst>
            </a:pPr>
            <a:r>
              <a:rPr lang="en-US" b="1" i="1" dirty="0" smtClean="0">
                <a:effectLst/>
                <a:latin typeface="Verdana"/>
                <a:ea typeface="Times New Roman"/>
                <a:cs typeface="Times New Roman"/>
              </a:rPr>
              <a:t>Differentiation &amp; </a:t>
            </a:r>
            <a:r>
              <a:rPr lang="en-US" b="1" i="1" dirty="0" err="1">
                <a:latin typeface="Verdana"/>
                <a:ea typeface="Times New Roman"/>
                <a:cs typeface="Times New Roman"/>
              </a:rPr>
              <a:t>a</a:t>
            </a:r>
            <a:r>
              <a:rPr lang="en-US" b="1" i="1" dirty="0" err="1" smtClean="0">
                <a:effectLst/>
                <a:latin typeface="Verdana"/>
                <a:ea typeface="Times New Roman"/>
                <a:cs typeface="Times New Roman"/>
              </a:rPr>
              <a:t>naplasia</a:t>
            </a:r>
            <a:r>
              <a:rPr lang="en-US" b="1" i="1" dirty="0" smtClean="0">
                <a:effectLst/>
                <a:latin typeface="Verdana"/>
                <a:ea typeface="Times New Roman"/>
                <a:cs typeface="Times New Roman"/>
              </a:rPr>
              <a:t>.</a:t>
            </a:r>
            <a:endParaRPr lang="en-US" dirty="0" smtClean="0">
              <a:effectLst/>
              <a:latin typeface="Times New Roman"/>
              <a:ea typeface="Times New Roman"/>
              <a:cs typeface="Times New Roman"/>
            </a:endParaRPr>
          </a:p>
          <a:p>
            <a:pPr lvl="0" algn="l" rtl="0">
              <a:buFont typeface="+mj-lt"/>
              <a:buAutoNum type="arabicPeriod"/>
              <a:tabLst>
                <a:tab pos="-342900" algn="l"/>
                <a:tab pos="4019550" algn="l"/>
              </a:tabLst>
            </a:pPr>
            <a:r>
              <a:rPr lang="en-US" b="1" i="1" dirty="0" smtClean="0">
                <a:effectLst/>
                <a:latin typeface="Verdana"/>
                <a:ea typeface="Times New Roman"/>
                <a:cs typeface="Times New Roman"/>
              </a:rPr>
              <a:t>Rate of growth.</a:t>
            </a:r>
            <a:endParaRPr lang="en-US" dirty="0" smtClean="0">
              <a:effectLst/>
              <a:latin typeface="Times New Roman"/>
              <a:ea typeface="Times New Roman"/>
              <a:cs typeface="Times New Roman"/>
            </a:endParaRPr>
          </a:p>
          <a:p>
            <a:pPr lvl="0" algn="l" rtl="0">
              <a:buFont typeface="+mj-lt"/>
              <a:buAutoNum type="arabicPeriod"/>
              <a:tabLst>
                <a:tab pos="-342900" algn="l"/>
                <a:tab pos="4019550" algn="l"/>
              </a:tabLst>
            </a:pPr>
            <a:r>
              <a:rPr lang="en-US" b="1" i="1" dirty="0" smtClean="0">
                <a:effectLst/>
                <a:latin typeface="Verdana"/>
                <a:ea typeface="Times New Roman"/>
                <a:cs typeface="Times New Roman"/>
              </a:rPr>
              <a:t>Local invasion.</a:t>
            </a:r>
            <a:endParaRPr lang="en-US" dirty="0" smtClean="0">
              <a:effectLst/>
              <a:latin typeface="Times New Roman"/>
              <a:ea typeface="Times New Roman"/>
              <a:cs typeface="Times New Roman"/>
            </a:endParaRPr>
          </a:p>
          <a:p>
            <a:pPr marL="0" indent="0" algn="l" rtl="0">
              <a:spcAft>
                <a:spcPts val="0"/>
              </a:spcAft>
              <a:buNone/>
              <a:tabLst>
                <a:tab pos="4019550" algn="l"/>
              </a:tabLst>
            </a:pPr>
            <a:r>
              <a:rPr lang="en-US" b="1" i="1" dirty="0" smtClean="0">
                <a:effectLst/>
                <a:latin typeface="Verdana"/>
                <a:ea typeface="Times New Roman"/>
              </a:rPr>
              <a:t>4.Metastasis</a:t>
            </a:r>
            <a:r>
              <a:rPr lang="en-US" dirty="0" smtClean="0">
                <a:effectLst/>
                <a:latin typeface="Verdana"/>
                <a:ea typeface="Times New Roman"/>
              </a:rPr>
              <a:t>.</a:t>
            </a:r>
            <a:r>
              <a:rPr lang="en-US" b="1" i="1" dirty="0" smtClean="0">
                <a:effectLst/>
                <a:latin typeface="Verdana"/>
                <a:ea typeface="Times New Roman"/>
              </a:rPr>
              <a:t> </a:t>
            </a:r>
            <a:endParaRPr lang="en-US" dirty="0" smtClean="0">
              <a:effectLst/>
              <a:latin typeface="Times New Roman"/>
              <a:ea typeface="Times New Roman"/>
            </a:endParaRPr>
          </a:p>
          <a:p>
            <a:endParaRPr lang="ar-IQ" dirty="0"/>
          </a:p>
        </p:txBody>
      </p:sp>
    </p:spTree>
    <p:extLst>
      <p:ext uri="{BB962C8B-B14F-4D97-AF65-F5344CB8AC3E}">
        <p14:creationId xmlns:p14="http://schemas.microsoft.com/office/powerpoint/2010/main" val="3581510327"/>
      </p:ext>
    </p:extLst>
  </p:cSld>
  <p:clrMapOvr>
    <a:masterClrMapping/>
  </p:clrMapOvr>
  <mc:AlternateContent xmlns:mc="http://schemas.openxmlformats.org/markup-compatibility/2006" xmlns:p14="http://schemas.microsoft.com/office/powerpoint/2010/main">
    <mc:Choice Requires="p14">
      <p:transition spd="slow" p14:dur="2000" advTm="217263"/>
    </mc:Choice>
    <mc:Fallback xmlns="">
      <p:transition spd="slow" advTm="21726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l" rtl="0">
              <a:spcAft>
                <a:spcPts val="0"/>
              </a:spcAft>
              <a:buNone/>
              <a:tabLst>
                <a:tab pos="4019550" algn="l"/>
              </a:tabLst>
            </a:pPr>
            <a:r>
              <a:rPr lang="en-US" b="1" i="1" dirty="0" smtClean="0">
                <a:effectLst/>
                <a:latin typeface="Verdana"/>
                <a:ea typeface="Times New Roman"/>
              </a:rPr>
              <a:t>I. Differentiation &amp; </a:t>
            </a:r>
            <a:r>
              <a:rPr lang="en-US" b="1" i="1" dirty="0" err="1">
                <a:latin typeface="Verdana"/>
                <a:ea typeface="Times New Roman"/>
              </a:rPr>
              <a:t>a</a:t>
            </a:r>
            <a:r>
              <a:rPr lang="en-US" b="1" i="1" dirty="0" err="1" smtClean="0">
                <a:effectLst/>
                <a:latin typeface="Verdana"/>
                <a:ea typeface="Times New Roman"/>
              </a:rPr>
              <a:t>naplasia</a:t>
            </a:r>
            <a:r>
              <a:rPr lang="en-US" b="1" i="1" dirty="0" smtClean="0">
                <a:effectLst/>
                <a:latin typeface="Verdana"/>
                <a:ea typeface="Times New Roman"/>
              </a:rPr>
              <a:t>:</a:t>
            </a:r>
            <a:endParaRPr lang="en-US" dirty="0" smtClean="0">
              <a:effectLst/>
              <a:latin typeface="Times New Roman"/>
              <a:ea typeface="Times New Roman"/>
            </a:endParaRPr>
          </a:p>
          <a:p>
            <a:pPr lvl="0" algn="l" rtl="0">
              <a:buFont typeface="Wingdings"/>
              <a:buChar char=""/>
              <a:tabLst>
                <a:tab pos="-114300" algn="l"/>
                <a:tab pos="4019550" algn="l"/>
              </a:tabLst>
            </a:pPr>
            <a:r>
              <a:rPr lang="en-US" i="1" dirty="0" smtClean="0">
                <a:effectLst/>
                <a:latin typeface="Verdana"/>
                <a:ea typeface="Times New Roman"/>
              </a:rPr>
              <a:t>Parenchymal part of tumor is responsible for differentiation &amp; </a:t>
            </a:r>
            <a:r>
              <a:rPr lang="en-US" i="1" dirty="0" err="1" smtClean="0">
                <a:effectLst/>
                <a:latin typeface="Verdana"/>
                <a:ea typeface="Times New Roman"/>
              </a:rPr>
              <a:t>anaplasia</a:t>
            </a:r>
            <a:r>
              <a:rPr lang="en-US" i="1" dirty="0" smtClean="0">
                <a:effectLst/>
                <a:latin typeface="Verdana"/>
                <a:ea typeface="Times New Roman"/>
              </a:rPr>
              <a:t> of tumors, while the stromal part of tumors is important for growth of tumor because it contains blood supply of tumors.</a:t>
            </a:r>
            <a:endParaRPr lang="en-US" dirty="0" smtClean="0">
              <a:effectLst/>
              <a:latin typeface="Times New Roman"/>
              <a:ea typeface="Times New Roman"/>
            </a:endParaRPr>
          </a:p>
          <a:p>
            <a:pPr marL="0" indent="0" algn="l" rtl="0">
              <a:spcAft>
                <a:spcPts val="0"/>
              </a:spcAft>
              <a:buNone/>
              <a:tabLst>
                <a:tab pos="4019550" algn="l"/>
              </a:tabLst>
            </a:pPr>
            <a:r>
              <a:rPr lang="en-US" dirty="0" smtClean="0">
                <a:effectLst/>
                <a:latin typeface="Verdana"/>
                <a:ea typeface="Times New Roman"/>
              </a:rPr>
              <a:t> </a:t>
            </a:r>
            <a:endParaRPr lang="en-US" dirty="0" smtClean="0">
              <a:effectLst/>
              <a:latin typeface="Times New Roman"/>
              <a:ea typeface="Times New Roman"/>
            </a:endParaRPr>
          </a:p>
          <a:p>
            <a:pPr marL="0" indent="0" algn="l" rtl="0">
              <a:spcAft>
                <a:spcPts val="0"/>
              </a:spcAft>
              <a:buNone/>
              <a:tabLst>
                <a:tab pos="4019550" algn="l"/>
              </a:tabLst>
            </a:pPr>
            <a:r>
              <a:rPr lang="en-US" b="1" i="1" u="sng" dirty="0" smtClean="0">
                <a:effectLst/>
                <a:latin typeface="Verdana"/>
                <a:ea typeface="Times New Roman"/>
              </a:rPr>
              <a:t>Differentiation</a:t>
            </a:r>
            <a:r>
              <a:rPr lang="en-US" dirty="0" smtClean="0">
                <a:effectLst/>
                <a:latin typeface="Verdana"/>
                <a:ea typeface="Times New Roman"/>
              </a:rPr>
              <a:t> of Parenchymal cells refers to the </a:t>
            </a:r>
            <a:r>
              <a:rPr lang="en-US" i="1" dirty="0" smtClean="0">
                <a:effectLst/>
                <a:latin typeface="Verdana"/>
                <a:ea typeface="Times New Roman"/>
              </a:rPr>
              <a:t>extent to which the tumor cells resemble their normal original tissue morphologically &amp; functionally.</a:t>
            </a:r>
            <a:endParaRPr lang="en-US" dirty="0" smtClean="0">
              <a:effectLst/>
              <a:latin typeface="Times New Roman"/>
              <a:ea typeface="Times New Roman"/>
            </a:endParaRPr>
          </a:p>
          <a:p>
            <a:endParaRPr lang="ar-IQ" dirty="0"/>
          </a:p>
        </p:txBody>
      </p:sp>
    </p:spTree>
    <p:extLst>
      <p:ext uri="{BB962C8B-B14F-4D97-AF65-F5344CB8AC3E}">
        <p14:creationId xmlns:p14="http://schemas.microsoft.com/office/powerpoint/2010/main" val="4170440673"/>
      </p:ext>
    </p:extLst>
  </p:cSld>
  <p:clrMapOvr>
    <a:masterClrMapping/>
  </p:clrMapOvr>
  <mc:AlternateContent xmlns:mc="http://schemas.openxmlformats.org/markup-compatibility/2006" xmlns:p14="http://schemas.microsoft.com/office/powerpoint/2010/main">
    <mc:Choice Requires="p14">
      <p:transition spd="slow" p14:dur="2000" advTm="73619"/>
    </mc:Choice>
    <mc:Fallback xmlns="">
      <p:transition spd="slow" advTm="7361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Grp="1" noChangeAspect="1"/>
          </p:cNvGraphicFramePr>
          <p:nvPr>
            <p:ph idx="1"/>
            <p:extLst>
              <p:ext uri="{D42A27DB-BD31-4B8C-83A1-F6EECF244321}">
                <p14:modId xmlns:p14="http://schemas.microsoft.com/office/powerpoint/2010/main" val="3662958471"/>
              </p:ext>
            </p:extLst>
          </p:nvPr>
        </p:nvGraphicFramePr>
        <p:xfrm>
          <a:off x="1" y="549275"/>
          <a:ext cx="9144000" cy="5038725"/>
        </p:xfrm>
        <a:graphic>
          <a:graphicData uri="http://schemas.openxmlformats.org/presentationml/2006/ole">
            <mc:AlternateContent xmlns:mc="http://schemas.openxmlformats.org/markup-compatibility/2006">
              <mc:Choice xmlns:v="urn:schemas-microsoft-com:vml" Requires="v">
                <p:oleObj spid="_x0000_s4112" name="Bitmap Image" r:id="rId4" imgW="4753639" imgH="3153215" progId="Paint.Picture">
                  <p:embed/>
                </p:oleObj>
              </mc:Choice>
              <mc:Fallback>
                <p:oleObj name="Bitmap Image" r:id="rId4" imgW="4753639" imgH="3153215" progId="Paint.Picture">
                  <p:embed/>
                  <p:pic>
                    <p:nvPicPr>
                      <p:cNvPr id="0" name=""/>
                      <p:cNvPicPr>
                        <a:picLocks noChangeAspect="1" noChangeArrowheads="1"/>
                      </p:cNvPicPr>
                      <p:nvPr/>
                    </p:nvPicPr>
                    <p:blipFill>
                      <a:blip r:embed="rId5">
                        <a:lum bright="-12000" contrast="30000"/>
                        <a:extLst>
                          <a:ext uri="{28A0092B-C50C-407E-A947-70E740481C1C}">
                            <a14:useLocalDpi xmlns:a14="http://schemas.microsoft.com/office/drawing/2010/main" val="0"/>
                          </a:ext>
                        </a:extLst>
                      </a:blip>
                      <a:srcRect/>
                      <a:stretch>
                        <a:fillRect/>
                      </a:stretch>
                    </p:blipFill>
                    <p:spPr bwMode="auto">
                      <a:xfrm>
                        <a:off x="1" y="549275"/>
                        <a:ext cx="9144000" cy="5038725"/>
                      </a:xfrm>
                      <a:prstGeom prst="rect">
                        <a:avLst/>
                      </a:prstGeom>
                      <a:noFill/>
                      <a:ln>
                        <a:noFill/>
                      </a:ln>
                      <a:effectLst/>
                      <a:extLst/>
                    </p:spPr>
                  </p:pic>
                </p:oleObj>
              </mc:Fallback>
            </mc:AlternateContent>
          </a:graphicData>
        </a:graphic>
      </p:graphicFrame>
      <p:sp>
        <p:nvSpPr>
          <p:cNvPr id="16387" name="Text Box 3"/>
          <p:cNvSpPr txBox="1">
            <a:spLocks noChangeArrowheads="1"/>
          </p:cNvSpPr>
          <p:nvPr/>
        </p:nvSpPr>
        <p:spPr bwMode="auto">
          <a:xfrm>
            <a:off x="-9443" y="5657671"/>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fontAlgn="base">
              <a:spcBef>
                <a:spcPct val="50000"/>
              </a:spcBef>
              <a:spcAft>
                <a:spcPct val="0"/>
              </a:spcAft>
            </a:pPr>
            <a:r>
              <a:rPr lang="en-GB" sz="2400" b="1" dirty="0" smtClean="0">
                <a:solidFill>
                  <a:srgbClr val="FFFFFF"/>
                </a:solidFill>
              </a:rPr>
              <a:t>Sections from a leiomyoma show interlacing bundles of benign smooth muscle cells that simulate very closely their native counterparts. </a:t>
            </a:r>
            <a:endParaRPr lang="en-US" sz="2400" b="1" dirty="0" smtClean="0">
              <a:solidFill>
                <a:srgbClr val="FFFFFF"/>
              </a:solidFill>
            </a:endParaRPr>
          </a:p>
        </p:txBody>
      </p:sp>
      <p:sp>
        <p:nvSpPr>
          <p:cNvPr id="16389" name="Rectangle 5"/>
          <p:cNvSpPr>
            <a:spLocks noGrp="1" noChangeArrowheads="1"/>
          </p:cNvSpPr>
          <p:nvPr>
            <p:ph type="title"/>
          </p:nvPr>
        </p:nvSpPr>
        <p:spPr>
          <a:xfrm>
            <a:off x="0" y="0"/>
            <a:ext cx="9144000" cy="476250"/>
          </a:xfrm>
          <a:solidFill>
            <a:srgbClr val="FFFFCC"/>
          </a:solidFill>
          <a:ln/>
        </p:spPr>
        <p:txBody>
          <a:bodyPr/>
          <a:lstStyle/>
          <a:p>
            <a:r>
              <a:rPr lang="en-US" sz="3200" b="1" dirty="0">
                <a:solidFill>
                  <a:schemeClr val="tx1"/>
                </a:solidFill>
              </a:rPr>
              <a:t>Leiomyoma</a:t>
            </a:r>
          </a:p>
        </p:txBody>
      </p:sp>
    </p:spTree>
    <p:extLst>
      <p:ext uri="{BB962C8B-B14F-4D97-AF65-F5344CB8AC3E}">
        <p14:creationId xmlns:p14="http://schemas.microsoft.com/office/powerpoint/2010/main" val="1417015548"/>
      </p:ext>
    </p:extLst>
  </p:cSld>
  <p:clrMapOvr>
    <a:masterClrMapping/>
  </p:clrMapOvr>
  <mc:AlternateContent xmlns:mc="http://schemas.openxmlformats.org/markup-compatibility/2006" xmlns:p14="http://schemas.microsoft.com/office/powerpoint/2010/main">
    <mc:Choice Requires="p14">
      <p:transition spd="slow" p14:dur="2000" advTm="20757"/>
    </mc:Choice>
    <mc:Fallback xmlns="">
      <p:transition spd="slow" advTm="20757"/>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l" rtl="0">
              <a:spcAft>
                <a:spcPts val="0"/>
              </a:spcAft>
              <a:buNone/>
              <a:tabLst>
                <a:tab pos="4019550" algn="l"/>
              </a:tabLst>
            </a:pPr>
            <a:r>
              <a:rPr lang="en-US" b="1" dirty="0" smtClean="0">
                <a:effectLst/>
                <a:latin typeface="Verdana"/>
                <a:ea typeface="Times New Roman"/>
              </a:rPr>
              <a:t>Benign tumors</a:t>
            </a:r>
            <a:r>
              <a:rPr lang="en-US" dirty="0" smtClean="0">
                <a:effectLst/>
                <a:latin typeface="Verdana"/>
                <a:ea typeface="Times New Roman"/>
              </a:rPr>
              <a:t> </a:t>
            </a:r>
            <a:r>
              <a:rPr lang="en-US" i="1" dirty="0" smtClean="0">
                <a:effectLst/>
                <a:latin typeface="Verdana"/>
                <a:ea typeface="Times New Roman"/>
              </a:rPr>
              <a:t>composed of well differentiated cells</a:t>
            </a:r>
            <a:r>
              <a:rPr lang="en-US" dirty="0" smtClean="0">
                <a:effectLst/>
                <a:latin typeface="Verdana"/>
                <a:ea typeface="Times New Roman"/>
              </a:rPr>
              <a:t> (closely resemble their normal counterpart), </a:t>
            </a:r>
          </a:p>
          <a:p>
            <a:pPr marL="0" indent="0" algn="l" rtl="0">
              <a:spcAft>
                <a:spcPts val="0"/>
              </a:spcAft>
              <a:buNone/>
              <a:tabLst>
                <a:tab pos="4019550" algn="l"/>
              </a:tabLst>
            </a:pPr>
            <a:r>
              <a:rPr lang="en-US" dirty="0" smtClean="0">
                <a:effectLst/>
                <a:latin typeface="Verdana"/>
                <a:ea typeface="Times New Roman"/>
              </a:rPr>
              <a:t>e.g. </a:t>
            </a:r>
            <a:r>
              <a:rPr lang="en-US" dirty="0" err="1" smtClean="0">
                <a:effectLst/>
                <a:latin typeface="Verdana"/>
                <a:ea typeface="Times New Roman"/>
              </a:rPr>
              <a:t>Lipoma</a:t>
            </a:r>
            <a:r>
              <a:rPr lang="en-US" dirty="0" smtClean="0">
                <a:effectLst/>
                <a:latin typeface="Verdana"/>
                <a:ea typeface="Times New Roman"/>
              </a:rPr>
              <a:t> (consist of mature adipose cells).</a:t>
            </a:r>
            <a:endParaRPr lang="en-US" dirty="0" smtClean="0">
              <a:effectLst/>
              <a:latin typeface="Times New Roman"/>
              <a:ea typeface="Times New Roman"/>
            </a:endParaRPr>
          </a:p>
          <a:p>
            <a:pPr marL="0" indent="0" algn="l" rtl="0">
              <a:spcAft>
                <a:spcPts val="0"/>
              </a:spcAft>
              <a:buNone/>
              <a:tabLst>
                <a:tab pos="4019550" algn="l"/>
              </a:tabLst>
            </a:pPr>
            <a:r>
              <a:rPr lang="en-US" dirty="0" err="1" smtClean="0">
                <a:effectLst/>
                <a:latin typeface="Verdana"/>
                <a:ea typeface="Times New Roman"/>
              </a:rPr>
              <a:t>Chondroma</a:t>
            </a:r>
            <a:r>
              <a:rPr lang="en-US" dirty="0" smtClean="0">
                <a:effectLst/>
                <a:latin typeface="Verdana"/>
                <a:ea typeface="Times New Roman"/>
              </a:rPr>
              <a:t> (consist of mature chondrocytes).  </a:t>
            </a:r>
            <a:endParaRPr lang="en-US" dirty="0" smtClean="0">
              <a:effectLst/>
              <a:latin typeface="Times New Roman"/>
              <a:ea typeface="Times New Roman"/>
            </a:endParaRPr>
          </a:p>
          <a:p>
            <a:pPr marL="0" indent="0" algn="l" rtl="0">
              <a:spcAft>
                <a:spcPts val="0"/>
              </a:spcAft>
              <a:buNone/>
              <a:tabLst>
                <a:tab pos="4019550" algn="l"/>
              </a:tabLst>
            </a:pPr>
            <a:r>
              <a:rPr lang="en-US" dirty="0" smtClean="0">
                <a:effectLst/>
                <a:latin typeface="Verdana"/>
                <a:ea typeface="Times New Roman"/>
              </a:rPr>
              <a:t>Mitosis is extremely rare in number in benign tumors. </a:t>
            </a:r>
            <a:endParaRPr lang="en-US" dirty="0" smtClean="0">
              <a:effectLst/>
              <a:latin typeface="Times New Roman"/>
              <a:ea typeface="Times New Roman"/>
            </a:endParaRPr>
          </a:p>
          <a:p>
            <a:pPr marL="0" indent="0" algn="l" rtl="0">
              <a:spcAft>
                <a:spcPts val="0"/>
              </a:spcAft>
              <a:buNone/>
              <a:tabLst>
                <a:tab pos="4019550" algn="l"/>
              </a:tabLst>
            </a:pPr>
            <a:r>
              <a:rPr lang="en-US" b="1" dirty="0" smtClean="0">
                <a:effectLst/>
                <a:latin typeface="Verdana"/>
                <a:ea typeface="Times New Roman"/>
              </a:rPr>
              <a:t>Malignant tumors</a:t>
            </a:r>
            <a:r>
              <a:rPr lang="en-US" dirty="0" smtClean="0">
                <a:effectLst/>
                <a:latin typeface="Verdana"/>
                <a:ea typeface="Times New Roman"/>
              </a:rPr>
              <a:t> characterized by wide range of parenchymal cell differentiation (</a:t>
            </a:r>
            <a:r>
              <a:rPr lang="en-US" i="1" dirty="0" smtClean="0">
                <a:effectLst/>
                <a:latin typeface="Verdana"/>
                <a:ea typeface="Times New Roman"/>
              </a:rPr>
              <a:t>from well differentiated to undifferentiated &amp; </a:t>
            </a:r>
            <a:r>
              <a:rPr lang="en-US" i="1" dirty="0" err="1">
                <a:latin typeface="Verdana"/>
                <a:ea typeface="Times New Roman"/>
              </a:rPr>
              <a:t>a</a:t>
            </a:r>
            <a:r>
              <a:rPr lang="en-US" i="1" dirty="0" err="1" smtClean="0">
                <a:effectLst/>
                <a:latin typeface="Verdana"/>
                <a:ea typeface="Times New Roman"/>
              </a:rPr>
              <a:t>naplasia</a:t>
            </a:r>
            <a:r>
              <a:rPr lang="en-US" dirty="0" smtClean="0">
                <a:effectLst/>
                <a:latin typeface="Verdana"/>
                <a:ea typeface="Times New Roman"/>
              </a:rPr>
              <a:t>).</a:t>
            </a:r>
            <a:endParaRPr lang="en-US" dirty="0" smtClean="0">
              <a:effectLst/>
              <a:latin typeface="Times New Roman"/>
              <a:ea typeface="Times New Roman"/>
            </a:endParaRPr>
          </a:p>
          <a:p>
            <a:endParaRPr lang="ar-IQ" dirty="0"/>
          </a:p>
        </p:txBody>
      </p:sp>
    </p:spTree>
    <p:extLst>
      <p:ext uri="{BB962C8B-B14F-4D97-AF65-F5344CB8AC3E}">
        <p14:creationId xmlns:p14="http://schemas.microsoft.com/office/powerpoint/2010/main" val="2656029774"/>
      </p:ext>
    </p:extLst>
  </p:cSld>
  <p:clrMapOvr>
    <a:masterClrMapping/>
  </p:clrMapOvr>
  <mc:AlternateContent xmlns:mc="http://schemas.openxmlformats.org/markup-compatibility/2006" xmlns:p14="http://schemas.microsoft.com/office/powerpoint/2010/main">
    <mc:Choice Requires="p14">
      <p:transition spd="slow" p14:dur="2000" advTm="77695"/>
    </mc:Choice>
    <mc:Fallback xmlns="">
      <p:transition spd="slow" advTm="77695"/>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9144000" cy="476250"/>
          </a:xfrm>
          <a:solidFill>
            <a:srgbClr val="FFFFCC"/>
          </a:solidFill>
        </p:spPr>
        <p:txBody>
          <a:bodyPr/>
          <a:lstStyle/>
          <a:p>
            <a:r>
              <a:rPr lang="en-US" sz="2400" b="1" dirty="0" err="1">
                <a:solidFill>
                  <a:schemeClr val="tx1"/>
                </a:solidFill>
              </a:rPr>
              <a:t>Lipoma</a:t>
            </a:r>
            <a:r>
              <a:rPr lang="en-US" sz="2400" b="1" dirty="0">
                <a:solidFill>
                  <a:schemeClr val="tx1"/>
                </a:solidFill>
              </a:rPr>
              <a:t> </a:t>
            </a:r>
            <a:r>
              <a:rPr lang="en-US" sz="2400" b="1" dirty="0" smtClean="0">
                <a:solidFill>
                  <a:schemeClr val="tx1"/>
                </a:solidFill>
              </a:rPr>
              <a:t>(small intestine)</a:t>
            </a:r>
            <a:r>
              <a:rPr lang="en-US" sz="2800" b="1" dirty="0" smtClean="0">
                <a:solidFill>
                  <a:schemeClr val="tx1"/>
                </a:solidFill>
              </a:rPr>
              <a:t> </a:t>
            </a:r>
            <a:endParaRPr lang="en-US" sz="2800" b="1" dirty="0">
              <a:solidFill>
                <a:schemeClr val="tx1"/>
              </a:solidFill>
            </a:endParaRPr>
          </a:p>
        </p:txBody>
      </p:sp>
      <p:graphicFrame>
        <p:nvGraphicFramePr>
          <p:cNvPr id="62467" name="Object 3"/>
          <p:cNvGraphicFramePr>
            <a:graphicFrameLocks noChangeAspect="1"/>
          </p:cNvGraphicFramePr>
          <p:nvPr/>
        </p:nvGraphicFramePr>
        <p:xfrm>
          <a:off x="0" y="476250"/>
          <a:ext cx="4716463" cy="3100388"/>
        </p:xfrm>
        <a:graphic>
          <a:graphicData uri="http://schemas.openxmlformats.org/presentationml/2006/ole">
            <mc:AlternateContent xmlns:mc="http://schemas.openxmlformats.org/markup-compatibility/2006">
              <mc:Choice xmlns:v="urn:schemas-microsoft-com:vml" Requires="v">
                <p:oleObj spid="_x0000_s7190" name="Bitmap Image" r:id="rId4" imgW="4780952" imgH="3142857" progId="Paint.Picture">
                  <p:embed/>
                </p:oleObj>
              </mc:Choice>
              <mc:Fallback>
                <p:oleObj name="Bitmap Image" r:id="rId4" imgW="4780952" imgH="314285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250"/>
                        <a:ext cx="4716463" cy="3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9" name="Object 5"/>
          <p:cNvGraphicFramePr>
            <a:graphicFrameLocks noChangeAspect="1"/>
          </p:cNvGraphicFramePr>
          <p:nvPr/>
        </p:nvGraphicFramePr>
        <p:xfrm>
          <a:off x="4211638" y="3606800"/>
          <a:ext cx="4932362" cy="3251200"/>
        </p:xfrm>
        <a:graphic>
          <a:graphicData uri="http://schemas.openxmlformats.org/presentationml/2006/ole">
            <mc:AlternateContent xmlns:mc="http://schemas.openxmlformats.org/markup-compatibility/2006">
              <mc:Choice xmlns:v="urn:schemas-microsoft-com:vml" Requires="v">
                <p:oleObj spid="_x0000_s7191" name="Bitmap Image" r:id="rId6" imgW="4780952" imgH="3153215" progId="Paint.Picture">
                  <p:embed/>
                </p:oleObj>
              </mc:Choice>
              <mc:Fallback>
                <p:oleObj name="Bitmap Image" r:id="rId6" imgW="4780952" imgH="3153215" progId="Paint.Picture">
                  <p:embed/>
                  <p:pic>
                    <p:nvPicPr>
                      <p:cNvPr id="0" name=""/>
                      <p:cNvPicPr>
                        <a:picLocks noChangeAspect="1" noChangeArrowheads="1"/>
                      </p:cNvPicPr>
                      <p:nvPr/>
                    </p:nvPicPr>
                    <p:blipFill>
                      <a:blip r:embed="rId7">
                        <a:lum bright="-30000" contrast="42000"/>
                        <a:extLst>
                          <a:ext uri="{28A0092B-C50C-407E-A947-70E740481C1C}">
                            <a14:useLocalDpi xmlns:a14="http://schemas.microsoft.com/office/drawing/2010/main" val="0"/>
                          </a:ext>
                        </a:extLst>
                      </a:blip>
                      <a:srcRect/>
                      <a:stretch>
                        <a:fillRect/>
                      </a:stretch>
                    </p:blipFill>
                    <p:spPr bwMode="auto">
                      <a:xfrm>
                        <a:off x="4211638" y="3606800"/>
                        <a:ext cx="4932362" cy="32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47417586"/>
      </p:ext>
    </p:extLst>
  </p:cSld>
  <p:clrMapOvr>
    <a:masterClrMapping/>
  </p:clrMapOvr>
  <mc:AlternateContent xmlns:mc="http://schemas.openxmlformats.org/markup-compatibility/2006" xmlns:p14="http://schemas.microsoft.com/office/powerpoint/2010/main">
    <mc:Choice Requires="p14">
      <p:transition spd="slow" p14:dur="2000" advTm="6955"/>
    </mc:Choice>
    <mc:Fallback xmlns="">
      <p:transition spd="slow" advTm="6955"/>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594995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fontAlgn="base">
              <a:spcBef>
                <a:spcPct val="50000"/>
              </a:spcBef>
              <a:spcAft>
                <a:spcPct val="0"/>
              </a:spcAft>
            </a:pPr>
            <a:r>
              <a:rPr lang="en-US" sz="2400" b="1" dirty="0" smtClean="0">
                <a:solidFill>
                  <a:srgbClr val="FFFFFF"/>
                </a:solidFill>
              </a:rPr>
              <a:t>The tumor cells are strikingly similar to normal squamous epithelial cells, with intercellular bridges and nests of keratin pearls (arrow). </a:t>
            </a:r>
          </a:p>
        </p:txBody>
      </p:sp>
      <p:sp>
        <p:nvSpPr>
          <p:cNvPr id="6149" name="Text Box 5"/>
          <p:cNvSpPr txBox="1">
            <a:spLocks noChangeArrowheads="1"/>
          </p:cNvSpPr>
          <p:nvPr/>
        </p:nvSpPr>
        <p:spPr bwMode="auto">
          <a:xfrm>
            <a:off x="0" y="0"/>
            <a:ext cx="9144000" cy="52322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fontAlgn="base">
              <a:spcBef>
                <a:spcPct val="50000"/>
              </a:spcBef>
              <a:spcAft>
                <a:spcPct val="0"/>
              </a:spcAft>
            </a:pPr>
            <a:r>
              <a:rPr lang="en-US" sz="2800" b="1" dirty="0" smtClean="0">
                <a:solidFill>
                  <a:srgbClr val="000000"/>
                </a:solidFill>
              </a:rPr>
              <a:t>Well-differentiated squamous cell carcinoma of the skin</a:t>
            </a: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3999" cy="543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626047"/>
      </p:ext>
    </p:extLst>
  </p:cSld>
  <p:clrMapOvr>
    <a:masterClrMapping/>
  </p:clrMapOvr>
  <mc:AlternateContent xmlns:mc="http://schemas.openxmlformats.org/markup-compatibility/2006" xmlns:p14="http://schemas.microsoft.com/office/powerpoint/2010/main">
    <mc:Choice Requires="p14">
      <p:transition spd="slow" p14:dur="2000" advTm="32458"/>
    </mc:Choice>
    <mc:Fallback xmlns="">
      <p:transition spd="slow" advTm="32458"/>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l" rtl="0">
              <a:spcAft>
                <a:spcPts val="0"/>
              </a:spcAft>
              <a:buNone/>
              <a:tabLst>
                <a:tab pos="4019550" algn="l"/>
              </a:tabLst>
            </a:pPr>
            <a:r>
              <a:rPr lang="en-US" b="1" i="1" u="sng" dirty="0" err="1" smtClean="0">
                <a:effectLst/>
                <a:latin typeface="Verdana"/>
                <a:ea typeface="Times New Roman"/>
              </a:rPr>
              <a:t>Anaplasia</a:t>
            </a:r>
            <a:r>
              <a:rPr lang="en-US" b="1" dirty="0" smtClean="0">
                <a:effectLst/>
                <a:latin typeface="Verdana"/>
                <a:ea typeface="Times New Roman"/>
              </a:rPr>
              <a:t>: </a:t>
            </a:r>
            <a:r>
              <a:rPr lang="en-US" dirty="0" smtClean="0">
                <a:effectLst/>
                <a:latin typeface="Verdana"/>
                <a:ea typeface="Times New Roman"/>
              </a:rPr>
              <a:t>means loss of structural &amp; functional differentiation of normal cells.</a:t>
            </a:r>
            <a:endParaRPr lang="en-US" dirty="0" smtClean="0">
              <a:effectLst/>
              <a:latin typeface="Times New Roman"/>
              <a:ea typeface="Times New Roman"/>
            </a:endParaRPr>
          </a:p>
          <a:p>
            <a:pPr marL="0" lvl="0" indent="0" algn="l" rtl="0">
              <a:buNone/>
              <a:tabLst>
                <a:tab pos="-342900" algn="l"/>
                <a:tab pos="4019550" algn="l"/>
              </a:tabLst>
            </a:pPr>
            <a:r>
              <a:rPr lang="en-US" b="1" dirty="0" smtClean="0">
                <a:effectLst/>
                <a:latin typeface="Verdana"/>
                <a:ea typeface="Times New Roman"/>
              </a:rPr>
              <a:t>Characteristics of anaplastic cells:</a:t>
            </a:r>
            <a:endParaRPr lang="en-US" dirty="0" smtClean="0">
              <a:effectLst/>
              <a:latin typeface="Times New Roman"/>
              <a:ea typeface="Times New Roman"/>
            </a:endParaRPr>
          </a:p>
          <a:p>
            <a:pPr lvl="0" algn="l" rtl="0">
              <a:buFont typeface="+mj-lt"/>
              <a:buAutoNum type="arabicPeriod"/>
              <a:tabLst>
                <a:tab pos="-342900" algn="l"/>
                <a:tab pos="4019550" algn="l"/>
              </a:tabLst>
            </a:pPr>
            <a:r>
              <a:rPr lang="en-US" b="1" i="1" dirty="0" err="1" smtClean="0">
                <a:effectLst/>
                <a:latin typeface="Verdana"/>
                <a:ea typeface="Times New Roman"/>
                <a:cs typeface="Times New Roman"/>
              </a:rPr>
              <a:t>Pleomorphism</a:t>
            </a:r>
            <a:r>
              <a:rPr lang="en-US" dirty="0" smtClean="0">
                <a:effectLst/>
                <a:latin typeface="Verdana"/>
                <a:ea typeface="Times New Roman"/>
                <a:cs typeface="Times New Roman"/>
              </a:rPr>
              <a:t> (variation in the size &amp; shape of cells).</a:t>
            </a:r>
            <a:endParaRPr lang="en-US" dirty="0" smtClean="0">
              <a:effectLst/>
              <a:latin typeface="Times New Roman"/>
              <a:ea typeface="Times New Roman"/>
              <a:cs typeface="Times New Roman"/>
            </a:endParaRPr>
          </a:p>
          <a:p>
            <a:pPr lvl="0" algn="l" rtl="0">
              <a:buFont typeface="+mj-lt"/>
              <a:buAutoNum type="arabicPeriod"/>
              <a:tabLst>
                <a:tab pos="-342900" algn="l"/>
                <a:tab pos="4019550" algn="l"/>
              </a:tabLst>
            </a:pPr>
            <a:r>
              <a:rPr lang="en-US" dirty="0" smtClean="0">
                <a:effectLst/>
                <a:latin typeface="Verdana"/>
                <a:ea typeface="Times New Roman"/>
                <a:cs typeface="Times New Roman"/>
              </a:rPr>
              <a:t>Large </a:t>
            </a:r>
            <a:r>
              <a:rPr lang="en-US" b="1" i="1" dirty="0" err="1" smtClean="0">
                <a:effectLst/>
                <a:latin typeface="Verdana"/>
                <a:ea typeface="Times New Roman"/>
                <a:cs typeface="Times New Roman"/>
              </a:rPr>
              <a:t>hyperchromatic</a:t>
            </a:r>
            <a:r>
              <a:rPr lang="en-US" b="1" i="1" dirty="0" smtClean="0">
                <a:effectLst/>
                <a:latin typeface="Verdana"/>
                <a:ea typeface="Times New Roman"/>
                <a:cs typeface="Times New Roman"/>
              </a:rPr>
              <a:t> nuclei</a:t>
            </a:r>
            <a:r>
              <a:rPr lang="en-US" dirty="0" smtClean="0">
                <a:effectLst/>
                <a:latin typeface="Verdana"/>
                <a:ea typeface="Times New Roman"/>
                <a:cs typeface="Times New Roman"/>
              </a:rPr>
              <a:t>.</a:t>
            </a:r>
            <a:endParaRPr lang="en-US" dirty="0" smtClean="0">
              <a:effectLst/>
              <a:latin typeface="Times New Roman"/>
              <a:ea typeface="Times New Roman"/>
              <a:cs typeface="Times New Roman"/>
            </a:endParaRPr>
          </a:p>
          <a:p>
            <a:pPr lvl="0" algn="l" rtl="0">
              <a:buFont typeface="+mj-lt"/>
              <a:buAutoNum type="arabicPeriod"/>
              <a:tabLst>
                <a:tab pos="-342900" algn="l"/>
                <a:tab pos="4019550" algn="l"/>
              </a:tabLst>
            </a:pPr>
            <a:r>
              <a:rPr lang="en-US" b="1" i="1" dirty="0" smtClean="0">
                <a:effectLst/>
                <a:latin typeface="Verdana"/>
                <a:ea typeface="Times New Roman"/>
                <a:cs typeface="Times New Roman"/>
              </a:rPr>
              <a:t>Increase Nucleus/ Cytoplasm (N/C) ratio</a:t>
            </a:r>
            <a:r>
              <a:rPr lang="en-US" dirty="0" smtClean="0">
                <a:effectLst/>
                <a:latin typeface="Verdana"/>
                <a:ea typeface="Times New Roman"/>
                <a:cs typeface="Times New Roman"/>
              </a:rPr>
              <a:t> </a:t>
            </a:r>
            <a:r>
              <a:rPr lang="en-US" b="1" dirty="0" smtClean="0">
                <a:solidFill>
                  <a:srgbClr val="FF0000"/>
                </a:solidFill>
                <a:effectLst/>
                <a:latin typeface="Verdana"/>
                <a:ea typeface="Times New Roman"/>
                <a:cs typeface="Times New Roman"/>
              </a:rPr>
              <a:t>(1:1), </a:t>
            </a:r>
            <a:r>
              <a:rPr lang="en-US" dirty="0" smtClean="0">
                <a:effectLst/>
                <a:latin typeface="Verdana"/>
                <a:ea typeface="Times New Roman"/>
                <a:cs typeface="Times New Roman"/>
              </a:rPr>
              <a:t>normally it is (1:4 or 1:6).</a:t>
            </a:r>
            <a:endParaRPr lang="en-US" dirty="0" smtClean="0">
              <a:effectLst/>
              <a:latin typeface="Times New Roman"/>
              <a:ea typeface="Times New Roman"/>
              <a:cs typeface="Times New Roman"/>
            </a:endParaRPr>
          </a:p>
          <a:p>
            <a:pPr lvl="0" algn="l" rtl="0">
              <a:buFont typeface="+mj-lt"/>
              <a:buAutoNum type="arabicPeriod"/>
              <a:tabLst>
                <a:tab pos="-342900" algn="l"/>
                <a:tab pos="4019550" algn="l"/>
              </a:tabLst>
            </a:pPr>
            <a:r>
              <a:rPr lang="en-US" b="1" i="1" dirty="0" err="1" smtClean="0">
                <a:effectLst/>
                <a:latin typeface="Verdana"/>
                <a:ea typeface="Times New Roman"/>
                <a:cs typeface="Times New Roman"/>
              </a:rPr>
              <a:t>Anisonucleosis</a:t>
            </a:r>
            <a:r>
              <a:rPr lang="en-US" b="1" i="1" dirty="0" smtClean="0">
                <a:effectLst/>
                <a:latin typeface="Verdana"/>
                <a:ea typeface="Times New Roman"/>
                <a:cs typeface="Times New Roman"/>
              </a:rPr>
              <a:t> </a:t>
            </a:r>
            <a:r>
              <a:rPr lang="en-US" dirty="0" smtClean="0">
                <a:effectLst/>
                <a:latin typeface="Verdana"/>
                <a:ea typeface="Times New Roman"/>
                <a:cs typeface="Times New Roman"/>
              </a:rPr>
              <a:t>(variation in the size of nucleus) &amp; </a:t>
            </a:r>
            <a:r>
              <a:rPr lang="en-US" b="1" i="1" dirty="0" err="1" smtClean="0">
                <a:effectLst/>
                <a:latin typeface="Verdana"/>
                <a:ea typeface="Times New Roman"/>
                <a:cs typeface="Times New Roman"/>
              </a:rPr>
              <a:t>poikilonucleosis</a:t>
            </a:r>
            <a:r>
              <a:rPr lang="en-US" b="1" i="1" dirty="0" smtClean="0">
                <a:effectLst/>
                <a:latin typeface="Verdana"/>
                <a:ea typeface="Times New Roman"/>
                <a:cs typeface="Times New Roman"/>
              </a:rPr>
              <a:t> </a:t>
            </a:r>
            <a:r>
              <a:rPr lang="en-US" dirty="0" smtClean="0">
                <a:effectLst/>
                <a:latin typeface="Verdana"/>
                <a:ea typeface="Times New Roman"/>
                <a:cs typeface="Times New Roman"/>
              </a:rPr>
              <a:t>(variation in the shape of nucleus).</a:t>
            </a:r>
            <a:endParaRPr lang="en-US" dirty="0" smtClean="0">
              <a:effectLst/>
              <a:latin typeface="Times New Roman"/>
              <a:ea typeface="Times New Roman"/>
              <a:cs typeface="Times New Roman"/>
            </a:endParaRPr>
          </a:p>
          <a:p>
            <a:endParaRPr lang="ar-IQ" dirty="0"/>
          </a:p>
        </p:txBody>
      </p:sp>
    </p:spTree>
    <p:extLst>
      <p:ext uri="{BB962C8B-B14F-4D97-AF65-F5344CB8AC3E}">
        <p14:creationId xmlns:p14="http://schemas.microsoft.com/office/powerpoint/2010/main" val="2880224613"/>
      </p:ext>
    </p:extLst>
  </p:cSld>
  <p:clrMapOvr>
    <a:masterClrMapping/>
  </p:clrMapOvr>
  <mc:AlternateContent xmlns:mc="http://schemas.openxmlformats.org/markup-compatibility/2006" xmlns:p14="http://schemas.microsoft.com/office/powerpoint/2010/main">
    <mc:Choice Requires="p14">
      <p:transition spd="slow" p14:dur="2000" advTm="84168"/>
    </mc:Choice>
    <mc:Fallback xmlns="">
      <p:transition spd="slow" advTm="84168"/>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0" lvl="0" indent="0" algn="l" rtl="0">
              <a:buNone/>
              <a:tabLst>
                <a:tab pos="-342900" algn="l"/>
                <a:tab pos="4019550" algn="l"/>
              </a:tabLst>
            </a:pPr>
            <a:r>
              <a:rPr lang="en-US" dirty="0" smtClean="0">
                <a:effectLst/>
                <a:latin typeface="Verdana"/>
                <a:ea typeface="Times New Roman"/>
                <a:cs typeface="Times New Roman"/>
              </a:rPr>
              <a:t>5. Chromatin is coarse, </a:t>
            </a:r>
            <a:r>
              <a:rPr lang="en-US" b="1" i="1" dirty="0" smtClean="0">
                <a:effectLst/>
                <a:latin typeface="Verdana"/>
                <a:ea typeface="Times New Roman"/>
                <a:cs typeface="Times New Roman"/>
              </a:rPr>
              <a:t>large prominent nucleolus</a:t>
            </a:r>
            <a:r>
              <a:rPr lang="en-US" dirty="0" smtClean="0">
                <a:effectLst/>
                <a:latin typeface="Verdana"/>
                <a:ea typeface="Times New Roman"/>
                <a:cs typeface="Times New Roman"/>
              </a:rPr>
              <a:t>.</a:t>
            </a:r>
            <a:endParaRPr lang="en-US" dirty="0" smtClean="0">
              <a:effectLst/>
              <a:latin typeface="Times New Roman"/>
              <a:ea typeface="Times New Roman"/>
              <a:cs typeface="Times New Roman"/>
            </a:endParaRPr>
          </a:p>
          <a:p>
            <a:pPr marL="0" lvl="0" indent="0" algn="l" rtl="0">
              <a:buNone/>
              <a:tabLst>
                <a:tab pos="-342900" algn="l"/>
                <a:tab pos="4019550" algn="l"/>
              </a:tabLst>
            </a:pPr>
            <a:r>
              <a:rPr lang="en-US" b="1" i="1" dirty="0" smtClean="0">
                <a:effectLst/>
                <a:latin typeface="Verdana"/>
                <a:ea typeface="Times New Roman"/>
                <a:cs typeface="Times New Roman"/>
              </a:rPr>
              <a:t>6. Numerous, atypical mitosis</a:t>
            </a:r>
            <a:r>
              <a:rPr lang="en-US" dirty="0" smtClean="0">
                <a:effectLst/>
                <a:latin typeface="Verdana"/>
                <a:ea typeface="Times New Roman"/>
                <a:cs typeface="Times New Roman"/>
              </a:rPr>
              <a:t>.</a:t>
            </a:r>
            <a:endParaRPr lang="en-US" dirty="0" smtClean="0">
              <a:effectLst/>
              <a:latin typeface="Times New Roman"/>
              <a:ea typeface="Times New Roman"/>
              <a:cs typeface="Times New Roman"/>
            </a:endParaRPr>
          </a:p>
          <a:p>
            <a:pPr marL="0" lvl="0" indent="0" algn="l" rtl="0">
              <a:buNone/>
              <a:tabLst>
                <a:tab pos="-342900" algn="l"/>
                <a:tab pos="4019550" algn="l"/>
              </a:tabLst>
            </a:pPr>
            <a:r>
              <a:rPr lang="en-US" b="1" i="1" dirty="0" smtClean="0">
                <a:effectLst/>
                <a:latin typeface="Verdana"/>
                <a:ea typeface="Times New Roman"/>
                <a:cs typeface="Times New Roman"/>
              </a:rPr>
              <a:t>7. Loss of normal orientation of cells</a:t>
            </a:r>
            <a:r>
              <a:rPr lang="en-US" dirty="0" smtClean="0">
                <a:effectLst/>
                <a:latin typeface="Verdana"/>
                <a:ea typeface="Times New Roman"/>
                <a:cs typeface="Times New Roman"/>
              </a:rPr>
              <a:t> (loss of gland formation).</a:t>
            </a:r>
            <a:r>
              <a:rPr lang="en-US" dirty="0" smtClean="0">
                <a:effectLst/>
                <a:latin typeface="Verdana"/>
                <a:ea typeface="Times New Roman"/>
              </a:rPr>
              <a:t> </a:t>
            </a:r>
            <a:endParaRPr lang="en-US" dirty="0" smtClean="0">
              <a:effectLst/>
              <a:latin typeface="Times New Roman"/>
              <a:ea typeface="Times New Roman"/>
            </a:endParaRPr>
          </a:p>
          <a:p>
            <a:pPr marL="0" indent="0" algn="l" rtl="0">
              <a:spcAft>
                <a:spcPts val="0"/>
              </a:spcAft>
              <a:buNone/>
              <a:tabLst>
                <a:tab pos="4019550" algn="l"/>
              </a:tabLst>
            </a:pPr>
            <a:r>
              <a:rPr lang="en-US" b="1" dirty="0" smtClean="0">
                <a:effectLst/>
                <a:latin typeface="Verdana"/>
                <a:ea typeface="Times New Roman"/>
              </a:rPr>
              <a:t>According to degree of differentiation</a:t>
            </a:r>
            <a:r>
              <a:rPr lang="en-US" dirty="0" smtClean="0">
                <a:effectLst/>
                <a:latin typeface="Verdana"/>
                <a:ea typeface="Times New Roman"/>
              </a:rPr>
              <a:t>: three grade of differentiation of malignant tumors,</a:t>
            </a:r>
            <a:endParaRPr lang="en-US" dirty="0" smtClean="0">
              <a:effectLst/>
              <a:latin typeface="Times New Roman"/>
              <a:ea typeface="Times New Roman"/>
            </a:endParaRPr>
          </a:p>
          <a:p>
            <a:pPr lvl="0" algn="l" rtl="0">
              <a:buFont typeface="+mj-lt"/>
              <a:buAutoNum type="arabicPeriod"/>
              <a:tabLst>
                <a:tab pos="-342900" algn="l"/>
                <a:tab pos="4019550" algn="l"/>
              </a:tabLst>
            </a:pPr>
            <a:r>
              <a:rPr lang="en-US" i="1" dirty="0" smtClean="0">
                <a:effectLst/>
                <a:latin typeface="Verdana"/>
                <a:ea typeface="Times New Roman"/>
                <a:cs typeface="Times New Roman"/>
              </a:rPr>
              <a:t>Well differentiated malignancy</a:t>
            </a:r>
            <a:r>
              <a:rPr lang="en-US" dirty="0" smtClean="0">
                <a:effectLst/>
                <a:latin typeface="Verdana"/>
                <a:ea typeface="Times New Roman"/>
                <a:cs typeface="Times New Roman"/>
              </a:rPr>
              <a:t> (like normal tissue).</a:t>
            </a:r>
            <a:endParaRPr lang="en-US" dirty="0" smtClean="0">
              <a:effectLst/>
              <a:latin typeface="Times New Roman"/>
              <a:ea typeface="Times New Roman"/>
              <a:cs typeface="Times New Roman"/>
            </a:endParaRPr>
          </a:p>
          <a:p>
            <a:pPr lvl="0" algn="l" rtl="0">
              <a:buFont typeface="+mj-lt"/>
              <a:buAutoNum type="arabicPeriod"/>
              <a:tabLst>
                <a:tab pos="-342900" algn="l"/>
                <a:tab pos="4019550" algn="l"/>
              </a:tabLst>
            </a:pPr>
            <a:r>
              <a:rPr lang="en-US" dirty="0" smtClean="0">
                <a:effectLst/>
                <a:latin typeface="Verdana"/>
                <a:ea typeface="Times New Roman"/>
                <a:cs typeface="Times New Roman"/>
              </a:rPr>
              <a:t> </a:t>
            </a:r>
            <a:r>
              <a:rPr lang="en-US" i="1" dirty="0" smtClean="0">
                <a:effectLst/>
                <a:latin typeface="Verdana"/>
                <a:ea typeface="Times New Roman"/>
                <a:cs typeface="Times New Roman"/>
              </a:rPr>
              <a:t>Moderately differentiated malignancy</a:t>
            </a:r>
            <a:r>
              <a:rPr lang="en-US" dirty="0" smtClean="0">
                <a:effectLst/>
                <a:latin typeface="Verdana"/>
                <a:ea typeface="Times New Roman"/>
                <a:cs typeface="Times New Roman"/>
              </a:rPr>
              <a:t>.</a:t>
            </a:r>
            <a:endParaRPr lang="en-US" dirty="0" smtClean="0">
              <a:effectLst/>
              <a:latin typeface="Times New Roman"/>
              <a:ea typeface="Times New Roman"/>
              <a:cs typeface="Times New Roman"/>
            </a:endParaRPr>
          </a:p>
          <a:p>
            <a:pPr lvl="0" algn="l" rtl="0">
              <a:buFont typeface="+mj-lt"/>
              <a:buAutoNum type="arabicPeriod"/>
              <a:tabLst>
                <a:tab pos="-342900" algn="l"/>
                <a:tab pos="4019550" algn="l"/>
              </a:tabLst>
            </a:pPr>
            <a:r>
              <a:rPr lang="en-US" i="1" dirty="0" smtClean="0">
                <a:effectLst/>
                <a:latin typeface="Verdana"/>
                <a:ea typeface="Times New Roman"/>
                <a:cs typeface="Times New Roman"/>
              </a:rPr>
              <a:t>Poor differentiated, undifferentiated, anaplastic malignancy</a:t>
            </a:r>
            <a:r>
              <a:rPr lang="en-US" dirty="0" smtClean="0">
                <a:effectLst/>
                <a:latin typeface="Verdana"/>
                <a:ea typeface="Times New Roman"/>
                <a:cs typeface="Times New Roman"/>
              </a:rPr>
              <a:t>.</a:t>
            </a:r>
            <a:endParaRPr lang="en-US" dirty="0" smtClean="0">
              <a:effectLst/>
              <a:latin typeface="Times New Roman"/>
              <a:ea typeface="Times New Roman"/>
              <a:cs typeface="Times New Roman"/>
            </a:endParaRPr>
          </a:p>
          <a:p>
            <a:endParaRPr lang="ar-IQ" dirty="0"/>
          </a:p>
        </p:txBody>
      </p:sp>
    </p:spTree>
    <p:extLst>
      <p:ext uri="{BB962C8B-B14F-4D97-AF65-F5344CB8AC3E}">
        <p14:creationId xmlns:p14="http://schemas.microsoft.com/office/powerpoint/2010/main" val="2436617317"/>
      </p:ext>
    </p:extLst>
  </p:cSld>
  <p:clrMapOvr>
    <a:masterClrMapping/>
  </p:clrMapOvr>
  <mc:AlternateContent xmlns:mc="http://schemas.openxmlformats.org/markup-compatibility/2006" xmlns:p14="http://schemas.microsoft.com/office/powerpoint/2010/main">
    <mc:Choice Requires="p14">
      <p:transition spd="slow" p14:dur="2000" advTm="81558"/>
    </mc:Choice>
    <mc:Fallback xmlns="">
      <p:transition spd="slow" advTm="81558"/>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l" rtl="0">
              <a:spcAft>
                <a:spcPts val="0"/>
              </a:spcAft>
              <a:buNone/>
              <a:tabLst>
                <a:tab pos="4019550" algn="l"/>
              </a:tabLst>
            </a:pPr>
            <a:r>
              <a:rPr lang="en-US" b="1" i="1" u="sng" dirty="0" smtClean="0">
                <a:effectLst/>
                <a:latin typeface="Verdana"/>
                <a:ea typeface="Times New Roman"/>
              </a:rPr>
              <a:t>Important notes</a:t>
            </a:r>
            <a:r>
              <a:rPr lang="en-US" dirty="0" smtClean="0">
                <a:effectLst/>
                <a:latin typeface="Verdana"/>
                <a:ea typeface="Times New Roman"/>
              </a:rPr>
              <a:t>:</a:t>
            </a:r>
            <a:endParaRPr lang="en-US" dirty="0" smtClean="0">
              <a:effectLst/>
              <a:latin typeface="Times New Roman"/>
              <a:ea typeface="Times New Roman"/>
            </a:endParaRPr>
          </a:p>
          <a:p>
            <a:pPr marL="0" indent="0" algn="l" rtl="0">
              <a:buNone/>
            </a:pPr>
            <a:r>
              <a:rPr lang="en-US" dirty="0" smtClean="0">
                <a:effectLst/>
                <a:latin typeface="Verdana"/>
                <a:ea typeface="Times New Roman"/>
                <a:cs typeface="Times New Roman"/>
              </a:rPr>
              <a:t>Usually benign &amp; well differentiated cancer have </a:t>
            </a:r>
            <a:r>
              <a:rPr lang="en-US" b="1" i="1" dirty="0" smtClean="0">
                <a:effectLst/>
                <a:latin typeface="Verdana"/>
                <a:ea typeface="Times New Roman"/>
                <a:cs typeface="Times New Roman"/>
              </a:rPr>
              <a:t>functional capacity</a:t>
            </a:r>
            <a:r>
              <a:rPr lang="en-US" dirty="0" smtClean="0">
                <a:effectLst/>
                <a:latin typeface="Verdana"/>
                <a:ea typeface="Times New Roman"/>
                <a:cs typeface="Times New Roman"/>
              </a:rPr>
              <a:t> e.g. like well differentiated malignancy of endocrine glands secrete hormones resemble the normal endocrine cells</a:t>
            </a:r>
            <a:endParaRPr lang="ar-IQ" dirty="0"/>
          </a:p>
        </p:txBody>
      </p:sp>
    </p:spTree>
    <p:extLst>
      <p:ext uri="{BB962C8B-B14F-4D97-AF65-F5344CB8AC3E}">
        <p14:creationId xmlns:p14="http://schemas.microsoft.com/office/powerpoint/2010/main" val="3757199959"/>
      </p:ext>
    </p:extLst>
  </p:cSld>
  <p:clrMapOvr>
    <a:masterClrMapping/>
  </p:clrMapOvr>
  <mc:AlternateContent xmlns:mc="http://schemas.openxmlformats.org/markup-compatibility/2006" xmlns:p14="http://schemas.microsoft.com/office/powerpoint/2010/main">
    <mc:Choice Requires="p14">
      <p:transition spd="slow" p14:dur="2000" advTm="38628"/>
    </mc:Choice>
    <mc:Fallback xmlns="">
      <p:transition spd="slow" advTm="3862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0" algn="l" rtl="0">
              <a:buFont typeface="Wingdings"/>
              <a:buChar char=""/>
              <a:tabLst>
                <a:tab pos="5274310" algn="r"/>
              </a:tabLst>
            </a:pPr>
            <a:r>
              <a:rPr lang="en-US" b="1" i="1" dirty="0" err="1">
                <a:solidFill>
                  <a:prstClr val="black"/>
                </a:solidFill>
                <a:latin typeface="Verdana"/>
                <a:ea typeface="Times New Roman"/>
              </a:rPr>
              <a:t>Neoplasia</a:t>
            </a:r>
            <a:r>
              <a:rPr lang="en-US" b="1" i="1" dirty="0">
                <a:solidFill>
                  <a:prstClr val="black"/>
                </a:solidFill>
                <a:latin typeface="Verdana"/>
                <a:ea typeface="Times New Roman"/>
              </a:rPr>
              <a:t> mean tumors	</a:t>
            </a:r>
            <a:endParaRPr lang="en-US" dirty="0">
              <a:solidFill>
                <a:prstClr val="black"/>
              </a:solidFill>
              <a:latin typeface="Times New Roman"/>
              <a:ea typeface="Times New Roman"/>
            </a:endParaRPr>
          </a:p>
          <a:p>
            <a:pPr lvl="0" algn="l" rtl="0">
              <a:buFont typeface="Wingdings"/>
              <a:buChar char=""/>
              <a:tabLst>
                <a:tab pos="4029075" algn="l"/>
                <a:tab pos="5274310" algn="r"/>
              </a:tabLst>
            </a:pPr>
            <a:r>
              <a:rPr lang="en-US" b="1" dirty="0">
                <a:solidFill>
                  <a:prstClr val="black"/>
                </a:solidFill>
                <a:latin typeface="Verdana"/>
                <a:ea typeface="Times New Roman"/>
              </a:rPr>
              <a:t>Oncology</a:t>
            </a:r>
            <a:r>
              <a:rPr lang="en-US" dirty="0">
                <a:solidFill>
                  <a:prstClr val="black"/>
                </a:solidFill>
                <a:latin typeface="Verdana"/>
                <a:ea typeface="Times New Roman"/>
              </a:rPr>
              <a:t>: is the science that studies the tumors.		</a:t>
            </a:r>
            <a:endParaRPr lang="en-US" dirty="0">
              <a:solidFill>
                <a:prstClr val="black"/>
              </a:solidFill>
              <a:latin typeface="Times New Roman"/>
              <a:ea typeface="Times New Roman"/>
            </a:endParaRPr>
          </a:p>
          <a:p>
            <a:pPr lvl="0" algn="l" rtl="0">
              <a:buFont typeface="Wingdings"/>
              <a:buChar char=""/>
            </a:pPr>
            <a:r>
              <a:rPr lang="en-US" b="1" dirty="0">
                <a:solidFill>
                  <a:prstClr val="black"/>
                </a:solidFill>
                <a:latin typeface="Verdana"/>
                <a:ea typeface="Times New Roman"/>
              </a:rPr>
              <a:t>Oncology</a:t>
            </a:r>
            <a:r>
              <a:rPr lang="en-US" dirty="0">
                <a:solidFill>
                  <a:prstClr val="black"/>
                </a:solidFill>
                <a:latin typeface="Verdana"/>
                <a:ea typeface="Times New Roman"/>
              </a:rPr>
              <a:t> divided tumors </a:t>
            </a:r>
            <a:r>
              <a:rPr lang="en-US" i="1" dirty="0">
                <a:solidFill>
                  <a:prstClr val="black"/>
                </a:solidFill>
                <a:latin typeface="Verdana"/>
                <a:ea typeface="Times New Roman"/>
              </a:rPr>
              <a:t>according to their behavior</a:t>
            </a:r>
            <a:r>
              <a:rPr lang="en-US" dirty="0">
                <a:solidFill>
                  <a:prstClr val="black"/>
                </a:solidFill>
                <a:latin typeface="Verdana"/>
                <a:ea typeface="Times New Roman"/>
              </a:rPr>
              <a:t>   into (</a:t>
            </a:r>
            <a:r>
              <a:rPr lang="en-US" b="1" dirty="0">
                <a:solidFill>
                  <a:prstClr val="black"/>
                </a:solidFill>
                <a:latin typeface="Verdana"/>
                <a:ea typeface="Times New Roman"/>
              </a:rPr>
              <a:t>Benign &amp; Malignant</a:t>
            </a:r>
            <a:r>
              <a:rPr lang="en-US" dirty="0">
                <a:solidFill>
                  <a:prstClr val="black"/>
                </a:solidFill>
                <a:latin typeface="Verdana"/>
                <a:ea typeface="Times New Roman"/>
              </a:rPr>
              <a:t>).</a:t>
            </a:r>
            <a:endParaRPr lang="en-US" dirty="0">
              <a:solidFill>
                <a:prstClr val="black"/>
              </a:solidFill>
              <a:latin typeface="Times New Roman"/>
              <a:ea typeface="Times New Roman"/>
            </a:endParaRPr>
          </a:p>
          <a:p>
            <a:endParaRPr lang="ar-IQ" dirty="0"/>
          </a:p>
        </p:txBody>
      </p:sp>
    </p:spTree>
    <p:extLst>
      <p:ext uri="{BB962C8B-B14F-4D97-AF65-F5344CB8AC3E}">
        <p14:creationId xmlns:p14="http://schemas.microsoft.com/office/powerpoint/2010/main" val="3854248467"/>
      </p:ext>
    </p:extLst>
  </p:cSld>
  <p:clrMapOvr>
    <a:masterClrMapping/>
  </p:clrMapOvr>
  <mc:AlternateContent xmlns:mc="http://schemas.openxmlformats.org/markup-compatibility/2006" xmlns:p14="http://schemas.microsoft.com/office/powerpoint/2010/main">
    <mc:Choice Requires="p14">
      <p:transition spd="slow" p14:dur="2000" advTm="34139"/>
    </mc:Choice>
    <mc:Fallback xmlns="">
      <p:transition spd="slow" advTm="34139"/>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0" y="0"/>
            <a:ext cx="9144000" cy="549275"/>
          </a:xfrm>
          <a:solidFill>
            <a:srgbClr val="FFFFCC"/>
          </a:solidFill>
        </p:spPr>
        <p:txBody>
          <a:bodyPr/>
          <a:lstStyle/>
          <a:p>
            <a:r>
              <a:rPr lang="en-US" sz="2400" b="1">
                <a:solidFill>
                  <a:schemeClr val="tx1"/>
                </a:solidFill>
              </a:rPr>
              <a:t>Degrees of differentiation</a:t>
            </a:r>
          </a:p>
        </p:txBody>
      </p:sp>
      <p:graphicFrame>
        <p:nvGraphicFramePr>
          <p:cNvPr id="122884" name="Object 4"/>
          <p:cNvGraphicFramePr>
            <a:graphicFrameLocks noChangeAspect="1"/>
          </p:cNvGraphicFramePr>
          <p:nvPr/>
        </p:nvGraphicFramePr>
        <p:xfrm>
          <a:off x="0" y="765175"/>
          <a:ext cx="2368550" cy="2533650"/>
        </p:xfrm>
        <a:graphic>
          <a:graphicData uri="http://schemas.openxmlformats.org/presentationml/2006/ole">
            <mc:AlternateContent xmlns:mc="http://schemas.openxmlformats.org/markup-compatibility/2006">
              <mc:Choice xmlns:v="urn:schemas-microsoft-com:vml" Requires="v">
                <p:oleObj spid="_x0000_s8224" name="Bitmap Image" r:id="rId4" imgW="2866667" imgH="3067478" progId="Paint.Picture">
                  <p:embed/>
                </p:oleObj>
              </mc:Choice>
              <mc:Fallback>
                <p:oleObj name="Bitmap Image" r:id="rId4" imgW="2866667" imgH="306747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65175"/>
                        <a:ext cx="236855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5" name="Object 5"/>
          <p:cNvGraphicFramePr>
            <a:graphicFrameLocks noChangeAspect="1"/>
          </p:cNvGraphicFramePr>
          <p:nvPr/>
        </p:nvGraphicFramePr>
        <p:xfrm>
          <a:off x="2555875" y="1412875"/>
          <a:ext cx="2989263" cy="3168650"/>
        </p:xfrm>
        <a:graphic>
          <a:graphicData uri="http://schemas.openxmlformats.org/presentationml/2006/ole">
            <mc:AlternateContent xmlns:mc="http://schemas.openxmlformats.org/markup-compatibility/2006">
              <mc:Choice xmlns:v="urn:schemas-microsoft-com:vml" Requires="v">
                <p:oleObj spid="_x0000_s8225" name="Bitmap Image" r:id="rId6" imgW="2857899" imgH="3029373" progId="Paint.Picture">
                  <p:embed/>
                </p:oleObj>
              </mc:Choice>
              <mc:Fallback>
                <p:oleObj name="Bitmap Image" r:id="rId6" imgW="2857899" imgH="3029373"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1412875"/>
                        <a:ext cx="2989263"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6" name="Object 6"/>
          <p:cNvGraphicFramePr>
            <a:graphicFrameLocks noChangeAspect="1"/>
          </p:cNvGraphicFramePr>
          <p:nvPr/>
        </p:nvGraphicFramePr>
        <p:xfrm>
          <a:off x="5816600" y="1989138"/>
          <a:ext cx="3327400" cy="3560762"/>
        </p:xfrm>
        <a:graphic>
          <a:graphicData uri="http://schemas.openxmlformats.org/presentationml/2006/ole">
            <mc:AlternateContent xmlns:mc="http://schemas.openxmlformats.org/markup-compatibility/2006">
              <mc:Choice xmlns:v="urn:schemas-microsoft-com:vml" Requires="v">
                <p:oleObj spid="_x0000_s8226" name="Bitmap Image" r:id="rId8" imgW="2857899" imgH="3057143" progId="Paint.Picture">
                  <p:embed/>
                </p:oleObj>
              </mc:Choice>
              <mc:Fallback>
                <p:oleObj name="Bitmap Image" r:id="rId8" imgW="2857899" imgH="3057143"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6600" y="1989138"/>
                        <a:ext cx="3327400" cy="356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887" name="Text Box 7"/>
          <p:cNvSpPr txBox="1">
            <a:spLocks noChangeArrowheads="1"/>
          </p:cNvSpPr>
          <p:nvPr/>
        </p:nvSpPr>
        <p:spPr bwMode="auto">
          <a:xfrm>
            <a:off x="323850" y="3429000"/>
            <a:ext cx="1182688" cy="457200"/>
          </a:xfrm>
          <a:prstGeom prst="rect">
            <a:avLst/>
          </a:prstGeom>
          <a:solidFill>
            <a:schemeClr val="tx1"/>
          </a:solidFill>
          <a:ln w="9525">
            <a:noFill/>
            <a:miter lim="800000"/>
            <a:headEnd/>
            <a:tailEnd/>
          </a:ln>
          <a:effectLst/>
        </p:spPr>
        <p:txBody>
          <a:bodyPr wrap="none">
            <a:spAutoFit/>
          </a:bodyPr>
          <a:lstStyle/>
          <a:p>
            <a:pPr algn="l" rtl="0" fontAlgn="base">
              <a:spcBef>
                <a:spcPct val="0"/>
              </a:spcBef>
              <a:spcAft>
                <a:spcPct val="0"/>
              </a:spcAft>
            </a:pPr>
            <a:r>
              <a:rPr lang="en-US" sz="2400" b="1">
                <a:solidFill>
                  <a:srgbClr val="00FF00"/>
                </a:solidFill>
                <a:cs typeface="Times New Roman" pitchFamily="18" charset="0"/>
              </a:rPr>
              <a:t>Normal</a:t>
            </a:r>
          </a:p>
        </p:txBody>
      </p:sp>
      <p:sp>
        <p:nvSpPr>
          <p:cNvPr id="122888" name="Text Box 8"/>
          <p:cNvSpPr txBox="1">
            <a:spLocks noChangeArrowheads="1"/>
          </p:cNvSpPr>
          <p:nvPr/>
        </p:nvSpPr>
        <p:spPr bwMode="auto">
          <a:xfrm>
            <a:off x="3708400" y="4652963"/>
            <a:ext cx="1370013" cy="457200"/>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2400" b="1">
                <a:solidFill>
                  <a:srgbClr val="00FF00"/>
                </a:solidFill>
                <a:cs typeface="Times New Roman" pitchFamily="18" charset="0"/>
              </a:rPr>
              <a:t>adenoma</a:t>
            </a:r>
          </a:p>
        </p:txBody>
      </p:sp>
      <p:sp>
        <p:nvSpPr>
          <p:cNvPr id="122889" name="Text Box 9"/>
          <p:cNvSpPr txBox="1">
            <a:spLocks noChangeArrowheads="1"/>
          </p:cNvSpPr>
          <p:nvPr/>
        </p:nvSpPr>
        <p:spPr bwMode="auto">
          <a:xfrm>
            <a:off x="6659563" y="5589588"/>
            <a:ext cx="1655762" cy="457200"/>
          </a:xfrm>
          <a:prstGeom prst="rect">
            <a:avLst/>
          </a:prstGeom>
          <a:noFill/>
          <a:ln w="38100">
            <a:noFill/>
            <a:miter lim="800000"/>
            <a:headEnd/>
            <a:tailEnd/>
          </a:ln>
          <a:effectLst/>
        </p:spPr>
        <p:txBody>
          <a:bodyPr>
            <a:spAutoFit/>
          </a:bodyPr>
          <a:lstStyle/>
          <a:p>
            <a:pPr algn="l" rtl="0" fontAlgn="base">
              <a:spcBef>
                <a:spcPct val="50000"/>
              </a:spcBef>
              <a:spcAft>
                <a:spcPct val="0"/>
              </a:spcAft>
            </a:pPr>
            <a:r>
              <a:rPr lang="en-US" sz="2400" b="1">
                <a:solidFill>
                  <a:srgbClr val="00FF00"/>
                </a:solidFill>
                <a:cs typeface="Times New Roman" pitchFamily="18" charset="0"/>
              </a:rPr>
              <a:t>carcinoma</a:t>
            </a:r>
          </a:p>
        </p:txBody>
      </p:sp>
    </p:spTree>
    <p:extLst>
      <p:ext uri="{BB962C8B-B14F-4D97-AF65-F5344CB8AC3E}">
        <p14:creationId xmlns:p14="http://schemas.microsoft.com/office/powerpoint/2010/main" val="3314286296"/>
      </p:ext>
    </p:extLst>
  </p:cSld>
  <p:clrMapOvr>
    <a:masterClrMapping/>
  </p:clrMapOvr>
  <mc:AlternateContent xmlns:mc="http://schemas.openxmlformats.org/markup-compatibility/2006" xmlns:p14="http://schemas.microsoft.com/office/powerpoint/2010/main">
    <mc:Choice Requires="p14">
      <p:transition spd="slow" p14:dur="2000" advTm="30151"/>
    </mc:Choice>
    <mc:Fallback xmlns="">
      <p:transition spd="slow" advTm="3015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09600"/>
          </a:xfrm>
          <a:solidFill>
            <a:srgbClr val="FFFFCC"/>
          </a:solidFill>
        </p:spPr>
        <p:txBody>
          <a:bodyPr/>
          <a:lstStyle/>
          <a:p>
            <a:r>
              <a:rPr lang="en-US" sz="2400" b="1">
                <a:solidFill>
                  <a:schemeClr val="tx1"/>
                </a:solidFill>
              </a:rPr>
              <a:t>Undifferentiated (Anaplastic) Cancer</a:t>
            </a:r>
          </a:p>
        </p:txBody>
      </p:sp>
      <p:sp>
        <p:nvSpPr>
          <p:cNvPr id="14339" name="Rectangle 3"/>
          <p:cNvSpPr>
            <a:spLocks noGrp="1" noChangeArrowheads="1"/>
          </p:cNvSpPr>
          <p:nvPr>
            <p:ph type="body" sz="half" idx="1"/>
          </p:nvPr>
        </p:nvSpPr>
        <p:spPr>
          <a:xfrm>
            <a:off x="0" y="1143000"/>
            <a:ext cx="4716463" cy="4302125"/>
          </a:xfrm>
        </p:spPr>
        <p:txBody>
          <a:bodyPr/>
          <a:lstStyle/>
          <a:p>
            <a:pPr marL="609600" indent="-609600" algn="l">
              <a:lnSpc>
                <a:spcPct val="80000"/>
              </a:lnSpc>
              <a:buFontTx/>
              <a:buNone/>
            </a:pPr>
            <a:r>
              <a:rPr lang="en-US" sz="2000" b="1">
                <a:solidFill>
                  <a:schemeClr val="bg1"/>
                </a:solidFill>
              </a:rPr>
              <a:t>Complete loss of differentiation (primitive cells).</a:t>
            </a:r>
          </a:p>
          <a:p>
            <a:pPr marL="609600" indent="-609600" algn="l">
              <a:lnSpc>
                <a:spcPct val="80000"/>
              </a:lnSpc>
              <a:buFontTx/>
              <a:buNone/>
            </a:pPr>
            <a:endParaRPr lang="en-US" sz="2000" b="1">
              <a:solidFill>
                <a:schemeClr val="bg1"/>
              </a:solidFill>
            </a:endParaRPr>
          </a:p>
          <a:p>
            <a:pPr marL="609600" indent="-609600" algn="l">
              <a:lnSpc>
                <a:spcPct val="80000"/>
              </a:lnSpc>
              <a:buFontTx/>
              <a:buNone/>
            </a:pPr>
            <a:r>
              <a:rPr lang="en-US" sz="2000" b="1">
                <a:solidFill>
                  <a:schemeClr val="bg1"/>
                </a:solidFill>
              </a:rPr>
              <a:t>Frequent mitoses including abnormal ones</a:t>
            </a:r>
          </a:p>
          <a:p>
            <a:pPr marL="609600" indent="-609600" algn="l">
              <a:lnSpc>
                <a:spcPct val="80000"/>
              </a:lnSpc>
              <a:buFontTx/>
              <a:buNone/>
            </a:pPr>
            <a:endParaRPr lang="en-US" sz="2000" b="1">
              <a:solidFill>
                <a:schemeClr val="bg1"/>
              </a:solidFill>
            </a:endParaRPr>
          </a:p>
          <a:p>
            <a:pPr marL="609600" indent="-609600" algn="l">
              <a:lnSpc>
                <a:spcPct val="80000"/>
              </a:lnSpc>
              <a:buFontTx/>
              <a:buNone/>
            </a:pPr>
            <a:r>
              <a:rPr lang="en-US" sz="2000" b="1">
                <a:solidFill>
                  <a:schemeClr val="bg1"/>
                </a:solidFill>
              </a:rPr>
              <a:t>Cells/nuclei show marked pleomorphism/sometimes multinucleated tumor giant cells</a:t>
            </a:r>
          </a:p>
          <a:p>
            <a:pPr marL="609600" indent="-609600" algn="l">
              <a:lnSpc>
                <a:spcPct val="80000"/>
              </a:lnSpc>
              <a:buFontTx/>
              <a:buNone/>
            </a:pPr>
            <a:endParaRPr lang="en-US" sz="2000" b="1">
              <a:solidFill>
                <a:schemeClr val="bg1"/>
              </a:solidFill>
            </a:endParaRPr>
          </a:p>
          <a:p>
            <a:pPr marL="609600" indent="-609600" algn="l">
              <a:lnSpc>
                <a:spcPct val="80000"/>
              </a:lnSpc>
              <a:buFontTx/>
              <a:buNone/>
            </a:pPr>
            <a:r>
              <a:rPr lang="en-US" sz="2000" b="1">
                <a:solidFill>
                  <a:schemeClr val="bg1"/>
                </a:solidFill>
              </a:rPr>
              <a:t>Extreme nuclear hyperchromasia</a:t>
            </a:r>
          </a:p>
          <a:p>
            <a:pPr marL="609600" indent="-609600" algn="l">
              <a:lnSpc>
                <a:spcPct val="80000"/>
              </a:lnSpc>
              <a:buFontTx/>
              <a:buNone/>
            </a:pPr>
            <a:endParaRPr lang="en-US" sz="2000" b="1">
              <a:solidFill>
                <a:schemeClr val="bg1"/>
              </a:solidFill>
            </a:endParaRPr>
          </a:p>
          <a:p>
            <a:pPr marL="609600" indent="-609600" algn="l">
              <a:lnSpc>
                <a:spcPct val="80000"/>
              </a:lnSpc>
              <a:buFontTx/>
              <a:buNone/>
            </a:pPr>
            <a:r>
              <a:rPr lang="en-US" sz="2000" b="1">
                <a:solidFill>
                  <a:schemeClr val="bg1"/>
                </a:solidFill>
              </a:rPr>
              <a:t>Marked nuclear enlargement N:C may reach 1:1 (instead of 1:4 or 1:6)</a:t>
            </a:r>
          </a:p>
          <a:p>
            <a:pPr marL="609600" indent="-609600" algn="l">
              <a:lnSpc>
                <a:spcPct val="80000"/>
              </a:lnSpc>
              <a:buFontTx/>
              <a:buNone/>
            </a:pPr>
            <a:endParaRPr lang="en-US" sz="2000" b="1">
              <a:solidFill>
                <a:schemeClr val="bg1"/>
              </a:solidFill>
            </a:endParaRPr>
          </a:p>
          <a:p>
            <a:pPr marL="609600" indent="-609600" algn="l">
              <a:lnSpc>
                <a:spcPct val="80000"/>
              </a:lnSpc>
              <a:buFontTx/>
              <a:buNone/>
            </a:pPr>
            <a:r>
              <a:rPr lang="en-US" sz="2000" b="1">
                <a:solidFill>
                  <a:schemeClr val="bg1"/>
                </a:solidFill>
              </a:rPr>
              <a:t>The chromatin is coarsely clumped and irregularly distributed</a:t>
            </a:r>
          </a:p>
          <a:p>
            <a:pPr marL="609600" indent="-609600" algn="l">
              <a:lnSpc>
                <a:spcPct val="80000"/>
              </a:lnSpc>
              <a:buFontTx/>
              <a:buNone/>
            </a:pPr>
            <a:endParaRPr lang="en-US" sz="2000" b="1">
              <a:solidFill>
                <a:schemeClr val="bg1"/>
              </a:solidFill>
            </a:endParaRPr>
          </a:p>
          <a:p>
            <a:pPr marL="609600" indent="-609600" algn="l">
              <a:lnSpc>
                <a:spcPct val="80000"/>
              </a:lnSpc>
              <a:buFontTx/>
              <a:buNone/>
            </a:pPr>
            <a:r>
              <a:rPr lang="en-US" sz="2000" b="1">
                <a:solidFill>
                  <a:schemeClr val="bg1"/>
                </a:solidFill>
              </a:rPr>
              <a:t>Usually large, prominent nucleoli</a:t>
            </a:r>
          </a:p>
        </p:txBody>
      </p:sp>
      <p:graphicFrame>
        <p:nvGraphicFramePr>
          <p:cNvPr id="14340" name="Object 4"/>
          <p:cNvGraphicFramePr>
            <a:graphicFrameLocks noGrp="1" noChangeAspect="1"/>
          </p:cNvGraphicFramePr>
          <p:nvPr>
            <p:ph type="clipArt" sz="half" idx="2"/>
            <p:extLst>
              <p:ext uri="{D42A27DB-BD31-4B8C-83A1-F6EECF244321}">
                <p14:modId xmlns:p14="http://schemas.microsoft.com/office/powerpoint/2010/main" val="3636516713"/>
              </p:ext>
            </p:extLst>
          </p:nvPr>
        </p:nvGraphicFramePr>
        <p:xfrm>
          <a:off x="4500563" y="620688"/>
          <a:ext cx="4643437" cy="6237313"/>
        </p:xfrm>
        <a:graphic>
          <a:graphicData uri="http://schemas.openxmlformats.org/presentationml/2006/ole">
            <mc:AlternateContent xmlns:mc="http://schemas.openxmlformats.org/markup-compatibility/2006">
              <mc:Choice xmlns:v="urn:schemas-microsoft-com:vml" Requires="v">
                <p:oleObj spid="_x0000_s5136" name="Bitmap Image" r:id="rId4" imgW="2828571" imgH="3048426" progId="Paint.Picture">
                  <p:embed/>
                </p:oleObj>
              </mc:Choice>
              <mc:Fallback>
                <p:oleObj name="Bitmap Image" r:id="rId4" imgW="2828571" imgH="3048426" progId="Paint.Picture">
                  <p:embed/>
                  <p:pic>
                    <p:nvPicPr>
                      <p:cNvPr id="0" name=""/>
                      <p:cNvPicPr>
                        <a:picLocks noChangeAspect="1" noChangeArrowheads="1"/>
                      </p:cNvPicPr>
                      <p:nvPr/>
                    </p:nvPicPr>
                    <p:blipFill>
                      <a:blip r:embed="rId5">
                        <a:lum bright="-18000" contrast="-6000"/>
                        <a:extLst>
                          <a:ext uri="{28A0092B-C50C-407E-A947-70E740481C1C}">
                            <a14:useLocalDpi xmlns:a14="http://schemas.microsoft.com/office/drawing/2010/main" val="0"/>
                          </a:ext>
                        </a:extLst>
                      </a:blip>
                      <a:srcRect/>
                      <a:stretch>
                        <a:fillRect/>
                      </a:stretch>
                    </p:blipFill>
                    <p:spPr bwMode="auto">
                      <a:xfrm>
                        <a:off x="4500563" y="620688"/>
                        <a:ext cx="4643437" cy="6237313"/>
                      </a:xfrm>
                      <a:prstGeom prst="rect">
                        <a:avLst/>
                      </a:prstGeom>
                    </p:spPr>
                  </p:pic>
                </p:oleObj>
              </mc:Fallback>
            </mc:AlternateContent>
          </a:graphicData>
        </a:graphic>
      </p:graphicFrame>
    </p:spTree>
    <p:extLst>
      <p:ext uri="{BB962C8B-B14F-4D97-AF65-F5344CB8AC3E}">
        <p14:creationId xmlns:p14="http://schemas.microsoft.com/office/powerpoint/2010/main" val="2981293906"/>
      </p:ext>
    </p:extLst>
  </p:cSld>
  <p:clrMapOvr>
    <a:masterClrMapping/>
  </p:clrMapOvr>
  <mc:AlternateContent xmlns:mc="http://schemas.openxmlformats.org/markup-compatibility/2006" xmlns:p14="http://schemas.microsoft.com/office/powerpoint/2010/main">
    <mc:Choice Requires="p14">
      <p:transition spd="slow" p14:dur="2000" advTm="59149"/>
    </mc:Choice>
    <mc:Fallback xmlns="">
      <p:transition spd="slow" advTm="59149"/>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4762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3200" b="1" dirty="0" err="1" smtClean="0">
                <a:solidFill>
                  <a:srgbClr val="000000"/>
                </a:solidFill>
              </a:rPr>
              <a:t>Rhabdomyosarcoma</a:t>
            </a:r>
            <a:r>
              <a:rPr lang="en-US" sz="2400" dirty="0" smtClean="0">
                <a:solidFill>
                  <a:srgbClr val="000000"/>
                </a:solidFill>
              </a:rPr>
              <a:t> </a:t>
            </a:r>
          </a:p>
        </p:txBody>
      </p:sp>
      <p:pic>
        <p:nvPicPr>
          <p:cNvPr id="20483" name="Picture 3" descr="0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3160" t="4347" r="28900" b="4349"/>
          <a:stretch>
            <a:fillRect/>
          </a:stretch>
        </p:blipFill>
        <p:spPr bwMode="auto">
          <a:xfrm>
            <a:off x="3290888" y="476250"/>
            <a:ext cx="5853112"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0" y="1700808"/>
            <a:ext cx="334803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fontAlgn="base">
              <a:spcBef>
                <a:spcPct val="50000"/>
              </a:spcBef>
              <a:spcAft>
                <a:spcPct val="0"/>
              </a:spcAft>
            </a:pPr>
            <a:r>
              <a:rPr lang="en-GB" sz="2800" b="1" dirty="0" smtClean="0">
                <a:solidFill>
                  <a:srgbClr val="FFFFFF"/>
                </a:solidFill>
              </a:rPr>
              <a:t>Pleomorphic </a:t>
            </a:r>
            <a:r>
              <a:rPr lang="en-GB" sz="2800" b="1" dirty="0" err="1" smtClean="0">
                <a:solidFill>
                  <a:srgbClr val="FFFFFF"/>
                </a:solidFill>
              </a:rPr>
              <a:t>rhabdomyosarcoma</a:t>
            </a:r>
            <a:r>
              <a:rPr lang="en-GB" sz="2800" b="1" dirty="0" smtClean="0">
                <a:solidFill>
                  <a:srgbClr val="FFFFFF"/>
                </a:solidFill>
              </a:rPr>
              <a:t> showing prominent </a:t>
            </a:r>
            <a:r>
              <a:rPr lang="en-GB" sz="2800" b="1" dirty="0" err="1" smtClean="0">
                <a:solidFill>
                  <a:srgbClr val="FFFFFF"/>
                </a:solidFill>
              </a:rPr>
              <a:t>pleomorphism</a:t>
            </a:r>
            <a:r>
              <a:rPr lang="en-GB" sz="2800" b="1" dirty="0" smtClean="0">
                <a:solidFill>
                  <a:srgbClr val="FFFFFF"/>
                </a:solidFill>
              </a:rPr>
              <a:t>, frankly malignant nuclei &amp; malignant multinucleated giant cells.</a:t>
            </a:r>
            <a:endParaRPr lang="en-US" sz="2800" b="1" dirty="0" smtClean="0">
              <a:solidFill>
                <a:srgbClr val="FFFFFF"/>
              </a:solidFill>
            </a:endParaRPr>
          </a:p>
        </p:txBody>
      </p:sp>
    </p:spTree>
    <p:extLst>
      <p:ext uri="{BB962C8B-B14F-4D97-AF65-F5344CB8AC3E}">
        <p14:creationId xmlns:p14="http://schemas.microsoft.com/office/powerpoint/2010/main" val="3403111330"/>
      </p:ext>
    </p:extLst>
  </p:cSld>
  <p:clrMapOvr>
    <a:masterClrMapping/>
  </p:clrMapOvr>
  <mc:AlternateContent xmlns:mc="http://schemas.openxmlformats.org/markup-compatibility/2006" xmlns:p14="http://schemas.microsoft.com/office/powerpoint/2010/main">
    <mc:Choice Requires="p14">
      <p:transition spd="slow" p14:dur="2000" advTm="21480"/>
    </mc:Choice>
    <mc:Fallback xmlns="">
      <p:transition spd="slow" advTm="2148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marL="0" indent="0" algn="l" rtl="0">
              <a:spcAft>
                <a:spcPts val="0"/>
              </a:spcAft>
              <a:buNone/>
              <a:tabLst>
                <a:tab pos="4019550" algn="l"/>
              </a:tabLst>
            </a:pPr>
            <a:r>
              <a:rPr lang="en-US" b="1" i="1" u="sng" dirty="0" smtClean="0">
                <a:effectLst/>
                <a:latin typeface="Verdana"/>
                <a:ea typeface="Times New Roman"/>
              </a:rPr>
              <a:t>Dysplasia:</a:t>
            </a:r>
            <a:endParaRPr lang="en-US" dirty="0" smtClean="0">
              <a:effectLst/>
              <a:latin typeface="Times New Roman"/>
              <a:ea typeface="Times New Roman"/>
            </a:endParaRPr>
          </a:p>
          <a:p>
            <a:pPr marL="0" indent="0" algn="l" rtl="0">
              <a:spcAft>
                <a:spcPts val="0"/>
              </a:spcAft>
              <a:buNone/>
              <a:tabLst>
                <a:tab pos="4019550" algn="l"/>
              </a:tabLst>
            </a:pPr>
            <a:r>
              <a:rPr lang="en-US" dirty="0" smtClean="0">
                <a:effectLst/>
                <a:latin typeface="Verdana"/>
                <a:ea typeface="Times New Roman"/>
              </a:rPr>
              <a:t>It is non-neoplastic growth disorder; mainly occur in epithelia (not </a:t>
            </a:r>
            <a:r>
              <a:rPr lang="en-US" dirty="0" err="1" smtClean="0">
                <a:effectLst/>
                <a:latin typeface="Verdana"/>
                <a:ea typeface="Times New Roman"/>
              </a:rPr>
              <a:t>stroma</a:t>
            </a:r>
            <a:r>
              <a:rPr lang="en-US" dirty="0" smtClean="0">
                <a:effectLst/>
                <a:latin typeface="Verdana"/>
                <a:ea typeface="Times New Roman"/>
              </a:rPr>
              <a:t>).</a:t>
            </a:r>
            <a:endParaRPr lang="en-US" dirty="0" smtClean="0">
              <a:effectLst/>
              <a:latin typeface="Times New Roman"/>
              <a:ea typeface="Times New Roman"/>
            </a:endParaRPr>
          </a:p>
          <a:p>
            <a:pPr marL="0" indent="0" algn="l" rtl="0">
              <a:spcAft>
                <a:spcPts val="0"/>
              </a:spcAft>
              <a:buNone/>
              <a:tabLst>
                <a:tab pos="4019550" algn="l"/>
              </a:tabLst>
            </a:pPr>
            <a:r>
              <a:rPr lang="en-US" dirty="0" smtClean="0">
                <a:effectLst/>
                <a:latin typeface="Verdana"/>
                <a:ea typeface="Times New Roman"/>
              </a:rPr>
              <a:t>It is a loss of uniformity of the individual cells &amp; a loss in their architectural orientation.</a:t>
            </a:r>
            <a:endParaRPr lang="en-US" dirty="0" smtClean="0">
              <a:effectLst/>
              <a:latin typeface="Times New Roman"/>
              <a:ea typeface="Times New Roman"/>
            </a:endParaRPr>
          </a:p>
          <a:p>
            <a:pPr marL="0" indent="0" algn="l" rtl="0">
              <a:spcAft>
                <a:spcPts val="0"/>
              </a:spcAft>
              <a:buNone/>
              <a:tabLst>
                <a:tab pos="4019550" algn="l"/>
              </a:tabLst>
            </a:pPr>
            <a:r>
              <a:rPr lang="en-US" b="1" i="1" dirty="0" smtClean="0">
                <a:effectLst/>
                <a:latin typeface="Verdana"/>
                <a:ea typeface="Times New Roman"/>
              </a:rPr>
              <a:t>Characteristics of dysplastic cells:</a:t>
            </a:r>
            <a:endParaRPr lang="en-US" dirty="0" smtClean="0">
              <a:effectLst/>
              <a:latin typeface="Times New Roman"/>
              <a:ea typeface="Times New Roman"/>
            </a:endParaRPr>
          </a:p>
          <a:p>
            <a:pPr lvl="0" algn="l" rtl="0">
              <a:buFont typeface="+mj-lt"/>
              <a:buAutoNum type="arabicPeriod"/>
              <a:tabLst>
                <a:tab pos="-342900" algn="l"/>
                <a:tab pos="4019550" algn="l"/>
              </a:tabLst>
            </a:pPr>
            <a:r>
              <a:rPr lang="en-US" i="1" dirty="0" err="1" smtClean="0">
                <a:effectLst/>
                <a:latin typeface="Verdana"/>
                <a:ea typeface="Times New Roman"/>
                <a:cs typeface="Times New Roman"/>
              </a:rPr>
              <a:t>Pleomophism</a:t>
            </a:r>
            <a:r>
              <a:rPr lang="en-US" i="1" dirty="0" smtClean="0">
                <a:effectLst/>
                <a:latin typeface="Verdana"/>
                <a:ea typeface="Times New Roman"/>
                <a:cs typeface="Times New Roman"/>
              </a:rPr>
              <a:t>.</a:t>
            </a:r>
            <a:endParaRPr lang="en-US" dirty="0" smtClean="0">
              <a:effectLst/>
              <a:latin typeface="Times New Roman"/>
              <a:ea typeface="Times New Roman"/>
              <a:cs typeface="Times New Roman"/>
            </a:endParaRPr>
          </a:p>
          <a:p>
            <a:pPr lvl="0" algn="l" rtl="0">
              <a:buFont typeface="+mj-lt"/>
              <a:buAutoNum type="arabicPeriod"/>
              <a:tabLst>
                <a:tab pos="-342900" algn="l"/>
                <a:tab pos="4019550" algn="l"/>
              </a:tabLst>
            </a:pPr>
            <a:r>
              <a:rPr lang="en-US" dirty="0" smtClean="0">
                <a:effectLst/>
                <a:latin typeface="Verdana"/>
                <a:ea typeface="Times New Roman"/>
                <a:cs typeface="Times New Roman"/>
              </a:rPr>
              <a:t>Large, </a:t>
            </a:r>
            <a:r>
              <a:rPr lang="en-US" i="1" dirty="0" smtClean="0">
                <a:effectLst/>
                <a:latin typeface="Verdana"/>
                <a:ea typeface="Times New Roman"/>
                <a:cs typeface="Times New Roman"/>
              </a:rPr>
              <a:t>hyper chromatic cells.</a:t>
            </a:r>
            <a:endParaRPr lang="en-US" dirty="0" smtClean="0">
              <a:effectLst/>
              <a:latin typeface="Times New Roman"/>
              <a:ea typeface="Times New Roman"/>
              <a:cs typeface="Times New Roman"/>
            </a:endParaRPr>
          </a:p>
          <a:p>
            <a:pPr lvl="0" algn="l" rtl="0">
              <a:buFont typeface="+mj-lt"/>
              <a:buAutoNum type="arabicPeriod"/>
              <a:tabLst>
                <a:tab pos="-342900" algn="l"/>
                <a:tab pos="4019550" algn="l"/>
              </a:tabLst>
            </a:pPr>
            <a:r>
              <a:rPr lang="en-US" i="1" dirty="0" smtClean="0">
                <a:effectLst/>
                <a:latin typeface="Verdana"/>
                <a:ea typeface="Times New Roman"/>
                <a:cs typeface="Times New Roman"/>
              </a:rPr>
              <a:t>Mitosis more than normal</a:t>
            </a:r>
            <a:r>
              <a:rPr lang="en-US" dirty="0" smtClean="0">
                <a:effectLst/>
                <a:latin typeface="Verdana"/>
                <a:ea typeface="Times New Roman"/>
                <a:cs typeface="Times New Roman"/>
              </a:rPr>
              <a:t> (mitosis not restricted to the basal layer, it involves the all layers).</a:t>
            </a:r>
            <a:endParaRPr lang="en-US" dirty="0" smtClean="0">
              <a:effectLst/>
              <a:latin typeface="Times New Roman"/>
              <a:ea typeface="Times New Roman"/>
              <a:cs typeface="Times New Roman"/>
            </a:endParaRPr>
          </a:p>
          <a:p>
            <a:pPr lvl="0" algn="l" rtl="0">
              <a:buFont typeface="+mj-lt"/>
              <a:buAutoNum type="arabicPeriod"/>
              <a:tabLst>
                <a:tab pos="-342900" algn="l"/>
                <a:tab pos="4019550" algn="l"/>
              </a:tabLst>
            </a:pPr>
            <a:r>
              <a:rPr lang="en-US" i="1" dirty="0" smtClean="0">
                <a:effectLst/>
                <a:latin typeface="Verdana"/>
                <a:ea typeface="Times New Roman"/>
                <a:cs typeface="Times New Roman"/>
              </a:rPr>
              <a:t>Loss of normal maturation of cells</a:t>
            </a:r>
            <a:r>
              <a:rPr lang="en-US" dirty="0" smtClean="0">
                <a:effectLst/>
                <a:latin typeface="Verdana"/>
                <a:ea typeface="Times New Roman"/>
                <a:cs typeface="Times New Roman"/>
              </a:rPr>
              <a:t> e.g. loss of maturation of squamous epithelium.</a:t>
            </a:r>
            <a:endParaRPr lang="en-US" dirty="0" smtClean="0">
              <a:effectLst/>
              <a:latin typeface="Times New Roman"/>
              <a:ea typeface="Times New Roman"/>
              <a:cs typeface="Times New Roman"/>
            </a:endParaRPr>
          </a:p>
          <a:p>
            <a:endParaRPr lang="ar-IQ" dirty="0"/>
          </a:p>
        </p:txBody>
      </p:sp>
    </p:spTree>
    <p:extLst>
      <p:ext uri="{BB962C8B-B14F-4D97-AF65-F5344CB8AC3E}">
        <p14:creationId xmlns:p14="http://schemas.microsoft.com/office/powerpoint/2010/main" val="2912947480"/>
      </p:ext>
    </p:extLst>
  </p:cSld>
  <p:clrMapOvr>
    <a:masterClrMapping/>
  </p:clrMapOvr>
  <mc:AlternateContent xmlns:mc="http://schemas.openxmlformats.org/markup-compatibility/2006" xmlns:p14="http://schemas.microsoft.com/office/powerpoint/2010/main">
    <mc:Choice Requires="p14">
      <p:transition spd="slow" p14:dur="2000" advTm="180197"/>
    </mc:Choice>
    <mc:Fallback xmlns="">
      <p:transition spd="slow" advTm="180197"/>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l" rtl="0">
              <a:spcAft>
                <a:spcPts val="0"/>
              </a:spcAft>
              <a:buNone/>
              <a:tabLst>
                <a:tab pos="4019550" algn="l"/>
              </a:tabLst>
            </a:pPr>
            <a:r>
              <a:rPr lang="en-US" dirty="0" smtClean="0">
                <a:effectLst/>
                <a:latin typeface="Verdana"/>
                <a:ea typeface="Times New Roman"/>
              </a:rPr>
              <a:t>When </a:t>
            </a:r>
            <a:r>
              <a:rPr lang="en-US" b="1" i="1" dirty="0" smtClean="0">
                <a:effectLst/>
                <a:latin typeface="Verdana"/>
                <a:ea typeface="Times New Roman"/>
              </a:rPr>
              <a:t>dysplastic changes</a:t>
            </a:r>
            <a:r>
              <a:rPr lang="en-US" dirty="0" smtClean="0">
                <a:effectLst/>
                <a:latin typeface="Verdana"/>
                <a:ea typeface="Times New Roman"/>
              </a:rPr>
              <a:t> involve the </a:t>
            </a:r>
            <a:r>
              <a:rPr lang="en-US" b="1" i="1" dirty="0" smtClean="0">
                <a:effectLst/>
                <a:latin typeface="Verdana"/>
                <a:ea typeface="Times New Roman"/>
              </a:rPr>
              <a:t>entire thickness of the epithelium</a:t>
            </a:r>
            <a:r>
              <a:rPr lang="en-US" dirty="0" smtClean="0">
                <a:effectLst/>
                <a:latin typeface="Verdana"/>
                <a:ea typeface="Times New Roman"/>
              </a:rPr>
              <a:t>, they are called </a:t>
            </a:r>
            <a:r>
              <a:rPr lang="en-US" b="1" i="1" u="sng" dirty="0" smtClean="0">
                <a:effectLst/>
                <a:latin typeface="Verdana"/>
                <a:ea typeface="Times New Roman"/>
              </a:rPr>
              <a:t>Carcinoma in Situ</a:t>
            </a:r>
            <a:r>
              <a:rPr lang="en-US" dirty="0" smtClean="0">
                <a:effectLst/>
                <a:latin typeface="Verdana"/>
                <a:ea typeface="Times New Roman"/>
              </a:rPr>
              <a:t> or </a:t>
            </a:r>
            <a:r>
              <a:rPr lang="en-US" i="1" dirty="0" err="1" smtClean="0">
                <a:effectLst/>
                <a:latin typeface="Verdana"/>
                <a:ea typeface="Times New Roman"/>
              </a:rPr>
              <a:t>preinvasive</a:t>
            </a:r>
            <a:r>
              <a:rPr lang="en-US" i="1" dirty="0" smtClean="0">
                <a:effectLst/>
                <a:latin typeface="Verdana"/>
                <a:ea typeface="Times New Roman"/>
              </a:rPr>
              <a:t> stage of cancer</a:t>
            </a:r>
            <a:r>
              <a:rPr lang="en-US" dirty="0" smtClean="0">
                <a:effectLst/>
                <a:latin typeface="Verdana"/>
                <a:ea typeface="Times New Roman"/>
              </a:rPr>
              <a:t>.</a:t>
            </a:r>
            <a:endParaRPr lang="en-US" dirty="0" smtClean="0">
              <a:effectLst/>
              <a:latin typeface="Times New Roman"/>
              <a:ea typeface="Times New Roman"/>
            </a:endParaRPr>
          </a:p>
          <a:p>
            <a:pPr lvl="0" algn="l" rtl="0">
              <a:buFont typeface="Wingdings"/>
              <a:buChar char=""/>
              <a:tabLst>
                <a:tab pos="4019550" algn="l"/>
              </a:tabLst>
            </a:pPr>
            <a:r>
              <a:rPr lang="en-US" dirty="0" smtClean="0">
                <a:effectLst/>
                <a:latin typeface="Verdana"/>
                <a:ea typeface="Times New Roman"/>
              </a:rPr>
              <a:t>However; foci of carcinoma in situ can present adjacent to area of cancer.</a:t>
            </a:r>
            <a:endParaRPr lang="en-US" dirty="0" smtClean="0">
              <a:effectLst/>
              <a:latin typeface="Times New Roman"/>
              <a:ea typeface="Times New Roman"/>
            </a:endParaRPr>
          </a:p>
          <a:p>
            <a:pPr lvl="0" algn="l" rtl="0">
              <a:buFont typeface="Wingdings"/>
              <a:buChar char=""/>
              <a:tabLst>
                <a:tab pos="4019550" algn="l"/>
              </a:tabLst>
            </a:pPr>
            <a:r>
              <a:rPr lang="en-US" dirty="0" smtClean="0">
                <a:effectLst/>
                <a:latin typeface="Verdana"/>
                <a:ea typeface="Times New Roman"/>
              </a:rPr>
              <a:t>Dysplasia does not necessarily progress to cancer &amp; dysplasia not involve full thickness may be reversible.</a:t>
            </a:r>
            <a:endParaRPr lang="en-US" dirty="0" smtClean="0">
              <a:effectLst/>
              <a:latin typeface="Times New Roman"/>
              <a:ea typeface="Times New Roman"/>
            </a:endParaRPr>
          </a:p>
          <a:p>
            <a:endParaRPr lang="ar-IQ" dirty="0"/>
          </a:p>
        </p:txBody>
      </p:sp>
    </p:spTree>
    <p:extLst>
      <p:ext uri="{BB962C8B-B14F-4D97-AF65-F5344CB8AC3E}">
        <p14:creationId xmlns:p14="http://schemas.microsoft.com/office/powerpoint/2010/main" val="1233332292"/>
      </p:ext>
    </p:extLst>
  </p:cSld>
  <p:clrMapOvr>
    <a:masterClrMapping/>
  </p:clrMapOvr>
  <mc:AlternateContent xmlns:mc="http://schemas.openxmlformats.org/markup-compatibility/2006" xmlns:p14="http://schemas.microsoft.com/office/powerpoint/2010/main">
    <mc:Choice Requires="p14">
      <p:transition spd="slow" p14:dur="2000" advTm="83129"/>
    </mc:Choice>
    <mc:Fallback xmlns="">
      <p:transition spd="slow" advTm="83129"/>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6921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2800" b="1" dirty="0" smtClean="0">
                <a:solidFill>
                  <a:srgbClr val="000000"/>
                </a:solidFill>
              </a:rPr>
              <a:t>Cervix uteri severe dysplasia amounting to carcinoma in situ</a:t>
            </a:r>
          </a:p>
        </p:txBody>
      </p:sp>
      <p:pic>
        <p:nvPicPr>
          <p:cNvPr id="14339" name="Picture 3" descr="06"/>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l="50529" t="2521" r="3334" b="27530"/>
          <a:stretch>
            <a:fillRect/>
          </a:stretch>
        </p:blipFill>
        <p:spPr bwMode="auto">
          <a:xfrm>
            <a:off x="2519363" y="692151"/>
            <a:ext cx="6624637"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0" y="1989138"/>
            <a:ext cx="2484438"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fontAlgn="base">
              <a:spcBef>
                <a:spcPct val="50000"/>
              </a:spcBef>
              <a:spcAft>
                <a:spcPct val="0"/>
              </a:spcAft>
            </a:pPr>
            <a:r>
              <a:rPr lang="en-US" sz="2000" b="1" dirty="0" smtClean="0">
                <a:solidFill>
                  <a:srgbClr val="FFFFFF"/>
                </a:solidFill>
              </a:rPr>
              <a:t>There is failure of normal differentiation, marked nuclear and cellular </a:t>
            </a:r>
            <a:r>
              <a:rPr lang="en-US" sz="2000" b="1" dirty="0" err="1" smtClean="0">
                <a:solidFill>
                  <a:srgbClr val="FFFFFF"/>
                </a:solidFill>
              </a:rPr>
              <a:t>pleomorphism</a:t>
            </a:r>
            <a:r>
              <a:rPr lang="en-US" sz="2000" b="1" dirty="0" smtClean="0">
                <a:solidFill>
                  <a:srgbClr val="FFFFFF"/>
                </a:solidFill>
              </a:rPr>
              <a:t>, and numerous mitotic figures extending toward the surface. The intact basement membrane (below) is not seen in this section.</a:t>
            </a:r>
          </a:p>
        </p:txBody>
      </p:sp>
    </p:spTree>
    <p:extLst>
      <p:ext uri="{BB962C8B-B14F-4D97-AF65-F5344CB8AC3E}">
        <p14:creationId xmlns:p14="http://schemas.microsoft.com/office/powerpoint/2010/main" val="2298789054"/>
      </p:ext>
    </p:extLst>
  </p:cSld>
  <p:clrMapOvr>
    <a:masterClrMapping/>
  </p:clrMapOvr>
  <mc:AlternateContent xmlns:mc="http://schemas.openxmlformats.org/markup-compatibility/2006" xmlns:p14="http://schemas.microsoft.com/office/powerpoint/2010/main">
    <mc:Choice Requires="p14">
      <p:transition spd="slow" p14:dur="2000" advTm="36182"/>
    </mc:Choice>
    <mc:Fallback xmlns="">
      <p:transition spd="slow" advTm="36182"/>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24944"/>
            <a:ext cx="8229600" cy="1143000"/>
          </a:xfrm>
        </p:spPr>
        <p:txBody>
          <a:bodyPr>
            <a:normAutofit/>
          </a:bodyPr>
          <a:lstStyle/>
          <a:p>
            <a:pPr rtl="0"/>
            <a:r>
              <a:rPr lang="en-US" sz="6000" b="1" dirty="0" smtClean="0">
                <a:solidFill>
                  <a:srgbClr val="002060"/>
                </a:solidFill>
              </a:rPr>
              <a:t>THANKS</a:t>
            </a:r>
            <a:endParaRPr lang="ar-IQ" sz="6000" b="1" dirty="0">
              <a:solidFill>
                <a:srgbClr val="002060"/>
              </a:solidFill>
            </a:endParaRPr>
          </a:p>
        </p:txBody>
      </p:sp>
    </p:spTree>
    <p:extLst>
      <p:ext uri="{BB962C8B-B14F-4D97-AF65-F5344CB8AC3E}">
        <p14:creationId xmlns:p14="http://schemas.microsoft.com/office/powerpoint/2010/main" val="2472819189"/>
      </p:ext>
    </p:extLst>
  </p:cSld>
  <p:clrMapOvr>
    <a:masterClrMapping/>
  </p:clrMapOvr>
  <mc:AlternateContent xmlns:mc="http://schemas.openxmlformats.org/markup-compatibility/2006" xmlns:p14="http://schemas.microsoft.com/office/powerpoint/2010/main">
    <mc:Choice Requires="p14">
      <p:transition spd="slow" p14:dur="2000" advTm="8418"/>
    </mc:Choice>
    <mc:Fallback xmlns="">
      <p:transition spd="slow" advTm="841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marL="0" indent="0" algn="l" rtl="0">
              <a:spcAft>
                <a:spcPts val="0"/>
              </a:spcAft>
              <a:buNone/>
            </a:pPr>
            <a:r>
              <a:rPr lang="en-US" b="1" dirty="0" smtClean="0">
                <a:effectLst/>
                <a:latin typeface="Verdana"/>
                <a:ea typeface="Times New Roman"/>
              </a:rPr>
              <a:t>Nomenclature of Tumors:</a:t>
            </a:r>
            <a:endParaRPr lang="en-US" dirty="0" smtClean="0">
              <a:effectLst/>
              <a:latin typeface="Times New Roman"/>
              <a:ea typeface="Times New Roman"/>
            </a:endParaRPr>
          </a:p>
          <a:p>
            <a:pPr marL="0" indent="0" algn="l" rtl="0">
              <a:spcAft>
                <a:spcPts val="0"/>
              </a:spcAft>
              <a:buNone/>
            </a:pPr>
            <a:r>
              <a:rPr lang="en-US" dirty="0" smtClean="0">
                <a:effectLst/>
                <a:latin typeface="Verdana"/>
                <a:ea typeface="Times New Roman"/>
              </a:rPr>
              <a:t>All tumors (benign &amp; malignant) have two basic parts:</a:t>
            </a:r>
            <a:endParaRPr lang="en-US" dirty="0" smtClean="0">
              <a:effectLst/>
              <a:latin typeface="Times New Roman"/>
              <a:ea typeface="Times New Roman"/>
            </a:endParaRPr>
          </a:p>
          <a:p>
            <a:pPr lvl="0" algn="l" rtl="0">
              <a:buFont typeface="+mj-lt"/>
              <a:buAutoNum type="arabicPeriod"/>
              <a:tabLst>
                <a:tab pos="-342900" algn="l"/>
              </a:tabLst>
            </a:pPr>
            <a:r>
              <a:rPr lang="en-US" b="1" i="1" dirty="0" smtClean="0">
                <a:effectLst/>
                <a:latin typeface="Verdana"/>
                <a:ea typeface="Times New Roman"/>
                <a:cs typeface="Times New Roman"/>
              </a:rPr>
              <a:t>Parenchymal Part:</a:t>
            </a:r>
            <a:r>
              <a:rPr lang="en-US" dirty="0" smtClean="0">
                <a:effectLst/>
                <a:latin typeface="Verdana"/>
                <a:ea typeface="Times New Roman"/>
                <a:cs typeface="Times New Roman"/>
              </a:rPr>
              <a:t> Formed by </a:t>
            </a:r>
            <a:r>
              <a:rPr lang="en-US" i="1" dirty="0" smtClean="0">
                <a:effectLst/>
                <a:latin typeface="Verdana"/>
                <a:ea typeface="Times New Roman"/>
                <a:cs typeface="Times New Roman"/>
              </a:rPr>
              <a:t>neoplastic cells.</a:t>
            </a:r>
            <a:endParaRPr lang="en-US" dirty="0" smtClean="0">
              <a:effectLst/>
              <a:latin typeface="Times New Roman"/>
              <a:ea typeface="Times New Roman"/>
              <a:cs typeface="Times New Roman"/>
            </a:endParaRPr>
          </a:p>
          <a:p>
            <a:pPr lvl="0" algn="l" rtl="0">
              <a:buFont typeface="+mj-lt"/>
              <a:buAutoNum type="arabicPeriod"/>
              <a:tabLst>
                <a:tab pos="-342900" algn="l"/>
              </a:tabLst>
            </a:pPr>
            <a:r>
              <a:rPr lang="en-US" b="1" i="1" dirty="0" smtClean="0">
                <a:effectLst/>
                <a:latin typeface="Verdana"/>
                <a:ea typeface="Times New Roman"/>
                <a:cs typeface="Times New Roman"/>
              </a:rPr>
              <a:t>Supporting part</a:t>
            </a:r>
            <a:r>
              <a:rPr lang="en-US" dirty="0" smtClean="0">
                <a:effectLst/>
                <a:latin typeface="Verdana"/>
                <a:ea typeface="Times New Roman"/>
                <a:cs typeface="Times New Roman"/>
              </a:rPr>
              <a:t>: Made up of </a:t>
            </a:r>
            <a:r>
              <a:rPr lang="en-US" i="1" dirty="0" smtClean="0">
                <a:effectLst/>
                <a:latin typeface="Verdana"/>
                <a:ea typeface="Times New Roman"/>
                <a:cs typeface="Times New Roman"/>
              </a:rPr>
              <a:t>blood vessels &amp; connective tissue.</a:t>
            </a:r>
            <a:endParaRPr lang="en-US" dirty="0" smtClean="0">
              <a:effectLst/>
              <a:latin typeface="Times New Roman"/>
              <a:ea typeface="Times New Roman"/>
              <a:cs typeface="Times New Roman"/>
            </a:endParaRPr>
          </a:p>
          <a:p>
            <a:pPr marL="0" lvl="0" indent="0" algn="l" rtl="0">
              <a:buNone/>
            </a:pPr>
            <a:r>
              <a:rPr lang="en-US" b="1" i="1" dirty="0">
                <a:solidFill>
                  <a:prstClr val="black"/>
                </a:solidFill>
                <a:latin typeface="Verdana"/>
                <a:ea typeface="Times New Roman"/>
              </a:rPr>
              <a:t>Parenchymal </a:t>
            </a:r>
            <a:r>
              <a:rPr lang="en-US" b="1" i="1" dirty="0" smtClean="0">
                <a:solidFill>
                  <a:prstClr val="black"/>
                </a:solidFill>
                <a:latin typeface="Verdana"/>
                <a:ea typeface="Times New Roman"/>
              </a:rPr>
              <a:t>Part:-  </a:t>
            </a:r>
            <a:endParaRPr lang="en-US" b="1" i="1" dirty="0" smtClean="0">
              <a:effectLst/>
              <a:latin typeface="Verdana"/>
              <a:ea typeface="Times New Roman"/>
            </a:endParaRPr>
          </a:p>
          <a:p>
            <a:pPr algn="l" rtl="0">
              <a:spcAft>
                <a:spcPts val="0"/>
              </a:spcAft>
              <a:buFont typeface="Wingdings" pitchFamily="2" charset="2"/>
              <a:buChar char="§"/>
              <a:tabLst>
                <a:tab pos="1857375" algn="l"/>
              </a:tabLst>
            </a:pPr>
            <a:r>
              <a:rPr lang="en-US" i="1" dirty="0" smtClean="0">
                <a:effectLst/>
                <a:latin typeface="Verdana"/>
                <a:ea typeface="Times New Roman"/>
              </a:rPr>
              <a:t>Determine the clinical behavior of tumors</a:t>
            </a:r>
            <a:r>
              <a:rPr lang="en-US" dirty="0" smtClean="0">
                <a:effectLst/>
                <a:latin typeface="Verdana"/>
                <a:ea typeface="Times New Roman"/>
              </a:rPr>
              <a:t>.</a:t>
            </a:r>
            <a:endParaRPr lang="en-US" dirty="0" smtClean="0">
              <a:effectLst/>
              <a:latin typeface="Times New Roman"/>
              <a:ea typeface="Times New Roman"/>
            </a:endParaRPr>
          </a:p>
          <a:p>
            <a:pPr algn="l" rtl="0">
              <a:spcAft>
                <a:spcPts val="0"/>
              </a:spcAft>
              <a:buFont typeface="Wingdings" pitchFamily="2" charset="2"/>
              <a:buChar char="§"/>
              <a:tabLst>
                <a:tab pos="1857375" algn="l"/>
              </a:tabLst>
            </a:pPr>
            <a:r>
              <a:rPr lang="en-US" i="1" dirty="0" smtClean="0">
                <a:effectLst/>
                <a:latin typeface="Verdana"/>
                <a:ea typeface="Times New Roman"/>
              </a:rPr>
              <a:t>Derived the name of tumors. </a:t>
            </a:r>
            <a:endParaRPr lang="en-US" dirty="0" smtClean="0">
              <a:effectLst/>
              <a:latin typeface="Times New Roman"/>
              <a:ea typeface="Times New Roman"/>
            </a:endParaRPr>
          </a:p>
          <a:p>
            <a:pPr marL="0" indent="0" algn="l" rtl="0">
              <a:spcAft>
                <a:spcPts val="0"/>
              </a:spcAft>
              <a:buNone/>
            </a:pPr>
            <a:r>
              <a:rPr lang="en-US" dirty="0" smtClean="0">
                <a:effectLst/>
                <a:latin typeface="Verdana"/>
                <a:ea typeface="Times New Roman"/>
              </a:rPr>
              <a:t> </a:t>
            </a:r>
            <a:endParaRPr lang="en-US" dirty="0" smtClean="0">
              <a:effectLst/>
              <a:latin typeface="Times New Roman"/>
              <a:ea typeface="Times New Roman"/>
            </a:endParaRPr>
          </a:p>
          <a:p>
            <a:pPr marL="0" indent="0" algn="l" rtl="0">
              <a:spcAft>
                <a:spcPts val="0"/>
              </a:spcAft>
              <a:buNone/>
              <a:tabLst>
                <a:tab pos="4019550" algn="l"/>
                <a:tab pos="5057775" algn="l"/>
                <a:tab pos="5274310" algn="r"/>
              </a:tabLst>
            </a:pPr>
            <a:r>
              <a:rPr lang="en-US" b="1" i="1" dirty="0" smtClean="0">
                <a:effectLst/>
                <a:latin typeface="Verdana"/>
                <a:ea typeface="Times New Roman"/>
              </a:rPr>
              <a:t>Naming of Benign tumors:</a:t>
            </a:r>
            <a:r>
              <a:rPr lang="en-US" b="1" i="1" dirty="0" smtClean="0">
                <a:latin typeface="Verdana"/>
                <a:ea typeface="Times New Roman"/>
              </a:rPr>
              <a:t> </a:t>
            </a:r>
            <a:r>
              <a:rPr lang="en-US" dirty="0" smtClean="0">
                <a:effectLst/>
                <a:latin typeface="Verdana"/>
                <a:ea typeface="Times New Roman"/>
              </a:rPr>
              <a:t>(Cell of origin of tumor + Suffix </a:t>
            </a:r>
            <a:r>
              <a:rPr lang="en-US" b="1" dirty="0" err="1" smtClean="0">
                <a:effectLst/>
                <a:latin typeface="Verdana"/>
                <a:ea typeface="Times New Roman"/>
              </a:rPr>
              <a:t>Oma</a:t>
            </a:r>
            <a:r>
              <a:rPr lang="en-US" dirty="0" smtClean="0">
                <a:effectLst/>
                <a:latin typeface="Verdana"/>
                <a:ea typeface="Times New Roman"/>
              </a:rPr>
              <a:t>),</a:t>
            </a:r>
            <a:r>
              <a:rPr lang="en-US" dirty="0">
                <a:latin typeface="Times New Roman"/>
                <a:ea typeface="Times New Roman"/>
              </a:rPr>
              <a:t> </a:t>
            </a:r>
            <a:r>
              <a:rPr lang="en-US" dirty="0">
                <a:latin typeface="Verdana"/>
                <a:ea typeface="Times New Roman"/>
              </a:rPr>
              <a:t>l</a:t>
            </a:r>
            <a:r>
              <a:rPr lang="en-US" dirty="0" smtClean="0">
                <a:effectLst/>
                <a:latin typeface="Verdana"/>
                <a:ea typeface="Times New Roman"/>
              </a:rPr>
              <a:t>ike:- 	</a:t>
            </a:r>
            <a:endParaRPr lang="en-US" dirty="0" smtClean="0">
              <a:effectLst/>
              <a:latin typeface="Times New Roman"/>
              <a:ea typeface="Times New Roman"/>
            </a:endParaRPr>
          </a:p>
          <a:p>
            <a:pPr lvl="0" algn="l" rtl="0">
              <a:buFont typeface="Wingdings"/>
              <a:buChar char=""/>
              <a:tabLst>
                <a:tab pos="4019550" algn="l"/>
                <a:tab pos="5057775" algn="l"/>
                <a:tab pos="5274310" algn="r"/>
              </a:tabLst>
            </a:pPr>
            <a:r>
              <a:rPr lang="en-US" b="1" dirty="0" smtClean="0">
                <a:effectLst/>
                <a:latin typeface="Verdana"/>
                <a:ea typeface="Times New Roman"/>
              </a:rPr>
              <a:t>Fibroma</a:t>
            </a:r>
            <a:r>
              <a:rPr lang="en-US" dirty="0" smtClean="0">
                <a:effectLst/>
                <a:latin typeface="Verdana"/>
                <a:ea typeface="Times New Roman"/>
              </a:rPr>
              <a:t> (benign tumor of fibrous tissue).</a:t>
            </a:r>
            <a:endParaRPr lang="en-US" dirty="0" smtClean="0">
              <a:effectLst/>
              <a:latin typeface="Times New Roman"/>
              <a:ea typeface="Times New Roman"/>
            </a:endParaRPr>
          </a:p>
          <a:p>
            <a:pPr lvl="0" algn="l" rtl="0">
              <a:buFont typeface="Wingdings"/>
              <a:buChar char=""/>
              <a:tabLst>
                <a:tab pos="4019550" algn="l"/>
                <a:tab pos="5057775" algn="l"/>
                <a:tab pos="5274310" algn="r"/>
              </a:tabLst>
            </a:pPr>
            <a:r>
              <a:rPr lang="en-US" b="1" dirty="0" err="1" smtClean="0">
                <a:effectLst/>
                <a:latin typeface="Verdana"/>
                <a:ea typeface="Times New Roman"/>
              </a:rPr>
              <a:t>Chondroma</a:t>
            </a:r>
            <a:r>
              <a:rPr lang="en-US" b="1" dirty="0" smtClean="0">
                <a:effectLst/>
                <a:latin typeface="Verdana"/>
                <a:ea typeface="Times New Roman"/>
              </a:rPr>
              <a:t> </a:t>
            </a:r>
            <a:r>
              <a:rPr lang="en-US" dirty="0" smtClean="0">
                <a:effectLst/>
                <a:latin typeface="Verdana"/>
                <a:ea typeface="Times New Roman"/>
              </a:rPr>
              <a:t>(benign tumor of cartilage).</a:t>
            </a:r>
            <a:endParaRPr lang="en-US" dirty="0" smtClean="0">
              <a:effectLst/>
              <a:latin typeface="Times New Roman"/>
              <a:ea typeface="Times New Roman"/>
            </a:endParaRPr>
          </a:p>
          <a:p>
            <a:endParaRPr lang="ar-IQ" dirty="0"/>
          </a:p>
        </p:txBody>
      </p:sp>
    </p:spTree>
    <p:extLst>
      <p:ext uri="{BB962C8B-B14F-4D97-AF65-F5344CB8AC3E}">
        <p14:creationId xmlns:p14="http://schemas.microsoft.com/office/powerpoint/2010/main" val="2544270826"/>
      </p:ext>
    </p:extLst>
  </p:cSld>
  <p:clrMapOvr>
    <a:masterClrMapping/>
  </p:clrMapOvr>
  <mc:AlternateContent xmlns:mc="http://schemas.openxmlformats.org/markup-compatibility/2006" xmlns:p14="http://schemas.microsoft.com/office/powerpoint/2010/main">
    <mc:Choice Requires="p14">
      <p:transition spd="slow" p14:dur="2000" advTm="116755"/>
    </mc:Choice>
    <mc:Fallback xmlns="">
      <p:transition spd="slow" advTm="11675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2060575"/>
            <a:ext cx="46434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fontAlgn="base">
              <a:spcBef>
                <a:spcPct val="50000"/>
              </a:spcBef>
              <a:spcAft>
                <a:spcPct val="0"/>
              </a:spcAft>
            </a:pPr>
            <a:r>
              <a:rPr lang="en-US" sz="2800" b="1" dirty="0">
                <a:solidFill>
                  <a:srgbClr val="FFFFFF"/>
                </a:solidFill>
              </a:rPr>
              <a:t>The tumor has lobules of benign-looking chondrocytes </a:t>
            </a:r>
          </a:p>
        </p:txBody>
      </p:sp>
      <p:sp>
        <p:nvSpPr>
          <p:cNvPr id="6149" name="Text Box 5"/>
          <p:cNvSpPr txBox="1">
            <a:spLocks noChangeArrowheads="1"/>
          </p:cNvSpPr>
          <p:nvPr/>
        </p:nvSpPr>
        <p:spPr bwMode="auto">
          <a:xfrm>
            <a:off x="0" y="0"/>
            <a:ext cx="9144000" cy="5847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fontAlgn="base">
              <a:spcBef>
                <a:spcPct val="50000"/>
              </a:spcBef>
              <a:spcAft>
                <a:spcPct val="0"/>
              </a:spcAft>
            </a:pPr>
            <a:r>
              <a:rPr lang="en-US" sz="3200" b="1" dirty="0" err="1">
                <a:solidFill>
                  <a:srgbClr val="000000"/>
                </a:solidFill>
              </a:rPr>
              <a:t>Chondroma</a:t>
            </a:r>
            <a:r>
              <a:rPr lang="en-US" sz="2400" b="1" dirty="0">
                <a:solidFill>
                  <a:srgbClr val="000000"/>
                </a:solidFill>
              </a:rPr>
              <a:t> </a:t>
            </a:r>
          </a:p>
        </p:txBody>
      </p:sp>
      <p:pic>
        <p:nvPicPr>
          <p:cNvPr id="6151" name="Picture 7" descr="o02419d"/>
          <p:cNvPicPr>
            <a:picLocks noChangeAspect="1" noChangeArrowheads="1"/>
          </p:cNvPicPr>
          <p:nvPr/>
        </p:nvPicPr>
        <p:blipFill>
          <a:blip r:embed="rId3">
            <a:lum bright="-24000" contrast="12000"/>
            <a:extLst>
              <a:ext uri="{28A0092B-C50C-407E-A947-70E740481C1C}">
                <a14:useLocalDpi xmlns:a14="http://schemas.microsoft.com/office/drawing/2010/main" val="0"/>
              </a:ext>
            </a:extLst>
          </a:blip>
          <a:srcRect/>
          <a:stretch>
            <a:fillRect/>
          </a:stretch>
        </p:blipFill>
        <p:spPr bwMode="auto">
          <a:xfrm>
            <a:off x="4806950" y="584774"/>
            <a:ext cx="4337050" cy="627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23119"/>
      </p:ext>
    </p:extLst>
  </p:cSld>
  <p:clrMapOvr>
    <a:masterClrMapping/>
  </p:clrMapOvr>
  <mc:AlternateContent xmlns:mc="http://schemas.openxmlformats.org/markup-compatibility/2006" xmlns:p14="http://schemas.microsoft.com/office/powerpoint/2010/main">
    <mc:Choice Requires="p14">
      <p:transition spd="slow" p14:dur="2000" advTm="13095"/>
    </mc:Choice>
    <mc:Fallback xmlns="">
      <p:transition spd="slow" advTm="1309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marL="0" indent="0" algn="l" rtl="0">
              <a:spcAft>
                <a:spcPts val="0"/>
              </a:spcAft>
              <a:buNone/>
              <a:tabLst>
                <a:tab pos="4019550" algn="l"/>
                <a:tab pos="5057775" algn="l"/>
                <a:tab pos="5274310" algn="r"/>
              </a:tabLst>
            </a:pPr>
            <a:r>
              <a:rPr lang="en-US" b="1" i="1" dirty="0" smtClean="0">
                <a:effectLst/>
                <a:latin typeface="Verdana"/>
                <a:ea typeface="Times New Roman"/>
              </a:rPr>
              <a:t>Certain Benign Tumors or lesions</a:t>
            </a:r>
            <a:endParaRPr lang="en-US" dirty="0" smtClean="0">
              <a:effectLst/>
              <a:latin typeface="Times New Roman"/>
              <a:ea typeface="Times New Roman"/>
            </a:endParaRPr>
          </a:p>
          <a:p>
            <a:pPr marL="0" lvl="0" indent="0" algn="l" rtl="0">
              <a:buSzPts val="1400"/>
              <a:buNone/>
              <a:tabLst>
                <a:tab pos="-342900" algn="l"/>
                <a:tab pos="4019550" algn="l"/>
                <a:tab pos="5057775" algn="l"/>
                <a:tab pos="5274310" algn="r"/>
              </a:tabLst>
            </a:pPr>
            <a:r>
              <a:rPr lang="en-US" b="1" i="1" dirty="0" smtClean="0">
                <a:effectLst/>
                <a:latin typeface="Verdana"/>
                <a:ea typeface="Times New Roman"/>
                <a:cs typeface="Times New Roman"/>
              </a:rPr>
              <a:t>1. Adenoma: </a:t>
            </a:r>
            <a:r>
              <a:rPr lang="en-US" i="1" dirty="0" smtClean="0">
                <a:effectLst/>
                <a:latin typeface="Verdana"/>
                <a:ea typeface="Times New Roman"/>
                <a:cs typeface="Times New Roman"/>
              </a:rPr>
              <a:t>benign epithelial neoplasm producing glandular pattern or benign neoplasm derived from glands</a:t>
            </a:r>
            <a:r>
              <a:rPr lang="en-US" dirty="0" smtClean="0">
                <a:effectLst/>
                <a:latin typeface="Verdana"/>
                <a:ea typeface="Times New Roman"/>
                <a:cs typeface="Times New Roman"/>
              </a:rPr>
              <a:t> e.g</a:t>
            </a:r>
            <a:r>
              <a:rPr lang="en-US" i="1" dirty="0" smtClean="0">
                <a:effectLst/>
                <a:latin typeface="Verdana"/>
                <a:ea typeface="Times New Roman"/>
                <a:cs typeface="Times New Roman"/>
              </a:rPr>
              <a:t>.</a:t>
            </a:r>
            <a:r>
              <a:rPr lang="en-US" b="1" i="1" dirty="0" smtClean="0">
                <a:effectLst/>
                <a:latin typeface="Verdana"/>
                <a:ea typeface="Times New Roman"/>
                <a:cs typeface="Times New Roman"/>
              </a:rPr>
              <a:t> Renal Adenoma, </a:t>
            </a:r>
            <a:r>
              <a:rPr lang="en-US" b="1" i="1" dirty="0" smtClean="0">
                <a:latin typeface="Verdana"/>
                <a:ea typeface="Times New Roman"/>
                <a:cs typeface="Times New Roman"/>
              </a:rPr>
              <a:t>follicular adenoma of thyroid</a:t>
            </a:r>
            <a:r>
              <a:rPr lang="en-US" b="1" i="1" dirty="0" smtClean="0">
                <a:effectLst/>
                <a:latin typeface="Verdana"/>
                <a:ea typeface="Times New Roman"/>
                <a:cs typeface="Times New Roman"/>
              </a:rPr>
              <a:t>.</a:t>
            </a:r>
            <a:endParaRPr lang="en-US" dirty="0" smtClean="0">
              <a:effectLst/>
              <a:latin typeface="Times New Roman"/>
              <a:ea typeface="Times New Roman"/>
              <a:cs typeface="Times New Roman"/>
            </a:endParaRPr>
          </a:p>
          <a:p>
            <a:pPr marL="0" lvl="0" indent="0" algn="l" rtl="0">
              <a:buSzPts val="1400"/>
              <a:buNone/>
              <a:tabLst>
                <a:tab pos="-342900" algn="l"/>
                <a:tab pos="4019550" algn="l"/>
                <a:tab pos="5057775" algn="l"/>
                <a:tab pos="5274310" algn="r"/>
              </a:tabLst>
            </a:pPr>
            <a:r>
              <a:rPr lang="en-US" b="1" i="1" dirty="0" smtClean="0">
                <a:effectLst/>
                <a:latin typeface="Verdana"/>
                <a:ea typeface="Times New Roman"/>
                <a:cs typeface="Times New Roman"/>
              </a:rPr>
              <a:t>2. Papilloma: </a:t>
            </a:r>
            <a:r>
              <a:rPr lang="en-US" dirty="0" smtClean="0">
                <a:effectLst/>
                <a:latin typeface="Verdana"/>
                <a:ea typeface="Times New Roman"/>
                <a:cs typeface="Times New Roman"/>
              </a:rPr>
              <a:t>Any </a:t>
            </a:r>
            <a:r>
              <a:rPr lang="en-US" i="1" dirty="0" smtClean="0">
                <a:effectLst/>
                <a:latin typeface="Verdana"/>
                <a:ea typeface="Times New Roman"/>
                <a:cs typeface="Times New Roman"/>
              </a:rPr>
              <a:t>benign neoplasm growing on any surface that produce microscopic or macroscopic finger like fronds</a:t>
            </a:r>
            <a:r>
              <a:rPr lang="en-US" dirty="0" smtClean="0">
                <a:effectLst/>
                <a:latin typeface="Verdana"/>
                <a:ea typeface="Times New Roman"/>
                <a:cs typeface="Times New Roman"/>
              </a:rPr>
              <a:t>, as in the skin.</a:t>
            </a:r>
            <a:endParaRPr lang="en-US" dirty="0" smtClean="0">
              <a:effectLst/>
              <a:latin typeface="Times New Roman"/>
              <a:ea typeface="Times New Roman"/>
              <a:cs typeface="Times New Roman"/>
            </a:endParaRPr>
          </a:p>
          <a:p>
            <a:pPr marL="0" lvl="0" indent="0" algn="l" rtl="0">
              <a:buSzPts val="1400"/>
              <a:buNone/>
              <a:tabLst>
                <a:tab pos="-342900" algn="l"/>
                <a:tab pos="4019550" algn="l"/>
                <a:tab pos="5057775" algn="l"/>
                <a:tab pos="5274310" algn="r"/>
              </a:tabLst>
            </a:pPr>
            <a:r>
              <a:rPr lang="en-US" b="1" i="1" dirty="0" smtClean="0">
                <a:effectLst/>
                <a:latin typeface="Verdana"/>
                <a:ea typeface="Times New Roman"/>
                <a:cs typeface="Times New Roman"/>
              </a:rPr>
              <a:t>3. Polyp: </a:t>
            </a:r>
            <a:r>
              <a:rPr lang="en-US" dirty="0" smtClean="0">
                <a:effectLst/>
                <a:latin typeface="Verdana"/>
                <a:ea typeface="Times New Roman"/>
                <a:cs typeface="Times New Roman"/>
              </a:rPr>
              <a:t>is a </a:t>
            </a:r>
            <a:r>
              <a:rPr lang="en-US" i="1" dirty="0" smtClean="0">
                <a:effectLst/>
                <a:latin typeface="Verdana"/>
                <a:ea typeface="Times New Roman"/>
                <a:cs typeface="Times New Roman"/>
              </a:rPr>
              <a:t>mass that projects above a mucosal surface, as in the </a:t>
            </a:r>
            <a:r>
              <a:rPr lang="en-US" b="1" i="1" dirty="0" smtClean="0">
                <a:effectLst/>
                <a:latin typeface="Verdana"/>
                <a:ea typeface="Times New Roman"/>
                <a:cs typeface="Times New Roman"/>
              </a:rPr>
              <a:t>gut.</a:t>
            </a:r>
            <a:r>
              <a:rPr lang="en-US" b="1" i="1" dirty="0" smtClean="0">
                <a:effectLst/>
                <a:latin typeface="Verdana"/>
                <a:ea typeface="Times New Roman"/>
              </a:rPr>
              <a:t> </a:t>
            </a:r>
            <a:endParaRPr lang="en-US" dirty="0" smtClean="0">
              <a:effectLst/>
              <a:latin typeface="Times New Roman"/>
              <a:ea typeface="Times New Roman"/>
            </a:endParaRPr>
          </a:p>
          <a:p>
            <a:pPr marL="0" indent="0" algn="l" rtl="0">
              <a:spcAft>
                <a:spcPts val="0"/>
              </a:spcAft>
              <a:buNone/>
              <a:tabLst>
                <a:tab pos="4019550" algn="l"/>
                <a:tab pos="5057775" algn="l"/>
                <a:tab pos="5274310" algn="r"/>
              </a:tabLst>
            </a:pPr>
            <a:r>
              <a:rPr lang="en-US" b="1" i="1" dirty="0" smtClean="0">
                <a:effectLst/>
                <a:latin typeface="Verdana"/>
                <a:ea typeface="Times New Roman"/>
              </a:rPr>
              <a:t>Some malignant tumors appear as Polyp (mainly in the colon).</a:t>
            </a:r>
            <a:endParaRPr lang="en-US" dirty="0" smtClean="0">
              <a:effectLst/>
              <a:latin typeface="Times New Roman"/>
              <a:ea typeface="Times New Roman"/>
            </a:endParaRPr>
          </a:p>
          <a:p>
            <a:pPr marL="0" lvl="0" indent="0" algn="l" rtl="0">
              <a:buSzPts val="1400"/>
              <a:buNone/>
              <a:tabLst>
                <a:tab pos="-342900" algn="l"/>
                <a:tab pos="4019550" algn="l"/>
                <a:tab pos="5057775" algn="l"/>
                <a:tab pos="5274310" algn="r"/>
              </a:tabLst>
            </a:pPr>
            <a:r>
              <a:rPr lang="en-US" b="1" i="1" dirty="0" smtClean="0">
                <a:effectLst/>
                <a:latin typeface="Verdana"/>
                <a:ea typeface="Times New Roman"/>
                <a:cs typeface="Times New Roman"/>
              </a:rPr>
              <a:t>4. </a:t>
            </a:r>
            <a:r>
              <a:rPr lang="en-US" b="1" i="1" dirty="0" err="1" smtClean="0">
                <a:effectLst/>
                <a:latin typeface="Verdana"/>
                <a:ea typeface="Times New Roman"/>
                <a:cs typeface="Times New Roman"/>
              </a:rPr>
              <a:t>Cystadenoma</a:t>
            </a:r>
            <a:r>
              <a:rPr lang="en-US" b="1" i="1" dirty="0" smtClean="0">
                <a:effectLst/>
                <a:latin typeface="Verdana"/>
                <a:ea typeface="Times New Roman"/>
                <a:cs typeface="Times New Roman"/>
              </a:rPr>
              <a:t>:</a:t>
            </a:r>
            <a:r>
              <a:rPr lang="en-US" dirty="0" smtClean="0">
                <a:effectLst/>
                <a:latin typeface="Verdana"/>
                <a:ea typeface="Times New Roman"/>
                <a:cs typeface="Times New Roman"/>
              </a:rPr>
              <a:t> are </a:t>
            </a:r>
            <a:r>
              <a:rPr lang="en-US" b="1" i="1" dirty="0" smtClean="0">
                <a:effectLst/>
                <a:latin typeface="Verdana"/>
                <a:ea typeface="Times New Roman"/>
                <a:cs typeface="Times New Roman"/>
              </a:rPr>
              <a:t>hollow cystic masses</a:t>
            </a:r>
            <a:r>
              <a:rPr lang="en-US" dirty="0" smtClean="0">
                <a:effectLst/>
                <a:latin typeface="Verdana"/>
                <a:ea typeface="Times New Roman"/>
                <a:cs typeface="Times New Roman"/>
              </a:rPr>
              <a:t>, typically seen in the </a:t>
            </a:r>
            <a:r>
              <a:rPr lang="en-US" b="1" dirty="0" smtClean="0">
                <a:effectLst/>
                <a:latin typeface="Verdana"/>
                <a:ea typeface="Times New Roman"/>
                <a:cs typeface="Times New Roman"/>
              </a:rPr>
              <a:t>ovary</a:t>
            </a:r>
            <a:r>
              <a:rPr lang="en-US" dirty="0" smtClean="0">
                <a:effectLst/>
                <a:latin typeface="Verdana"/>
                <a:ea typeface="Times New Roman"/>
                <a:cs typeface="Times New Roman"/>
              </a:rPr>
              <a:t>.</a:t>
            </a:r>
            <a:endParaRPr lang="en-US" dirty="0" smtClean="0">
              <a:effectLst/>
              <a:latin typeface="Times New Roman"/>
              <a:ea typeface="Times New Roman"/>
              <a:cs typeface="Times New Roman"/>
            </a:endParaRPr>
          </a:p>
          <a:p>
            <a:endParaRPr lang="ar-IQ" dirty="0"/>
          </a:p>
        </p:txBody>
      </p:sp>
    </p:spTree>
    <p:extLst>
      <p:ext uri="{BB962C8B-B14F-4D97-AF65-F5344CB8AC3E}">
        <p14:creationId xmlns:p14="http://schemas.microsoft.com/office/powerpoint/2010/main" val="1731361652"/>
      </p:ext>
    </p:extLst>
  </p:cSld>
  <p:clrMapOvr>
    <a:masterClrMapping/>
  </p:clrMapOvr>
  <mc:AlternateContent xmlns:mc="http://schemas.openxmlformats.org/markup-compatibility/2006" xmlns:p14="http://schemas.microsoft.com/office/powerpoint/2010/main">
    <mc:Choice Requires="p14">
      <p:transition spd="slow" p14:dur="2000" advTm="154060"/>
    </mc:Choice>
    <mc:Fallback xmlns="">
      <p:transition spd="slow" advTm="15406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6400800"/>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a:spcBef>
                <a:spcPct val="50000"/>
              </a:spcBef>
            </a:pPr>
            <a:r>
              <a:rPr lang="en-GB" sz="1600" b="1">
                <a:solidFill>
                  <a:prstClr val="white"/>
                </a:solidFill>
              </a:rPr>
              <a:t>A portion of another follicular adenoma consisting of small (micro) follicles.</a:t>
            </a:r>
            <a:endParaRPr lang="en-US" sz="1600" b="1">
              <a:solidFill>
                <a:prstClr val="white"/>
              </a:solidFill>
            </a:endParaRPr>
          </a:p>
        </p:txBody>
      </p:sp>
      <p:sp>
        <p:nvSpPr>
          <p:cNvPr id="18435" name="Text Box 3"/>
          <p:cNvSpPr txBox="1">
            <a:spLocks noChangeArrowheads="1"/>
          </p:cNvSpPr>
          <p:nvPr/>
        </p:nvSpPr>
        <p:spPr bwMode="auto">
          <a:xfrm>
            <a:off x="0" y="0"/>
            <a:ext cx="9144000" cy="707886"/>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a:spcBef>
                <a:spcPct val="50000"/>
              </a:spcBef>
            </a:pPr>
            <a:r>
              <a:rPr lang="en-US" sz="4000" b="1" dirty="0">
                <a:solidFill>
                  <a:prstClr val="black"/>
                </a:solidFill>
              </a:rPr>
              <a:t>Follicular adenoma thyroid</a:t>
            </a:r>
          </a:p>
        </p:txBody>
      </p:sp>
      <p:pic>
        <p:nvPicPr>
          <p:cNvPr id="18436" name="Picture 4"/>
          <p:cNvPicPr>
            <a:picLocks noChangeAspect="1" noChangeArrowheads="1"/>
          </p:cNvPicPr>
          <p:nvPr/>
        </p:nvPicPr>
        <p:blipFill>
          <a:blip r:embed="rId3">
            <a:lum bright="-24000" contrast="18000"/>
            <a:extLst>
              <a:ext uri="{28A0092B-C50C-407E-A947-70E740481C1C}">
                <a14:useLocalDpi xmlns:a14="http://schemas.microsoft.com/office/drawing/2010/main" val="0"/>
              </a:ext>
            </a:extLst>
          </a:blip>
          <a:srcRect/>
          <a:stretch>
            <a:fillRect/>
          </a:stretch>
        </p:blipFill>
        <p:spPr bwMode="auto">
          <a:xfrm>
            <a:off x="0" y="836613"/>
            <a:ext cx="9144000" cy="602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665866"/>
      </p:ext>
    </p:extLst>
  </p:cSld>
  <p:clrMapOvr>
    <a:masterClrMapping/>
  </p:clrMapOvr>
  <mc:AlternateContent xmlns:mc="http://schemas.openxmlformats.org/markup-compatibility/2006" xmlns:p14="http://schemas.microsoft.com/office/powerpoint/2010/main">
    <mc:Choice Requires="p14">
      <p:transition spd="slow" p14:dur="2000" advTm="14123"/>
    </mc:Choice>
    <mc:Fallback xmlns="">
      <p:transition spd="slow" advTm="1412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1" y="5058569"/>
            <a:ext cx="572452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fontAlgn="base">
              <a:spcBef>
                <a:spcPct val="50000"/>
              </a:spcBef>
              <a:spcAft>
                <a:spcPct val="0"/>
              </a:spcAft>
            </a:pPr>
            <a:r>
              <a:rPr lang="en-GB" sz="2000" b="1" dirty="0">
                <a:solidFill>
                  <a:srgbClr val="FFFFFF"/>
                </a:solidFill>
              </a:rPr>
              <a:t>This </a:t>
            </a:r>
            <a:r>
              <a:rPr lang="en-GB" sz="2000" b="1" dirty="0" err="1">
                <a:solidFill>
                  <a:srgbClr val="FFFFFF"/>
                </a:solidFill>
              </a:rPr>
              <a:t>multilayered</a:t>
            </a:r>
            <a:r>
              <a:rPr lang="en-GB" sz="2000" b="1" dirty="0">
                <a:solidFill>
                  <a:srgbClr val="FFFFFF"/>
                </a:solidFill>
              </a:rPr>
              <a:t> benign-looking squamous epithelium is arranged in a finger-like projections, each having a core of vascularized connective tissue. The Rt. Photo is a higher power showing the squamous epithelium cover of one of the papillae.</a:t>
            </a:r>
            <a:endParaRPr lang="en-US" sz="2000" b="1" dirty="0">
              <a:solidFill>
                <a:srgbClr val="FFFFFF"/>
              </a:solidFill>
            </a:endParaRPr>
          </a:p>
        </p:txBody>
      </p:sp>
      <p:sp>
        <p:nvSpPr>
          <p:cNvPr id="6149" name="Text Box 5"/>
          <p:cNvSpPr txBox="1">
            <a:spLocks noChangeArrowheads="1"/>
          </p:cNvSpPr>
          <p:nvPr/>
        </p:nvSpPr>
        <p:spPr bwMode="auto">
          <a:xfrm>
            <a:off x="0" y="0"/>
            <a:ext cx="9144000" cy="5847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fontAlgn="base">
              <a:spcBef>
                <a:spcPct val="50000"/>
              </a:spcBef>
              <a:spcAft>
                <a:spcPct val="0"/>
              </a:spcAft>
            </a:pPr>
            <a:r>
              <a:rPr lang="en-US" sz="3200" b="1" dirty="0">
                <a:solidFill>
                  <a:srgbClr val="000000"/>
                </a:solidFill>
              </a:rPr>
              <a:t>Squamous cell papilloma larynx</a:t>
            </a:r>
          </a:p>
        </p:txBody>
      </p:sp>
      <p:graphicFrame>
        <p:nvGraphicFramePr>
          <p:cNvPr id="6150" name="Object 6"/>
          <p:cNvGraphicFramePr>
            <a:graphicFrameLocks noChangeAspect="1"/>
          </p:cNvGraphicFramePr>
          <p:nvPr>
            <p:extLst>
              <p:ext uri="{D42A27DB-BD31-4B8C-83A1-F6EECF244321}">
                <p14:modId xmlns:p14="http://schemas.microsoft.com/office/powerpoint/2010/main" val="1849466452"/>
              </p:ext>
            </p:extLst>
          </p:nvPr>
        </p:nvGraphicFramePr>
        <p:xfrm>
          <a:off x="0" y="750887"/>
          <a:ext cx="5867400" cy="3757613"/>
        </p:xfrm>
        <a:graphic>
          <a:graphicData uri="http://schemas.openxmlformats.org/presentationml/2006/ole">
            <mc:AlternateContent xmlns:mc="http://schemas.openxmlformats.org/markup-compatibility/2006">
              <mc:Choice xmlns:v="urn:schemas-microsoft-com:vml" Requires="v">
                <p:oleObj spid="_x0000_s1040" name="Bitmap Image" r:id="rId4" imgW="6114286" imgH="3914286" progId="Paint.Picture">
                  <p:embed/>
                </p:oleObj>
              </mc:Choice>
              <mc:Fallback>
                <p:oleObj name="Bitmap Image" r:id="rId4" imgW="6114286" imgH="3914286" progId="Paint.Picture">
                  <p:embed/>
                  <p:pic>
                    <p:nvPicPr>
                      <p:cNvPr id="0" name=""/>
                      <p:cNvPicPr>
                        <a:picLocks noChangeAspect="1" noChangeArrowheads="1"/>
                      </p:cNvPicPr>
                      <p:nvPr/>
                    </p:nvPicPr>
                    <p:blipFill>
                      <a:blip r:embed="rId5">
                        <a:lum bright="-24000" contrast="24000"/>
                        <a:extLst>
                          <a:ext uri="{28A0092B-C50C-407E-A947-70E740481C1C}">
                            <a14:useLocalDpi xmlns:a14="http://schemas.microsoft.com/office/drawing/2010/main" val="0"/>
                          </a:ext>
                        </a:extLst>
                      </a:blip>
                      <a:srcRect/>
                      <a:stretch>
                        <a:fillRect/>
                      </a:stretch>
                    </p:blipFill>
                    <p:spPr bwMode="auto">
                      <a:xfrm>
                        <a:off x="0" y="750887"/>
                        <a:ext cx="5867400" cy="375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51" name="Picture 7"/>
          <p:cNvPicPr>
            <a:picLocks noChangeAspect="1" noChangeArrowheads="1"/>
          </p:cNvPicPr>
          <p:nvPr/>
        </p:nvPicPr>
        <p:blipFill>
          <a:blip r:embed="rId6">
            <a:lum bright="-6000" contrast="-24000"/>
            <a:extLst>
              <a:ext uri="{28A0092B-C50C-407E-A947-70E740481C1C}">
                <a14:useLocalDpi xmlns:a14="http://schemas.microsoft.com/office/drawing/2010/main" val="0"/>
              </a:ext>
            </a:extLst>
          </a:blip>
          <a:srcRect l="14999" r="16667" b="6172"/>
          <a:stretch>
            <a:fillRect/>
          </a:stretch>
        </p:blipFill>
        <p:spPr bwMode="auto">
          <a:xfrm>
            <a:off x="5970588" y="3259138"/>
            <a:ext cx="3173412"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66366"/>
      </p:ext>
    </p:extLst>
  </p:cSld>
  <p:clrMapOvr>
    <a:masterClrMapping/>
  </p:clrMapOvr>
  <mc:AlternateContent xmlns:mc="http://schemas.openxmlformats.org/markup-compatibility/2006" xmlns:p14="http://schemas.microsoft.com/office/powerpoint/2010/main">
    <mc:Choice Requires="p14">
      <p:transition spd="slow" p14:dur="2000" advTm="34073"/>
    </mc:Choice>
    <mc:Fallback xmlns="">
      <p:transition spd="slow" advTm="3407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620713"/>
          </a:xfrm>
          <a:solidFill>
            <a:srgbClr val="FFFFCC"/>
          </a:solidFill>
        </p:spPr>
        <p:txBody>
          <a:bodyPr/>
          <a:lstStyle/>
          <a:p>
            <a:r>
              <a:rPr lang="en-US" sz="3200" b="1" dirty="0">
                <a:solidFill>
                  <a:schemeClr val="tx1"/>
                </a:solidFill>
              </a:rPr>
              <a:t>Ovarian </a:t>
            </a:r>
            <a:r>
              <a:rPr lang="en-US" sz="3200" b="1" dirty="0" err="1">
                <a:solidFill>
                  <a:schemeClr val="tx1"/>
                </a:solidFill>
              </a:rPr>
              <a:t>cystadenoma</a:t>
            </a:r>
            <a:r>
              <a:rPr lang="en-US" sz="3200" b="1" dirty="0">
                <a:solidFill>
                  <a:schemeClr val="tx1"/>
                </a:solidFill>
              </a:rPr>
              <a:t> and papillary </a:t>
            </a:r>
            <a:r>
              <a:rPr lang="en-US" sz="3200" b="1" dirty="0" err="1">
                <a:solidFill>
                  <a:schemeClr val="tx1"/>
                </a:solidFill>
              </a:rPr>
              <a:t>cystadenoma</a:t>
            </a:r>
            <a:endParaRPr lang="en-US" sz="3200" b="1" dirty="0">
              <a:solidFill>
                <a:schemeClr val="tx1"/>
              </a:solidFill>
            </a:endParaRPr>
          </a:p>
        </p:txBody>
      </p:sp>
      <p:graphicFrame>
        <p:nvGraphicFramePr>
          <p:cNvPr id="14339" name="Object 3"/>
          <p:cNvGraphicFramePr>
            <a:graphicFrameLocks noGrp="1" noChangeAspect="1"/>
          </p:cNvGraphicFramePr>
          <p:nvPr>
            <p:ph type="body" sz="half" idx="1"/>
          </p:nvPr>
        </p:nvGraphicFramePr>
        <p:xfrm>
          <a:off x="0" y="908050"/>
          <a:ext cx="4572000" cy="2990850"/>
        </p:xfrm>
        <a:graphic>
          <a:graphicData uri="http://schemas.openxmlformats.org/presentationml/2006/ole">
            <mc:AlternateContent xmlns:mc="http://schemas.openxmlformats.org/markup-compatibility/2006">
              <mc:Choice xmlns:v="urn:schemas-microsoft-com:vml" Requires="v">
                <p:oleObj spid="_x0000_s2078" name="Bitmap Image" r:id="rId4" imgW="4791744" imgH="3134162" progId="Paint.Picture">
                  <p:embed/>
                </p:oleObj>
              </mc:Choice>
              <mc:Fallback>
                <p:oleObj name="Bitmap Image" r:id="rId4" imgW="4791744" imgH="3134162" progId="Paint.Picture">
                  <p:embed/>
                  <p:pic>
                    <p:nvPicPr>
                      <p:cNvPr id="0" name=""/>
                      <p:cNvPicPr>
                        <a:picLocks noChangeAspect="1" noChangeArrowheads="1"/>
                      </p:cNvPicPr>
                      <p:nvPr/>
                    </p:nvPicPr>
                    <p:blipFill>
                      <a:blip r:embed="rId5">
                        <a:lum bright="-6000" contrast="18000"/>
                        <a:extLst>
                          <a:ext uri="{28A0092B-C50C-407E-A947-70E740481C1C}">
                            <a14:useLocalDpi xmlns:a14="http://schemas.microsoft.com/office/drawing/2010/main" val="0"/>
                          </a:ext>
                        </a:extLst>
                      </a:blip>
                      <a:srcRect/>
                      <a:stretch>
                        <a:fillRect/>
                      </a:stretch>
                    </p:blipFill>
                    <p:spPr bwMode="auto">
                      <a:xfrm>
                        <a:off x="0" y="908050"/>
                        <a:ext cx="4572000" cy="2990850"/>
                      </a:xfrm>
                      <a:prstGeom prst="rect">
                        <a:avLst/>
                      </a:prstGeom>
                    </p:spPr>
                  </p:pic>
                </p:oleObj>
              </mc:Fallback>
            </mc:AlternateContent>
          </a:graphicData>
        </a:graphic>
      </p:graphicFrame>
      <p:graphicFrame>
        <p:nvGraphicFramePr>
          <p:cNvPr id="14340" name="Object 4"/>
          <p:cNvGraphicFramePr>
            <a:graphicFrameLocks noGrp="1" noChangeAspect="1"/>
          </p:cNvGraphicFramePr>
          <p:nvPr>
            <p:ph type="clipArt" sz="half" idx="2"/>
            <p:extLst>
              <p:ext uri="{D42A27DB-BD31-4B8C-83A1-F6EECF244321}">
                <p14:modId xmlns:p14="http://schemas.microsoft.com/office/powerpoint/2010/main" val="3428943137"/>
              </p:ext>
            </p:extLst>
          </p:nvPr>
        </p:nvGraphicFramePr>
        <p:xfrm>
          <a:off x="4643439" y="3778250"/>
          <a:ext cx="4500562" cy="3079750"/>
        </p:xfrm>
        <a:graphic>
          <a:graphicData uri="http://schemas.openxmlformats.org/presentationml/2006/ole">
            <mc:AlternateContent xmlns:mc="http://schemas.openxmlformats.org/markup-compatibility/2006">
              <mc:Choice xmlns:v="urn:schemas-microsoft-com:vml" Requires="v">
                <p:oleObj spid="_x0000_s2079" name="Bitmap Image" r:id="rId6" imgW="4772691" imgH="3142857" progId="Paint.Picture">
                  <p:embed/>
                </p:oleObj>
              </mc:Choice>
              <mc:Fallback>
                <p:oleObj name="Bitmap Image" r:id="rId6" imgW="4772691" imgH="3142857" progId="Paint.Picture">
                  <p:embed/>
                  <p:pic>
                    <p:nvPicPr>
                      <p:cNvPr id="0" name=""/>
                      <p:cNvPicPr>
                        <a:picLocks noChangeAspect="1" noChangeArrowheads="1"/>
                      </p:cNvPicPr>
                      <p:nvPr/>
                    </p:nvPicPr>
                    <p:blipFill>
                      <a:blip r:embed="rId7">
                        <a:lum contrast="18000"/>
                        <a:extLst>
                          <a:ext uri="{28A0092B-C50C-407E-A947-70E740481C1C}">
                            <a14:useLocalDpi xmlns:a14="http://schemas.microsoft.com/office/drawing/2010/main" val="0"/>
                          </a:ext>
                        </a:extLst>
                      </a:blip>
                      <a:srcRect/>
                      <a:stretch>
                        <a:fillRect/>
                      </a:stretch>
                    </p:blipFill>
                    <p:spPr bwMode="auto">
                      <a:xfrm>
                        <a:off x="4643439" y="3778250"/>
                        <a:ext cx="4500562" cy="3079750"/>
                      </a:xfrm>
                      <a:prstGeom prst="rect">
                        <a:avLst/>
                      </a:prstGeom>
                    </p:spPr>
                  </p:pic>
                </p:oleObj>
              </mc:Fallback>
            </mc:AlternateContent>
          </a:graphicData>
        </a:graphic>
      </p:graphicFrame>
      <p:sp>
        <p:nvSpPr>
          <p:cNvPr id="14341" name="Text Box 5"/>
          <p:cNvSpPr txBox="1">
            <a:spLocks noChangeArrowheads="1"/>
          </p:cNvSpPr>
          <p:nvPr/>
        </p:nvSpPr>
        <p:spPr bwMode="auto">
          <a:xfrm>
            <a:off x="4572000" y="1052513"/>
            <a:ext cx="457200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fontAlgn="base">
              <a:spcBef>
                <a:spcPct val="50000"/>
              </a:spcBef>
              <a:spcAft>
                <a:spcPct val="0"/>
              </a:spcAft>
            </a:pPr>
            <a:r>
              <a:rPr lang="en-GB" sz="2000" b="1" dirty="0">
                <a:solidFill>
                  <a:srgbClr val="FFFFFF"/>
                </a:solidFill>
              </a:rPr>
              <a:t>Lt, a </a:t>
            </a:r>
            <a:r>
              <a:rPr lang="en-GB" sz="2000" b="1" dirty="0" err="1">
                <a:solidFill>
                  <a:srgbClr val="FFFFFF"/>
                </a:solidFill>
              </a:rPr>
              <a:t>cystadenoma</a:t>
            </a:r>
            <a:r>
              <a:rPr lang="en-GB" sz="2000" b="1" dirty="0">
                <a:solidFill>
                  <a:srgbClr val="FFFFFF"/>
                </a:solidFill>
              </a:rPr>
              <a:t> seen as a </a:t>
            </a:r>
            <a:r>
              <a:rPr lang="en-GB" sz="2000" b="1" dirty="0" err="1">
                <a:solidFill>
                  <a:srgbClr val="FFFFFF"/>
                </a:solidFill>
              </a:rPr>
              <a:t>unilocular</a:t>
            </a:r>
            <a:r>
              <a:rPr lang="en-GB" sz="2000" b="1" dirty="0">
                <a:solidFill>
                  <a:srgbClr val="FFFFFF"/>
                </a:solidFill>
              </a:rPr>
              <a:t>, thin-walled cyst with smooth inner &amp; outer surfaces.</a:t>
            </a:r>
          </a:p>
          <a:p>
            <a:pPr algn="l" rtl="0" fontAlgn="base">
              <a:spcBef>
                <a:spcPct val="50000"/>
              </a:spcBef>
              <a:spcAft>
                <a:spcPct val="0"/>
              </a:spcAft>
            </a:pPr>
            <a:r>
              <a:rPr lang="en-GB" sz="2000" b="1" dirty="0" err="1">
                <a:solidFill>
                  <a:srgbClr val="FFFFFF"/>
                </a:solidFill>
              </a:rPr>
              <a:t>Rt</a:t>
            </a:r>
            <a:r>
              <a:rPr lang="en-GB" sz="2000" b="1" dirty="0">
                <a:solidFill>
                  <a:srgbClr val="FFFFFF"/>
                </a:solidFill>
              </a:rPr>
              <a:t>, papillary </a:t>
            </a:r>
            <a:r>
              <a:rPr lang="en-GB" sz="2000" b="1" dirty="0" err="1">
                <a:solidFill>
                  <a:srgbClr val="FFFFFF"/>
                </a:solidFill>
              </a:rPr>
              <a:t>cystadenoma</a:t>
            </a:r>
            <a:r>
              <a:rPr lang="en-GB" sz="2000" b="1" dirty="0">
                <a:solidFill>
                  <a:srgbClr val="FFFFFF"/>
                </a:solidFill>
              </a:rPr>
              <a:t> having similar gross features to </a:t>
            </a:r>
            <a:r>
              <a:rPr lang="en-GB" sz="2000" b="1" dirty="0" err="1">
                <a:solidFill>
                  <a:srgbClr val="FFFFFF"/>
                </a:solidFill>
              </a:rPr>
              <a:t>cystadenoma</a:t>
            </a:r>
            <a:r>
              <a:rPr lang="en-GB" sz="2000" b="1" dirty="0">
                <a:solidFill>
                  <a:srgbClr val="FFFFFF"/>
                </a:solidFill>
              </a:rPr>
              <a:t> except for the presence of multiple yellowish, warty projections sprouting from the inner surface.</a:t>
            </a:r>
          </a:p>
          <a:p>
            <a:pPr algn="l" rtl="0" fontAlgn="base">
              <a:spcBef>
                <a:spcPct val="50000"/>
              </a:spcBef>
              <a:spcAft>
                <a:spcPct val="0"/>
              </a:spcAft>
            </a:pPr>
            <a:endParaRPr lang="en-US" sz="1600" b="1" dirty="0">
              <a:solidFill>
                <a:srgbClr val="FFFFFF"/>
              </a:solidFill>
            </a:endParaRPr>
          </a:p>
        </p:txBody>
      </p:sp>
    </p:spTree>
    <p:extLst>
      <p:ext uri="{BB962C8B-B14F-4D97-AF65-F5344CB8AC3E}">
        <p14:creationId xmlns:p14="http://schemas.microsoft.com/office/powerpoint/2010/main" val="844570035"/>
      </p:ext>
    </p:extLst>
  </p:cSld>
  <p:clrMapOvr>
    <a:masterClrMapping/>
  </p:clrMapOvr>
  <mc:AlternateContent xmlns:mc="http://schemas.openxmlformats.org/markup-compatibility/2006" xmlns:p14="http://schemas.microsoft.com/office/powerpoint/2010/main">
    <mc:Choice Requires="p14">
      <p:transition spd="slow" p14:dur="2000" advTm="17999"/>
    </mc:Choice>
    <mc:Fallback xmlns="">
      <p:transition spd="slow" advTm="17999"/>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chemeClr val="bg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44450"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44450"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44450"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44450"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44450"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44450"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1391</Words>
  <Application>Microsoft Office PowerPoint</Application>
  <PresentationFormat>On-screen Show (4:3)</PresentationFormat>
  <Paragraphs>169</Paragraphs>
  <Slides>36</Slides>
  <Notes>16</Notes>
  <HiddenSlides>0</HiddenSlides>
  <MMClips>0</MMClips>
  <ScaleCrop>false</ScaleCrop>
  <HeadingPairs>
    <vt:vector size="6" baseType="variant">
      <vt:variant>
        <vt:lpstr>Theme</vt:lpstr>
      </vt:variant>
      <vt:variant>
        <vt:i4>7</vt:i4>
      </vt:variant>
      <vt:variant>
        <vt:lpstr>Embedded OLE Servers</vt:lpstr>
      </vt:variant>
      <vt:variant>
        <vt:i4>2</vt:i4>
      </vt:variant>
      <vt:variant>
        <vt:lpstr>Slide Titles</vt:lpstr>
      </vt:variant>
      <vt:variant>
        <vt:i4>36</vt:i4>
      </vt:variant>
    </vt:vector>
  </HeadingPairs>
  <TitlesOfParts>
    <vt:vector size="45" baseType="lpstr">
      <vt:lpstr>Office Theme</vt:lpstr>
      <vt:lpstr>Default Design</vt:lpstr>
      <vt:lpstr>2_Default Design</vt:lpstr>
      <vt:lpstr>6_Default Design</vt:lpstr>
      <vt:lpstr>1_Default Design</vt:lpstr>
      <vt:lpstr>3_Default Design</vt:lpstr>
      <vt:lpstr>4_Default Design</vt:lpstr>
      <vt:lpstr>Bitmap Image</vt:lpstr>
      <vt:lpstr>Photo Editor Photo</vt:lpstr>
      <vt:lpstr>NEOPLASIA (New growth)    DR.AYSER HAMEED LEC.1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Ovarian cystadenoma and papillary cystadenoma</vt:lpstr>
      <vt:lpstr>PowerPoint Presentation</vt:lpstr>
      <vt:lpstr>PowerPoint Presentation</vt:lpstr>
      <vt:lpstr>PowerPoint Presentation</vt:lpstr>
      <vt:lpstr>PowerPoint Presentation</vt:lpstr>
      <vt:lpstr>Mixed salivary gland  tumor (Pleomorphic adenoma)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Leiomyoma</vt:lpstr>
      <vt:lpstr>PowerPoint Presentation</vt:lpstr>
      <vt:lpstr>Lipoma (small intestine) </vt:lpstr>
      <vt:lpstr>PowerPoint Presentation</vt:lpstr>
      <vt:lpstr>PowerPoint Presentation</vt:lpstr>
      <vt:lpstr>PowerPoint Presentation</vt:lpstr>
      <vt:lpstr>PowerPoint Presentation</vt:lpstr>
      <vt:lpstr>Degrees of differentiation</vt:lpstr>
      <vt:lpstr>Undifferentiated (Anaplastic) Cancer</vt:lpstr>
      <vt:lpstr>PowerPoint Presentation</vt:lpstr>
      <vt:lpstr>PowerPoint Presentation</vt:lpstr>
      <vt:lpstr>PowerPoint Presentation</vt:lpstr>
      <vt:lpstr>PowerPoint Presentation</vt:lpstr>
      <vt:lpstr>THANKS</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NEOPLASIA (New growth)    DR.AYSER HAMEED LEC.1</dc:title>
  <dc:creator>DR.Ahmed Saker 2o1O</dc:creator>
  <cp:lastModifiedBy>AYSER AL- BADRY</cp:lastModifiedBy>
  <cp:revision>20</cp:revision>
  <dcterms:created xsi:type="dcterms:W3CDTF">2014-10-31T08:53:40Z</dcterms:created>
  <dcterms:modified xsi:type="dcterms:W3CDTF">2020-12-25T06:52:17Z</dcterms:modified>
</cp:coreProperties>
</file>