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94" r:id="rId7"/>
    <p:sldId id="261" r:id="rId8"/>
    <p:sldId id="295" r:id="rId9"/>
    <p:sldId id="262" r:id="rId10"/>
    <p:sldId id="263" r:id="rId11"/>
    <p:sldId id="264" r:id="rId12"/>
    <p:sldId id="265" r:id="rId13"/>
    <p:sldId id="266" r:id="rId14"/>
    <p:sldId id="267" r:id="rId15"/>
    <p:sldId id="292" r:id="rId16"/>
    <p:sldId id="268" r:id="rId17"/>
    <p:sldId id="269" r:id="rId18"/>
    <p:sldId id="286" r:id="rId19"/>
    <p:sldId id="290" r:id="rId20"/>
    <p:sldId id="270" r:id="rId21"/>
    <p:sldId id="291" r:id="rId22"/>
    <p:sldId id="288" r:id="rId23"/>
    <p:sldId id="297" r:id="rId24"/>
    <p:sldId id="287" r:id="rId25"/>
    <p:sldId id="296" r:id="rId26"/>
    <p:sldId id="272" r:id="rId27"/>
    <p:sldId id="289" r:id="rId28"/>
    <p:sldId id="273" r:id="rId29"/>
    <p:sldId id="274" r:id="rId30"/>
    <p:sldId id="276" r:id="rId3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0F77-449F-4389-8EA4-DE5D69A9CEF0}" type="datetimeFigureOut">
              <a:rPr lang="ar-IQ" smtClean="0"/>
              <a:pPr/>
              <a:t>15/04/1443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A14F-98A0-44F6-B681-EAB7A41AA42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0F77-449F-4389-8EA4-DE5D69A9CEF0}" type="datetimeFigureOut">
              <a:rPr lang="ar-IQ" smtClean="0"/>
              <a:pPr/>
              <a:t>15/04/1443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A14F-98A0-44F6-B681-EAB7A41AA42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0F77-449F-4389-8EA4-DE5D69A9CEF0}" type="datetimeFigureOut">
              <a:rPr lang="ar-IQ" smtClean="0"/>
              <a:pPr/>
              <a:t>15/04/1443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A14F-98A0-44F6-B681-EAB7A41AA42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0F77-449F-4389-8EA4-DE5D69A9CEF0}" type="datetimeFigureOut">
              <a:rPr lang="ar-IQ" smtClean="0"/>
              <a:pPr/>
              <a:t>15/04/1443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A14F-98A0-44F6-B681-EAB7A41AA42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0F77-449F-4389-8EA4-DE5D69A9CEF0}" type="datetimeFigureOut">
              <a:rPr lang="ar-IQ" smtClean="0"/>
              <a:pPr/>
              <a:t>15/04/1443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A14F-98A0-44F6-B681-EAB7A41AA42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0F77-449F-4389-8EA4-DE5D69A9CEF0}" type="datetimeFigureOut">
              <a:rPr lang="ar-IQ" smtClean="0"/>
              <a:pPr/>
              <a:t>15/04/1443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A14F-98A0-44F6-B681-EAB7A41AA42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0F77-449F-4389-8EA4-DE5D69A9CEF0}" type="datetimeFigureOut">
              <a:rPr lang="ar-IQ" smtClean="0"/>
              <a:pPr/>
              <a:t>15/04/1443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A14F-98A0-44F6-B681-EAB7A41AA42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0F77-449F-4389-8EA4-DE5D69A9CEF0}" type="datetimeFigureOut">
              <a:rPr lang="ar-IQ" smtClean="0"/>
              <a:pPr/>
              <a:t>15/04/1443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A14F-98A0-44F6-B681-EAB7A41AA42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0F77-449F-4389-8EA4-DE5D69A9CEF0}" type="datetimeFigureOut">
              <a:rPr lang="ar-IQ" smtClean="0"/>
              <a:pPr/>
              <a:t>15/04/1443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A14F-98A0-44F6-B681-EAB7A41AA42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0F77-449F-4389-8EA4-DE5D69A9CEF0}" type="datetimeFigureOut">
              <a:rPr lang="ar-IQ" smtClean="0"/>
              <a:pPr/>
              <a:t>15/04/1443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A14F-98A0-44F6-B681-EAB7A41AA42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0F77-449F-4389-8EA4-DE5D69A9CEF0}" type="datetimeFigureOut">
              <a:rPr lang="ar-IQ" smtClean="0"/>
              <a:pPr/>
              <a:t>15/04/1443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A14F-98A0-44F6-B681-EAB7A41AA42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40F77-449F-4389-8EA4-DE5D69A9CEF0}" type="datetimeFigureOut">
              <a:rPr lang="ar-IQ" smtClean="0"/>
              <a:pPr/>
              <a:t>15/04/1443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3A14F-98A0-44F6-B681-EAB7A41AA423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Acute myeloid </a:t>
            </a:r>
            <a:r>
              <a:rPr lang="en-US" dirty="0" err="1"/>
              <a:t>leukaemia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Ass.Prof.Abeer</a:t>
            </a:r>
            <a:r>
              <a:rPr lang="en-US" dirty="0" smtClean="0"/>
              <a:t> </a:t>
            </a:r>
            <a:r>
              <a:rPr lang="en-US" dirty="0" err="1" smtClean="0"/>
              <a:t>Anwer</a:t>
            </a:r>
            <a:r>
              <a:rPr lang="en-US" smtClean="0"/>
              <a:t> Ahmed</a:t>
            </a:r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Incidence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dirty="0" smtClean="0"/>
              <a:t>Acute </a:t>
            </a:r>
            <a:r>
              <a:rPr lang="en-US" dirty="0"/>
              <a:t>myeloid </a:t>
            </a:r>
            <a:r>
              <a:rPr lang="en-US" dirty="0" err="1"/>
              <a:t>leukaemia</a:t>
            </a:r>
            <a:r>
              <a:rPr lang="en-US" dirty="0"/>
              <a:t> (AML) is the most common form </a:t>
            </a:r>
            <a:r>
              <a:rPr lang="en-US" dirty="0" smtClean="0"/>
              <a:t>of acute </a:t>
            </a:r>
            <a:r>
              <a:rPr lang="en-US" dirty="0" err="1"/>
              <a:t>leukaemia</a:t>
            </a:r>
            <a:r>
              <a:rPr lang="en-US" dirty="0"/>
              <a:t> in adults and becomes increasingly common</a:t>
            </a:r>
          </a:p>
          <a:p>
            <a:pPr algn="l">
              <a:buNone/>
            </a:pPr>
            <a:r>
              <a:rPr lang="en-US" dirty="0"/>
              <a:t>with age, with a median onset of 65 years. It forms only </a:t>
            </a:r>
            <a:r>
              <a:rPr lang="en-US" dirty="0" smtClean="0"/>
              <a:t>a minor </a:t>
            </a:r>
            <a:r>
              <a:rPr lang="en-US" dirty="0"/>
              <a:t>fraction (10–15%) of the </a:t>
            </a:r>
            <a:r>
              <a:rPr lang="en-US" dirty="0" err="1"/>
              <a:t>leukaemias</a:t>
            </a:r>
            <a:r>
              <a:rPr lang="en-US" dirty="0"/>
              <a:t> in childhood.</a:t>
            </a:r>
          </a:p>
          <a:p>
            <a:pPr algn="l">
              <a:buNone/>
            </a:pPr>
            <a:r>
              <a:rPr lang="en-US" dirty="0"/>
              <a:t>Cytogenetic abnormalities and response to initial </a:t>
            </a:r>
            <a:r>
              <a:rPr lang="en-US" dirty="0" smtClean="0"/>
              <a:t>treatment have </a:t>
            </a:r>
            <a:r>
              <a:rPr lang="en-US" dirty="0"/>
              <a:t>a major influence on prognosis</a:t>
            </a:r>
            <a:endParaRPr lang="ar-IQ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AML is classified according to the World Health Organization (2008) scheme.</a:t>
            </a:r>
            <a:endParaRPr lang="ar-IQ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>
              <a:buNone/>
            </a:pPr>
            <a:r>
              <a:rPr lang="en-US" dirty="0" smtClean="0"/>
              <a:t>There </a:t>
            </a:r>
            <a:r>
              <a:rPr lang="en-US" dirty="0"/>
              <a:t>is an increasing focus on </a:t>
            </a:r>
            <a:r>
              <a:rPr lang="en-US" dirty="0" smtClean="0"/>
              <a:t>the genetics abnormalities </a:t>
            </a:r>
            <a:r>
              <a:rPr lang="en-US" dirty="0"/>
              <a:t>within the malignant cells and it is likely </a:t>
            </a:r>
            <a:r>
              <a:rPr lang="en-US" dirty="0" smtClean="0"/>
              <a:t>that ultimately </a:t>
            </a:r>
            <a:r>
              <a:rPr lang="en-US" dirty="0"/>
              <a:t>almost all AML cases will be classified by </a:t>
            </a:r>
            <a:r>
              <a:rPr lang="en-US" dirty="0" smtClean="0"/>
              <a:t>specific genetic </a:t>
            </a:r>
            <a:r>
              <a:rPr lang="en-US" dirty="0"/>
              <a:t>subtype. 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Currently </a:t>
            </a:r>
            <a:r>
              <a:rPr lang="en-US" dirty="0"/>
              <a:t>this is not possible but </a:t>
            </a:r>
            <a:r>
              <a:rPr lang="en-US" dirty="0" smtClean="0"/>
              <a:t>many genetic </a:t>
            </a:r>
            <a:r>
              <a:rPr lang="en-US" dirty="0"/>
              <a:t>subtypes have been determined. Approximately </a:t>
            </a:r>
            <a:r>
              <a:rPr lang="en-US" dirty="0" smtClean="0"/>
              <a:t>60% of </a:t>
            </a:r>
            <a:r>
              <a:rPr lang="en-US" dirty="0" err="1"/>
              <a:t>tumours</a:t>
            </a:r>
            <a:r>
              <a:rPr lang="en-US" dirty="0"/>
              <a:t> exhibit </a:t>
            </a:r>
            <a:r>
              <a:rPr lang="en-US" dirty="0" err="1"/>
              <a:t>karyotypic</a:t>
            </a:r>
            <a:r>
              <a:rPr lang="en-US" dirty="0"/>
              <a:t> abnormalities on cytogenetic</a:t>
            </a:r>
          </a:p>
          <a:p>
            <a:pPr algn="l">
              <a:buNone/>
            </a:pPr>
            <a:r>
              <a:rPr lang="en-US" dirty="0"/>
              <a:t>analysis and many cases with a normal </a:t>
            </a:r>
            <a:r>
              <a:rPr lang="en-US" dirty="0" err="1"/>
              <a:t>karyotype</a:t>
            </a:r>
            <a:r>
              <a:rPr lang="en-US" dirty="0"/>
              <a:t> carry </a:t>
            </a:r>
            <a:r>
              <a:rPr lang="en-US" dirty="0" smtClean="0"/>
              <a:t>mutations in </a:t>
            </a:r>
            <a:r>
              <a:rPr lang="en-US" dirty="0"/>
              <a:t>genes such as </a:t>
            </a:r>
            <a:r>
              <a:rPr lang="en-US" dirty="0" err="1"/>
              <a:t>nucleophosmin</a:t>
            </a:r>
            <a:r>
              <a:rPr lang="en-US" dirty="0"/>
              <a:t> </a:t>
            </a:r>
            <a:r>
              <a:rPr lang="en-US" i="1" dirty="0"/>
              <a:t>FLT3, (NPM1), </a:t>
            </a:r>
            <a:r>
              <a:rPr lang="en-US" i="1" dirty="0" smtClean="0"/>
              <a:t>CEBPA, DNMT3A  </a:t>
            </a:r>
            <a:r>
              <a:rPr lang="en-US" i="1" dirty="0"/>
              <a:t>detected only by molecular </a:t>
            </a:r>
            <a:r>
              <a:rPr lang="en-US" i="1" dirty="0" smtClean="0"/>
              <a:t>methods </a:t>
            </a:r>
            <a:r>
              <a:rPr lang="en-US" dirty="0" smtClean="0"/>
              <a:t>and </a:t>
            </a:r>
            <a:r>
              <a:rPr lang="en-US" dirty="0"/>
              <a:t>which have prognostic </a:t>
            </a:r>
            <a:r>
              <a:rPr lang="en-US" dirty="0" smtClean="0"/>
              <a:t>significance</a:t>
            </a:r>
            <a:endParaRPr lang="ar-IQ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Six main groups of AML are recognized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142984"/>
            <a:ext cx="8329642" cy="4983179"/>
          </a:xfrm>
        </p:spPr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 </a:t>
            </a:r>
            <a:r>
              <a:rPr lang="en-US" b="1" i="1" dirty="0">
                <a:solidFill>
                  <a:srgbClr val="FF0000"/>
                </a:solidFill>
              </a:rPr>
              <a:t>AML with recurrent genetic abnormalities encompasses</a:t>
            </a:r>
          </a:p>
          <a:p>
            <a:pPr algn="l">
              <a:buNone/>
            </a:pPr>
            <a:r>
              <a:rPr lang="en-US" dirty="0"/>
              <a:t>subtypes with specific chromosomal translocations or gene</a:t>
            </a:r>
          </a:p>
          <a:p>
            <a:pPr algn="l">
              <a:buNone/>
            </a:pPr>
            <a:r>
              <a:rPr lang="en-US" dirty="0"/>
              <a:t>mutations. The detection of these abnormalities defines the</a:t>
            </a:r>
          </a:p>
          <a:p>
            <a:pPr algn="l">
              <a:buNone/>
            </a:pPr>
            <a:r>
              <a:rPr lang="en-US" dirty="0" err="1"/>
              <a:t>tumour</a:t>
            </a:r>
            <a:r>
              <a:rPr lang="en-US" dirty="0"/>
              <a:t> as AML and so the diagnostic criteria for this subgroup</a:t>
            </a:r>
          </a:p>
          <a:p>
            <a:pPr algn="l">
              <a:buNone/>
            </a:pPr>
            <a:r>
              <a:rPr lang="en-US" dirty="0"/>
              <a:t>are relaxed in that the bone marrow blast cell count</a:t>
            </a:r>
          </a:p>
          <a:p>
            <a:pPr algn="l">
              <a:buNone/>
            </a:pPr>
            <a:r>
              <a:rPr lang="en-US" dirty="0"/>
              <a:t>does not need to exceed 20% in order to make a diagnosis.</a:t>
            </a:r>
          </a:p>
          <a:p>
            <a:pPr algn="l">
              <a:buNone/>
            </a:pPr>
            <a:r>
              <a:rPr lang="en-US" dirty="0"/>
              <a:t>In general these disorders have a good prognosis.</a:t>
            </a:r>
          </a:p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2 </a:t>
            </a:r>
            <a:r>
              <a:rPr lang="en-US" b="1" i="1" dirty="0">
                <a:solidFill>
                  <a:srgbClr val="FF0000"/>
                </a:solidFill>
              </a:rPr>
              <a:t>AML with </a:t>
            </a:r>
            <a:r>
              <a:rPr lang="en-US" b="1" i="1" dirty="0" err="1">
                <a:solidFill>
                  <a:srgbClr val="FF0000"/>
                </a:solidFill>
              </a:rPr>
              <a:t>myelodysplasia</a:t>
            </a:r>
            <a:r>
              <a:rPr lang="en-US" b="1" i="1" dirty="0">
                <a:solidFill>
                  <a:srgbClr val="FF0000"/>
                </a:solidFill>
              </a:rPr>
              <a:t>‐related changes</a:t>
            </a:r>
            <a:r>
              <a:rPr lang="en-US" b="1" i="1" dirty="0"/>
              <a:t>. In this group</a:t>
            </a:r>
          </a:p>
          <a:p>
            <a:pPr algn="l">
              <a:buNone/>
            </a:pPr>
            <a:r>
              <a:rPr lang="en-US" dirty="0"/>
              <a:t>the AML is associated with microscopic features of dysplasia</a:t>
            </a:r>
          </a:p>
          <a:p>
            <a:pPr algn="l">
              <a:buNone/>
            </a:pPr>
            <a:r>
              <a:rPr lang="en-US" dirty="0"/>
              <a:t>in at least 50% of cells in at least two lineages. The clinical</a:t>
            </a:r>
          </a:p>
          <a:p>
            <a:pPr algn="l">
              <a:buNone/>
            </a:pPr>
            <a:r>
              <a:rPr lang="en-US" dirty="0"/>
              <a:t>outcome of these patients is impaired in relation to the</a:t>
            </a:r>
          </a:p>
          <a:p>
            <a:pPr algn="l">
              <a:buNone/>
            </a:pPr>
            <a:r>
              <a:rPr lang="en-US" dirty="0"/>
              <a:t>first subgroup.</a:t>
            </a:r>
            <a:endParaRPr lang="ar-IQ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857232"/>
            <a:ext cx="8686800" cy="5268931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3 </a:t>
            </a:r>
            <a:r>
              <a:rPr lang="en-US" b="1" i="1" dirty="0">
                <a:solidFill>
                  <a:srgbClr val="FF0000"/>
                </a:solidFill>
              </a:rPr>
              <a:t>Therapy‐related myeloid </a:t>
            </a:r>
            <a:r>
              <a:rPr lang="en-US" b="1" i="1" dirty="0" err="1">
                <a:solidFill>
                  <a:srgbClr val="FF0000"/>
                </a:solidFill>
              </a:rPr>
              <a:t>neoplasms</a:t>
            </a:r>
            <a:r>
              <a:rPr lang="en-US" b="1" i="1" dirty="0">
                <a:solidFill>
                  <a:srgbClr val="FF0000"/>
                </a:solidFill>
              </a:rPr>
              <a:t>(t‐AML) arise in patients</a:t>
            </a:r>
          </a:p>
          <a:p>
            <a:pPr algn="l">
              <a:buNone/>
            </a:pPr>
            <a:r>
              <a:rPr lang="en-US" dirty="0"/>
              <a:t>who have been previously treated with drugs such</a:t>
            </a:r>
          </a:p>
          <a:p>
            <a:pPr algn="l">
              <a:buNone/>
            </a:pPr>
            <a:r>
              <a:rPr lang="en-US" dirty="0"/>
              <a:t>as </a:t>
            </a:r>
            <a:r>
              <a:rPr lang="en-US" dirty="0" err="1"/>
              <a:t>etoposide</a:t>
            </a:r>
            <a:r>
              <a:rPr lang="en-US" dirty="0"/>
              <a:t> or </a:t>
            </a:r>
            <a:r>
              <a:rPr lang="en-US" dirty="0" err="1"/>
              <a:t>alkylating</a:t>
            </a:r>
            <a:r>
              <a:rPr lang="en-US" dirty="0"/>
              <a:t> agents. They commonly </a:t>
            </a:r>
            <a:r>
              <a:rPr lang="en-US" dirty="0" smtClean="0"/>
              <a:t>exhibit mutations </a:t>
            </a:r>
            <a:r>
              <a:rPr lang="en-US" dirty="0"/>
              <a:t>in the </a:t>
            </a:r>
            <a:r>
              <a:rPr lang="en-US" i="1" dirty="0"/>
              <a:t>MLL gene and the clinical response is </a:t>
            </a:r>
            <a:r>
              <a:rPr lang="en-US" i="1" dirty="0" smtClean="0"/>
              <a:t>usually </a:t>
            </a:r>
            <a:r>
              <a:rPr lang="en-US" dirty="0" smtClean="0"/>
              <a:t>poor</a:t>
            </a:r>
            <a:r>
              <a:rPr lang="en-US" dirty="0"/>
              <a:t>.</a:t>
            </a:r>
          </a:p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4 </a:t>
            </a:r>
            <a:r>
              <a:rPr lang="en-US" b="1" i="1" dirty="0">
                <a:solidFill>
                  <a:srgbClr val="FF0000"/>
                </a:solidFill>
              </a:rPr>
              <a:t>AML, not otherwise specified. This group is defined</a:t>
            </a:r>
          </a:p>
          <a:p>
            <a:pPr algn="l">
              <a:buNone/>
            </a:pPr>
            <a:r>
              <a:rPr lang="en-US" dirty="0"/>
              <a:t>by the absence of cytogenetic abnormalities and </a:t>
            </a:r>
            <a:r>
              <a:rPr lang="en-US" dirty="0" smtClean="0"/>
              <a:t>comprises around 30% of all cases. Mutations in the </a:t>
            </a:r>
            <a:r>
              <a:rPr lang="en-US" i="1" dirty="0" smtClean="0"/>
              <a:t>NPM1</a:t>
            </a:r>
            <a:r>
              <a:rPr lang="en-US" dirty="0" smtClean="0"/>
              <a:t>and </a:t>
            </a:r>
            <a:r>
              <a:rPr lang="en-US" i="1" dirty="0" smtClean="0"/>
              <a:t>FLT3 genes are more frequent in those with normal </a:t>
            </a:r>
            <a:r>
              <a:rPr lang="en-US" dirty="0" err="1" smtClean="0"/>
              <a:t>cytogenetics</a:t>
            </a:r>
            <a:endParaRPr lang="ar-IQ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000108"/>
            <a:ext cx="8329642" cy="5126055"/>
          </a:xfrm>
        </p:spPr>
        <p:txBody>
          <a:bodyPr>
            <a:normAutofit fontScale="92500"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5 </a:t>
            </a:r>
            <a:r>
              <a:rPr lang="en-US" b="1" i="1" dirty="0">
                <a:solidFill>
                  <a:srgbClr val="FF0000"/>
                </a:solidFill>
              </a:rPr>
              <a:t>Myeloid sarcoma </a:t>
            </a:r>
            <a:r>
              <a:rPr lang="en-US" b="1" i="1" dirty="0"/>
              <a:t>is rare but refers to a disease that </a:t>
            </a:r>
            <a:r>
              <a:rPr lang="en-US" b="1" i="1" dirty="0" smtClean="0"/>
              <a:t>resembles </a:t>
            </a:r>
            <a:r>
              <a:rPr lang="en-US" dirty="0" smtClean="0"/>
              <a:t>a </a:t>
            </a:r>
            <a:r>
              <a:rPr lang="en-US" dirty="0"/>
              <a:t>solid </a:t>
            </a:r>
            <a:r>
              <a:rPr lang="en-US" dirty="0" err="1"/>
              <a:t>tumour</a:t>
            </a:r>
            <a:r>
              <a:rPr lang="en-US" dirty="0"/>
              <a:t> but is composed of myeloid </a:t>
            </a:r>
            <a:r>
              <a:rPr lang="en-US" dirty="0" smtClean="0"/>
              <a:t>blast cells</a:t>
            </a:r>
            <a:endParaRPr lang="en-US" dirty="0"/>
          </a:p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6 </a:t>
            </a:r>
            <a:r>
              <a:rPr lang="en-US" b="1" i="1" dirty="0">
                <a:solidFill>
                  <a:srgbClr val="FF0000"/>
                </a:solidFill>
              </a:rPr>
              <a:t>Myeloid proliferations related to Down’s syndrome.</a:t>
            </a:r>
            <a:r>
              <a:rPr lang="en-US" b="1" i="1" dirty="0"/>
              <a:t> </a:t>
            </a:r>
            <a:r>
              <a:rPr lang="en-US" b="1" i="1" dirty="0" smtClean="0"/>
              <a:t>Children </a:t>
            </a:r>
            <a:r>
              <a:rPr lang="en-US" dirty="0" smtClean="0"/>
              <a:t>with </a:t>
            </a:r>
            <a:r>
              <a:rPr lang="en-US" dirty="0"/>
              <a:t>Down’s syndrome have a greatly increased </a:t>
            </a:r>
            <a:r>
              <a:rPr lang="en-US" dirty="0" smtClean="0"/>
              <a:t>risk of </a:t>
            </a:r>
            <a:r>
              <a:rPr lang="en-US" dirty="0"/>
              <a:t>acute </a:t>
            </a:r>
            <a:r>
              <a:rPr lang="en-US" dirty="0" err="1"/>
              <a:t>leukaemia</a:t>
            </a:r>
            <a:r>
              <a:rPr lang="en-US" dirty="0"/>
              <a:t>. 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Two </a:t>
            </a:r>
            <a:r>
              <a:rPr lang="en-US" dirty="0"/>
              <a:t>myeloid variants are recognized:</a:t>
            </a:r>
          </a:p>
          <a:p>
            <a:pPr algn="l">
              <a:buNone/>
            </a:pP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transient abnormal </a:t>
            </a:r>
            <a:r>
              <a:rPr lang="en-US" dirty="0" err="1"/>
              <a:t>myelopoiesis</a:t>
            </a:r>
            <a:r>
              <a:rPr lang="en-US" dirty="0"/>
              <a:t> in which there is a </a:t>
            </a:r>
            <a:r>
              <a:rPr lang="en-US" dirty="0" err="1" smtClean="0"/>
              <a:t>selflimiting</a:t>
            </a:r>
            <a:r>
              <a:rPr lang="en-US" dirty="0" smtClean="0"/>
              <a:t> </a:t>
            </a:r>
            <a:r>
              <a:rPr lang="en-US" dirty="0" err="1" smtClean="0"/>
              <a:t>leucocytosis</a:t>
            </a:r>
            <a:r>
              <a:rPr lang="en-US" dirty="0"/>
              <a:t>; and (ii) AML.</a:t>
            </a:r>
            <a:endParaRPr lang="ar-IQ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10724"/>
            <a:ext cx="5715040" cy="675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Mixed phenotype acute </a:t>
            </a:r>
            <a:r>
              <a:rPr lang="en-US" b="1" i="1" dirty="0" err="1" smtClean="0"/>
              <a:t>leukaemia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endParaRPr lang="en-US" b="1" i="1" dirty="0"/>
          </a:p>
          <a:p>
            <a:pPr algn="l">
              <a:buNone/>
            </a:pPr>
            <a:r>
              <a:rPr lang="en-US" dirty="0"/>
              <a:t>These rare cases express two markers for both myeloid </a:t>
            </a:r>
            <a:r>
              <a:rPr lang="en-US" dirty="0" smtClean="0"/>
              <a:t>and lymphoid </a:t>
            </a:r>
            <a:r>
              <a:rPr lang="en-US" dirty="0"/>
              <a:t>differentiation either on the same blast cells </a:t>
            </a:r>
            <a:r>
              <a:rPr lang="en-US" dirty="0" smtClean="0"/>
              <a:t>or on </a:t>
            </a:r>
            <a:r>
              <a:rPr lang="en-US" dirty="0"/>
              <a:t>two different cell populations. 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They </a:t>
            </a:r>
            <a:r>
              <a:rPr lang="en-US" dirty="0"/>
              <a:t>usually have a </a:t>
            </a:r>
            <a:r>
              <a:rPr lang="en-US" dirty="0" err="1" smtClean="0"/>
              <a:t>poorprognosis</a:t>
            </a:r>
            <a:r>
              <a:rPr lang="en-US" dirty="0"/>
              <a:t>.</a:t>
            </a:r>
            <a:endParaRPr lang="ar-IQ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Clinical features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643602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endParaRPr lang="en-US" b="1" dirty="0"/>
          </a:p>
          <a:p>
            <a:pPr algn="l">
              <a:buNone/>
            </a:pPr>
            <a:r>
              <a:rPr lang="en-US" dirty="0"/>
              <a:t>The clinical features of AML are dominated by the pattern </a:t>
            </a:r>
            <a:r>
              <a:rPr lang="en-US" dirty="0" smtClean="0"/>
              <a:t>of bone </a:t>
            </a:r>
            <a:r>
              <a:rPr lang="en-US" dirty="0"/>
              <a:t>marrow failure caused by the accumulation of malignant</a:t>
            </a:r>
          </a:p>
          <a:p>
            <a:pPr algn="l">
              <a:buNone/>
            </a:pPr>
            <a:r>
              <a:rPr lang="en-US" dirty="0" smtClean="0"/>
              <a:t>Infections </a:t>
            </a:r>
            <a:r>
              <a:rPr lang="en-US" dirty="0"/>
              <a:t>are frequent, </a:t>
            </a:r>
            <a:r>
              <a:rPr lang="en-US" dirty="0" smtClean="0"/>
              <a:t>and </a:t>
            </a:r>
            <a:r>
              <a:rPr lang="en-US" dirty="0" err="1" smtClean="0"/>
              <a:t>anaemia</a:t>
            </a:r>
            <a:r>
              <a:rPr lang="en-US" dirty="0" smtClean="0"/>
              <a:t> </a:t>
            </a:r>
            <a:r>
              <a:rPr lang="en-US" dirty="0"/>
              <a:t>and thrombocytopenia are often profound. 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A bleeding tendency </a:t>
            </a:r>
            <a:r>
              <a:rPr lang="en-US" dirty="0"/>
              <a:t>caused by thrombocytopenia and </a:t>
            </a:r>
            <a:r>
              <a:rPr lang="en-US" dirty="0" smtClean="0"/>
              <a:t>disseminated intravascular </a:t>
            </a:r>
            <a:r>
              <a:rPr lang="en-US" dirty="0"/>
              <a:t>coagulation (DIC) is characteristic of the </a:t>
            </a:r>
            <a:r>
              <a:rPr lang="en-US" dirty="0" err="1" smtClean="0"/>
              <a:t>promyelocytic</a:t>
            </a:r>
            <a:r>
              <a:rPr lang="en-US" dirty="0" smtClean="0"/>
              <a:t> variant </a:t>
            </a:r>
            <a:r>
              <a:rPr lang="en-US" dirty="0"/>
              <a:t>of AML. </a:t>
            </a:r>
            <a:r>
              <a:rPr lang="en-US" dirty="0" err="1"/>
              <a:t>Tumour</a:t>
            </a:r>
            <a:r>
              <a:rPr lang="en-US" dirty="0"/>
              <a:t> cells can infiltrate a </a:t>
            </a:r>
            <a:r>
              <a:rPr lang="en-US" dirty="0" smtClean="0"/>
              <a:t>variety of </a:t>
            </a:r>
            <a:r>
              <a:rPr lang="en-US" dirty="0"/>
              <a:t>tissues. Gum hypertrophy and infiltration </a:t>
            </a:r>
            <a:r>
              <a:rPr lang="en-US" dirty="0" smtClean="0"/>
              <a:t>,skin involvement </a:t>
            </a:r>
            <a:r>
              <a:rPr lang="en-US" dirty="0"/>
              <a:t>and CNS disease are characteristic of </a:t>
            </a:r>
            <a:r>
              <a:rPr lang="en-US" dirty="0" smtClean="0"/>
              <a:t>the </a:t>
            </a:r>
            <a:r>
              <a:rPr lang="en-US" dirty="0" err="1" smtClean="0"/>
              <a:t>myelomonocytic</a:t>
            </a:r>
            <a:r>
              <a:rPr lang="en-US" dirty="0" smtClean="0"/>
              <a:t> and </a:t>
            </a:r>
            <a:r>
              <a:rPr lang="en-US" dirty="0" err="1"/>
              <a:t>monocytic</a:t>
            </a:r>
            <a:r>
              <a:rPr lang="en-US" dirty="0"/>
              <a:t> subtypes</a:t>
            </a:r>
            <a:endParaRPr lang="ar-IQ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0225" y="1781969"/>
            <a:ext cx="55435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4128" y="500042"/>
            <a:ext cx="7059706" cy="595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dirty="0"/>
              <a:t>The </a:t>
            </a:r>
            <a:r>
              <a:rPr lang="en-US" dirty="0" err="1"/>
              <a:t>leukaemias</a:t>
            </a:r>
            <a:r>
              <a:rPr lang="en-US" dirty="0"/>
              <a:t> are a group of disorders characterized by </a:t>
            </a:r>
            <a:r>
              <a:rPr lang="en-US" dirty="0" smtClean="0"/>
              <a:t>the accumulation </a:t>
            </a:r>
            <a:r>
              <a:rPr lang="en-US" dirty="0"/>
              <a:t>of malignant white cells in the bone marrow and</a:t>
            </a:r>
          </a:p>
          <a:p>
            <a:pPr algn="l">
              <a:buNone/>
            </a:pPr>
            <a:r>
              <a:rPr lang="en-US" dirty="0"/>
              <a:t>blood. 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These </a:t>
            </a:r>
            <a:r>
              <a:rPr lang="en-US" dirty="0"/>
              <a:t>abnormal cells cause symptoms because of: 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bone </a:t>
            </a:r>
            <a:r>
              <a:rPr lang="en-US" dirty="0"/>
              <a:t>marrow failure (e.g. </a:t>
            </a:r>
            <a:r>
              <a:rPr lang="en-US" dirty="0" err="1"/>
              <a:t>anaemia</a:t>
            </a:r>
            <a:r>
              <a:rPr lang="en-US" dirty="0"/>
              <a:t>, </a:t>
            </a:r>
            <a:r>
              <a:rPr lang="en-US" dirty="0" err="1"/>
              <a:t>neutropenia</a:t>
            </a:r>
            <a:r>
              <a:rPr lang="en-US" dirty="0"/>
              <a:t>, thrombocytopenia);</a:t>
            </a:r>
          </a:p>
          <a:p>
            <a:pPr algn="l">
              <a:buNone/>
            </a:pPr>
            <a:r>
              <a:rPr lang="en-US" dirty="0"/>
              <a:t>and (ii) infiltration of organs (e.g. liver, spleen, </a:t>
            </a:r>
            <a:r>
              <a:rPr lang="en-US" dirty="0" smtClean="0"/>
              <a:t>lymph nodes</a:t>
            </a:r>
            <a:r>
              <a:rPr lang="en-US" dirty="0"/>
              <a:t>, </a:t>
            </a:r>
            <a:r>
              <a:rPr lang="en-US" dirty="0" err="1"/>
              <a:t>meninges</a:t>
            </a:r>
            <a:r>
              <a:rPr lang="en-US" dirty="0"/>
              <a:t>, brain, skin or testes).</a:t>
            </a:r>
            <a:endParaRPr lang="ar-IQ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Investigations</a:t>
            </a:r>
            <a:br>
              <a:rPr lang="en-US" b="1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dirty="0" err="1" smtClean="0"/>
              <a:t>Haematological</a:t>
            </a:r>
            <a:r>
              <a:rPr lang="en-US" dirty="0" smtClean="0"/>
              <a:t> </a:t>
            </a:r>
            <a:r>
              <a:rPr lang="en-US" dirty="0"/>
              <a:t>investigations reveal a </a:t>
            </a:r>
            <a:r>
              <a:rPr lang="en-US" dirty="0" err="1"/>
              <a:t>normochromic</a:t>
            </a:r>
            <a:endParaRPr lang="en-US" dirty="0"/>
          </a:p>
          <a:p>
            <a:pPr algn="l">
              <a:buNone/>
            </a:pPr>
            <a:r>
              <a:rPr lang="en-US" dirty="0" err="1" smtClean="0"/>
              <a:t>normocytic</a:t>
            </a:r>
            <a:r>
              <a:rPr lang="en-US" dirty="0" smtClean="0"/>
              <a:t> </a:t>
            </a:r>
            <a:r>
              <a:rPr lang="en-US" dirty="0" err="1"/>
              <a:t>anaemia</a:t>
            </a:r>
            <a:r>
              <a:rPr lang="en-US" dirty="0"/>
              <a:t> with thrombocytopenia in most cases.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The </a:t>
            </a:r>
            <a:r>
              <a:rPr lang="en-US" dirty="0"/>
              <a:t>total white cell count is usually increased and blood film</a:t>
            </a:r>
          </a:p>
          <a:p>
            <a:pPr algn="l">
              <a:buNone/>
            </a:pPr>
            <a:r>
              <a:rPr lang="en-US" dirty="0"/>
              <a:t>examination typically shows a variable numbers of blast cells.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The </a:t>
            </a:r>
            <a:r>
              <a:rPr lang="en-US" dirty="0"/>
              <a:t>bone marrow is </a:t>
            </a:r>
            <a:r>
              <a:rPr lang="en-US" dirty="0" err="1"/>
              <a:t>hypercellular</a:t>
            </a:r>
            <a:r>
              <a:rPr lang="en-US" dirty="0"/>
              <a:t> and typically contains many</a:t>
            </a:r>
          </a:p>
          <a:p>
            <a:pPr algn="l">
              <a:buNone/>
            </a:pPr>
            <a:r>
              <a:rPr lang="en-US" dirty="0" err="1"/>
              <a:t>leukaemic</a:t>
            </a:r>
            <a:r>
              <a:rPr lang="en-US" dirty="0"/>
              <a:t> blasts </a:t>
            </a:r>
            <a:r>
              <a:rPr lang="en-US" dirty="0" smtClean="0"/>
              <a:t>.</a:t>
            </a:r>
          </a:p>
          <a:p>
            <a:pPr algn="l">
              <a:buNone/>
            </a:pPr>
            <a:r>
              <a:rPr lang="en-US" dirty="0" smtClean="0"/>
              <a:t>Blast </a:t>
            </a:r>
            <a:r>
              <a:rPr lang="en-US" dirty="0"/>
              <a:t>cells are characterized </a:t>
            </a:r>
            <a:r>
              <a:rPr lang="en-US" dirty="0" smtClean="0"/>
              <a:t>by morphology</a:t>
            </a:r>
            <a:r>
              <a:rPr lang="en-US" dirty="0"/>
              <a:t>, immunological (flow </a:t>
            </a:r>
            <a:r>
              <a:rPr lang="en-US" dirty="0" err="1"/>
              <a:t>cytometric</a:t>
            </a:r>
            <a:r>
              <a:rPr lang="en-US" dirty="0"/>
              <a:t>) </a:t>
            </a:r>
            <a:r>
              <a:rPr lang="en-US" dirty="0" smtClean="0"/>
              <a:t>cytogenetic and </a:t>
            </a:r>
            <a:r>
              <a:rPr lang="en-US" dirty="0"/>
              <a:t>molecular genetic </a:t>
            </a:r>
            <a:r>
              <a:rPr lang="en-US" dirty="0" smtClean="0"/>
              <a:t>determining prognosis and developing a treatment plan analysis </a:t>
            </a:r>
            <a:r>
              <a:rPr lang="en-US" dirty="0"/>
              <a:t>for confirming the diagnosis,</a:t>
            </a:r>
            <a:endParaRPr lang="ar-IQ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7210"/>
            <a:ext cx="6429420" cy="642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42984"/>
            <a:ext cx="8686800" cy="4983179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 </a:t>
            </a:r>
            <a:r>
              <a:rPr lang="en-US" dirty="0" err="1" smtClean="0"/>
              <a:t>Cytochemistry</a:t>
            </a:r>
            <a:r>
              <a:rPr lang="en-US" dirty="0" smtClean="0"/>
              <a:t> is </a:t>
            </a:r>
            <a:r>
              <a:rPr lang="en-US" dirty="0"/>
              <a:t>no longer used in </a:t>
            </a:r>
            <a:r>
              <a:rPr lang="en-US" dirty="0" smtClean="0"/>
              <a:t>most </a:t>
            </a:r>
            <a:r>
              <a:rPr lang="en-US" dirty="0" err="1" smtClean="0"/>
              <a:t>centres</a:t>
            </a:r>
            <a:r>
              <a:rPr lang="en-US" dirty="0"/>
              <a:t>.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Tests </a:t>
            </a:r>
            <a:r>
              <a:rPr lang="en-US" dirty="0"/>
              <a:t>for DIC are often positive in patients with the </a:t>
            </a:r>
            <a:r>
              <a:rPr lang="en-US" dirty="0" err="1" smtClean="0"/>
              <a:t>promyelocytic</a:t>
            </a:r>
            <a:r>
              <a:rPr lang="en-US" dirty="0" smtClean="0"/>
              <a:t> variant </a:t>
            </a:r>
            <a:r>
              <a:rPr lang="en-US" dirty="0"/>
              <a:t>of AML </a:t>
            </a:r>
            <a:r>
              <a:rPr lang="en-US" dirty="0" smtClean="0"/>
              <a:t>.</a:t>
            </a:r>
          </a:p>
          <a:p>
            <a:pPr algn="l">
              <a:buNone/>
            </a:pPr>
            <a:r>
              <a:rPr lang="en-US" dirty="0" smtClean="0"/>
              <a:t>Biochemical </a:t>
            </a:r>
            <a:r>
              <a:rPr lang="en-US" dirty="0"/>
              <a:t>tests </a:t>
            </a:r>
            <a:r>
              <a:rPr lang="en-US" dirty="0" smtClean="0"/>
              <a:t>are performed </a:t>
            </a:r>
            <a:r>
              <a:rPr lang="en-US" dirty="0"/>
              <a:t>as a baseline before treatment begins and may reveal</a:t>
            </a:r>
          </a:p>
          <a:p>
            <a:pPr algn="l">
              <a:buNone/>
            </a:pPr>
            <a:r>
              <a:rPr lang="en-US" dirty="0"/>
              <a:t>raised uric acid or lactate </a:t>
            </a:r>
            <a:r>
              <a:rPr lang="en-US" dirty="0" err="1"/>
              <a:t>dehydrogenase</a:t>
            </a:r>
            <a:r>
              <a:rPr lang="en-US" dirty="0"/>
              <a:t>.</a:t>
            </a:r>
            <a:endParaRPr lang="ar-IQ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3007" y="357165"/>
            <a:ext cx="8503835" cy="634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-30774"/>
            <a:ext cx="6000792" cy="686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37820"/>
            <a:ext cx="9060216" cy="66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Cytogenetics</a:t>
            </a:r>
            <a:r>
              <a:rPr lang="en-US" b="1" dirty="0" smtClean="0"/>
              <a:t> and molecular genetics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357298"/>
            <a:ext cx="8501122" cy="5143536"/>
          </a:xfrm>
        </p:spPr>
        <p:txBody>
          <a:bodyPr>
            <a:normAutofit fontScale="70000" lnSpcReduction="20000"/>
          </a:bodyPr>
          <a:lstStyle/>
          <a:p>
            <a:pPr algn="l">
              <a:buNone/>
            </a:pPr>
            <a:endParaRPr lang="en-US" b="1" dirty="0"/>
          </a:p>
          <a:p>
            <a:pPr algn="l">
              <a:buNone/>
            </a:pPr>
            <a:r>
              <a:rPr lang="en-US" dirty="0" smtClean="0"/>
              <a:t>Two </a:t>
            </a:r>
            <a:r>
              <a:rPr lang="en-US" dirty="0"/>
              <a:t>of the most common </a:t>
            </a:r>
            <a:r>
              <a:rPr lang="en-US" dirty="0" smtClean="0"/>
              <a:t>t(8;21) and </a:t>
            </a:r>
            <a:r>
              <a:rPr lang="en-US" dirty="0"/>
              <a:t>inv(16) are associated with a good prognosis. </a:t>
            </a:r>
            <a:endParaRPr lang="en-US" dirty="0" smtClean="0"/>
          </a:p>
          <a:p>
            <a:pPr algn="l">
              <a:buNone/>
            </a:pPr>
            <a:r>
              <a:rPr lang="en-US" b="1" dirty="0" smtClean="0"/>
              <a:t>Acute </a:t>
            </a:r>
            <a:r>
              <a:rPr lang="en-US" b="1" dirty="0" err="1" smtClean="0"/>
              <a:t>promyelocytic</a:t>
            </a:r>
            <a:r>
              <a:rPr lang="en-US" b="1" dirty="0" smtClean="0"/>
              <a:t> </a:t>
            </a:r>
            <a:r>
              <a:rPr lang="en-US" b="1" dirty="0" err="1" smtClean="0"/>
              <a:t>leukaemia</a:t>
            </a:r>
            <a:r>
              <a:rPr lang="en-US" b="1" dirty="0" smtClean="0"/>
              <a:t> </a:t>
            </a:r>
            <a:r>
              <a:rPr lang="en-US" b="1" dirty="0"/>
              <a:t>is a variant of AML that contains the</a:t>
            </a:r>
          </a:p>
          <a:p>
            <a:pPr algn="l">
              <a:buNone/>
            </a:pPr>
            <a:r>
              <a:rPr lang="en-US" dirty="0"/>
              <a:t>t(15;17) translocation in which the gene </a:t>
            </a:r>
            <a:r>
              <a:rPr lang="en-US" i="1" dirty="0"/>
              <a:t>PML on chromosome</a:t>
            </a:r>
          </a:p>
          <a:p>
            <a:pPr algn="l">
              <a:buNone/>
            </a:pPr>
            <a:r>
              <a:rPr lang="en-US" dirty="0"/>
              <a:t>15 is fused to the retinoic acid receptor α gene, </a:t>
            </a:r>
            <a:r>
              <a:rPr lang="en-US" i="1" dirty="0" err="1" smtClean="0"/>
              <a:t>RARα</a:t>
            </a:r>
            <a:r>
              <a:rPr lang="en-US" i="1" dirty="0" smtClean="0"/>
              <a:t>, </a:t>
            </a:r>
            <a:r>
              <a:rPr lang="en-US" dirty="0" smtClean="0"/>
              <a:t>on </a:t>
            </a:r>
            <a:r>
              <a:rPr lang="en-US" dirty="0"/>
              <a:t>chromosome 17 </a:t>
            </a:r>
            <a:r>
              <a:rPr lang="en-US" dirty="0" smtClean="0"/>
              <a:t>.</a:t>
            </a:r>
          </a:p>
          <a:p>
            <a:pPr algn="l">
              <a:buNone/>
            </a:pPr>
            <a:r>
              <a:rPr lang="en-US" dirty="0" smtClean="0"/>
              <a:t>The </a:t>
            </a:r>
            <a:r>
              <a:rPr lang="en-US" dirty="0"/>
              <a:t>resultant </a:t>
            </a:r>
            <a:r>
              <a:rPr lang="en-US" dirty="0" smtClean="0"/>
              <a:t>PML‐</a:t>
            </a:r>
            <a:r>
              <a:rPr lang="en-US" dirty="0" err="1" smtClean="0"/>
              <a:t>RARα</a:t>
            </a:r>
            <a:r>
              <a:rPr lang="en-US" dirty="0" smtClean="0"/>
              <a:t> fusion </a:t>
            </a:r>
            <a:r>
              <a:rPr lang="en-US" dirty="0"/>
              <a:t>protein functions as a transcriptional repressor </a:t>
            </a:r>
            <a:r>
              <a:rPr lang="en-US" dirty="0" smtClean="0"/>
              <a:t>whereas normal </a:t>
            </a:r>
            <a:r>
              <a:rPr lang="en-US" dirty="0"/>
              <a:t>(wild‐type) </a:t>
            </a:r>
            <a:r>
              <a:rPr lang="en-US" i="1" dirty="0" err="1"/>
              <a:t>RARα</a:t>
            </a:r>
            <a:r>
              <a:rPr lang="en-US" i="1" dirty="0"/>
              <a:t> is an activator. Normally, the </a:t>
            </a:r>
            <a:r>
              <a:rPr lang="en-US" i="1" dirty="0" err="1" smtClean="0"/>
              <a:t>PML</a:t>
            </a:r>
            <a:r>
              <a:rPr lang="en-US" dirty="0" err="1" smtClean="0"/>
              <a:t>protein</a:t>
            </a:r>
            <a:r>
              <a:rPr lang="en-US" dirty="0" smtClean="0"/>
              <a:t> </a:t>
            </a:r>
            <a:r>
              <a:rPr lang="en-US" dirty="0"/>
              <a:t>forms </a:t>
            </a:r>
            <a:r>
              <a:rPr lang="en-US" dirty="0" err="1"/>
              <a:t>homodimers</a:t>
            </a:r>
            <a:r>
              <a:rPr lang="en-US" dirty="0"/>
              <a:t> with itself, whereas the </a:t>
            </a:r>
            <a:r>
              <a:rPr lang="en-US" dirty="0" err="1"/>
              <a:t>RARα</a:t>
            </a:r>
            <a:endParaRPr lang="en-US" dirty="0"/>
          </a:p>
          <a:p>
            <a:pPr algn="l">
              <a:buNone/>
            </a:pPr>
            <a:r>
              <a:rPr lang="en-US" dirty="0"/>
              <a:t>protein forms </a:t>
            </a:r>
            <a:r>
              <a:rPr lang="en-US" dirty="0" err="1"/>
              <a:t>heterodimers</a:t>
            </a:r>
            <a:r>
              <a:rPr lang="en-US" dirty="0"/>
              <a:t> with the retinoid X </a:t>
            </a:r>
            <a:r>
              <a:rPr lang="en-US" dirty="0" smtClean="0"/>
              <a:t>receptor protein</a:t>
            </a:r>
            <a:r>
              <a:rPr lang="en-US" dirty="0"/>
              <a:t>, RXR. The PML‐</a:t>
            </a:r>
            <a:r>
              <a:rPr lang="en-US" dirty="0" err="1"/>
              <a:t>RARα</a:t>
            </a:r>
            <a:r>
              <a:rPr lang="en-US" dirty="0"/>
              <a:t> fusion protein binds to </a:t>
            </a:r>
            <a:r>
              <a:rPr lang="en-US" dirty="0" smtClean="0"/>
              <a:t>PML and </a:t>
            </a:r>
            <a:r>
              <a:rPr lang="en-US" dirty="0"/>
              <a:t>RXR, preventing them from linking with their </a:t>
            </a:r>
            <a:r>
              <a:rPr lang="en-US" dirty="0" smtClean="0"/>
              <a:t>natural partners</a:t>
            </a:r>
            <a:r>
              <a:rPr lang="en-US" dirty="0"/>
              <a:t>. This results in the cellular phenotype of </a:t>
            </a:r>
            <a:r>
              <a:rPr lang="en-US" dirty="0" smtClean="0"/>
              <a:t>arrested differentiation</a:t>
            </a:r>
            <a:r>
              <a:rPr lang="en-US" dirty="0"/>
              <a:t>.</a:t>
            </a:r>
            <a:endParaRPr lang="ar-IQ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85874" y="785794"/>
            <a:ext cx="930433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14356"/>
            <a:ext cx="8401080" cy="5857916"/>
          </a:xfrm>
        </p:spPr>
        <p:txBody>
          <a:bodyPr>
            <a:normAutofit fontScale="85000" lnSpcReduction="10000"/>
          </a:bodyPr>
          <a:lstStyle/>
          <a:p>
            <a:pPr algn="l">
              <a:buNone/>
            </a:pPr>
            <a:r>
              <a:rPr lang="en-US" b="1" dirty="0"/>
              <a:t>Point mutations affecting the genes </a:t>
            </a:r>
            <a:r>
              <a:rPr lang="en-US" b="1" i="1" dirty="0"/>
              <a:t>FLT3, NPM1,</a:t>
            </a:r>
          </a:p>
          <a:p>
            <a:pPr algn="l">
              <a:buNone/>
            </a:pPr>
            <a:r>
              <a:rPr lang="en-US" i="1" dirty="0"/>
              <a:t>DNMT3A, CEBPA, TET2, WT1, IDH1, RUNX1, and others</a:t>
            </a:r>
          </a:p>
          <a:p>
            <a:pPr algn="l">
              <a:buNone/>
            </a:pPr>
            <a:r>
              <a:rPr lang="en-US" dirty="0"/>
              <a:t>are frequent in AML, especially in those cases without a</a:t>
            </a:r>
          </a:p>
          <a:p>
            <a:pPr algn="l">
              <a:buNone/>
            </a:pPr>
            <a:r>
              <a:rPr lang="en-US" dirty="0"/>
              <a:t>cytogenetic abnormality </a:t>
            </a:r>
            <a:r>
              <a:rPr lang="en-US" dirty="0" smtClean="0"/>
              <a:t>.</a:t>
            </a:r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dirty="0"/>
              <a:t>They may be used </a:t>
            </a:r>
            <a:r>
              <a:rPr lang="en-US" dirty="0" smtClean="0"/>
              <a:t>to </a:t>
            </a:r>
            <a:r>
              <a:rPr lang="en-US" dirty="0" err="1" smtClean="0"/>
              <a:t>subclassify</a:t>
            </a:r>
            <a:r>
              <a:rPr lang="en-US" dirty="0" smtClean="0"/>
              <a:t> </a:t>
            </a:r>
            <a:r>
              <a:rPr lang="en-US" dirty="0"/>
              <a:t>the disease </a:t>
            </a:r>
            <a:r>
              <a:rPr lang="en-US" dirty="0" smtClean="0"/>
              <a:t> </a:t>
            </a:r>
            <a:r>
              <a:rPr lang="en-US" dirty="0"/>
              <a:t>and have </a:t>
            </a:r>
            <a:r>
              <a:rPr lang="en-US" dirty="0" smtClean="0"/>
              <a:t>prognostic significance .</a:t>
            </a:r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dirty="0"/>
              <a:t>Some of these genes are involved </a:t>
            </a:r>
            <a:r>
              <a:rPr lang="en-US" dirty="0" smtClean="0"/>
              <a:t>in DNA </a:t>
            </a:r>
            <a:r>
              <a:rPr lang="en-US" dirty="0" err="1"/>
              <a:t>methylation</a:t>
            </a:r>
            <a:r>
              <a:rPr lang="en-US" dirty="0"/>
              <a:t> or </a:t>
            </a:r>
            <a:r>
              <a:rPr lang="en-US" dirty="0" err="1"/>
              <a:t>acetylation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and are </a:t>
            </a:r>
            <a:r>
              <a:rPr lang="en-US" dirty="0" smtClean="0"/>
              <a:t>also mutated </a:t>
            </a:r>
            <a:r>
              <a:rPr lang="en-US" dirty="0"/>
              <a:t>in cases of </a:t>
            </a:r>
            <a:r>
              <a:rPr lang="en-US" dirty="0" err="1"/>
              <a:t>myelodysplasia</a:t>
            </a:r>
            <a:r>
              <a:rPr lang="en-US" dirty="0"/>
              <a:t> and </a:t>
            </a:r>
            <a:r>
              <a:rPr lang="en-US" dirty="0" err="1" smtClean="0"/>
              <a:t>myeloproliferative</a:t>
            </a:r>
            <a:r>
              <a:rPr lang="en-US" dirty="0" smtClean="0"/>
              <a:t> diseases .</a:t>
            </a:r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dirty="0"/>
              <a:t>The presence in </a:t>
            </a:r>
            <a:r>
              <a:rPr lang="en-US" i="1" dirty="0"/>
              <a:t>de </a:t>
            </a:r>
            <a:r>
              <a:rPr lang="en-US" i="1" dirty="0" smtClean="0"/>
              <a:t>novo </a:t>
            </a:r>
            <a:r>
              <a:rPr lang="en-US" dirty="0" smtClean="0"/>
              <a:t>AML </a:t>
            </a:r>
            <a:r>
              <a:rPr lang="en-US" dirty="0"/>
              <a:t>of a </a:t>
            </a:r>
            <a:r>
              <a:rPr lang="en-US" dirty="0" err="1"/>
              <a:t>myelodyplasia</a:t>
            </a:r>
            <a:r>
              <a:rPr lang="en-US" dirty="0"/>
              <a:t> ‘specific’ mutation, e.g. of </a:t>
            </a:r>
            <a:r>
              <a:rPr lang="en-US" i="1" dirty="0"/>
              <a:t>ASXL1 </a:t>
            </a:r>
            <a:r>
              <a:rPr lang="en-US" i="1" dirty="0" smtClean="0"/>
              <a:t>or SF3B1 </a:t>
            </a:r>
            <a:r>
              <a:rPr lang="en-US" i="1" dirty="0"/>
              <a:t>is </a:t>
            </a:r>
            <a:r>
              <a:rPr lang="en-US" i="1" dirty="0" err="1"/>
              <a:t>unfavourable</a:t>
            </a:r>
            <a:r>
              <a:rPr lang="en-US" i="1" dirty="0"/>
              <a:t>.</a:t>
            </a:r>
            <a:endParaRPr lang="ar-IQ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6572" y="428604"/>
            <a:ext cx="8593146" cy="621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Classification of </a:t>
            </a:r>
            <a:r>
              <a:rPr lang="en-US" b="1" dirty="0" err="1" smtClean="0"/>
              <a:t>leukaemia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000108"/>
            <a:ext cx="8501122" cy="5572164"/>
          </a:xfrm>
        </p:spPr>
        <p:txBody>
          <a:bodyPr>
            <a:normAutofit fontScale="70000" lnSpcReduction="20000"/>
          </a:bodyPr>
          <a:lstStyle/>
          <a:p>
            <a:pPr algn="l">
              <a:buNone/>
            </a:pPr>
            <a:r>
              <a:rPr lang="en-US" b="1" dirty="0" smtClean="0"/>
              <a:t>The </a:t>
            </a:r>
            <a:r>
              <a:rPr lang="en-US" b="1" dirty="0"/>
              <a:t>main classification is into four types: acute and chronic</a:t>
            </a:r>
          </a:p>
          <a:p>
            <a:pPr algn="l">
              <a:buNone/>
            </a:pPr>
            <a:r>
              <a:rPr lang="en-US" b="1" dirty="0" err="1"/>
              <a:t>leukaemias</a:t>
            </a:r>
            <a:r>
              <a:rPr lang="en-US" b="1" dirty="0"/>
              <a:t>, which are further subdivided into lymphoid or</a:t>
            </a:r>
          </a:p>
          <a:p>
            <a:pPr algn="l">
              <a:buNone/>
            </a:pPr>
            <a:r>
              <a:rPr lang="en-US" b="1" dirty="0"/>
              <a:t>myeloid.</a:t>
            </a:r>
          </a:p>
          <a:p>
            <a:pPr algn="l">
              <a:buNone/>
            </a:pPr>
            <a:r>
              <a:rPr lang="en-US" dirty="0"/>
              <a:t>Acute </a:t>
            </a:r>
            <a:r>
              <a:rPr lang="en-US" dirty="0" err="1"/>
              <a:t>leukaemias</a:t>
            </a:r>
            <a:r>
              <a:rPr lang="en-US" dirty="0"/>
              <a:t> are usually aggressive diseases in which</a:t>
            </a:r>
          </a:p>
          <a:p>
            <a:pPr algn="l">
              <a:buNone/>
            </a:pPr>
            <a:r>
              <a:rPr lang="en-US" dirty="0"/>
              <a:t>malignant transformation occurs in the </a:t>
            </a:r>
            <a:r>
              <a:rPr lang="en-US" dirty="0" err="1"/>
              <a:t>haemopoietic</a:t>
            </a:r>
            <a:r>
              <a:rPr lang="en-US" dirty="0"/>
              <a:t> stem</a:t>
            </a:r>
          </a:p>
          <a:p>
            <a:pPr algn="l">
              <a:buNone/>
            </a:pPr>
            <a:r>
              <a:rPr lang="en-US" dirty="0"/>
              <a:t>cell or early progenitors</a:t>
            </a:r>
            <a:r>
              <a:rPr lang="en-US" dirty="0" smtClean="0"/>
              <a:t>.</a:t>
            </a:r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dirty="0"/>
              <a:t>Genetic damage is believed to </a:t>
            </a:r>
            <a:r>
              <a:rPr lang="en-US" dirty="0" smtClean="0"/>
              <a:t>involve several </a:t>
            </a:r>
            <a:r>
              <a:rPr lang="en-US" dirty="0"/>
              <a:t>key biochemical steps resulting </a:t>
            </a:r>
            <a:r>
              <a:rPr lang="en-US" dirty="0" smtClean="0"/>
              <a:t>in:</a:t>
            </a:r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an increased rate </a:t>
            </a:r>
            <a:r>
              <a:rPr lang="en-US" dirty="0" smtClean="0"/>
              <a:t>of proliferation</a:t>
            </a:r>
            <a:r>
              <a:rPr lang="en-US" dirty="0"/>
              <a:t>, (ii) reduced apoptosis and (iii) a block in </a:t>
            </a:r>
            <a:r>
              <a:rPr lang="en-US" dirty="0" smtClean="0"/>
              <a:t>cellular differentiation</a:t>
            </a:r>
            <a:r>
              <a:rPr lang="en-US" dirty="0"/>
              <a:t>. 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these </a:t>
            </a:r>
            <a:r>
              <a:rPr lang="en-US" dirty="0"/>
              <a:t>events cause accumulation in </a:t>
            </a:r>
            <a:r>
              <a:rPr lang="en-US" dirty="0" smtClean="0"/>
              <a:t>the bone </a:t>
            </a:r>
            <a:r>
              <a:rPr lang="en-US" dirty="0"/>
              <a:t>marrow of early </a:t>
            </a:r>
            <a:r>
              <a:rPr lang="en-US" dirty="0" err="1"/>
              <a:t>haemopoietic</a:t>
            </a:r>
            <a:r>
              <a:rPr lang="en-US" dirty="0"/>
              <a:t> cells known as </a:t>
            </a:r>
            <a:r>
              <a:rPr lang="en-US" b="1" i="1" dirty="0"/>
              <a:t>blast cells.</a:t>
            </a:r>
          </a:p>
          <a:p>
            <a:pPr algn="l">
              <a:buNone/>
            </a:pPr>
            <a:r>
              <a:rPr lang="en-US" dirty="0"/>
              <a:t>The dominant clinical feature of acute </a:t>
            </a:r>
            <a:r>
              <a:rPr lang="en-US" dirty="0" err="1"/>
              <a:t>leukaemia</a:t>
            </a:r>
            <a:r>
              <a:rPr lang="en-US" dirty="0"/>
              <a:t> is usually bone</a:t>
            </a:r>
          </a:p>
          <a:p>
            <a:pPr algn="l">
              <a:buNone/>
            </a:pPr>
            <a:r>
              <a:rPr lang="en-US" dirty="0"/>
              <a:t>marrow failure caused by accumulation of blast cells, although</a:t>
            </a:r>
          </a:p>
          <a:p>
            <a:pPr algn="l">
              <a:buNone/>
            </a:pPr>
            <a:r>
              <a:rPr lang="en-US" dirty="0"/>
              <a:t>organ infiltration also occurs. If untreated, acute </a:t>
            </a:r>
            <a:r>
              <a:rPr lang="en-US" dirty="0" err="1"/>
              <a:t>leukaemias</a:t>
            </a:r>
            <a:r>
              <a:rPr lang="en-US" dirty="0"/>
              <a:t> are</a:t>
            </a:r>
          </a:p>
          <a:p>
            <a:pPr algn="l">
              <a:buNone/>
            </a:pPr>
            <a:r>
              <a:rPr lang="en-US" dirty="0"/>
              <a:t>usually rapidly fatal, although with modern treatments most</a:t>
            </a:r>
          </a:p>
          <a:p>
            <a:pPr algn="l">
              <a:buNone/>
            </a:pPr>
            <a:r>
              <a:rPr lang="en-US" dirty="0"/>
              <a:t>younger patients are ultimately cured of their disease</a:t>
            </a:r>
            <a:endParaRPr lang="ar-IQ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58" y="0"/>
            <a:ext cx="90068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Diagnosis of acute </a:t>
            </a:r>
            <a:r>
              <a:rPr lang="en-US" b="1" dirty="0" err="1" smtClean="0"/>
              <a:t>leukaemia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None/>
            </a:pPr>
            <a:r>
              <a:rPr lang="en-US" b="1" dirty="0" smtClean="0"/>
              <a:t>Acute </a:t>
            </a:r>
            <a:r>
              <a:rPr lang="en-US" b="1" dirty="0" err="1"/>
              <a:t>leukaemia</a:t>
            </a:r>
            <a:r>
              <a:rPr lang="en-US" b="1" dirty="0"/>
              <a:t> is normally defined as the presence of</a:t>
            </a:r>
          </a:p>
          <a:p>
            <a:pPr algn="l">
              <a:buNone/>
            </a:pPr>
            <a:r>
              <a:rPr lang="en-US" b="1" dirty="0"/>
              <a:t>over 20% of blast cells in the bone marrow at clinical</a:t>
            </a:r>
          </a:p>
          <a:p>
            <a:pPr algn="l">
              <a:buNone/>
            </a:pPr>
            <a:r>
              <a:rPr lang="en-US" b="1" dirty="0"/>
              <a:t>presentation. However, it can be diagnosed with less than</a:t>
            </a:r>
          </a:p>
          <a:p>
            <a:pPr algn="l">
              <a:buNone/>
            </a:pPr>
            <a:r>
              <a:rPr lang="en-US" dirty="0"/>
              <a:t>20% blasts if specific </a:t>
            </a:r>
            <a:r>
              <a:rPr lang="en-US" dirty="0" err="1"/>
              <a:t>leukaemia</a:t>
            </a:r>
            <a:r>
              <a:rPr lang="en-US" dirty="0"/>
              <a:t>‐associated cytogenetic or</a:t>
            </a:r>
          </a:p>
          <a:p>
            <a:pPr algn="l">
              <a:buNone/>
            </a:pPr>
            <a:r>
              <a:rPr lang="en-US" dirty="0"/>
              <a:t>molecular genetic abnormalities are present </a:t>
            </a:r>
            <a:endParaRPr lang="en-US" dirty="0" smtClean="0"/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The </a:t>
            </a:r>
            <a:r>
              <a:rPr lang="en-US" b="1" dirty="0"/>
              <a:t>lineage of the blast cells is defined by microscopic</a:t>
            </a:r>
          </a:p>
          <a:p>
            <a:pPr algn="l">
              <a:buNone/>
            </a:pPr>
            <a:r>
              <a:rPr lang="en-US" dirty="0"/>
              <a:t>examination (morphology) </a:t>
            </a:r>
            <a:endParaRPr lang="en-US" dirty="0" smtClean="0"/>
          </a:p>
          <a:p>
            <a:pPr algn="l">
              <a:buNone/>
            </a:pPr>
            <a:r>
              <a:rPr lang="en-US" dirty="0" err="1" smtClean="0"/>
              <a:t>Immunophenotypic</a:t>
            </a:r>
            <a:r>
              <a:rPr lang="en-US" dirty="0" smtClean="0"/>
              <a:t> (flow </a:t>
            </a:r>
            <a:r>
              <a:rPr lang="en-US" dirty="0" err="1"/>
              <a:t>cytometry</a:t>
            </a:r>
            <a:r>
              <a:rPr lang="en-US" dirty="0"/>
              <a:t>) </a:t>
            </a:r>
            <a:r>
              <a:rPr lang="en-US" dirty="0" smtClean="0"/>
              <a:t>,cytogenetic and molecular analysis</a:t>
            </a:r>
            <a:endParaRPr lang="ar-IQ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dirty="0" err="1" smtClean="0"/>
              <a:t>Immunophenotypic</a:t>
            </a:r>
            <a:r>
              <a:rPr lang="en-US" dirty="0" smtClean="0"/>
              <a:t> analysis define </a:t>
            </a:r>
            <a:r>
              <a:rPr lang="en-US" dirty="0"/>
              <a:t>whether the blasts are of myeloid or lymphoid lineage</a:t>
            </a:r>
          </a:p>
          <a:p>
            <a:pPr algn="l">
              <a:buNone/>
            </a:pPr>
            <a:r>
              <a:rPr lang="en-US" dirty="0"/>
              <a:t>and also localize the stage of cellular differentiation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typical ‘myeloid </a:t>
            </a:r>
            <a:r>
              <a:rPr lang="en-US" dirty="0" err="1">
                <a:solidFill>
                  <a:srgbClr val="FF0000"/>
                </a:solidFill>
              </a:rPr>
              <a:t>immunophenotype</a:t>
            </a:r>
            <a:r>
              <a:rPr lang="en-US" dirty="0">
                <a:solidFill>
                  <a:srgbClr val="FF0000"/>
                </a:solidFill>
              </a:rPr>
              <a:t>’ is </a:t>
            </a:r>
            <a:r>
              <a:rPr lang="en-US" dirty="0"/>
              <a:t>CD13,</a:t>
            </a:r>
          </a:p>
          <a:p>
            <a:pPr algn="l">
              <a:buNone/>
            </a:pPr>
            <a:r>
              <a:rPr lang="en-US" dirty="0"/>
              <a:t>CD33+ and </a:t>
            </a:r>
            <a:r>
              <a:rPr lang="en-US" dirty="0" err="1"/>
              <a:t>TdT</a:t>
            </a:r>
            <a:r>
              <a:rPr lang="en-US" dirty="0"/>
              <a:t>− </a:t>
            </a:r>
            <a:r>
              <a:rPr lang="en-US" dirty="0" smtClean="0"/>
              <a:t>.</a:t>
            </a:r>
          </a:p>
          <a:p>
            <a:pPr algn="l">
              <a:buNone/>
            </a:pPr>
            <a:r>
              <a:rPr lang="en-US" dirty="0" smtClean="0"/>
              <a:t>Special antibodies are </a:t>
            </a:r>
            <a:r>
              <a:rPr lang="en-US" dirty="0"/>
              <a:t>helpful in the diagnosis of the rare </a:t>
            </a:r>
            <a:r>
              <a:rPr lang="en-US" dirty="0" smtClean="0"/>
              <a:t>undifferentiated, </a:t>
            </a:r>
            <a:r>
              <a:rPr lang="en-US" dirty="0" err="1" smtClean="0"/>
              <a:t>erythroid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err="1"/>
              <a:t>megakaryoblastic</a:t>
            </a:r>
            <a:r>
              <a:rPr lang="en-US" dirty="0"/>
              <a:t> subtypes</a:t>
            </a:r>
            <a:endParaRPr lang="ar-IQ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5445" y="571480"/>
            <a:ext cx="908743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b="1" i="1" dirty="0"/>
              <a:t>Cytogenetic and molecular analysis is essential and is</a:t>
            </a:r>
          </a:p>
          <a:p>
            <a:pPr algn="l">
              <a:buNone/>
            </a:pPr>
            <a:r>
              <a:rPr lang="en-US" dirty="0"/>
              <a:t>usually performed on marrow cells, although blood may </a:t>
            </a:r>
            <a:r>
              <a:rPr lang="en-US" dirty="0" smtClean="0"/>
              <a:t>be used </a:t>
            </a:r>
            <a:r>
              <a:rPr lang="en-US" dirty="0"/>
              <a:t>if the blast cell count is particularly high. </a:t>
            </a:r>
            <a:endParaRPr lang="en-US" dirty="0" smtClean="0"/>
          </a:p>
          <a:p>
            <a:pPr algn="l">
              <a:buNone/>
            </a:pPr>
            <a:r>
              <a:rPr lang="en-US" dirty="0" err="1" smtClean="0"/>
              <a:t>Cytochemistry</a:t>
            </a:r>
            <a:r>
              <a:rPr lang="en-US" dirty="0" smtClean="0"/>
              <a:t> can </a:t>
            </a:r>
            <a:r>
              <a:rPr lang="en-US" dirty="0"/>
              <a:t>be useful in determining the blast cell </a:t>
            </a:r>
            <a:r>
              <a:rPr lang="en-US" dirty="0" smtClean="0"/>
              <a:t>lineage. </a:t>
            </a:r>
            <a:r>
              <a:rPr lang="en-US" dirty="0"/>
              <a:t>but is no longer performed in </a:t>
            </a:r>
            <a:r>
              <a:rPr lang="en-US" dirty="0" err="1"/>
              <a:t>centres</a:t>
            </a:r>
            <a:r>
              <a:rPr lang="en-US" dirty="0"/>
              <a:t> where the </a:t>
            </a:r>
            <a:r>
              <a:rPr lang="en-US" dirty="0" smtClean="0"/>
              <a:t>newer and </a:t>
            </a:r>
            <a:r>
              <a:rPr lang="en-US" dirty="0"/>
              <a:t>more definitive tests are available.</a:t>
            </a:r>
            <a:endParaRPr lang="ar-IQ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-88270"/>
            <a:ext cx="5857916" cy="675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Acute myeloid </a:t>
            </a:r>
            <a:r>
              <a:rPr lang="en-US" sz="2800" b="1" dirty="0" err="1" smtClean="0"/>
              <a:t>leukaemia</a:t>
            </a:r>
            <a:r>
              <a:rPr lang="en-US" sz="2800" b="1" dirty="0"/>
              <a:t> </a:t>
            </a:r>
            <a:r>
              <a:rPr lang="en-US" sz="2800" b="1" dirty="0" smtClean="0"/>
              <a:t>Pathogenesis</a:t>
            </a:r>
            <a:endParaRPr lang="ar-IQ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071546"/>
            <a:ext cx="8643998" cy="5500726"/>
          </a:xfrm>
        </p:spPr>
        <p:txBody>
          <a:bodyPr>
            <a:normAutofit fontScale="70000" lnSpcReduction="20000"/>
          </a:bodyPr>
          <a:lstStyle/>
          <a:p>
            <a:pPr algn="l">
              <a:buNone/>
            </a:pPr>
            <a:r>
              <a:rPr lang="en-US" dirty="0" smtClean="0"/>
              <a:t>The </a:t>
            </a:r>
            <a:r>
              <a:rPr lang="en-US" dirty="0"/>
              <a:t>AML genome contains an average of about 10 mutations</a:t>
            </a:r>
          </a:p>
          <a:p>
            <a:pPr algn="l">
              <a:buNone/>
            </a:pPr>
            <a:r>
              <a:rPr lang="en-US" dirty="0"/>
              <a:t>within protein‐coding genes, amongst the smallest number of</a:t>
            </a:r>
          </a:p>
          <a:p>
            <a:pPr algn="l">
              <a:buNone/>
            </a:pPr>
            <a:r>
              <a:rPr lang="en-US" dirty="0"/>
              <a:t>any adult cancer </a:t>
            </a:r>
            <a:r>
              <a:rPr lang="en-US" dirty="0" smtClean="0"/>
              <a:t>.</a:t>
            </a:r>
          </a:p>
          <a:p>
            <a:pPr algn="l">
              <a:buNone/>
            </a:pPr>
            <a:r>
              <a:rPr lang="en-US" dirty="0" smtClean="0"/>
              <a:t>Many </a:t>
            </a:r>
            <a:r>
              <a:rPr lang="en-US" dirty="0"/>
              <a:t>AML ‘driver </a:t>
            </a:r>
            <a:r>
              <a:rPr lang="en-US" dirty="0" smtClean="0"/>
              <a:t>mutations’ have </a:t>
            </a:r>
            <a:r>
              <a:rPr lang="en-US" dirty="0"/>
              <a:t>been identified, with the most common being </a:t>
            </a:r>
            <a:r>
              <a:rPr lang="en-US" dirty="0" smtClean="0"/>
              <a:t>within </a:t>
            </a:r>
            <a:r>
              <a:rPr lang="en-US" i="1" dirty="0" smtClean="0"/>
              <a:t>FLT3</a:t>
            </a:r>
            <a:r>
              <a:rPr lang="en-US" i="1" dirty="0"/>
              <a:t>, NPM1 and DNMT3A </a:t>
            </a:r>
            <a:r>
              <a:rPr lang="en-US" i="1" dirty="0" smtClean="0"/>
              <a:t>. </a:t>
            </a:r>
          </a:p>
          <a:p>
            <a:pPr algn="l">
              <a:buNone/>
            </a:pPr>
            <a:r>
              <a:rPr lang="en-US" i="1" dirty="0" smtClean="0"/>
              <a:t>Some </a:t>
            </a:r>
            <a:r>
              <a:rPr lang="en-US" i="1" dirty="0"/>
              <a:t>other mutations,</a:t>
            </a:r>
          </a:p>
          <a:p>
            <a:pPr algn="l">
              <a:buNone/>
            </a:pPr>
            <a:r>
              <a:rPr lang="en-US" dirty="0"/>
              <a:t>e.g. of </a:t>
            </a:r>
            <a:r>
              <a:rPr lang="en-US" i="1" dirty="0"/>
              <a:t>ASXL1, are frequent in </a:t>
            </a:r>
            <a:r>
              <a:rPr lang="en-US" i="1" dirty="0" err="1"/>
              <a:t>myelodysplasia</a:t>
            </a:r>
            <a:r>
              <a:rPr lang="en-US" i="1" dirty="0"/>
              <a:t> and </a:t>
            </a:r>
            <a:r>
              <a:rPr lang="en-US" i="1" dirty="0" smtClean="0"/>
              <a:t>when </a:t>
            </a:r>
            <a:r>
              <a:rPr lang="en-US" dirty="0" smtClean="0"/>
              <a:t>found </a:t>
            </a:r>
            <a:r>
              <a:rPr lang="en-US" dirty="0"/>
              <a:t>in AML suggest that it is secondary to </a:t>
            </a:r>
            <a:r>
              <a:rPr lang="en-US" dirty="0" err="1"/>
              <a:t>myelodysplasia</a:t>
            </a:r>
            <a:r>
              <a:rPr lang="en-US" dirty="0"/>
              <a:t>.</a:t>
            </a:r>
          </a:p>
          <a:p>
            <a:pPr algn="l">
              <a:buNone/>
            </a:pPr>
            <a:r>
              <a:rPr lang="en-US" dirty="0"/>
              <a:t>The mutations usually occur on only one of the two alleles </a:t>
            </a:r>
            <a:r>
              <a:rPr lang="en-US" dirty="0" smtClean="0"/>
              <a:t>for the </a:t>
            </a:r>
            <a:r>
              <a:rPr lang="en-US" dirty="0"/>
              <a:t>gene and may be ‘loss of function’ or ‘gain of function’.</a:t>
            </a:r>
          </a:p>
          <a:p>
            <a:pPr algn="l">
              <a:buNone/>
            </a:pPr>
            <a:r>
              <a:rPr lang="en-US" dirty="0"/>
              <a:t>The average AML at presentation contains less than one </a:t>
            </a:r>
            <a:r>
              <a:rPr lang="en-US" dirty="0" smtClean="0"/>
              <a:t>gene fusion</a:t>
            </a:r>
            <a:endParaRPr lang="en-US" dirty="0"/>
          </a:p>
          <a:p>
            <a:pPr algn="l">
              <a:buNone/>
            </a:pPr>
            <a:r>
              <a:rPr lang="en-US" dirty="0"/>
              <a:t>event, which usually arise from translocations, with </a:t>
            </a:r>
            <a:r>
              <a:rPr lang="en-US" dirty="0" smtClean="0"/>
              <a:t>the most </a:t>
            </a:r>
            <a:r>
              <a:rPr lang="en-US" dirty="0"/>
              <a:t>common being </a:t>
            </a:r>
            <a:r>
              <a:rPr lang="en-US" i="1" dirty="0"/>
              <a:t>PML‐RARA, CBFB‐MYH11, </a:t>
            </a:r>
            <a:r>
              <a:rPr lang="en-US" i="1" dirty="0" smtClean="0"/>
              <a:t>RUNX1- RUNX1T1  </a:t>
            </a:r>
            <a:r>
              <a:rPr lang="en-US" i="1" dirty="0"/>
              <a:t>which are found in around 15%, </a:t>
            </a:r>
            <a:r>
              <a:rPr lang="en-US" i="1" dirty="0" smtClean="0"/>
              <a:t>12% </a:t>
            </a:r>
            <a:r>
              <a:rPr lang="en-US" dirty="0" smtClean="0"/>
              <a:t>and </a:t>
            </a:r>
            <a:r>
              <a:rPr lang="en-US" dirty="0"/>
              <a:t>8% of cases respectively. 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The </a:t>
            </a:r>
            <a:r>
              <a:rPr lang="en-US" dirty="0"/>
              <a:t>wide variety of </a:t>
            </a:r>
            <a:r>
              <a:rPr lang="en-US" dirty="0" smtClean="0"/>
              <a:t>cytogenetic abnormalities </a:t>
            </a:r>
            <a:r>
              <a:rPr lang="en-US" dirty="0"/>
              <a:t>and molecular mutations are such that each </a:t>
            </a:r>
            <a:r>
              <a:rPr lang="en-US" dirty="0" smtClean="0"/>
              <a:t>case usually </a:t>
            </a:r>
            <a:r>
              <a:rPr lang="en-US" dirty="0"/>
              <a:t>has a unique pattern of mutations.</a:t>
            </a:r>
            <a:endParaRPr lang="ar-IQ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1474</Words>
  <Application>Microsoft Office PowerPoint</Application>
  <PresentationFormat>عرض على الشاشة (3:4)‏</PresentationFormat>
  <Paragraphs>119</Paragraphs>
  <Slides>30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سمة Office</vt:lpstr>
      <vt:lpstr>Acute myeloid leukaemia</vt:lpstr>
      <vt:lpstr>الشريحة 2</vt:lpstr>
      <vt:lpstr>Classification of leukaemia</vt:lpstr>
      <vt:lpstr>Diagnosis of acute leukaemia</vt:lpstr>
      <vt:lpstr>الشريحة 5</vt:lpstr>
      <vt:lpstr>الشريحة 6</vt:lpstr>
      <vt:lpstr>الشريحة 7</vt:lpstr>
      <vt:lpstr>الشريحة 8</vt:lpstr>
      <vt:lpstr>Acute myeloid leukaemia Pathogenesis</vt:lpstr>
      <vt:lpstr>Incidence</vt:lpstr>
      <vt:lpstr>AML is classified according to the World Health Organization (2008) scheme.</vt:lpstr>
      <vt:lpstr>Six main groups of AML are recognized</vt:lpstr>
      <vt:lpstr>الشريحة 13</vt:lpstr>
      <vt:lpstr>الشريحة 14</vt:lpstr>
      <vt:lpstr>الشريحة 15</vt:lpstr>
      <vt:lpstr>Mixed phenotype acute leukaemia</vt:lpstr>
      <vt:lpstr>Clinical features</vt:lpstr>
      <vt:lpstr>الشريحة 18</vt:lpstr>
      <vt:lpstr>الشريحة 19</vt:lpstr>
      <vt:lpstr>Investigations </vt:lpstr>
      <vt:lpstr>الشريحة 21</vt:lpstr>
      <vt:lpstr>الشريحة 22</vt:lpstr>
      <vt:lpstr>الشريحة 23</vt:lpstr>
      <vt:lpstr>الشريحة 24</vt:lpstr>
      <vt:lpstr>الشريحة 25</vt:lpstr>
      <vt:lpstr>Cytogenetics and molecular genetics</vt:lpstr>
      <vt:lpstr>الشريحة 27</vt:lpstr>
      <vt:lpstr>الشريحة 28</vt:lpstr>
      <vt:lpstr>الشريحة 29</vt:lpstr>
      <vt:lpstr>الشريحة 30</vt:lpstr>
    </vt:vector>
  </TitlesOfParts>
  <Company>SACC - ANAS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myeloid leukaemia</dc:title>
  <dc:creator>DR.Ahmed Saker 2O14</dc:creator>
  <cp:lastModifiedBy>DR.Ahmed Saker 2O14</cp:lastModifiedBy>
  <cp:revision>10</cp:revision>
  <dcterms:created xsi:type="dcterms:W3CDTF">2021-11-20T12:32:00Z</dcterms:created>
  <dcterms:modified xsi:type="dcterms:W3CDTF">2021-11-20T13:41:42Z</dcterms:modified>
</cp:coreProperties>
</file>