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2" r:id="rId2"/>
    <p:sldId id="273" r:id="rId3"/>
    <p:sldId id="274" r:id="rId4"/>
    <p:sldId id="257" r:id="rId5"/>
    <p:sldId id="258" r:id="rId6"/>
    <p:sldId id="275" r:id="rId7"/>
    <p:sldId id="259" r:id="rId8"/>
    <p:sldId id="260" r:id="rId9"/>
    <p:sldId id="276" r:id="rId10"/>
    <p:sldId id="277" r:id="rId11"/>
    <p:sldId id="261" r:id="rId12"/>
    <p:sldId id="262" r:id="rId13"/>
    <p:sldId id="278" r:id="rId14"/>
    <p:sldId id="280" r:id="rId15"/>
    <p:sldId id="283" r:id="rId16"/>
    <p:sldId id="281" r:id="rId17"/>
    <p:sldId id="264" r:id="rId18"/>
    <p:sldId id="284" r:id="rId19"/>
    <p:sldId id="285" r:id="rId20"/>
    <p:sldId id="286" r:id="rId21"/>
    <p:sldId id="287" r:id="rId22"/>
    <p:sldId id="288" r:id="rId23"/>
    <p:sldId id="266" r:id="rId24"/>
    <p:sldId id="289" r:id="rId25"/>
    <p:sldId id="290" r:id="rId26"/>
    <p:sldId id="267" r:id="rId27"/>
    <p:sldId id="291" r:id="rId28"/>
    <p:sldId id="292" r:id="rId29"/>
    <p:sldId id="268" r:id="rId30"/>
    <p:sldId id="293" r:id="rId31"/>
    <p:sldId id="294" r:id="rId32"/>
    <p:sldId id="295" r:id="rId33"/>
    <p:sldId id="296" r:id="rId34"/>
    <p:sldId id="297" r:id="rId35"/>
    <p:sldId id="298" r:id="rId36"/>
    <p:sldId id="269" r:id="rId37"/>
    <p:sldId id="299" r:id="rId38"/>
    <p:sldId id="300" r:id="rId39"/>
    <p:sldId id="301" r:id="rId40"/>
    <p:sldId id="302" r:id="rId41"/>
    <p:sldId id="303" r:id="rId42"/>
    <p:sldId id="270" r:id="rId43"/>
    <p:sldId id="304" r:id="rId44"/>
    <p:sldId id="305" r:id="rId4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8F657C0-B4F9-40E9-A023-FE16A4443FB3}" type="datetimeFigureOut">
              <a:rPr lang="ar-IQ" smtClean="0"/>
              <a:t>02/05/1443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F7E270E-3C43-4A17-B99F-5FCED91C1469}"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8F657C0-B4F9-40E9-A023-FE16A4443FB3}" type="datetimeFigureOut">
              <a:rPr lang="ar-IQ" smtClean="0"/>
              <a:t>02/05/1443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F7E270E-3C43-4A17-B99F-5FCED91C146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8F657C0-B4F9-40E9-A023-FE16A4443FB3}" type="datetimeFigureOut">
              <a:rPr lang="ar-IQ" smtClean="0"/>
              <a:t>02/05/1443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F7E270E-3C43-4A17-B99F-5FCED91C146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8F657C0-B4F9-40E9-A023-FE16A4443FB3}" type="datetimeFigureOut">
              <a:rPr lang="ar-IQ" smtClean="0"/>
              <a:t>02/05/1443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F7E270E-3C43-4A17-B99F-5FCED91C146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8F657C0-B4F9-40E9-A023-FE16A4443FB3}" type="datetimeFigureOut">
              <a:rPr lang="ar-IQ" smtClean="0"/>
              <a:t>02/05/1443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F7E270E-3C43-4A17-B99F-5FCED91C146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8F657C0-B4F9-40E9-A023-FE16A4443FB3}" type="datetimeFigureOut">
              <a:rPr lang="ar-IQ" smtClean="0"/>
              <a:t>02/05/1443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F7E270E-3C43-4A17-B99F-5FCED91C146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8F657C0-B4F9-40E9-A023-FE16A4443FB3}" type="datetimeFigureOut">
              <a:rPr lang="ar-IQ" smtClean="0"/>
              <a:t>02/05/1443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F7E270E-3C43-4A17-B99F-5FCED91C146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8F657C0-B4F9-40E9-A023-FE16A4443FB3}" type="datetimeFigureOut">
              <a:rPr lang="ar-IQ" smtClean="0"/>
              <a:t>02/05/1443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F7E270E-3C43-4A17-B99F-5FCED91C146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8F657C0-B4F9-40E9-A023-FE16A4443FB3}" type="datetimeFigureOut">
              <a:rPr lang="ar-IQ" smtClean="0"/>
              <a:t>02/05/1443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F7E270E-3C43-4A17-B99F-5FCED91C146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8F657C0-B4F9-40E9-A023-FE16A4443FB3}" type="datetimeFigureOut">
              <a:rPr lang="ar-IQ" smtClean="0"/>
              <a:t>02/05/1443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F7E270E-3C43-4A17-B99F-5FCED91C146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8F657C0-B4F9-40E9-A023-FE16A4443FB3}" type="datetimeFigureOut">
              <a:rPr lang="ar-IQ" smtClean="0"/>
              <a:t>02/05/1443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F7E270E-3C43-4A17-B99F-5FCED91C146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8F657C0-B4F9-40E9-A023-FE16A4443FB3}" type="datetimeFigureOut">
              <a:rPr lang="ar-IQ" smtClean="0"/>
              <a:t>02/05/1443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F7E270E-3C43-4A17-B99F-5FCED91C146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428604"/>
            <a:ext cx="8215370" cy="6143668"/>
          </a:xfrm>
        </p:spPr>
        <p:txBody>
          <a:bodyPr>
            <a:normAutofit fontScale="85000" lnSpcReduction="20000"/>
          </a:bodyPr>
          <a:lstStyle/>
          <a:p>
            <a:pPr algn="l">
              <a:buNone/>
            </a:pPr>
            <a:r>
              <a:rPr lang="en-US" dirty="0" err="1"/>
              <a:t>Myeloproliferative</a:t>
            </a:r>
            <a:r>
              <a:rPr lang="en-US" dirty="0"/>
              <a:t> disorders are closely related to each</a:t>
            </a:r>
          </a:p>
          <a:p>
            <a:pPr algn="l">
              <a:buNone/>
            </a:pPr>
            <a:r>
              <a:rPr lang="en-US" dirty="0"/>
              <a:t>other and transitional forms can occur with evolution from</a:t>
            </a:r>
          </a:p>
          <a:p>
            <a:pPr algn="l">
              <a:buNone/>
            </a:pPr>
            <a:r>
              <a:rPr lang="en-US" dirty="0"/>
              <a:t>one entity into another during the course of the disease </a:t>
            </a:r>
          </a:p>
          <a:p>
            <a:pPr algn="l">
              <a:buNone/>
            </a:pPr>
            <a:r>
              <a:rPr lang="en-US" dirty="0" smtClean="0"/>
              <a:t>These </a:t>
            </a:r>
            <a:r>
              <a:rPr lang="en-US" dirty="0"/>
              <a:t>diseases are associated with acquired mutations of</a:t>
            </a:r>
          </a:p>
          <a:p>
            <a:pPr algn="l">
              <a:buNone/>
            </a:pPr>
            <a:r>
              <a:rPr lang="en-US" dirty="0"/>
              <a:t>the genes that encode the tyrosine </a:t>
            </a:r>
            <a:r>
              <a:rPr lang="en-US" dirty="0" err="1"/>
              <a:t>kinase</a:t>
            </a:r>
            <a:r>
              <a:rPr lang="en-US" dirty="0"/>
              <a:t> proteins, Janus‐associated</a:t>
            </a:r>
          </a:p>
          <a:p>
            <a:pPr algn="l">
              <a:buNone/>
            </a:pPr>
            <a:r>
              <a:rPr lang="en-US" dirty="0" err="1"/>
              <a:t>kinase</a:t>
            </a:r>
            <a:r>
              <a:rPr lang="en-US" dirty="0"/>
              <a:t> 2 </a:t>
            </a:r>
            <a:r>
              <a:rPr lang="en-US" b="1" dirty="0"/>
              <a:t>(JAK2), MPL (the receptor for </a:t>
            </a:r>
            <a:r>
              <a:rPr lang="en-US" b="1" dirty="0" err="1"/>
              <a:t>thrombopoietin</a:t>
            </a:r>
            <a:r>
              <a:rPr lang="en-US" b="1" dirty="0"/>
              <a:t>),</a:t>
            </a:r>
          </a:p>
          <a:p>
            <a:pPr algn="l">
              <a:buNone/>
            </a:pPr>
            <a:r>
              <a:rPr lang="en-US" dirty="0"/>
              <a:t>or </a:t>
            </a:r>
            <a:r>
              <a:rPr lang="en-US" dirty="0" err="1"/>
              <a:t>calreticulin</a:t>
            </a:r>
            <a:r>
              <a:rPr lang="en-US" dirty="0"/>
              <a:t> </a:t>
            </a:r>
            <a:r>
              <a:rPr lang="en-US" b="1" dirty="0"/>
              <a:t>(CALR) (Table 15.1). Mutation of JAK2</a:t>
            </a:r>
          </a:p>
          <a:p>
            <a:pPr algn="l">
              <a:buNone/>
            </a:pPr>
            <a:r>
              <a:rPr lang="en-US" dirty="0"/>
              <a:t>(</a:t>
            </a:r>
            <a:r>
              <a:rPr lang="en-US" i="1" dirty="0"/>
              <a:t>JAK2V617F) occurs in a heterozygous or </a:t>
            </a:r>
            <a:r>
              <a:rPr lang="en-US" i="1" dirty="0" err="1"/>
              <a:t>homozogous</a:t>
            </a:r>
            <a:r>
              <a:rPr lang="en-US" i="1" dirty="0"/>
              <a:t> state,</a:t>
            </a:r>
          </a:p>
          <a:p>
            <a:pPr algn="l">
              <a:buNone/>
            </a:pPr>
            <a:r>
              <a:rPr lang="en-US" dirty="0"/>
              <a:t>in the marrow and blood of almost all patients with PV </a:t>
            </a:r>
            <a:r>
              <a:rPr lang="en-US" dirty="0" smtClean="0"/>
              <a:t>and in </a:t>
            </a:r>
            <a:r>
              <a:rPr lang="en-US" dirty="0"/>
              <a:t>approximately 60% of those with ET and primary </a:t>
            </a:r>
            <a:r>
              <a:rPr lang="en-US" dirty="0" err="1" smtClean="0"/>
              <a:t>myelofibrosis,showing</a:t>
            </a:r>
            <a:r>
              <a:rPr lang="en-US" dirty="0" smtClean="0"/>
              <a:t> </a:t>
            </a:r>
            <a:r>
              <a:rPr lang="en-US" dirty="0"/>
              <a:t>the common </a:t>
            </a:r>
            <a:r>
              <a:rPr lang="en-US" dirty="0" err="1"/>
              <a:t>aetiology</a:t>
            </a:r>
            <a:r>
              <a:rPr lang="en-US" dirty="0"/>
              <a:t> of these three diseases</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err="1" smtClean="0"/>
              <a:t>Polycythaemia</a:t>
            </a:r>
            <a:r>
              <a:rPr lang="en-US" b="1" dirty="0" smtClean="0"/>
              <a:t> </a:t>
            </a:r>
            <a:r>
              <a:rPr lang="en-US" b="1" dirty="0" err="1" smtClean="0"/>
              <a:t>vera</a:t>
            </a:r>
            <a:r>
              <a:rPr lang="en-US" b="1" dirty="0" smtClean="0"/>
              <a:t> (PV)</a:t>
            </a:r>
            <a:br>
              <a:rPr lang="en-US" b="1" dirty="0" smtClean="0"/>
            </a:br>
            <a:endParaRPr lang="ar-IQ" dirty="0"/>
          </a:p>
        </p:txBody>
      </p:sp>
      <p:sp>
        <p:nvSpPr>
          <p:cNvPr id="3" name="عنصر نائب للمحتوى 2"/>
          <p:cNvSpPr>
            <a:spLocks noGrp="1"/>
          </p:cNvSpPr>
          <p:nvPr>
            <p:ph idx="1"/>
          </p:nvPr>
        </p:nvSpPr>
        <p:spPr/>
        <p:txBody>
          <a:bodyPr>
            <a:normAutofit fontScale="77500" lnSpcReduction="20000"/>
          </a:bodyPr>
          <a:lstStyle/>
          <a:p>
            <a:pPr algn="l">
              <a:buNone/>
            </a:pPr>
            <a:r>
              <a:rPr lang="en-US" dirty="0" smtClean="0"/>
              <a:t>In </a:t>
            </a:r>
            <a:r>
              <a:rPr lang="en-US" dirty="0"/>
              <a:t>PV the increase in red cell volume is caused by a </a:t>
            </a:r>
            <a:r>
              <a:rPr lang="en-US" dirty="0" err="1" smtClean="0"/>
              <a:t>clonal</a:t>
            </a:r>
            <a:r>
              <a:rPr lang="en-US" dirty="0" smtClean="0"/>
              <a:t> malignancy </a:t>
            </a:r>
            <a:r>
              <a:rPr lang="en-US" dirty="0"/>
              <a:t>of a marrow stem cell. The disease results </a:t>
            </a:r>
            <a:r>
              <a:rPr lang="en-US" dirty="0" smtClean="0"/>
              <a:t>from somatic </a:t>
            </a:r>
            <a:r>
              <a:rPr lang="en-US" dirty="0"/>
              <a:t>mutation of a single </a:t>
            </a:r>
            <a:r>
              <a:rPr lang="en-US" dirty="0" err="1"/>
              <a:t>haemopoietic</a:t>
            </a:r>
            <a:r>
              <a:rPr lang="en-US" dirty="0"/>
              <a:t> stem cell which </a:t>
            </a:r>
            <a:r>
              <a:rPr lang="en-US" dirty="0" smtClean="0"/>
              <a:t>gives its </a:t>
            </a:r>
            <a:r>
              <a:rPr lang="en-US" dirty="0"/>
              <a:t>progeny a proliferative advantage. </a:t>
            </a:r>
            <a:endParaRPr lang="en-US" dirty="0" smtClean="0"/>
          </a:p>
          <a:p>
            <a:pPr algn="l">
              <a:buNone/>
            </a:pPr>
            <a:r>
              <a:rPr lang="en-US" dirty="0" smtClean="0"/>
              <a:t>The </a:t>
            </a:r>
            <a:r>
              <a:rPr lang="en-US" i="1" dirty="0"/>
              <a:t>JAK2V617F mutation</a:t>
            </a:r>
          </a:p>
          <a:p>
            <a:pPr algn="l">
              <a:buNone/>
            </a:pPr>
            <a:r>
              <a:rPr lang="en-US" dirty="0"/>
              <a:t>is present in </a:t>
            </a:r>
            <a:r>
              <a:rPr lang="en-US" dirty="0" err="1"/>
              <a:t>haemopoietic</a:t>
            </a:r>
            <a:r>
              <a:rPr lang="en-US" dirty="0"/>
              <a:t> cells in about 97% of patients</a:t>
            </a:r>
          </a:p>
          <a:p>
            <a:pPr algn="l">
              <a:buNone/>
            </a:pPr>
            <a:r>
              <a:rPr lang="en-US" dirty="0"/>
              <a:t>and a mutation in </a:t>
            </a:r>
            <a:r>
              <a:rPr lang="en-US" dirty="0" err="1"/>
              <a:t>exon</a:t>
            </a:r>
            <a:r>
              <a:rPr lang="en-US" dirty="0"/>
              <a:t> 12 is seen in some of the remainder.</a:t>
            </a:r>
          </a:p>
          <a:p>
            <a:pPr algn="l">
              <a:buNone/>
            </a:pPr>
            <a:r>
              <a:rPr lang="en-US" dirty="0"/>
              <a:t>Although the increase in red cells is the diagnostic finding, in</a:t>
            </a:r>
          </a:p>
          <a:p>
            <a:pPr algn="l">
              <a:buNone/>
            </a:pPr>
            <a:r>
              <a:rPr lang="en-US" dirty="0"/>
              <a:t>many patients there is also an overproduction of granulocytes</a:t>
            </a:r>
          </a:p>
          <a:p>
            <a:pPr algn="l">
              <a:buNone/>
            </a:pPr>
            <a:r>
              <a:rPr lang="en-US" dirty="0"/>
              <a:t>and platelets. Some families have an inherited predisposition</a:t>
            </a:r>
          </a:p>
          <a:p>
            <a:pPr algn="l">
              <a:buNone/>
            </a:pPr>
            <a:r>
              <a:rPr lang="en-US" dirty="0"/>
              <a:t>to </a:t>
            </a:r>
            <a:r>
              <a:rPr lang="en-US" dirty="0" err="1"/>
              <a:t>myeloproliferative</a:t>
            </a:r>
            <a:r>
              <a:rPr lang="en-US" dirty="0"/>
              <a:t> disease but </a:t>
            </a:r>
            <a:r>
              <a:rPr lang="en-US" i="1" dirty="0"/>
              <a:t>JAK2 or CALR mutations are</a:t>
            </a:r>
          </a:p>
          <a:p>
            <a:pPr algn="l">
              <a:buNone/>
            </a:pPr>
            <a:r>
              <a:rPr lang="en-US" dirty="0"/>
              <a:t>not present in the </a:t>
            </a:r>
            <a:r>
              <a:rPr lang="en-US" dirty="0" err="1"/>
              <a:t>germline</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Classification of </a:t>
            </a:r>
            <a:r>
              <a:rPr lang="en-US" b="1" dirty="0" err="1"/>
              <a:t>polycythaemia</a:t>
            </a:r>
            <a:endParaRPr lang="ar-IQ" dirty="0"/>
          </a:p>
        </p:txBody>
      </p:sp>
      <p:pic>
        <p:nvPicPr>
          <p:cNvPr id="5122" name="Picture 2"/>
          <p:cNvPicPr>
            <a:picLocks noGrp="1" noChangeAspect="1" noChangeArrowheads="1"/>
          </p:cNvPicPr>
          <p:nvPr>
            <p:ph idx="1"/>
          </p:nvPr>
        </p:nvPicPr>
        <p:blipFill>
          <a:blip r:embed="rId2"/>
          <a:srcRect/>
          <a:stretch>
            <a:fillRect/>
          </a:stretch>
        </p:blipFill>
        <p:spPr bwMode="auto">
          <a:xfrm>
            <a:off x="-61817" y="1428736"/>
            <a:ext cx="4901547" cy="2286016"/>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a:srcRect/>
          <a:stretch>
            <a:fillRect/>
          </a:stretch>
        </p:blipFill>
        <p:spPr bwMode="auto">
          <a:xfrm>
            <a:off x="3071801" y="3500438"/>
            <a:ext cx="6072199" cy="3357562"/>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6146" name="Picture 2"/>
          <p:cNvPicPr>
            <a:picLocks noGrp="1" noChangeAspect="1" noChangeArrowheads="1"/>
          </p:cNvPicPr>
          <p:nvPr>
            <p:ph idx="1"/>
          </p:nvPr>
        </p:nvPicPr>
        <p:blipFill>
          <a:blip r:embed="rId2"/>
          <a:srcRect/>
          <a:stretch>
            <a:fillRect/>
          </a:stretch>
        </p:blipFill>
        <p:spPr bwMode="auto">
          <a:xfrm>
            <a:off x="1428728" y="0"/>
            <a:ext cx="6774848" cy="6750953"/>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smtClean="0"/>
              <a:t>Clinical features</a:t>
            </a:r>
            <a:endParaRPr lang="ar-IQ" dirty="0"/>
          </a:p>
        </p:txBody>
      </p:sp>
      <p:sp>
        <p:nvSpPr>
          <p:cNvPr id="3" name="عنصر نائب للمحتوى 2"/>
          <p:cNvSpPr>
            <a:spLocks noGrp="1"/>
          </p:cNvSpPr>
          <p:nvPr>
            <p:ph idx="1"/>
          </p:nvPr>
        </p:nvSpPr>
        <p:spPr>
          <a:xfrm>
            <a:off x="457200" y="1500174"/>
            <a:ext cx="8229600" cy="4625989"/>
          </a:xfrm>
        </p:spPr>
        <p:txBody>
          <a:bodyPr>
            <a:normAutofit fontScale="70000" lnSpcReduction="20000"/>
          </a:bodyPr>
          <a:lstStyle/>
          <a:p>
            <a:pPr algn="l">
              <a:buNone/>
            </a:pPr>
            <a:r>
              <a:rPr lang="en-US" dirty="0" smtClean="0"/>
              <a:t>PV </a:t>
            </a:r>
            <a:r>
              <a:rPr lang="en-US" dirty="0"/>
              <a:t>is usually a disease of older people and has an equal sex</a:t>
            </a:r>
          </a:p>
          <a:p>
            <a:pPr algn="l">
              <a:buNone/>
            </a:pPr>
            <a:r>
              <a:rPr lang="en-US" dirty="0"/>
              <a:t>incidence. Clinical features result from </a:t>
            </a:r>
            <a:r>
              <a:rPr lang="en-US" dirty="0" err="1"/>
              <a:t>hyperviscosity</a:t>
            </a:r>
            <a:r>
              <a:rPr lang="en-US" dirty="0"/>
              <a:t>, </a:t>
            </a:r>
            <a:r>
              <a:rPr lang="en-US" dirty="0" err="1"/>
              <a:t>hypervolaemia</a:t>
            </a:r>
            <a:r>
              <a:rPr lang="en-US" dirty="0"/>
              <a:t>,</a:t>
            </a:r>
          </a:p>
          <a:p>
            <a:pPr algn="l">
              <a:buNone/>
            </a:pPr>
            <a:r>
              <a:rPr lang="en-US" dirty="0" err="1"/>
              <a:t>hypermetabolism</a:t>
            </a:r>
            <a:r>
              <a:rPr lang="en-US" dirty="0"/>
              <a:t> or thrombosis.</a:t>
            </a:r>
          </a:p>
          <a:p>
            <a:pPr algn="l">
              <a:buNone/>
            </a:pPr>
            <a:r>
              <a:rPr lang="en-US" b="1" dirty="0"/>
              <a:t>1 Headaches, </a:t>
            </a:r>
            <a:r>
              <a:rPr lang="en-US" b="1" dirty="0" err="1"/>
              <a:t>dyspnoea</a:t>
            </a:r>
            <a:r>
              <a:rPr lang="en-US" b="1" dirty="0"/>
              <a:t>, blurred vision and night sweats.</a:t>
            </a:r>
          </a:p>
          <a:p>
            <a:pPr algn="l">
              <a:buNone/>
            </a:pPr>
            <a:r>
              <a:rPr lang="en-US" dirty="0" err="1"/>
              <a:t>Pruritus</a:t>
            </a:r>
            <a:r>
              <a:rPr lang="en-US" dirty="0"/>
              <a:t>, characteristically after a hot bath, can be a severe</a:t>
            </a:r>
          </a:p>
          <a:p>
            <a:pPr algn="l">
              <a:buNone/>
            </a:pPr>
            <a:r>
              <a:rPr lang="en-US" dirty="0"/>
              <a:t>problem.</a:t>
            </a:r>
          </a:p>
          <a:p>
            <a:pPr algn="l">
              <a:buNone/>
            </a:pPr>
            <a:r>
              <a:rPr lang="en-US" b="1" dirty="0"/>
              <a:t>2 Plethoric appearance: ruddy cyanosis </a:t>
            </a:r>
            <a:r>
              <a:rPr lang="en-US" b="1" dirty="0" err="1" smtClean="0"/>
              <a:t>conjunctival</a:t>
            </a:r>
            <a:endParaRPr lang="en-US" b="1" dirty="0"/>
          </a:p>
          <a:p>
            <a:pPr algn="l">
              <a:buNone/>
            </a:pPr>
            <a:r>
              <a:rPr lang="fr-FR" dirty="0"/>
              <a:t>suffusion and </a:t>
            </a:r>
            <a:r>
              <a:rPr lang="fr-FR" dirty="0" err="1"/>
              <a:t>retinal</a:t>
            </a:r>
            <a:r>
              <a:rPr lang="fr-FR" dirty="0"/>
              <a:t> </a:t>
            </a:r>
            <a:r>
              <a:rPr lang="fr-FR" dirty="0" err="1"/>
              <a:t>venous</a:t>
            </a:r>
            <a:r>
              <a:rPr lang="fr-FR" dirty="0"/>
              <a:t> engorgement.</a:t>
            </a:r>
          </a:p>
          <a:p>
            <a:pPr algn="l">
              <a:buNone/>
            </a:pPr>
            <a:r>
              <a:rPr lang="en-US" b="1" dirty="0"/>
              <a:t>3 </a:t>
            </a:r>
            <a:r>
              <a:rPr lang="en-US" b="1" dirty="0" err="1"/>
              <a:t>Splenomegaly</a:t>
            </a:r>
            <a:r>
              <a:rPr lang="en-US" b="1" dirty="0"/>
              <a:t> in 75% of patients </a:t>
            </a:r>
          </a:p>
          <a:p>
            <a:pPr algn="l">
              <a:buNone/>
            </a:pPr>
            <a:r>
              <a:rPr lang="en-US" dirty="0" smtClean="0"/>
              <a:t>4 </a:t>
            </a:r>
            <a:r>
              <a:rPr lang="en-US" dirty="0" err="1" smtClean="0"/>
              <a:t>Haemorrhage</a:t>
            </a:r>
            <a:r>
              <a:rPr lang="en-US" dirty="0" smtClean="0"/>
              <a:t> </a:t>
            </a:r>
            <a:r>
              <a:rPr lang="en-US" dirty="0"/>
              <a:t>or thrombosis, either arterial or venous, may</a:t>
            </a:r>
          </a:p>
          <a:p>
            <a:pPr algn="l">
              <a:buNone/>
            </a:pPr>
            <a:r>
              <a:rPr lang="en-US" dirty="0"/>
              <a:t>be seen.</a:t>
            </a:r>
          </a:p>
          <a:p>
            <a:pPr algn="l">
              <a:buNone/>
            </a:pPr>
            <a:r>
              <a:rPr lang="en-US" b="1" dirty="0"/>
              <a:t>5 Gout (as a result of raised uric acid </a:t>
            </a:r>
            <a:r>
              <a:rPr lang="en-US" b="1" dirty="0" smtClean="0"/>
              <a:t>production)</a:t>
            </a: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Laboratory findings</a:t>
            </a:r>
            <a:br>
              <a:rPr lang="en-US" b="1" dirty="0" smtClean="0"/>
            </a:br>
            <a:endParaRPr lang="ar-IQ" dirty="0"/>
          </a:p>
        </p:txBody>
      </p:sp>
      <p:sp>
        <p:nvSpPr>
          <p:cNvPr id="3" name="عنصر نائب للمحتوى 2"/>
          <p:cNvSpPr>
            <a:spLocks noGrp="1"/>
          </p:cNvSpPr>
          <p:nvPr>
            <p:ph idx="1"/>
          </p:nvPr>
        </p:nvSpPr>
        <p:spPr/>
        <p:txBody>
          <a:bodyPr>
            <a:normAutofit fontScale="77500" lnSpcReduction="20000"/>
          </a:bodyPr>
          <a:lstStyle/>
          <a:p>
            <a:pPr algn="l">
              <a:buNone/>
            </a:pPr>
            <a:r>
              <a:rPr lang="en-US" b="1" dirty="0" smtClean="0"/>
              <a:t>1 </a:t>
            </a:r>
            <a:r>
              <a:rPr lang="en-US" b="1" dirty="0"/>
              <a:t>The </a:t>
            </a:r>
            <a:r>
              <a:rPr lang="en-US" b="1" dirty="0" err="1"/>
              <a:t>haemoglobin</a:t>
            </a:r>
            <a:r>
              <a:rPr lang="en-US" b="1" dirty="0"/>
              <a:t>, </a:t>
            </a:r>
            <a:r>
              <a:rPr lang="en-US" b="1" dirty="0" err="1"/>
              <a:t>haematocrit</a:t>
            </a:r>
            <a:r>
              <a:rPr lang="en-US" b="1" dirty="0"/>
              <a:t> and red cell count are increased.</a:t>
            </a:r>
          </a:p>
          <a:p>
            <a:pPr algn="l">
              <a:buNone/>
            </a:pPr>
            <a:r>
              <a:rPr lang="en-US" dirty="0"/>
              <a:t>The total red cell volume </a:t>
            </a:r>
            <a:r>
              <a:rPr lang="en-US" dirty="0" smtClean="0"/>
              <a:t>is </a:t>
            </a:r>
            <a:r>
              <a:rPr lang="en-US" dirty="0"/>
              <a:t>increased.</a:t>
            </a:r>
          </a:p>
          <a:p>
            <a:pPr algn="l">
              <a:buNone/>
            </a:pPr>
            <a:r>
              <a:rPr lang="en-US" b="1" dirty="0"/>
              <a:t>2 A </a:t>
            </a:r>
            <a:r>
              <a:rPr lang="en-US" b="1" dirty="0" err="1"/>
              <a:t>neutrophil</a:t>
            </a:r>
            <a:r>
              <a:rPr lang="en-US" b="1" dirty="0"/>
              <a:t> </a:t>
            </a:r>
            <a:r>
              <a:rPr lang="en-US" b="1" dirty="0" err="1"/>
              <a:t>leucocytosis</a:t>
            </a:r>
            <a:r>
              <a:rPr lang="en-US" b="1" dirty="0"/>
              <a:t> is seen in &gt;50% and some have</a:t>
            </a:r>
          </a:p>
          <a:p>
            <a:pPr algn="l">
              <a:buNone/>
            </a:pPr>
            <a:r>
              <a:rPr lang="en-US" dirty="0"/>
              <a:t>increased </a:t>
            </a:r>
            <a:r>
              <a:rPr lang="en-US" dirty="0" err="1"/>
              <a:t>basophils</a:t>
            </a:r>
            <a:r>
              <a:rPr lang="en-US" dirty="0"/>
              <a:t>.</a:t>
            </a:r>
          </a:p>
          <a:p>
            <a:pPr algn="l">
              <a:buNone/>
            </a:pPr>
            <a:r>
              <a:rPr lang="en-US" b="1" dirty="0"/>
              <a:t>3 A raised platelet count is present in about half of patients.</a:t>
            </a:r>
          </a:p>
          <a:p>
            <a:pPr algn="l">
              <a:buNone/>
            </a:pPr>
            <a:r>
              <a:rPr lang="en-US" b="1" dirty="0"/>
              <a:t>4 The </a:t>
            </a:r>
            <a:r>
              <a:rPr lang="en-US" b="1" i="1" dirty="0"/>
              <a:t>JAK2 mutation is present in the bone marrow and peripheral</a:t>
            </a:r>
          </a:p>
          <a:p>
            <a:pPr algn="l">
              <a:buNone/>
            </a:pPr>
            <a:r>
              <a:rPr lang="en-US" dirty="0"/>
              <a:t>blood granulocytes in over 95% of patients.</a:t>
            </a:r>
          </a:p>
          <a:p>
            <a:pPr algn="l">
              <a:buNone/>
            </a:pPr>
            <a:r>
              <a:rPr lang="en-US" b="1" dirty="0"/>
              <a:t>5 The bone marrow is </a:t>
            </a:r>
            <a:r>
              <a:rPr lang="en-US" b="1" dirty="0" err="1"/>
              <a:t>hypercellular</a:t>
            </a:r>
            <a:r>
              <a:rPr lang="en-US" b="1" dirty="0"/>
              <a:t> with </a:t>
            </a:r>
            <a:r>
              <a:rPr lang="en-US" b="1" dirty="0" err="1"/>
              <a:t>trilineage</a:t>
            </a:r>
            <a:r>
              <a:rPr lang="en-US" b="1" dirty="0"/>
              <a:t> growth,</a:t>
            </a:r>
          </a:p>
          <a:p>
            <a:pPr algn="l">
              <a:buNone/>
            </a:pPr>
            <a:r>
              <a:rPr lang="en-US" dirty="0"/>
              <a:t>as assessed by trephine biopsy</a:t>
            </a: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l"/>
            <a:r>
              <a:rPr lang="en-US" sz="3200" dirty="0" err="1"/>
              <a:t>Radiodilution</a:t>
            </a:r>
            <a:r>
              <a:rPr lang="en-US" sz="3200" dirty="0"/>
              <a:t> methods for measuring red cell</a:t>
            </a:r>
            <a:br>
              <a:rPr lang="en-US" sz="3200" dirty="0"/>
            </a:br>
            <a:r>
              <a:rPr lang="en-US" sz="3200" dirty="0"/>
              <a:t>and plasma volume.</a:t>
            </a:r>
            <a:endParaRPr lang="ar-IQ" sz="3200" dirty="0"/>
          </a:p>
        </p:txBody>
      </p:sp>
      <p:pic>
        <p:nvPicPr>
          <p:cNvPr id="7170" name="Picture 2"/>
          <p:cNvPicPr>
            <a:picLocks noGrp="1" noChangeAspect="1" noChangeArrowheads="1"/>
          </p:cNvPicPr>
          <p:nvPr>
            <p:ph idx="1"/>
          </p:nvPr>
        </p:nvPicPr>
        <p:blipFill>
          <a:blip r:embed="rId2"/>
          <a:srcRect/>
          <a:stretch>
            <a:fillRect/>
          </a:stretch>
        </p:blipFill>
        <p:spPr bwMode="auto">
          <a:xfrm>
            <a:off x="785786" y="1643050"/>
            <a:ext cx="7893763" cy="500066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gn="l">
              <a:buNone/>
            </a:pPr>
            <a:r>
              <a:rPr lang="en-US" b="1" dirty="0"/>
              <a:t>6 Serum erythropoietin is low.</a:t>
            </a:r>
          </a:p>
          <a:p>
            <a:pPr algn="l">
              <a:buNone/>
            </a:pPr>
            <a:r>
              <a:rPr lang="en-US" b="1" dirty="0"/>
              <a:t>7 Plasma </a:t>
            </a:r>
            <a:r>
              <a:rPr lang="en-US" b="1" dirty="0" err="1"/>
              <a:t>urate</a:t>
            </a:r>
            <a:r>
              <a:rPr lang="en-US" b="1" dirty="0"/>
              <a:t> is often increased; the serum lactate </a:t>
            </a:r>
            <a:r>
              <a:rPr lang="en-US" b="1" dirty="0" err="1" smtClean="0"/>
              <a:t>dehydrogenase</a:t>
            </a:r>
            <a:r>
              <a:rPr lang="en-US" b="1" dirty="0" smtClean="0"/>
              <a:t> </a:t>
            </a:r>
            <a:r>
              <a:rPr lang="en-US" dirty="0" smtClean="0"/>
              <a:t>(LDH</a:t>
            </a:r>
            <a:r>
              <a:rPr lang="en-US" dirty="0"/>
              <a:t>) is normal or slightly raised.</a:t>
            </a:r>
          </a:p>
          <a:p>
            <a:pPr algn="l">
              <a:buNone/>
            </a:pPr>
            <a:r>
              <a:rPr lang="en-US" b="1" dirty="0"/>
              <a:t>8 Circulating </a:t>
            </a:r>
            <a:r>
              <a:rPr lang="en-US" b="1" dirty="0" err="1"/>
              <a:t>erythroid</a:t>
            </a:r>
            <a:r>
              <a:rPr lang="en-US" b="1" dirty="0"/>
              <a:t> progenitors (</a:t>
            </a:r>
            <a:r>
              <a:rPr lang="en-US" b="1" dirty="0" err="1"/>
              <a:t>erythroid</a:t>
            </a:r>
            <a:r>
              <a:rPr lang="en-US" b="1" dirty="0"/>
              <a:t> colony‐forming</a:t>
            </a:r>
          </a:p>
          <a:p>
            <a:pPr algn="l">
              <a:buNone/>
            </a:pPr>
            <a:r>
              <a:rPr lang="en-US" dirty="0"/>
              <a:t>unit, CFUE, and </a:t>
            </a:r>
            <a:r>
              <a:rPr lang="en-US" dirty="0" err="1"/>
              <a:t>erythroid</a:t>
            </a:r>
            <a:r>
              <a:rPr lang="en-US" dirty="0"/>
              <a:t> burst‐forming unit, BFUE;</a:t>
            </a:r>
          </a:p>
          <a:p>
            <a:pPr algn="l">
              <a:buNone/>
            </a:pPr>
            <a:r>
              <a:rPr lang="en-US" dirty="0" smtClean="0"/>
              <a:t> </a:t>
            </a:r>
            <a:r>
              <a:rPr lang="en-US" dirty="0"/>
              <a:t>are increased compared to normal and grow </a:t>
            </a:r>
            <a:r>
              <a:rPr lang="en-US" i="1" dirty="0"/>
              <a:t>in</a:t>
            </a:r>
          </a:p>
          <a:p>
            <a:pPr algn="l">
              <a:buNone/>
            </a:pPr>
            <a:r>
              <a:rPr lang="en-US" i="1" dirty="0"/>
              <a:t>vitro independently of added erythropoietin (endogenous</a:t>
            </a:r>
          </a:p>
          <a:p>
            <a:pPr algn="l">
              <a:buNone/>
            </a:pPr>
            <a:r>
              <a:rPr lang="en-US" dirty="0" err="1"/>
              <a:t>erythroid</a:t>
            </a:r>
            <a:r>
              <a:rPr lang="en-US" dirty="0"/>
              <a:t> colonies).</a:t>
            </a:r>
          </a:p>
          <a:p>
            <a:pPr algn="l">
              <a:buNone/>
            </a:pPr>
            <a:r>
              <a:rPr lang="en-US" b="1" dirty="0"/>
              <a:t>9 Chromosome abnormalities (e.g. deletions of 9p or 20q)</a:t>
            </a:r>
          </a:p>
          <a:p>
            <a:pPr algn="l">
              <a:buNone/>
            </a:pPr>
            <a:r>
              <a:rPr lang="en-US" dirty="0"/>
              <a:t>are found in a minority of subjects and mutations in </a:t>
            </a:r>
            <a:r>
              <a:rPr lang="en-US" i="1" dirty="0"/>
              <a:t>TET‐2</a:t>
            </a:r>
          </a:p>
          <a:p>
            <a:pPr algn="l">
              <a:buNone/>
            </a:pPr>
            <a:r>
              <a:rPr lang="en-US" dirty="0"/>
              <a:t>or other epigenetic genes </a:t>
            </a:r>
            <a:r>
              <a:rPr lang="en-US" dirty="0" smtClean="0"/>
              <a:t>occur </a:t>
            </a:r>
            <a:r>
              <a:rPr lang="en-US" dirty="0"/>
              <a:t>in 10–20%.</a:t>
            </a: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Diagnosis</a:t>
            </a:r>
            <a:endParaRPr lang="ar-IQ" dirty="0"/>
          </a:p>
        </p:txBody>
      </p:sp>
      <p:pic>
        <p:nvPicPr>
          <p:cNvPr id="8194" name="Picture 2"/>
          <p:cNvPicPr>
            <a:picLocks noGrp="1" noChangeAspect="1" noChangeArrowheads="1"/>
          </p:cNvPicPr>
          <p:nvPr>
            <p:ph idx="1"/>
          </p:nvPr>
        </p:nvPicPr>
        <p:blipFill>
          <a:blip r:embed="rId2"/>
          <a:srcRect/>
          <a:stretch>
            <a:fillRect/>
          </a:stretch>
        </p:blipFill>
        <p:spPr bwMode="auto">
          <a:xfrm>
            <a:off x="-1" y="1285860"/>
            <a:ext cx="4500563" cy="2714644"/>
          </a:xfrm>
          <a:prstGeom prst="rect">
            <a:avLst/>
          </a:prstGeom>
          <a:noFill/>
          <a:ln w="9525">
            <a:noFill/>
            <a:miter lim="800000"/>
            <a:headEnd/>
            <a:tailEnd/>
          </a:ln>
          <a:effectLst/>
        </p:spPr>
      </p:pic>
      <p:pic>
        <p:nvPicPr>
          <p:cNvPr id="8195" name="Picture 3"/>
          <p:cNvPicPr>
            <a:picLocks noChangeAspect="1" noChangeArrowheads="1"/>
          </p:cNvPicPr>
          <p:nvPr/>
        </p:nvPicPr>
        <p:blipFill>
          <a:blip r:embed="rId3"/>
          <a:srcRect/>
          <a:stretch>
            <a:fillRect/>
          </a:stretch>
        </p:blipFill>
        <p:spPr bwMode="auto">
          <a:xfrm>
            <a:off x="4585075" y="1142984"/>
            <a:ext cx="4558925" cy="5715016"/>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Congenital causes of primary </a:t>
            </a:r>
            <a:r>
              <a:rPr lang="en-US" b="1" dirty="0" err="1" smtClean="0"/>
              <a:t>polycythaemia</a:t>
            </a:r>
            <a:endParaRPr lang="ar-IQ" dirty="0"/>
          </a:p>
        </p:txBody>
      </p:sp>
      <p:sp>
        <p:nvSpPr>
          <p:cNvPr id="3" name="عنصر نائب للمحتوى 2"/>
          <p:cNvSpPr>
            <a:spLocks noGrp="1"/>
          </p:cNvSpPr>
          <p:nvPr>
            <p:ph idx="1"/>
          </p:nvPr>
        </p:nvSpPr>
        <p:spPr>
          <a:xfrm>
            <a:off x="500034" y="1571612"/>
            <a:ext cx="8229600" cy="4525963"/>
          </a:xfrm>
        </p:spPr>
        <p:txBody>
          <a:bodyPr>
            <a:normAutofit fontScale="77500" lnSpcReduction="20000"/>
          </a:bodyPr>
          <a:lstStyle/>
          <a:p>
            <a:pPr algn="l">
              <a:buNone/>
            </a:pPr>
            <a:endParaRPr lang="en-US" b="1" dirty="0"/>
          </a:p>
          <a:p>
            <a:pPr algn="l">
              <a:buNone/>
            </a:pPr>
            <a:r>
              <a:rPr lang="en-US" dirty="0"/>
              <a:t>Congenital causes are relatively rare and include cases caused</a:t>
            </a:r>
          </a:p>
          <a:p>
            <a:pPr algn="l">
              <a:buNone/>
            </a:pPr>
            <a:r>
              <a:rPr lang="en-US" dirty="0"/>
              <a:t>by mutations in the genes that regulate oxygen sensing (</a:t>
            </a:r>
            <a:r>
              <a:rPr lang="en-US" i="1" dirty="0"/>
              <a:t>VHL,</a:t>
            </a:r>
          </a:p>
          <a:p>
            <a:pPr algn="l">
              <a:buNone/>
            </a:pPr>
            <a:r>
              <a:rPr lang="en-US" i="1" dirty="0"/>
              <a:t>PHD2 or HIF2A) (see Chapter 2) as well as mutation of the</a:t>
            </a:r>
          </a:p>
          <a:p>
            <a:pPr algn="l">
              <a:buNone/>
            </a:pPr>
            <a:r>
              <a:rPr lang="en-US" dirty="0"/>
              <a:t>erythropoietin receptor and </a:t>
            </a:r>
            <a:r>
              <a:rPr lang="en-US" dirty="0" err="1"/>
              <a:t>haemoglobin</a:t>
            </a:r>
            <a:r>
              <a:rPr lang="en-US" dirty="0"/>
              <a:t> mutations that lead</a:t>
            </a:r>
          </a:p>
          <a:p>
            <a:pPr algn="l">
              <a:buNone/>
            </a:pPr>
            <a:r>
              <a:rPr lang="en-US" dirty="0"/>
              <a:t>to high oxygen‐affinity variants with subsequent tissue hypoxia.</a:t>
            </a:r>
          </a:p>
          <a:p>
            <a:pPr algn="l">
              <a:buNone/>
            </a:pPr>
            <a:r>
              <a:rPr lang="en-US" dirty="0"/>
              <a:t>These patients often have a family history of </a:t>
            </a:r>
            <a:r>
              <a:rPr lang="en-US" dirty="0" err="1"/>
              <a:t>polycythaemia</a:t>
            </a:r>
            <a:endParaRPr lang="en-US" dirty="0"/>
          </a:p>
          <a:p>
            <a:pPr algn="l">
              <a:buNone/>
            </a:pPr>
            <a:r>
              <a:rPr lang="en-US" dirty="0"/>
              <a:t>and present at a young age.</a:t>
            </a:r>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Secondary </a:t>
            </a:r>
            <a:r>
              <a:rPr lang="en-US" b="1" dirty="0" err="1" smtClean="0"/>
              <a:t>polycythaemia</a:t>
            </a:r>
            <a:endParaRPr lang="ar-IQ" dirty="0"/>
          </a:p>
        </p:txBody>
      </p:sp>
      <p:sp>
        <p:nvSpPr>
          <p:cNvPr id="3" name="عنصر نائب للمحتوى 2"/>
          <p:cNvSpPr>
            <a:spLocks noGrp="1"/>
          </p:cNvSpPr>
          <p:nvPr>
            <p:ph idx="1"/>
          </p:nvPr>
        </p:nvSpPr>
        <p:spPr>
          <a:xfrm>
            <a:off x="357158" y="1285860"/>
            <a:ext cx="8429684" cy="5214974"/>
          </a:xfrm>
        </p:spPr>
        <p:txBody>
          <a:bodyPr>
            <a:normAutofit fontScale="70000" lnSpcReduction="20000"/>
          </a:bodyPr>
          <a:lstStyle/>
          <a:p>
            <a:pPr algn="l">
              <a:buNone/>
            </a:pPr>
            <a:endParaRPr lang="en-US" b="1" dirty="0"/>
          </a:p>
          <a:p>
            <a:pPr algn="l">
              <a:buNone/>
            </a:pPr>
            <a:r>
              <a:rPr lang="en-US" dirty="0"/>
              <a:t>The causes of secondary </a:t>
            </a:r>
            <a:r>
              <a:rPr lang="en-US" dirty="0" err="1"/>
              <a:t>polycythaemia</a:t>
            </a:r>
            <a:r>
              <a:rPr lang="en-US" dirty="0"/>
              <a:t> are listed in </a:t>
            </a:r>
            <a:r>
              <a:rPr lang="en-US" dirty="0" smtClean="0"/>
              <a:t>Table</a:t>
            </a:r>
            <a:endParaRPr lang="en-US" dirty="0"/>
          </a:p>
          <a:p>
            <a:pPr algn="l">
              <a:buNone/>
            </a:pPr>
            <a:r>
              <a:rPr lang="en-US" dirty="0"/>
              <a:t>Acquired causes are due to an increase in the erythropoietin</a:t>
            </a:r>
          </a:p>
          <a:p>
            <a:pPr algn="l">
              <a:buNone/>
            </a:pPr>
            <a:r>
              <a:rPr lang="en-US" dirty="0"/>
              <a:t>level. Hypoxia caused by smoking or chronic obstructive</a:t>
            </a:r>
          </a:p>
          <a:p>
            <a:pPr algn="l">
              <a:buNone/>
            </a:pPr>
            <a:r>
              <a:rPr lang="en-US" dirty="0"/>
              <a:t>airways disease is a common cause, and measurement of arterial</a:t>
            </a:r>
          </a:p>
          <a:p>
            <a:pPr algn="l">
              <a:buNone/>
            </a:pPr>
            <a:r>
              <a:rPr lang="en-US" dirty="0"/>
              <a:t>oxygen saturation is a valuable test. Renal and </a:t>
            </a:r>
            <a:r>
              <a:rPr lang="en-US" dirty="0" err="1"/>
              <a:t>tumour</a:t>
            </a:r>
            <a:endParaRPr lang="en-US" dirty="0"/>
          </a:p>
          <a:p>
            <a:pPr algn="l">
              <a:buNone/>
            </a:pPr>
            <a:r>
              <a:rPr lang="en-US" dirty="0"/>
              <a:t>causes of inappropriate erythropoietin secretion are less</a:t>
            </a:r>
          </a:p>
          <a:p>
            <a:pPr algn="l">
              <a:buNone/>
            </a:pPr>
            <a:r>
              <a:rPr lang="en-US" dirty="0"/>
              <a:t>common.</a:t>
            </a:r>
          </a:p>
          <a:p>
            <a:pPr algn="l">
              <a:buNone/>
            </a:pPr>
            <a:r>
              <a:rPr lang="en-US" dirty="0"/>
              <a:t>There is little evidence on which to guide a treatment</a:t>
            </a:r>
          </a:p>
          <a:p>
            <a:pPr algn="l">
              <a:buNone/>
            </a:pPr>
            <a:r>
              <a:rPr lang="en-US" dirty="0"/>
              <a:t>plan but one approach is to advise </a:t>
            </a:r>
            <a:r>
              <a:rPr lang="en-US" dirty="0" err="1"/>
              <a:t>venesection</a:t>
            </a:r>
            <a:r>
              <a:rPr lang="en-US" dirty="0"/>
              <a:t> if the </a:t>
            </a:r>
            <a:r>
              <a:rPr lang="en-US" dirty="0" err="1"/>
              <a:t>haematocrit</a:t>
            </a:r>
            <a:endParaRPr lang="en-US" dirty="0"/>
          </a:p>
          <a:p>
            <a:pPr algn="l">
              <a:buNone/>
            </a:pPr>
            <a:r>
              <a:rPr lang="en-US" dirty="0"/>
              <a:t>is above 0.54 with the aim of reducing to a target</a:t>
            </a:r>
          </a:p>
          <a:p>
            <a:pPr algn="l">
              <a:buNone/>
            </a:pPr>
            <a:r>
              <a:rPr lang="en-US" dirty="0"/>
              <a:t>around 0.5. A lower target for </a:t>
            </a:r>
            <a:r>
              <a:rPr lang="en-US" dirty="0" err="1"/>
              <a:t>venesection</a:t>
            </a:r>
            <a:r>
              <a:rPr lang="en-US" dirty="0"/>
              <a:t> may be used if</a:t>
            </a:r>
          </a:p>
          <a:p>
            <a:pPr algn="l">
              <a:buNone/>
            </a:pPr>
            <a:r>
              <a:rPr lang="en-US" dirty="0"/>
              <a:t>there is hypertension, diabetes, </a:t>
            </a:r>
            <a:r>
              <a:rPr lang="en-US" dirty="0" err="1"/>
              <a:t>dyspnoea</a:t>
            </a:r>
            <a:r>
              <a:rPr lang="en-US" dirty="0"/>
              <a:t>, angina or a previous</a:t>
            </a:r>
          </a:p>
          <a:p>
            <a:pPr algn="l">
              <a:buNone/>
            </a:pPr>
            <a:r>
              <a:rPr lang="en-US" dirty="0"/>
              <a:t>thrombotic episode. Low‐dose aspirin may be of benefit</a:t>
            </a:r>
          </a:p>
          <a:p>
            <a:pPr algn="l">
              <a:buNone/>
            </a:pPr>
            <a:r>
              <a:rPr lang="en-US" dirty="0"/>
              <a:t>for many patients</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l">
              <a:buNone/>
            </a:pPr>
            <a:r>
              <a:rPr lang="en-US" dirty="0"/>
              <a:t>The mutation occurs in a highly conserved region of</a:t>
            </a:r>
          </a:p>
          <a:p>
            <a:pPr algn="l">
              <a:buNone/>
            </a:pPr>
            <a:r>
              <a:rPr lang="en-US" dirty="0"/>
              <a:t>the </a:t>
            </a:r>
            <a:r>
              <a:rPr lang="en-US" dirty="0" err="1"/>
              <a:t>pseudokinase</a:t>
            </a:r>
            <a:r>
              <a:rPr lang="en-US" dirty="0"/>
              <a:t> domain, which is believed to negatively regulate</a:t>
            </a:r>
          </a:p>
          <a:p>
            <a:pPr algn="l">
              <a:buNone/>
            </a:pPr>
            <a:r>
              <a:rPr lang="en-US" dirty="0"/>
              <a:t>JAK2 </a:t>
            </a:r>
            <a:r>
              <a:rPr lang="en-US" dirty="0" err="1"/>
              <a:t>signalling</a:t>
            </a:r>
            <a:r>
              <a:rPr lang="en-US" dirty="0"/>
              <a:t>. JAK2 has a major role in normal myeloid</a:t>
            </a:r>
          </a:p>
          <a:p>
            <a:pPr algn="l">
              <a:buNone/>
            </a:pPr>
            <a:r>
              <a:rPr lang="en-US" dirty="0"/>
              <a:t>development by </a:t>
            </a:r>
            <a:r>
              <a:rPr lang="en-US" dirty="0" err="1"/>
              <a:t>transducing</a:t>
            </a:r>
            <a:r>
              <a:rPr lang="en-US" dirty="0"/>
              <a:t> signals from cytokines and</a:t>
            </a:r>
          </a:p>
          <a:p>
            <a:pPr algn="l">
              <a:buNone/>
            </a:pPr>
            <a:r>
              <a:rPr lang="en-US" dirty="0"/>
              <a:t>growth factors including erythropoietin and </a:t>
            </a:r>
            <a:r>
              <a:rPr lang="en-US" dirty="0" err="1"/>
              <a:t>thrombopoietin</a:t>
            </a:r>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smtClean="0"/>
              <a:t>Apparent </a:t>
            </a:r>
            <a:r>
              <a:rPr lang="en-US" b="1" dirty="0" err="1" smtClean="0"/>
              <a:t>polycythaemia</a:t>
            </a:r>
            <a:endParaRPr lang="ar-IQ" dirty="0"/>
          </a:p>
        </p:txBody>
      </p:sp>
      <p:sp>
        <p:nvSpPr>
          <p:cNvPr id="3" name="عنصر نائب للمحتوى 2"/>
          <p:cNvSpPr>
            <a:spLocks noGrp="1"/>
          </p:cNvSpPr>
          <p:nvPr>
            <p:ph idx="1"/>
          </p:nvPr>
        </p:nvSpPr>
        <p:spPr/>
        <p:txBody>
          <a:bodyPr>
            <a:normAutofit fontScale="70000" lnSpcReduction="20000"/>
          </a:bodyPr>
          <a:lstStyle/>
          <a:p>
            <a:pPr algn="l">
              <a:buNone/>
            </a:pPr>
            <a:r>
              <a:rPr lang="en-US" dirty="0" smtClean="0"/>
              <a:t>Apparent </a:t>
            </a:r>
            <a:r>
              <a:rPr lang="en-US" dirty="0" err="1"/>
              <a:t>polycythaemia</a:t>
            </a:r>
            <a:r>
              <a:rPr lang="en-US" dirty="0"/>
              <a:t>, also known as </a:t>
            </a:r>
            <a:r>
              <a:rPr lang="en-US" dirty="0" err="1"/>
              <a:t>pseudopolycythaemia</a:t>
            </a:r>
            <a:r>
              <a:rPr lang="en-US" dirty="0"/>
              <a:t>,</a:t>
            </a:r>
          </a:p>
          <a:p>
            <a:pPr algn="l">
              <a:buNone/>
            </a:pPr>
            <a:r>
              <a:rPr lang="en-US" dirty="0"/>
              <a:t>is the result of plasma volume contraction. By definition,</a:t>
            </a:r>
          </a:p>
          <a:p>
            <a:pPr algn="l">
              <a:buNone/>
            </a:pPr>
            <a:r>
              <a:rPr lang="en-US" dirty="0"/>
              <a:t>the red cell mass is normal. The cause is uncertain but it is</a:t>
            </a:r>
          </a:p>
          <a:p>
            <a:pPr algn="l">
              <a:buNone/>
            </a:pPr>
            <a:r>
              <a:rPr lang="en-US" dirty="0"/>
              <a:t>far more common than PV. It occurs particularly in young or</a:t>
            </a:r>
          </a:p>
          <a:p>
            <a:pPr algn="l">
              <a:buNone/>
            </a:pPr>
            <a:r>
              <a:rPr lang="en-US" dirty="0"/>
              <a:t>middle‐aged men and may be associated with cardiovascular</a:t>
            </a:r>
          </a:p>
          <a:p>
            <a:pPr algn="l">
              <a:buNone/>
            </a:pPr>
            <a:r>
              <a:rPr lang="en-US" dirty="0"/>
              <a:t>problems such as hypertension or cerebral transient </a:t>
            </a:r>
            <a:r>
              <a:rPr lang="en-US" dirty="0" err="1"/>
              <a:t>ischaemic</a:t>
            </a:r>
            <a:endParaRPr lang="en-US" dirty="0"/>
          </a:p>
          <a:p>
            <a:pPr algn="l">
              <a:buNone/>
            </a:pPr>
            <a:r>
              <a:rPr lang="en-US" dirty="0"/>
              <a:t>attacks. Diuretic therapy, heavy smoking, obesity and alcohol</a:t>
            </a:r>
          </a:p>
          <a:p>
            <a:pPr algn="l">
              <a:buNone/>
            </a:pPr>
            <a:r>
              <a:rPr lang="en-US" dirty="0"/>
              <a:t>consumption are frequent associations. </a:t>
            </a:r>
            <a:r>
              <a:rPr lang="en-US" dirty="0" err="1"/>
              <a:t>Venesection</a:t>
            </a:r>
            <a:r>
              <a:rPr lang="en-US" dirty="0"/>
              <a:t> is recommended</a:t>
            </a:r>
          </a:p>
          <a:p>
            <a:pPr algn="l">
              <a:buNone/>
            </a:pPr>
            <a:r>
              <a:rPr lang="en-US" dirty="0"/>
              <a:t>for patients with a recent history of thrombosis or</a:t>
            </a:r>
          </a:p>
          <a:p>
            <a:pPr algn="l">
              <a:buNone/>
            </a:pPr>
            <a:r>
              <a:rPr lang="en-US" dirty="0"/>
              <a:t>with cardiovascular risk factors, with the aim of maintaining a</a:t>
            </a:r>
          </a:p>
          <a:p>
            <a:pPr algn="l">
              <a:buNone/>
            </a:pPr>
            <a:r>
              <a:rPr lang="en-US" dirty="0" err="1"/>
              <a:t>haematocrit</a:t>
            </a:r>
            <a:r>
              <a:rPr lang="en-US" dirty="0"/>
              <a:t> around 0.45–0.47.</a:t>
            </a:r>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smtClean="0"/>
              <a:t>Essential </a:t>
            </a:r>
            <a:r>
              <a:rPr lang="en-US" b="1" dirty="0" err="1" smtClean="0"/>
              <a:t>thrombocythaemia</a:t>
            </a:r>
            <a:endParaRPr lang="ar-IQ" dirty="0"/>
          </a:p>
        </p:txBody>
      </p:sp>
      <p:sp>
        <p:nvSpPr>
          <p:cNvPr id="3" name="عنصر نائب للمحتوى 2"/>
          <p:cNvSpPr>
            <a:spLocks noGrp="1"/>
          </p:cNvSpPr>
          <p:nvPr>
            <p:ph idx="1"/>
          </p:nvPr>
        </p:nvSpPr>
        <p:spPr/>
        <p:txBody>
          <a:bodyPr>
            <a:normAutofit fontScale="77500" lnSpcReduction="20000"/>
          </a:bodyPr>
          <a:lstStyle/>
          <a:p>
            <a:pPr algn="l">
              <a:buNone/>
            </a:pPr>
            <a:r>
              <a:rPr lang="en-US" dirty="0" smtClean="0"/>
              <a:t>In </a:t>
            </a:r>
            <a:r>
              <a:rPr lang="en-US" dirty="0"/>
              <a:t>this condition there is a sustained increase in the platelet</a:t>
            </a:r>
          </a:p>
          <a:p>
            <a:pPr algn="l">
              <a:buNone/>
            </a:pPr>
            <a:r>
              <a:rPr lang="en-US" dirty="0"/>
              <a:t>count due to </a:t>
            </a:r>
            <a:r>
              <a:rPr lang="en-US" dirty="0" err="1"/>
              <a:t>megakaryocyte</a:t>
            </a:r>
            <a:r>
              <a:rPr lang="en-US" dirty="0"/>
              <a:t> proliferation and overproduction</a:t>
            </a:r>
          </a:p>
          <a:p>
            <a:pPr algn="l">
              <a:buNone/>
            </a:pPr>
            <a:r>
              <a:rPr lang="en-US" dirty="0"/>
              <a:t>of platelets. The </a:t>
            </a:r>
            <a:r>
              <a:rPr lang="en-US" dirty="0" err="1"/>
              <a:t>haematocrit</a:t>
            </a:r>
            <a:r>
              <a:rPr lang="en-US" dirty="0"/>
              <a:t> is normal and the Philadelphia</a:t>
            </a:r>
          </a:p>
          <a:p>
            <a:pPr algn="l">
              <a:buNone/>
            </a:pPr>
            <a:r>
              <a:rPr lang="en-US" dirty="0"/>
              <a:t>chromosome or </a:t>
            </a:r>
            <a:r>
              <a:rPr lang="en-US" i="1" dirty="0"/>
              <a:t>BCR‐ABL1 rearrangement are absent. The</a:t>
            </a:r>
          </a:p>
          <a:p>
            <a:pPr algn="l">
              <a:buNone/>
            </a:pPr>
            <a:r>
              <a:rPr lang="en-US" dirty="0"/>
              <a:t>bone marrow shows no collagen fibrosis. A persisting platelet</a:t>
            </a:r>
          </a:p>
          <a:p>
            <a:pPr algn="l">
              <a:buNone/>
            </a:pPr>
            <a:r>
              <a:rPr lang="en-US" dirty="0"/>
              <a:t>count of greater than 450 × 109/L is the central diagnostic</a:t>
            </a:r>
          </a:p>
          <a:p>
            <a:pPr algn="l">
              <a:buNone/>
            </a:pPr>
            <a:r>
              <a:rPr lang="en-US" dirty="0"/>
              <a:t>feature, but other causes of a raised platelet count (particularly</a:t>
            </a:r>
          </a:p>
          <a:p>
            <a:pPr algn="l">
              <a:buNone/>
            </a:pPr>
            <a:r>
              <a:rPr lang="en-US" dirty="0"/>
              <a:t>iron deficiency, inflammatory or malignant disorder and </a:t>
            </a:r>
            <a:r>
              <a:rPr lang="en-US" dirty="0" err="1"/>
              <a:t>myelodysplasia</a:t>
            </a:r>
            <a:r>
              <a:rPr lang="en-US" dirty="0"/>
              <a:t>)</a:t>
            </a:r>
          </a:p>
          <a:p>
            <a:pPr algn="l">
              <a:buNone/>
            </a:pPr>
            <a:r>
              <a:rPr lang="en-US" dirty="0"/>
              <a:t>need to be fully excluded before the diagnosis can</a:t>
            </a:r>
          </a:p>
          <a:p>
            <a:pPr algn="l">
              <a:buNone/>
            </a:pPr>
            <a:r>
              <a:rPr lang="en-US" dirty="0"/>
              <a:t>be made.</a:t>
            </a:r>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329642" cy="5626121"/>
          </a:xfrm>
        </p:spPr>
        <p:txBody>
          <a:bodyPr>
            <a:normAutofit fontScale="77500" lnSpcReduction="20000"/>
          </a:bodyPr>
          <a:lstStyle/>
          <a:p>
            <a:pPr algn="l">
              <a:buNone/>
            </a:pPr>
            <a:r>
              <a:rPr lang="en-US" dirty="0"/>
              <a:t>Fifty to 60% of patients show the </a:t>
            </a:r>
            <a:r>
              <a:rPr lang="en-US" i="1" dirty="0"/>
              <a:t>JAK2 (V617F) mutation</a:t>
            </a:r>
          </a:p>
          <a:p>
            <a:pPr algn="l">
              <a:buNone/>
            </a:pPr>
            <a:r>
              <a:rPr lang="en-US" dirty="0"/>
              <a:t>and these cases tend to resemble more closely PV with higher</a:t>
            </a:r>
          </a:p>
          <a:p>
            <a:pPr algn="l">
              <a:buNone/>
            </a:pPr>
            <a:r>
              <a:rPr lang="en-US" dirty="0" err="1"/>
              <a:t>haemoglobin</a:t>
            </a:r>
            <a:r>
              <a:rPr lang="en-US" dirty="0"/>
              <a:t> and white cell counts than </a:t>
            </a:r>
            <a:r>
              <a:rPr lang="en-US" i="1" dirty="0"/>
              <a:t>JAK2‐negative cases</a:t>
            </a:r>
          </a:p>
          <a:p>
            <a:pPr algn="l">
              <a:buNone/>
            </a:pPr>
            <a:r>
              <a:rPr lang="en-US" dirty="0" smtClean="0"/>
              <a:t>The </a:t>
            </a:r>
            <a:r>
              <a:rPr lang="en-US" i="1" dirty="0"/>
              <a:t>JAK2 mutation also affects platelet function</a:t>
            </a:r>
          </a:p>
          <a:p>
            <a:pPr algn="l">
              <a:buNone/>
            </a:pPr>
            <a:r>
              <a:rPr lang="en-US" dirty="0"/>
              <a:t>leading to a pro‐thrombotic state. Mutations in the </a:t>
            </a:r>
            <a:r>
              <a:rPr lang="en-US" i="1" dirty="0"/>
              <a:t>CALR gene</a:t>
            </a:r>
          </a:p>
          <a:p>
            <a:pPr algn="l">
              <a:buNone/>
            </a:pPr>
            <a:r>
              <a:rPr lang="en-US" dirty="0"/>
              <a:t>are seen in around 75% of </a:t>
            </a:r>
            <a:r>
              <a:rPr lang="en-US" i="1" dirty="0"/>
              <a:t>JAK2‐negative ET patients, in total</a:t>
            </a:r>
          </a:p>
          <a:p>
            <a:pPr algn="l">
              <a:buNone/>
            </a:pPr>
            <a:r>
              <a:rPr lang="en-US" dirty="0"/>
              <a:t>representing about a third of all patients. These patients tend</a:t>
            </a:r>
          </a:p>
          <a:p>
            <a:pPr algn="l">
              <a:buNone/>
            </a:pPr>
            <a:r>
              <a:rPr lang="en-US" dirty="0"/>
              <a:t>to be younger and have higher platelet counts but a lower </a:t>
            </a:r>
            <a:r>
              <a:rPr lang="en-US" dirty="0" smtClean="0"/>
              <a:t>incidence of </a:t>
            </a:r>
            <a:r>
              <a:rPr lang="en-US" dirty="0"/>
              <a:t>thrombosis </a:t>
            </a:r>
            <a:endParaRPr lang="en-US" dirty="0" smtClean="0"/>
          </a:p>
          <a:p>
            <a:pPr algn="l">
              <a:buNone/>
            </a:pPr>
            <a:r>
              <a:rPr lang="en-US" dirty="0" smtClean="0"/>
              <a:t>Mutations </a:t>
            </a:r>
            <a:r>
              <a:rPr lang="en-US" dirty="0"/>
              <a:t>within the </a:t>
            </a:r>
            <a:r>
              <a:rPr lang="en-US" i="1" dirty="0"/>
              <a:t>MPL</a:t>
            </a:r>
          </a:p>
          <a:p>
            <a:pPr algn="l">
              <a:buNone/>
            </a:pPr>
            <a:r>
              <a:rPr lang="en-US" dirty="0"/>
              <a:t>gene are seen in 4% of cases. Rare primary familial cases in</a:t>
            </a:r>
          </a:p>
          <a:p>
            <a:pPr algn="l">
              <a:buNone/>
            </a:pPr>
            <a:r>
              <a:rPr lang="en-US" dirty="0"/>
              <a:t>children have been associated with mutations in the genes for</a:t>
            </a:r>
          </a:p>
          <a:p>
            <a:pPr algn="l">
              <a:buNone/>
            </a:pPr>
            <a:r>
              <a:rPr lang="en-US" dirty="0" err="1"/>
              <a:t>thrombopoietin</a:t>
            </a:r>
            <a:r>
              <a:rPr lang="en-US" dirty="0"/>
              <a:t> or its receptor MPL</a:t>
            </a:r>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2800" dirty="0"/>
              <a:t>Typical clinical and laboratory features of</a:t>
            </a:r>
            <a:br>
              <a:rPr lang="en-US" sz="2800" dirty="0"/>
            </a:br>
            <a:r>
              <a:rPr lang="en-US" sz="2800" dirty="0"/>
              <a:t>essential </a:t>
            </a:r>
            <a:r>
              <a:rPr lang="en-US" sz="2800" dirty="0" err="1"/>
              <a:t>thrombocythaemia</a:t>
            </a:r>
            <a:r>
              <a:rPr lang="en-US" sz="2800" dirty="0"/>
              <a:t> associated with </a:t>
            </a:r>
            <a:r>
              <a:rPr lang="en-US" sz="2800" i="1" dirty="0"/>
              <a:t>JAK2 or</a:t>
            </a:r>
            <a:br>
              <a:rPr lang="en-US" sz="2800" i="1" dirty="0"/>
            </a:br>
            <a:r>
              <a:rPr lang="en-US" sz="2800" i="1" dirty="0" smtClean="0"/>
              <a:t>CALR mutation</a:t>
            </a:r>
            <a:endParaRPr lang="ar-IQ" sz="2800" dirty="0"/>
          </a:p>
        </p:txBody>
      </p:sp>
      <p:pic>
        <p:nvPicPr>
          <p:cNvPr id="10242" name="Picture 2"/>
          <p:cNvPicPr>
            <a:picLocks noGrp="1" noChangeAspect="1" noChangeArrowheads="1"/>
          </p:cNvPicPr>
          <p:nvPr>
            <p:ph idx="1"/>
          </p:nvPr>
        </p:nvPicPr>
        <p:blipFill>
          <a:blip r:embed="rId2"/>
          <a:srcRect/>
          <a:stretch>
            <a:fillRect/>
          </a:stretch>
        </p:blipFill>
        <p:spPr bwMode="auto">
          <a:xfrm>
            <a:off x="1714480" y="1857364"/>
            <a:ext cx="5857916" cy="4899592"/>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buNone/>
            </a:pPr>
            <a:r>
              <a:rPr lang="en-US" b="1" dirty="0"/>
              <a:t>Diagnosis</a:t>
            </a:r>
          </a:p>
          <a:p>
            <a:pPr algn="l">
              <a:buNone/>
            </a:pPr>
            <a:r>
              <a:rPr lang="en-US" dirty="0"/>
              <a:t>This used to be based on the exclusion of other causes of </a:t>
            </a:r>
            <a:r>
              <a:rPr lang="en-US" dirty="0" smtClean="0"/>
              <a:t>chronic </a:t>
            </a:r>
            <a:r>
              <a:rPr lang="en-US" dirty="0" err="1" smtClean="0"/>
              <a:t>thrombocytosis</a:t>
            </a:r>
            <a:r>
              <a:rPr lang="en-US" dirty="0" smtClean="0"/>
              <a:t> </a:t>
            </a:r>
            <a:r>
              <a:rPr lang="en-US" dirty="0"/>
              <a:t>but now that specific genetic lesions have been</a:t>
            </a:r>
          </a:p>
          <a:p>
            <a:pPr algn="l">
              <a:buNone/>
            </a:pPr>
            <a:r>
              <a:rPr lang="en-US" dirty="0"/>
              <a:t>identified a positive diagnosis can be made in most cases.</a:t>
            </a:r>
            <a:endParaRPr lang="ar-IQ"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i="1" dirty="0" smtClean="0"/>
              <a:t>The suggested diagnostic criteria for essential </a:t>
            </a:r>
            <a:r>
              <a:rPr lang="en-US" b="1" i="1" dirty="0" err="1" smtClean="0"/>
              <a:t>thrombocythaemia</a:t>
            </a:r>
            <a:r>
              <a:rPr lang="en-US" b="1" i="1" dirty="0" smtClean="0"/>
              <a:t/>
            </a:r>
            <a:br>
              <a:rPr lang="en-US" b="1" i="1" dirty="0" smtClean="0"/>
            </a:br>
            <a:endParaRPr lang="ar-IQ" dirty="0"/>
          </a:p>
        </p:txBody>
      </p:sp>
      <p:sp>
        <p:nvSpPr>
          <p:cNvPr id="3" name="عنصر نائب للمحتوى 2"/>
          <p:cNvSpPr>
            <a:spLocks noGrp="1"/>
          </p:cNvSpPr>
          <p:nvPr>
            <p:ph idx="1"/>
          </p:nvPr>
        </p:nvSpPr>
        <p:spPr/>
        <p:txBody>
          <a:bodyPr>
            <a:normAutofit fontScale="70000" lnSpcReduction="20000"/>
          </a:bodyPr>
          <a:lstStyle/>
          <a:p>
            <a:pPr algn="l">
              <a:buNone/>
            </a:pPr>
            <a:r>
              <a:rPr lang="en-US" b="1" dirty="0" smtClean="0"/>
              <a:t>A1 </a:t>
            </a:r>
            <a:r>
              <a:rPr lang="en-US" b="1" dirty="0"/>
              <a:t>Sustained platelet count above 450 × 109/L.</a:t>
            </a:r>
          </a:p>
          <a:p>
            <a:pPr algn="l">
              <a:buNone/>
            </a:pPr>
            <a:r>
              <a:rPr lang="en-US" b="1" dirty="0"/>
              <a:t>A2 Presence of an acquired </a:t>
            </a:r>
            <a:r>
              <a:rPr lang="en-US" b="1" dirty="0" err="1"/>
              <a:t>pathogenetic</a:t>
            </a:r>
            <a:r>
              <a:rPr lang="en-US" b="1" dirty="0"/>
              <a:t> mutation (e.g. in</a:t>
            </a:r>
          </a:p>
          <a:p>
            <a:pPr algn="l">
              <a:buNone/>
            </a:pPr>
            <a:r>
              <a:rPr lang="en-US" i="1" dirty="0"/>
              <a:t>JAK2 or CALR).</a:t>
            </a:r>
          </a:p>
          <a:p>
            <a:pPr algn="l">
              <a:buNone/>
            </a:pPr>
            <a:r>
              <a:rPr lang="en-US" b="1" dirty="0"/>
              <a:t>A3 No other myeloid malignancy, PV, primary </a:t>
            </a:r>
            <a:r>
              <a:rPr lang="en-US" b="1" dirty="0" err="1"/>
              <a:t>myelofibrosis</a:t>
            </a:r>
            <a:r>
              <a:rPr lang="en-US" b="1" dirty="0"/>
              <a:t>,</a:t>
            </a:r>
          </a:p>
          <a:p>
            <a:pPr algn="l">
              <a:buNone/>
            </a:pPr>
            <a:r>
              <a:rPr lang="en-US" dirty="0"/>
              <a:t>chronic myeloid </a:t>
            </a:r>
            <a:r>
              <a:rPr lang="en-US" dirty="0" err="1"/>
              <a:t>leukaemia</a:t>
            </a:r>
            <a:r>
              <a:rPr lang="en-US" dirty="0"/>
              <a:t> (CML) or </a:t>
            </a:r>
            <a:r>
              <a:rPr lang="en-US" dirty="0" err="1"/>
              <a:t>myelodysplastic</a:t>
            </a:r>
            <a:r>
              <a:rPr lang="en-US" dirty="0"/>
              <a:t> syndrome.</a:t>
            </a:r>
          </a:p>
          <a:p>
            <a:pPr algn="l">
              <a:buNone/>
            </a:pPr>
            <a:r>
              <a:rPr lang="en-US" b="1" dirty="0"/>
              <a:t>A4 No reactive cause for </a:t>
            </a:r>
            <a:r>
              <a:rPr lang="en-US" b="1" dirty="0" err="1"/>
              <a:t>thrombocytosis</a:t>
            </a:r>
            <a:r>
              <a:rPr lang="en-US" b="1" dirty="0"/>
              <a:t> and normal iron</a:t>
            </a:r>
          </a:p>
          <a:p>
            <a:pPr algn="l">
              <a:buNone/>
            </a:pPr>
            <a:r>
              <a:rPr lang="en-US" dirty="0"/>
              <a:t>stores.</a:t>
            </a:r>
          </a:p>
          <a:p>
            <a:pPr algn="l">
              <a:buNone/>
            </a:pPr>
            <a:r>
              <a:rPr lang="en-US" b="1" dirty="0"/>
              <a:t>A5 Bone marrow trephine histology showing increased </a:t>
            </a:r>
            <a:r>
              <a:rPr lang="en-US" b="1" dirty="0" err="1"/>
              <a:t>megakaryocytes</a:t>
            </a:r>
            <a:endParaRPr lang="en-US" b="1" dirty="0"/>
          </a:p>
          <a:p>
            <a:pPr algn="l">
              <a:buNone/>
            </a:pPr>
            <a:r>
              <a:rPr lang="en-US" dirty="0"/>
              <a:t>with prominent large </a:t>
            </a:r>
            <a:r>
              <a:rPr lang="en-US" dirty="0" err="1"/>
              <a:t>hyperlobulated</a:t>
            </a:r>
            <a:r>
              <a:rPr lang="en-US" dirty="0"/>
              <a:t> forms;</a:t>
            </a:r>
          </a:p>
          <a:p>
            <a:pPr algn="l">
              <a:buNone/>
            </a:pPr>
            <a:r>
              <a:rPr lang="en-US" dirty="0" err="1"/>
              <a:t>reticulin</a:t>
            </a:r>
            <a:r>
              <a:rPr lang="en-US" dirty="0"/>
              <a:t> is generally not increased.</a:t>
            </a:r>
          </a:p>
          <a:p>
            <a:pPr algn="l">
              <a:buNone/>
            </a:pPr>
            <a:r>
              <a:rPr lang="en-US" dirty="0"/>
              <a:t>Diagnosis requires A1–A3 or A1 + A3–A5</a:t>
            </a:r>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Causes of a raised platelet count</a:t>
            </a:r>
            <a:endParaRPr lang="ar-IQ" dirty="0"/>
          </a:p>
        </p:txBody>
      </p:sp>
      <p:pic>
        <p:nvPicPr>
          <p:cNvPr id="11266" name="Picture 2"/>
          <p:cNvPicPr>
            <a:picLocks noGrp="1" noChangeAspect="1" noChangeArrowheads="1"/>
          </p:cNvPicPr>
          <p:nvPr>
            <p:ph idx="1"/>
          </p:nvPr>
        </p:nvPicPr>
        <p:blipFill>
          <a:blip r:embed="rId2"/>
          <a:srcRect/>
          <a:stretch>
            <a:fillRect/>
          </a:stretch>
        </p:blipFill>
        <p:spPr bwMode="auto">
          <a:xfrm>
            <a:off x="857224" y="1316690"/>
            <a:ext cx="7286676" cy="4995044"/>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Clinical and laboratory findings</a:t>
            </a:r>
            <a:endParaRPr lang="ar-IQ" dirty="0"/>
          </a:p>
        </p:txBody>
      </p:sp>
      <p:sp>
        <p:nvSpPr>
          <p:cNvPr id="3" name="عنصر نائب للمحتوى 2"/>
          <p:cNvSpPr>
            <a:spLocks noGrp="1"/>
          </p:cNvSpPr>
          <p:nvPr>
            <p:ph idx="1"/>
          </p:nvPr>
        </p:nvSpPr>
        <p:spPr/>
        <p:txBody>
          <a:bodyPr>
            <a:normAutofit fontScale="70000" lnSpcReduction="20000"/>
          </a:bodyPr>
          <a:lstStyle/>
          <a:p>
            <a:pPr algn="l">
              <a:buNone/>
            </a:pPr>
            <a:endParaRPr lang="en-US" b="1" dirty="0"/>
          </a:p>
          <a:p>
            <a:pPr algn="l">
              <a:buNone/>
            </a:pPr>
            <a:r>
              <a:rPr lang="en-US" dirty="0"/>
              <a:t>The dominant clinical features are thrombosis and </a:t>
            </a:r>
            <a:r>
              <a:rPr lang="en-US" dirty="0" err="1"/>
              <a:t>haemorrhage</a:t>
            </a:r>
            <a:r>
              <a:rPr lang="en-US" dirty="0"/>
              <a:t>.</a:t>
            </a:r>
          </a:p>
          <a:p>
            <a:pPr algn="l">
              <a:buNone/>
            </a:pPr>
            <a:r>
              <a:rPr lang="en-US" dirty="0"/>
              <a:t>Most cases are asymptomatic and diagnosed on a</a:t>
            </a:r>
          </a:p>
          <a:p>
            <a:pPr algn="l">
              <a:buNone/>
            </a:pPr>
            <a:r>
              <a:rPr lang="en-US" dirty="0"/>
              <a:t>routine blood count. Thrombosis may occur in the venous</a:t>
            </a:r>
          </a:p>
          <a:p>
            <a:pPr algn="l">
              <a:buNone/>
            </a:pPr>
            <a:r>
              <a:rPr lang="en-US" dirty="0"/>
              <a:t>or arterial systems </a:t>
            </a:r>
            <a:r>
              <a:rPr lang="en-US" dirty="0" smtClean="0"/>
              <a:t>,whereas </a:t>
            </a:r>
            <a:r>
              <a:rPr lang="en-US" dirty="0" err="1"/>
              <a:t>haemorrhage</a:t>
            </a:r>
            <a:r>
              <a:rPr lang="en-US" dirty="0"/>
              <a:t>, as a</a:t>
            </a:r>
          </a:p>
          <a:p>
            <a:pPr algn="l">
              <a:buNone/>
            </a:pPr>
            <a:r>
              <a:rPr lang="en-US" dirty="0"/>
              <a:t>result of abnormal platelet function, may cause either chronic</a:t>
            </a:r>
          </a:p>
          <a:p>
            <a:pPr algn="l">
              <a:buNone/>
            </a:pPr>
            <a:r>
              <a:rPr lang="en-US" dirty="0"/>
              <a:t>or acute bleeding. Some patients, particularly those with the</a:t>
            </a:r>
          </a:p>
          <a:p>
            <a:pPr algn="l">
              <a:buNone/>
            </a:pPr>
            <a:r>
              <a:rPr lang="en-US" i="1" dirty="0"/>
              <a:t>JAK2 mutation, present with Budd–</a:t>
            </a:r>
            <a:r>
              <a:rPr lang="en-US" i="1" dirty="0" err="1"/>
              <a:t>Chiari</a:t>
            </a:r>
            <a:r>
              <a:rPr lang="en-US" i="1" dirty="0"/>
              <a:t> syndrome when</a:t>
            </a:r>
          </a:p>
          <a:p>
            <a:pPr algn="l">
              <a:buNone/>
            </a:pPr>
            <a:r>
              <a:rPr lang="en-US" dirty="0"/>
              <a:t>the platelet count may be normal because of </a:t>
            </a:r>
            <a:r>
              <a:rPr lang="en-US" dirty="0" err="1"/>
              <a:t>splenomegaly</a:t>
            </a:r>
            <a:r>
              <a:rPr lang="en-US" dirty="0"/>
              <a:t>. A</a:t>
            </a:r>
          </a:p>
          <a:p>
            <a:pPr algn="l">
              <a:buNone/>
            </a:pPr>
            <a:r>
              <a:rPr lang="en-US" dirty="0"/>
              <a:t>characteristic symptom is </a:t>
            </a:r>
            <a:r>
              <a:rPr lang="en-US" dirty="0" err="1"/>
              <a:t>erythromelalgia</a:t>
            </a:r>
            <a:r>
              <a:rPr lang="en-US" dirty="0"/>
              <a:t>, a burning sensation</a:t>
            </a:r>
          </a:p>
          <a:p>
            <a:pPr algn="l">
              <a:buNone/>
            </a:pPr>
            <a:r>
              <a:rPr lang="en-US" dirty="0"/>
              <a:t>felt in the hands or feet and promptly relieved by aspirin. Up</a:t>
            </a:r>
          </a:p>
          <a:p>
            <a:pPr algn="l">
              <a:buNone/>
            </a:pPr>
            <a:r>
              <a:rPr lang="en-US" dirty="0"/>
              <a:t>to 40% of patients will have palpable </a:t>
            </a:r>
            <a:r>
              <a:rPr lang="en-US" dirty="0" err="1"/>
              <a:t>splenomegaly</a:t>
            </a:r>
            <a:r>
              <a:rPr lang="en-US" dirty="0"/>
              <a:t>, whereas</a:t>
            </a:r>
          </a:p>
          <a:p>
            <a:pPr algn="l">
              <a:buNone/>
            </a:pPr>
            <a:r>
              <a:rPr lang="en-US" dirty="0"/>
              <a:t>in others there may be </a:t>
            </a:r>
            <a:r>
              <a:rPr lang="en-US" dirty="0" err="1"/>
              <a:t>splenic</a:t>
            </a:r>
            <a:r>
              <a:rPr lang="en-US" dirty="0"/>
              <a:t> atrophy because of infarction.</a:t>
            </a:r>
            <a:endParaRPr lang="ar-IQ"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85000" lnSpcReduction="10000"/>
          </a:bodyPr>
          <a:lstStyle/>
          <a:p>
            <a:pPr algn="l">
              <a:buNone/>
            </a:pPr>
            <a:r>
              <a:rPr lang="en-US" dirty="0"/>
              <a:t>Abnormal large platelets and </a:t>
            </a:r>
            <a:r>
              <a:rPr lang="en-US" dirty="0" err="1"/>
              <a:t>megakaryocyte</a:t>
            </a:r>
            <a:r>
              <a:rPr lang="en-US" dirty="0"/>
              <a:t> fragments</a:t>
            </a:r>
          </a:p>
          <a:p>
            <a:pPr algn="l">
              <a:buNone/>
            </a:pPr>
            <a:r>
              <a:rPr lang="en-US" dirty="0"/>
              <a:t>may be seen on the blood film </a:t>
            </a:r>
            <a:r>
              <a:rPr lang="en-US" dirty="0" smtClean="0"/>
              <a:t>.</a:t>
            </a:r>
          </a:p>
          <a:p>
            <a:pPr algn="l">
              <a:buNone/>
            </a:pPr>
            <a:r>
              <a:rPr lang="en-US" dirty="0" smtClean="0"/>
              <a:t>The </a:t>
            </a:r>
            <a:r>
              <a:rPr lang="en-US" dirty="0"/>
              <a:t>bone marrow</a:t>
            </a:r>
          </a:p>
          <a:p>
            <a:pPr algn="l">
              <a:buNone/>
            </a:pPr>
            <a:r>
              <a:rPr lang="en-US" dirty="0"/>
              <a:t>is similar to that in PV but an excess of abnormal </a:t>
            </a:r>
            <a:r>
              <a:rPr lang="en-US" dirty="0" err="1" smtClean="0"/>
              <a:t>megakaryocytes</a:t>
            </a:r>
            <a:r>
              <a:rPr lang="en-US" dirty="0" smtClean="0"/>
              <a:t> is </a:t>
            </a:r>
            <a:r>
              <a:rPr lang="en-US" dirty="0"/>
              <a:t>typical. </a:t>
            </a:r>
            <a:r>
              <a:rPr lang="en-US" dirty="0" err="1"/>
              <a:t>Cytogenetics</a:t>
            </a:r>
            <a:r>
              <a:rPr lang="en-US" dirty="0"/>
              <a:t> and molecular analysis are </a:t>
            </a:r>
            <a:r>
              <a:rPr lang="en-US" dirty="0" smtClean="0"/>
              <a:t>performed to </a:t>
            </a:r>
            <a:r>
              <a:rPr lang="en-US" dirty="0"/>
              <a:t>exclude </a:t>
            </a:r>
            <a:r>
              <a:rPr lang="en-US" i="1" dirty="0"/>
              <a:t>BCR‐ABL1+ CML. </a:t>
            </a:r>
            <a:endParaRPr lang="en-US" i="1" dirty="0" smtClean="0"/>
          </a:p>
          <a:p>
            <a:pPr algn="l">
              <a:buNone/>
            </a:pPr>
            <a:r>
              <a:rPr lang="en-US" i="1" dirty="0" smtClean="0"/>
              <a:t>The </a:t>
            </a:r>
            <a:r>
              <a:rPr lang="en-US" i="1" dirty="0"/>
              <a:t>condition </a:t>
            </a:r>
            <a:r>
              <a:rPr lang="en-US" i="1" dirty="0" smtClean="0"/>
              <a:t>must </a:t>
            </a:r>
            <a:r>
              <a:rPr lang="en-US" dirty="0" smtClean="0"/>
              <a:t>be </a:t>
            </a:r>
            <a:r>
              <a:rPr lang="en-US" dirty="0"/>
              <a:t>distinguished from other causes of a raised platelet count</a:t>
            </a:r>
          </a:p>
          <a:p>
            <a:pPr algn="l">
              <a:buNone/>
            </a:pPr>
            <a:endParaRPr lang="en-US" dirty="0" smtClean="0"/>
          </a:p>
          <a:p>
            <a:pPr algn="l">
              <a:buNone/>
            </a:pPr>
            <a:r>
              <a:rPr lang="en-US" dirty="0" smtClean="0"/>
              <a:t>Platelet </a:t>
            </a:r>
            <a:r>
              <a:rPr lang="en-US" dirty="0"/>
              <a:t>function tests are rarely needed, but are</a:t>
            </a:r>
          </a:p>
          <a:p>
            <a:pPr algn="l">
              <a:buNone/>
            </a:pPr>
            <a:r>
              <a:rPr lang="en-US" dirty="0"/>
              <a:t>consistently abnormal, with failure of aggregation with adrenaline</a:t>
            </a:r>
          </a:p>
          <a:p>
            <a:pPr algn="l">
              <a:buNone/>
            </a:pPr>
            <a:r>
              <a:rPr lang="en-US" dirty="0"/>
              <a:t>being particularly characteristic</a:t>
            </a:r>
            <a:endParaRPr lang="ar-IQ"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l"/>
            <a:r>
              <a:rPr lang="en-US" sz="2800" dirty="0"/>
              <a:t>Peripheral blood film in essential </a:t>
            </a:r>
            <a:r>
              <a:rPr lang="en-US" sz="2800" dirty="0" err="1"/>
              <a:t>thrombocythaemia</a:t>
            </a:r>
            <a:r>
              <a:rPr lang="en-US" sz="2800" dirty="0"/>
              <a:t/>
            </a:r>
            <a:br>
              <a:rPr lang="en-US" sz="2800" dirty="0"/>
            </a:br>
            <a:r>
              <a:rPr lang="en-US" sz="2800" dirty="0"/>
              <a:t>showing increased numbers of platelets and a </a:t>
            </a:r>
            <a:r>
              <a:rPr lang="en-US" sz="2800" dirty="0" smtClean="0"/>
              <a:t>nucleated megakaryocytic </a:t>
            </a:r>
            <a:r>
              <a:rPr lang="en-US" sz="2800" dirty="0"/>
              <a:t>fragment</a:t>
            </a:r>
            <a:endParaRPr lang="ar-IQ" sz="2800" dirty="0"/>
          </a:p>
        </p:txBody>
      </p:sp>
      <p:pic>
        <p:nvPicPr>
          <p:cNvPr id="12290" name="Picture 2"/>
          <p:cNvPicPr>
            <a:picLocks noGrp="1" noChangeAspect="1" noChangeArrowheads="1"/>
          </p:cNvPicPr>
          <p:nvPr>
            <p:ph idx="1"/>
          </p:nvPr>
        </p:nvPicPr>
        <p:blipFill>
          <a:blip r:embed="rId2"/>
          <a:srcRect/>
          <a:stretch>
            <a:fillRect/>
          </a:stretch>
        </p:blipFill>
        <p:spPr bwMode="auto">
          <a:xfrm>
            <a:off x="1080738" y="1928803"/>
            <a:ext cx="6634533" cy="4572032"/>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428604"/>
            <a:ext cx="8186766" cy="6143668"/>
          </a:xfrm>
        </p:spPr>
        <p:txBody>
          <a:bodyPr>
            <a:normAutofit fontScale="85000" lnSpcReduction="10000"/>
          </a:bodyPr>
          <a:lstStyle/>
          <a:p>
            <a:pPr algn="l">
              <a:buNone/>
            </a:pPr>
            <a:r>
              <a:rPr lang="en-US" dirty="0"/>
              <a:t>Why the same mutation is associated with different</a:t>
            </a:r>
          </a:p>
          <a:p>
            <a:pPr algn="l">
              <a:buNone/>
            </a:pPr>
            <a:r>
              <a:rPr lang="en-US" dirty="0" err="1"/>
              <a:t>myeloproliferative</a:t>
            </a:r>
            <a:r>
              <a:rPr lang="en-US" dirty="0"/>
              <a:t> diseases is unclear but depends partly</a:t>
            </a:r>
          </a:p>
          <a:p>
            <a:pPr algn="l">
              <a:buNone/>
            </a:pPr>
            <a:r>
              <a:rPr lang="en-US" dirty="0"/>
              <a:t>on the dosage of the mutant allele, this being usually higher </a:t>
            </a:r>
            <a:r>
              <a:rPr lang="en-US" dirty="0" smtClean="0"/>
              <a:t>in PV </a:t>
            </a:r>
            <a:r>
              <a:rPr lang="en-US" dirty="0"/>
              <a:t>than ET. A minority of PV patients show a variant </a:t>
            </a:r>
            <a:r>
              <a:rPr lang="en-US" i="1" dirty="0" smtClean="0"/>
              <a:t>JAK2 </a:t>
            </a:r>
            <a:r>
              <a:rPr lang="en-US" dirty="0" smtClean="0"/>
              <a:t>mutation </a:t>
            </a:r>
            <a:r>
              <a:rPr lang="en-US" dirty="0"/>
              <a:t>in </a:t>
            </a:r>
            <a:r>
              <a:rPr lang="en-US" dirty="0" err="1"/>
              <a:t>exon</a:t>
            </a:r>
            <a:r>
              <a:rPr lang="en-US" dirty="0"/>
              <a:t> 12. In those patients who do not </a:t>
            </a:r>
            <a:r>
              <a:rPr lang="en-US" dirty="0" smtClean="0"/>
              <a:t>demonstrate a </a:t>
            </a:r>
            <a:r>
              <a:rPr lang="en-US" i="1" dirty="0"/>
              <a:t>JAK2 mutation a mutation in the </a:t>
            </a:r>
            <a:r>
              <a:rPr lang="en-US" i="1" dirty="0" err="1"/>
              <a:t>calreticulin</a:t>
            </a:r>
            <a:r>
              <a:rPr lang="en-US" i="1" dirty="0"/>
              <a:t> (</a:t>
            </a:r>
            <a:r>
              <a:rPr lang="en-US" i="1" dirty="0" smtClean="0"/>
              <a:t>CALR) </a:t>
            </a:r>
            <a:r>
              <a:rPr lang="en-US" dirty="0" smtClean="0"/>
              <a:t>is </a:t>
            </a:r>
            <a:r>
              <a:rPr lang="en-US" dirty="0"/>
              <a:t>observed in most cases. CALR is a multifunction protein</a:t>
            </a:r>
          </a:p>
          <a:p>
            <a:pPr algn="l">
              <a:buNone/>
            </a:pPr>
            <a:r>
              <a:rPr lang="en-US" dirty="0"/>
              <a:t>involved in signal transduction and gene transcription. </a:t>
            </a:r>
            <a:r>
              <a:rPr lang="en-US" dirty="0" smtClean="0"/>
              <a:t>Mutations in </a:t>
            </a:r>
            <a:r>
              <a:rPr lang="en-US" dirty="0"/>
              <a:t>the </a:t>
            </a:r>
            <a:r>
              <a:rPr lang="en-US" i="1" dirty="0"/>
              <a:t>MPL gene are found in 5–10% of ET and MF cases.</a:t>
            </a:r>
          </a:p>
          <a:p>
            <a:pPr algn="l">
              <a:buNone/>
            </a:pPr>
            <a:r>
              <a:rPr lang="en-US" dirty="0"/>
              <a:t>A mutation in one of these three genes is seen in 99% of </a:t>
            </a:r>
            <a:r>
              <a:rPr lang="en-US" dirty="0" smtClean="0"/>
              <a:t>cases of </a:t>
            </a:r>
            <a:r>
              <a:rPr lang="en-US" dirty="0"/>
              <a:t>PV and around 85–90% of cases of ET or MF</a:t>
            </a:r>
            <a:endParaRPr lang="ar-IQ"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pPr algn="l">
              <a:buNone/>
            </a:pPr>
            <a:r>
              <a:rPr lang="en-US" b="1" dirty="0"/>
              <a:t>Prognosis and treatment</a:t>
            </a:r>
          </a:p>
          <a:p>
            <a:pPr algn="l">
              <a:buNone/>
            </a:pPr>
            <a:r>
              <a:rPr lang="en-US" dirty="0"/>
              <a:t>The principle is to reduce the risk of the major clinical problems</a:t>
            </a:r>
          </a:p>
          <a:p>
            <a:pPr algn="l">
              <a:buNone/>
            </a:pPr>
            <a:r>
              <a:rPr lang="en-US" dirty="0"/>
              <a:t>of thrombosis or </a:t>
            </a:r>
            <a:r>
              <a:rPr lang="en-US" dirty="0" err="1"/>
              <a:t>haemorrhage</a:t>
            </a:r>
            <a:r>
              <a:rPr lang="en-US" dirty="0"/>
              <a:t>. Standard cardiovascular</a:t>
            </a:r>
          </a:p>
          <a:p>
            <a:pPr algn="l">
              <a:buNone/>
            </a:pPr>
            <a:r>
              <a:rPr lang="en-US" dirty="0"/>
              <a:t>risk factors, such as cholesterol, smoking, diabetes, obesity</a:t>
            </a:r>
          </a:p>
          <a:p>
            <a:pPr algn="l">
              <a:buNone/>
            </a:pPr>
            <a:r>
              <a:rPr lang="en-US" dirty="0"/>
              <a:t>and hypertension, should be identified and treated. Low‐dose</a:t>
            </a:r>
          </a:p>
          <a:p>
            <a:pPr algn="l">
              <a:buNone/>
            </a:pPr>
            <a:r>
              <a:rPr lang="en-US" dirty="0"/>
              <a:t>aspirin at 75 mg/day is generally recommended in all cases.</a:t>
            </a:r>
            <a:endParaRPr lang="ar-IQ"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gn="l">
              <a:buNone/>
            </a:pPr>
            <a:r>
              <a:rPr lang="en-US" dirty="0"/>
              <a:t>Patients at </a:t>
            </a:r>
            <a:r>
              <a:rPr lang="en-US" b="1" i="1" dirty="0"/>
              <a:t>high risk include those over 60 years of age, and/</a:t>
            </a:r>
          </a:p>
          <a:p>
            <a:pPr algn="l">
              <a:buNone/>
            </a:pPr>
            <a:r>
              <a:rPr lang="en-US" dirty="0"/>
              <a:t>or with previous thrombosis and/or with platelet count over</a:t>
            </a:r>
          </a:p>
          <a:p>
            <a:pPr algn="l">
              <a:buNone/>
            </a:pPr>
            <a:r>
              <a:rPr lang="en-US" dirty="0"/>
              <a:t>1500 × 109/L, and this group should be treated with </a:t>
            </a:r>
            <a:r>
              <a:rPr lang="en-US" dirty="0" err="1"/>
              <a:t>hydroxycarbamide</a:t>
            </a:r>
            <a:endParaRPr lang="en-US" dirty="0"/>
          </a:p>
          <a:p>
            <a:pPr algn="l">
              <a:buNone/>
            </a:pPr>
            <a:r>
              <a:rPr lang="en-US" dirty="0"/>
              <a:t>or </a:t>
            </a:r>
            <a:r>
              <a:rPr lang="en-US" dirty="0" err="1"/>
              <a:t>anagrelide</a:t>
            </a:r>
            <a:r>
              <a:rPr lang="en-US" dirty="0"/>
              <a:t> to reduce the platelet count. </a:t>
            </a:r>
            <a:r>
              <a:rPr lang="en-US" b="1" i="1" dirty="0"/>
              <a:t>Low‐risk</a:t>
            </a:r>
          </a:p>
          <a:p>
            <a:pPr algn="l">
              <a:buNone/>
            </a:pPr>
            <a:r>
              <a:rPr lang="en-US" dirty="0"/>
              <a:t>patients are those aged below 40 years and here aspirin alone</a:t>
            </a:r>
          </a:p>
          <a:p>
            <a:pPr algn="l">
              <a:buNone/>
            </a:pPr>
            <a:r>
              <a:rPr lang="en-US" dirty="0"/>
              <a:t>is sufficient. Optimum control of the </a:t>
            </a:r>
            <a:r>
              <a:rPr lang="en-US" b="1" i="1" dirty="0"/>
              <a:t>medium‐risk group (age</a:t>
            </a:r>
          </a:p>
          <a:p>
            <a:pPr algn="l">
              <a:buNone/>
            </a:pPr>
            <a:r>
              <a:rPr lang="en-US" dirty="0"/>
              <a:t>40–60 years) is uncertain.</a:t>
            </a:r>
            <a:endParaRPr lang="ar-IQ"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algn="l">
              <a:buNone/>
            </a:pPr>
            <a:r>
              <a:rPr lang="en-US" dirty="0" err="1"/>
              <a:t>Hydroxycarbamide</a:t>
            </a:r>
            <a:r>
              <a:rPr lang="en-US" dirty="0"/>
              <a:t> is the most widely used treatment and is</a:t>
            </a:r>
          </a:p>
          <a:p>
            <a:pPr algn="l">
              <a:buNone/>
            </a:pPr>
            <a:r>
              <a:rPr lang="en-US" dirty="0"/>
              <a:t>well tolerated, although after prolonged therapy some patients</a:t>
            </a:r>
          </a:p>
          <a:p>
            <a:pPr algn="l">
              <a:buNone/>
            </a:pPr>
            <a:r>
              <a:rPr lang="en-US" dirty="0"/>
              <a:t>develop skin </a:t>
            </a:r>
            <a:r>
              <a:rPr lang="en-US" dirty="0" err="1"/>
              <a:t>keratosis</a:t>
            </a:r>
            <a:r>
              <a:rPr lang="en-US" dirty="0"/>
              <a:t>, </a:t>
            </a:r>
            <a:r>
              <a:rPr lang="en-US" dirty="0" err="1"/>
              <a:t>epitheliomas</a:t>
            </a:r>
            <a:r>
              <a:rPr lang="en-US" dirty="0"/>
              <a:t>, ulceration or pigmentation.</a:t>
            </a:r>
          </a:p>
          <a:p>
            <a:pPr algn="l">
              <a:buNone/>
            </a:pPr>
            <a:r>
              <a:rPr lang="en-US" dirty="0" err="1"/>
              <a:t>Anagrelide</a:t>
            </a:r>
            <a:r>
              <a:rPr lang="en-US" dirty="0"/>
              <a:t> is a good second‐line treatment but has cardiovascular</a:t>
            </a:r>
          </a:p>
          <a:p>
            <a:pPr algn="l">
              <a:buNone/>
            </a:pPr>
            <a:r>
              <a:rPr lang="en-US" dirty="0"/>
              <a:t>side‐effects, and a possible increased risk of </a:t>
            </a:r>
            <a:r>
              <a:rPr lang="en-US" dirty="0" err="1"/>
              <a:t>myelofibrosis</a:t>
            </a:r>
            <a:r>
              <a:rPr lang="en-US" dirty="0"/>
              <a:t> is also of</a:t>
            </a:r>
          </a:p>
          <a:p>
            <a:pPr algn="l">
              <a:buNone/>
            </a:pPr>
            <a:r>
              <a:rPr lang="en-US" dirty="0"/>
              <a:t>concern. These two drugs can be combined at low doses to reduce</a:t>
            </a:r>
          </a:p>
          <a:p>
            <a:pPr algn="l">
              <a:buNone/>
            </a:pPr>
            <a:r>
              <a:rPr lang="en-US" dirty="0"/>
              <a:t>side‐effects. α‐Interferon is also effective and is often used in</a:t>
            </a:r>
          </a:p>
          <a:p>
            <a:pPr algn="l">
              <a:buNone/>
            </a:pPr>
            <a:r>
              <a:rPr lang="en-US" dirty="0"/>
              <a:t>younger patients or during pregnancy. A long‐acting </a:t>
            </a:r>
            <a:r>
              <a:rPr lang="en-US" dirty="0" err="1"/>
              <a:t>PEGylated</a:t>
            </a:r>
            <a:endParaRPr lang="en-US" dirty="0"/>
          </a:p>
          <a:p>
            <a:pPr algn="l">
              <a:buNone/>
            </a:pPr>
            <a:r>
              <a:rPr lang="en-US" dirty="0"/>
              <a:t>preparation is preferred. JAK2 inhibitors are also being assessed</a:t>
            </a:r>
            <a:endParaRPr lang="ar-IQ"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28596" y="1643050"/>
            <a:ext cx="8229600" cy="4525963"/>
          </a:xfrm>
        </p:spPr>
        <p:txBody>
          <a:bodyPr/>
          <a:lstStyle/>
          <a:p>
            <a:pPr algn="l">
              <a:buNone/>
            </a:pPr>
            <a:r>
              <a:rPr lang="en-US" b="1" dirty="0"/>
              <a:t>Course</a:t>
            </a:r>
          </a:p>
          <a:p>
            <a:pPr algn="l">
              <a:buNone/>
            </a:pPr>
            <a:r>
              <a:rPr lang="en-US" dirty="0"/>
              <a:t>Often the disease is stationary for 10–20 years or more. </a:t>
            </a:r>
            <a:endParaRPr lang="en-US" dirty="0" smtClean="0"/>
          </a:p>
          <a:p>
            <a:pPr algn="l">
              <a:buNone/>
            </a:pPr>
            <a:r>
              <a:rPr lang="en-US" dirty="0" smtClean="0"/>
              <a:t>The disease </a:t>
            </a:r>
            <a:r>
              <a:rPr lang="en-US" dirty="0"/>
              <a:t>may transform after a number of years to </a:t>
            </a:r>
            <a:r>
              <a:rPr lang="en-US" dirty="0" err="1"/>
              <a:t>myelofibrosis</a:t>
            </a:r>
            <a:r>
              <a:rPr lang="en-US" dirty="0"/>
              <a:t> but</a:t>
            </a:r>
          </a:p>
          <a:p>
            <a:pPr algn="l">
              <a:buNone/>
            </a:pPr>
            <a:r>
              <a:rPr lang="en-US" dirty="0"/>
              <a:t>the risk of transformation to AML is relatively low (less than 5%).</a:t>
            </a:r>
            <a:endParaRPr lang="ar-IQ"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pPr algn="l">
              <a:buNone/>
            </a:pPr>
            <a:r>
              <a:rPr lang="en-US" b="1" dirty="0"/>
              <a:t>Primary </a:t>
            </a:r>
            <a:r>
              <a:rPr lang="en-US" b="1" dirty="0" err="1"/>
              <a:t>myelofibrosis</a:t>
            </a:r>
            <a:endParaRPr lang="en-US" b="1" dirty="0"/>
          </a:p>
          <a:p>
            <a:pPr algn="l">
              <a:buNone/>
            </a:pPr>
            <a:r>
              <a:rPr lang="en-US" dirty="0"/>
              <a:t>The predominant feature of primary </a:t>
            </a:r>
            <a:r>
              <a:rPr lang="en-US" dirty="0" err="1"/>
              <a:t>myelofibrosis</a:t>
            </a:r>
            <a:r>
              <a:rPr lang="en-US" dirty="0"/>
              <a:t> is a progressive</a:t>
            </a:r>
          </a:p>
          <a:p>
            <a:pPr algn="l">
              <a:buNone/>
            </a:pPr>
            <a:r>
              <a:rPr lang="en-US" dirty="0"/>
              <a:t>generalized reactive fibrosis of the bone marrow in association</a:t>
            </a:r>
          </a:p>
          <a:p>
            <a:pPr algn="l">
              <a:buNone/>
            </a:pPr>
            <a:r>
              <a:rPr lang="en-US" dirty="0"/>
              <a:t>with the development of </a:t>
            </a:r>
            <a:r>
              <a:rPr lang="en-US" dirty="0" err="1"/>
              <a:t>haemopoiesis</a:t>
            </a:r>
            <a:r>
              <a:rPr lang="en-US" dirty="0"/>
              <a:t> in the spleen</a:t>
            </a:r>
          </a:p>
          <a:p>
            <a:pPr algn="l">
              <a:buNone/>
            </a:pPr>
            <a:r>
              <a:rPr lang="en-US" dirty="0"/>
              <a:t>and liver (known as myeloid </a:t>
            </a:r>
            <a:r>
              <a:rPr lang="en-US" dirty="0" err="1"/>
              <a:t>metaplasia</a:t>
            </a:r>
            <a:r>
              <a:rPr lang="en-US" dirty="0"/>
              <a:t>). Clinically this leads</a:t>
            </a:r>
          </a:p>
          <a:p>
            <a:pPr algn="l">
              <a:buNone/>
            </a:pPr>
            <a:r>
              <a:rPr lang="en-US" dirty="0" smtClean="0"/>
              <a:t>to </a:t>
            </a:r>
            <a:r>
              <a:rPr lang="en-US" dirty="0" err="1"/>
              <a:t>anaemia</a:t>
            </a:r>
            <a:r>
              <a:rPr lang="en-US" dirty="0"/>
              <a:t> and massive </a:t>
            </a:r>
            <a:r>
              <a:rPr lang="en-US" dirty="0" err="1" smtClean="0"/>
              <a:t>splenomegaly</a:t>
            </a:r>
            <a:r>
              <a:rPr lang="en-US" dirty="0" smtClean="0"/>
              <a:t>. In some patients</a:t>
            </a:r>
            <a:r>
              <a:rPr lang="en-US" dirty="0" smtClean="0"/>
              <a:t> there is </a:t>
            </a:r>
            <a:r>
              <a:rPr lang="en-US" dirty="0" err="1" smtClean="0"/>
              <a:t>osteosclerosis</a:t>
            </a:r>
            <a:r>
              <a:rPr lang="en-US" dirty="0" smtClean="0"/>
              <a:t> </a:t>
            </a:r>
            <a:endParaRPr lang="ar-IQ"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gn="l">
              <a:buNone/>
            </a:pPr>
            <a:r>
              <a:rPr lang="en-US" dirty="0" smtClean="0"/>
              <a:t> The fibrosis of the bone marrow is </a:t>
            </a:r>
            <a:r>
              <a:rPr lang="en-US" dirty="0"/>
              <a:t>secondary to hyperplasia of abnormal </a:t>
            </a:r>
            <a:r>
              <a:rPr lang="en-US" dirty="0" err="1"/>
              <a:t>megakaryocytes</a:t>
            </a:r>
            <a:r>
              <a:rPr lang="en-US" dirty="0"/>
              <a:t>.</a:t>
            </a:r>
          </a:p>
          <a:p>
            <a:pPr algn="l">
              <a:buNone/>
            </a:pPr>
            <a:r>
              <a:rPr lang="en-US" dirty="0"/>
              <a:t>Fibroblasts are stimulated by platelet‐derived growth factor</a:t>
            </a:r>
          </a:p>
          <a:p>
            <a:pPr algn="l">
              <a:buNone/>
            </a:pPr>
            <a:r>
              <a:rPr lang="en-US" dirty="0"/>
              <a:t>and other cytokines secreted by </a:t>
            </a:r>
            <a:r>
              <a:rPr lang="en-US" dirty="0" err="1"/>
              <a:t>megakaryocytes</a:t>
            </a:r>
            <a:r>
              <a:rPr lang="en-US" dirty="0"/>
              <a:t> and platelets.</a:t>
            </a:r>
          </a:p>
          <a:p>
            <a:pPr algn="l">
              <a:buNone/>
            </a:pPr>
            <a:r>
              <a:rPr lang="en-US" dirty="0"/>
              <a:t>The </a:t>
            </a:r>
            <a:r>
              <a:rPr lang="en-US" i="1" dirty="0"/>
              <a:t>JAK2, CALR and MPL mutations occur in approximately</a:t>
            </a:r>
          </a:p>
          <a:p>
            <a:pPr algn="l">
              <a:buNone/>
            </a:pPr>
            <a:r>
              <a:rPr lang="en-US" dirty="0"/>
              <a:t>55%, 25% and 10% of patients respectively (Fig. 15.2).</a:t>
            </a:r>
          </a:p>
          <a:p>
            <a:pPr algn="l">
              <a:buNone/>
            </a:pPr>
            <a:r>
              <a:rPr lang="en-US" dirty="0"/>
              <a:t>One‐third of patients with similar features have a previous</a:t>
            </a:r>
          </a:p>
          <a:p>
            <a:pPr algn="l">
              <a:buNone/>
            </a:pPr>
            <a:r>
              <a:rPr lang="en-US" dirty="0"/>
              <a:t>history of PV or ET and some patients present with clinical</a:t>
            </a:r>
          </a:p>
          <a:p>
            <a:pPr algn="l">
              <a:buNone/>
            </a:pPr>
            <a:r>
              <a:rPr lang="en-US" dirty="0"/>
              <a:t>and laboratory features of both disorders</a:t>
            </a:r>
            <a:endParaRPr lang="ar-IQ"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439850"/>
          </a:xfrm>
        </p:spPr>
        <p:txBody>
          <a:bodyPr>
            <a:noAutofit/>
          </a:bodyPr>
          <a:lstStyle/>
          <a:p>
            <a:pPr algn="l"/>
            <a:r>
              <a:rPr lang="en-US" sz="2400" b="1" dirty="0"/>
              <a:t>(a) Peripheral blood film in primary </a:t>
            </a:r>
            <a:r>
              <a:rPr lang="en-US" sz="2400" b="1" dirty="0" err="1"/>
              <a:t>myelofibrosis</a:t>
            </a:r>
            <a:r>
              <a:rPr lang="en-US" sz="2400" b="1" dirty="0"/>
              <a:t>. </a:t>
            </a:r>
            <a:r>
              <a:rPr lang="en-US" sz="2400" b="1" dirty="0" err="1"/>
              <a:t>Leucoerythroblastic</a:t>
            </a:r>
            <a:r>
              <a:rPr lang="en-US" sz="2400" b="1" dirty="0"/>
              <a:t> change with ‘tear‐drop’ cells and an erythroblast.</a:t>
            </a:r>
            <a:br>
              <a:rPr lang="en-US" sz="2400" b="1" dirty="0"/>
            </a:br>
            <a:r>
              <a:rPr lang="en-US" sz="2400" b="1" dirty="0"/>
              <a:t>(b) Massive </a:t>
            </a:r>
            <a:r>
              <a:rPr lang="en-US" sz="2400" b="1" dirty="0" err="1"/>
              <a:t>splenomegaly</a:t>
            </a:r>
            <a:r>
              <a:rPr lang="en-US" sz="2400" b="1" dirty="0"/>
              <a:t> in a patient with </a:t>
            </a:r>
            <a:r>
              <a:rPr lang="en-US" sz="2400" b="1" dirty="0" err="1"/>
              <a:t>myelofibrosis</a:t>
            </a:r>
            <a:endParaRPr lang="ar-IQ" sz="2400" dirty="0"/>
          </a:p>
        </p:txBody>
      </p:sp>
      <p:pic>
        <p:nvPicPr>
          <p:cNvPr id="13314" name="Picture 2"/>
          <p:cNvPicPr>
            <a:picLocks noGrp="1" noChangeAspect="1" noChangeArrowheads="1"/>
          </p:cNvPicPr>
          <p:nvPr>
            <p:ph idx="1"/>
          </p:nvPr>
        </p:nvPicPr>
        <p:blipFill>
          <a:blip r:embed="rId2"/>
          <a:srcRect/>
          <a:stretch>
            <a:fillRect/>
          </a:stretch>
        </p:blipFill>
        <p:spPr bwMode="auto">
          <a:xfrm>
            <a:off x="0" y="2214554"/>
            <a:ext cx="9199197" cy="3786214"/>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77500" lnSpcReduction="20000"/>
          </a:bodyPr>
          <a:lstStyle/>
          <a:p>
            <a:pPr algn="l">
              <a:buNone/>
            </a:pPr>
            <a:r>
              <a:rPr lang="en-US" b="1" dirty="0"/>
              <a:t>Clinical features</a:t>
            </a:r>
          </a:p>
          <a:p>
            <a:pPr algn="l">
              <a:buNone/>
            </a:pPr>
            <a:r>
              <a:rPr lang="en-US" b="1" dirty="0"/>
              <a:t>1 An insidious onset in older people is usual with symptoms</a:t>
            </a:r>
          </a:p>
          <a:p>
            <a:pPr algn="l">
              <a:buNone/>
            </a:pPr>
            <a:r>
              <a:rPr lang="en-US" dirty="0"/>
              <a:t>of </a:t>
            </a:r>
            <a:r>
              <a:rPr lang="en-US" dirty="0" err="1"/>
              <a:t>anaemia</a:t>
            </a:r>
            <a:r>
              <a:rPr lang="en-US" dirty="0"/>
              <a:t>.</a:t>
            </a:r>
          </a:p>
          <a:p>
            <a:pPr algn="l">
              <a:buNone/>
            </a:pPr>
            <a:r>
              <a:rPr lang="en-US" b="1" dirty="0"/>
              <a:t>2 Symptoms resulting from massive </a:t>
            </a:r>
            <a:r>
              <a:rPr lang="en-US" b="1" dirty="0" err="1"/>
              <a:t>splenomegaly</a:t>
            </a:r>
            <a:r>
              <a:rPr lang="en-US" b="1" dirty="0"/>
              <a:t> are frequent</a:t>
            </a:r>
          </a:p>
          <a:p>
            <a:pPr algn="l">
              <a:buNone/>
            </a:pPr>
            <a:r>
              <a:rPr lang="en-US" dirty="0"/>
              <a:t>and include abdominal discomfort, pain or indigestion.</a:t>
            </a:r>
          </a:p>
          <a:p>
            <a:pPr algn="l">
              <a:buNone/>
            </a:pPr>
            <a:r>
              <a:rPr lang="en-US" dirty="0" err="1"/>
              <a:t>Splenomegaly</a:t>
            </a:r>
            <a:r>
              <a:rPr lang="en-US" dirty="0"/>
              <a:t> is the main physical finding</a:t>
            </a:r>
          </a:p>
          <a:p>
            <a:pPr algn="l">
              <a:buNone/>
            </a:pPr>
            <a:r>
              <a:rPr lang="en-US" dirty="0"/>
              <a:t>(Fig. 15.5b).</a:t>
            </a:r>
          </a:p>
          <a:p>
            <a:pPr algn="l">
              <a:buNone/>
            </a:pPr>
            <a:r>
              <a:rPr lang="en-US" b="1" dirty="0"/>
              <a:t>3 </a:t>
            </a:r>
            <a:r>
              <a:rPr lang="en-US" b="1" dirty="0" err="1"/>
              <a:t>Hypermetabolic</a:t>
            </a:r>
            <a:r>
              <a:rPr lang="en-US" b="1" dirty="0"/>
              <a:t> symptoms such as loss of weight, anorexia,</a:t>
            </a:r>
          </a:p>
          <a:p>
            <a:pPr algn="l">
              <a:buNone/>
            </a:pPr>
            <a:r>
              <a:rPr lang="en-US" dirty="0"/>
              <a:t>fever and night sweats are common.</a:t>
            </a:r>
          </a:p>
          <a:p>
            <a:pPr algn="l">
              <a:buNone/>
            </a:pPr>
            <a:r>
              <a:rPr lang="en-US" b="1" dirty="0"/>
              <a:t>4 Bleeding problems, bone pain or gout occur in a minority</a:t>
            </a:r>
          </a:p>
          <a:p>
            <a:pPr algn="l">
              <a:buNone/>
            </a:pPr>
            <a:r>
              <a:rPr lang="en-US" dirty="0"/>
              <a:t>of patients.</a:t>
            </a:r>
            <a:endParaRPr lang="ar-IQ"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6286544"/>
          </a:xfrm>
        </p:spPr>
        <p:txBody>
          <a:bodyPr>
            <a:normAutofit fontScale="70000" lnSpcReduction="20000"/>
          </a:bodyPr>
          <a:lstStyle/>
          <a:p>
            <a:pPr algn="l">
              <a:buNone/>
            </a:pPr>
            <a:r>
              <a:rPr lang="en-US" b="1" dirty="0"/>
              <a:t>Laboratory findings</a:t>
            </a:r>
          </a:p>
          <a:p>
            <a:pPr algn="l">
              <a:buNone/>
            </a:pPr>
            <a:r>
              <a:rPr lang="en-US" b="1" dirty="0"/>
              <a:t>1 </a:t>
            </a:r>
            <a:r>
              <a:rPr lang="en-US" b="1" dirty="0" err="1"/>
              <a:t>Anaemia</a:t>
            </a:r>
            <a:r>
              <a:rPr lang="en-US" b="1" dirty="0"/>
              <a:t> is usual but a normal or increased </a:t>
            </a:r>
            <a:r>
              <a:rPr lang="en-US" b="1" dirty="0" err="1"/>
              <a:t>haemoglobin</a:t>
            </a:r>
            <a:endParaRPr lang="en-US" b="1" dirty="0"/>
          </a:p>
          <a:p>
            <a:pPr algn="l">
              <a:buNone/>
            </a:pPr>
            <a:r>
              <a:rPr lang="en-US" dirty="0"/>
              <a:t>level may be found in some patients.</a:t>
            </a:r>
          </a:p>
          <a:p>
            <a:pPr algn="l">
              <a:buNone/>
            </a:pPr>
            <a:r>
              <a:rPr lang="en-US" b="1" dirty="0"/>
              <a:t>2 The white cell and platelet counts are frequently high at the</a:t>
            </a:r>
          </a:p>
          <a:p>
            <a:pPr algn="l">
              <a:buNone/>
            </a:pPr>
            <a:r>
              <a:rPr lang="en-US" dirty="0"/>
              <a:t>time of presentation. Later in the disease leucopenia and</a:t>
            </a:r>
          </a:p>
          <a:p>
            <a:pPr algn="l">
              <a:buNone/>
            </a:pPr>
            <a:r>
              <a:rPr lang="en-US" dirty="0"/>
              <a:t>thrombocytopenia are common.</a:t>
            </a:r>
          </a:p>
          <a:p>
            <a:pPr algn="l">
              <a:buNone/>
            </a:pPr>
            <a:r>
              <a:rPr lang="en-US" b="1" dirty="0"/>
              <a:t>3 A </a:t>
            </a:r>
            <a:r>
              <a:rPr lang="en-US" b="1" dirty="0" err="1"/>
              <a:t>leucoerythroblastic</a:t>
            </a:r>
            <a:r>
              <a:rPr lang="en-US" b="1" dirty="0"/>
              <a:t> blood film is found. The red cells</a:t>
            </a:r>
          </a:p>
          <a:p>
            <a:pPr algn="l">
              <a:buNone/>
            </a:pPr>
            <a:r>
              <a:rPr lang="en-US" dirty="0"/>
              <a:t>show characteristic ‘tear‐drop’ </a:t>
            </a:r>
            <a:r>
              <a:rPr lang="en-US" dirty="0" err="1"/>
              <a:t>poikilocytes</a:t>
            </a:r>
            <a:r>
              <a:rPr lang="en-US" dirty="0"/>
              <a:t> (Fig. 15.10).</a:t>
            </a:r>
          </a:p>
          <a:p>
            <a:pPr algn="l">
              <a:buNone/>
            </a:pPr>
            <a:r>
              <a:rPr lang="en-US" b="1" dirty="0"/>
              <a:t>4 Bone marrow is usually unobtainable by aspiration. Trephine</a:t>
            </a:r>
          </a:p>
          <a:p>
            <a:pPr algn="l">
              <a:buNone/>
            </a:pPr>
            <a:r>
              <a:rPr lang="en-US" dirty="0"/>
              <a:t>biopsy (Fig. 15.7b) shows a fibrotic, </a:t>
            </a:r>
            <a:r>
              <a:rPr lang="en-US" dirty="0" err="1"/>
              <a:t>hypercellular</a:t>
            </a:r>
            <a:endParaRPr lang="en-US" dirty="0"/>
          </a:p>
          <a:p>
            <a:pPr algn="l">
              <a:buNone/>
            </a:pPr>
            <a:r>
              <a:rPr lang="en-US" dirty="0"/>
              <a:t>marrow. Increased </a:t>
            </a:r>
            <a:r>
              <a:rPr lang="en-US" dirty="0" err="1"/>
              <a:t>megakaryocytes</a:t>
            </a:r>
            <a:r>
              <a:rPr lang="en-US" dirty="0"/>
              <a:t> are frequently seen. In</a:t>
            </a:r>
          </a:p>
          <a:p>
            <a:pPr algn="l">
              <a:buNone/>
            </a:pPr>
            <a:r>
              <a:rPr lang="en-US" dirty="0"/>
              <a:t>10% of cases there is increased bone formation with increased</a:t>
            </a:r>
          </a:p>
          <a:p>
            <a:pPr algn="l">
              <a:buNone/>
            </a:pPr>
            <a:r>
              <a:rPr lang="en-US" dirty="0"/>
              <a:t>bone density on X‐ray.</a:t>
            </a:r>
          </a:p>
          <a:p>
            <a:pPr algn="l">
              <a:buNone/>
            </a:pPr>
            <a:r>
              <a:rPr lang="en-US" b="1" dirty="0"/>
              <a:t>5 </a:t>
            </a:r>
            <a:r>
              <a:rPr lang="en-US" b="1" i="1" dirty="0"/>
              <a:t>JAK2 is mutated in approximately 55% of cases and CALR</a:t>
            </a:r>
          </a:p>
          <a:p>
            <a:pPr algn="l">
              <a:buNone/>
            </a:pPr>
            <a:r>
              <a:rPr lang="en-US" dirty="0"/>
              <a:t>mutations occur in 25%. The </a:t>
            </a:r>
            <a:r>
              <a:rPr lang="en-US" i="1" dirty="0"/>
              <a:t>CALR‐mutated patients have</a:t>
            </a:r>
          </a:p>
          <a:p>
            <a:pPr algn="l">
              <a:buNone/>
            </a:pPr>
            <a:r>
              <a:rPr lang="en-US" dirty="0"/>
              <a:t>lower white cell and higher platelet counts and longer survival</a:t>
            </a:r>
            <a:endParaRPr lang="ar-IQ"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l">
              <a:buNone/>
            </a:pPr>
            <a:r>
              <a:rPr lang="en-US" b="1" dirty="0"/>
              <a:t>6 High serum </a:t>
            </a:r>
            <a:r>
              <a:rPr lang="en-US" b="1" dirty="0" err="1"/>
              <a:t>urate</a:t>
            </a:r>
            <a:r>
              <a:rPr lang="en-US" b="1" dirty="0"/>
              <a:t> and LDH levels reflect </a:t>
            </a:r>
            <a:r>
              <a:rPr lang="en-US" b="1" dirty="0" smtClean="0"/>
              <a:t>increased, </a:t>
            </a:r>
            <a:r>
              <a:rPr lang="en-US" dirty="0" smtClean="0"/>
              <a:t>although </a:t>
            </a:r>
            <a:r>
              <a:rPr lang="en-US" dirty="0"/>
              <a:t>ineffective, </a:t>
            </a:r>
            <a:r>
              <a:rPr lang="en-US" dirty="0" err="1"/>
              <a:t>haemopoiesis</a:t>
            </a:r>
            <a:r>
              <a:rPr lang="en-US" dirty="0"/>
              <a:t>.</a:t>
            </a:r>
          </a:p>
          <a:p>
            <a:pPr algn="l">
              <a:buNone/>
            </a:pPr>
            <a:r>
              <a:rPr lang="en-US" b="1" dirty="0"/>
              <a:t>7 Transformation to AML occurs in 10–20% of patients</a:t>
            </a:r>
            <a:r>
              <a:rPr lang="en-US" b="1" dirty="0" smtClean="0"/>
              <a:t>.</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3600" dirty="0"/>
              <a:t>Genetic mutations in </a:t>
            </a:r>
            <a:r>
              <a:rPr lang="en-US" sz="3600" dirty="0" err="1"/>
              <a:t>myeloproliferative</a:t>
            </a:r>
            <a:r>
              <a:rPr lang="en-US" sz="3600" dirty="0"/>
              <a:t/>
            </a:r>
            <a:br>
              <a:rPr lang="en-US" sz="3600" dirty="0"/>
            </a:br>
            <a:r>
              <a:rPr lang="en-US" sz="3600" dirty="0"/>
              <a:t>diseases and other myeloid </a:t>
            </a:r>
            <a:r>
              <a:rPr lang="en-US" sz="3600" dirty="0" err="1"/>
              <a:t>neoplasms</a:t>
            </a:r>
            <a:r>
              <a:rPr lang="en-US" sz="3600" dirty="0"/>
              <a:t>.</a:t>
            </a:r>
            <a:endParaRPr lang="ar-IQ" sz="3600" dirty="0"/>
          </a:p>
        </p:txBody>
      </p:sp>
      <p:pic>
        <p:nvPicPr>
          <p:cNvPr id="1026" name="Picture 2"/>
          <p:cNvPicPr>
            <a:picLocks noGrp="1" noChangeAspect="1" noChangeArrowheads="1"/>
          </p:cNvPicPr>
          <p:nvPr>
            <p:ph idx="1"/>
          </p:nvPr>
        </p:nvPicPr>
        <p:blipFill>
          <a:blip r:embed="rId2"/>
          <a:srcRect/>
          <a:stretch>
            <a:fillRect/>
          </a:stretch>
        </p:blipFill>
        <p:spPr bwMode="auto">
          <a:xfrm>
            <a:off x="1126283" y="1571612"/>
            <a:ext cx="7304405" cy="4857784"/>
          </a:xfrm>
          <a:prstGeom prst="rect">
            <a:avLst/>
          </a:prstGeom>
          <a:noFill/>
          <a:ln w="9525">
            <a:noFill/>
            <a:miter lim="800000"/>
            <a:headEnd/>
            <a:tailEnd/>
          </a:ln>
          <a:effec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Treatment</a:t>
            </a:r>
            <a:br>
              <a:rPr lang="en-US" b="1" dirty="0" smtClean="0"/>
            </a:br>
            <a:endParaRPr lang="ar-IQ" dirty="0"/>
          </a:p>
        </p:txBody>
      </p:sp>
      <p:sp>
        <p:nvSpPr>
          <p:cNvPr id="3" name="عنصر نائب للمحتوى 2"/>
          <p:cNvSpPr>
            <a:spLocks noGrp="1"/>
          </p:cNvSpPr>
          <p:nvPr>
            <p:ph idx="1"/>
          </p:nvPr>
        </p:nvSpPr>
        <p:spPr>
          <a:xfrm>
            <a:off x="457200" y="1000108"/>
            <a:ext cx="8329642" cy="5126055"/>
          </a:xfrm>
        </p:spPr>
        <p:txBody>
          <a:bodyPr>
            <a:normAutofit fontScale="92500" lnSpcReduction="10000"/>
          </a:bodyPr>
          <a:lstStyle/>
          <a:p>
            <a:pPr algn="l">
              <a:buNone/>
            </a:pPr>
            <a:r>
              <a:rPr lang="en-US" dirty="0" smtClean="0"/>
              <a:t>This is aimed at reducing the effects of </a:t>
            </a:r>
            <a:r>
              <a:rPr lang="en-US" dirty="0" err="1" smtClean="0"/>
              <a:t>anaemia</a:t>
            </a:r>
            <a:r>
              <a:rPr lang="en-US" dirty="0" smtClean="0"/>
              <a:t> and </a:t>
            </a:r>
            <a:r>
              <a:rPr lang="en-US" dirty="0" err="1" smtClean="0"/>
              <a:t>splenomegaly</a:t>
            </a:r>
            <a:r>
              <a:rPr lang="en-US" dirty="0" smtClean="0"/>
              <a:t>.</a:t>
            </a:r>
          </a:p>
          <a:p>
            <a:pPr algn="l">
              <a:buNone/>
            </a:pPr>
            <a:r>
              <a:rPr lang="en-US" dirty="0" smtClean="0"/>
              <a:t>Useful prognostic information may be obtained by</a:t>
            </a:r>
          </a:p>
          <a:p>
            <a:pPr algn="l">
              <a:buNone/>
            </a:pPr>
            <a:r>
              <a:rPr lang="en-US" dirty="0" smtClean="0"/>
              <a:t>analysis of the IPSS score</a:t>
            </a:r>
            <a:endParaRPr lang="ar-IQ" dirty="0" smtClean="0"/>
          </a:p>
          <a:p>
            <a:pPr algn="l">
              <a:buNone/>
            </a:pPr>
            <a:r>
              <a:rPr lang="en-US" dirty="0" smtClean="0"/>
              <a:t>Blood transfusions and </a:t>
            </a:r>
            <a:r>
              <a:rPr lang="en-US" dirty="0"/>
              <a:t>regular folic acid therapy are useful in severely </a:t>
            </a:r>
            <a:r>
              <a:rPr lang="en-US" dirty="0" err="1" smtClean="0"/>
              <a:t>anaemic</a:t>
            </a:r>
            <a:r>
              <a:rPr lang="en-US" dirty="0" smtClean="0"/>
              <a:t> patients</a:t>
            </a:r>
            <a:r>
              <a:rPr lang="en-US" dirty="0"/>
              <a:t>. </a:t>
            </a:r>
            <a:endParaRPr lang="en-US" dirty="0" smtClean="0"/>
          </a:p>
          <a:p>
            <a:pPr algn="l">
              <a:buNone/>
            </a:pPr>
            <a:r>
              <a:rPr lang="en-US" dirty="0" err="1" smtClean="0"/>
              <a:t>Ruxolitinib</a:t>
            </a:r>
            <a:r>
              <a:rPr lang="en-US" dirty="0" smtClean="0"/>
              <a:t> </a:t>
            </a:r>
            <a:r>
              <a:rPr lang="en-US" dirty="0"/>
              <a:t>is an oral JAK2 inhibitor that can </a:t>
            </a:r>
            <a:r>
              <a:rPr lang="en-US" dirty="0" err="1" smtClean="0"/>
              <a:t>reducespleen</a:t>
            </a:r>
            <a:r>
              <a:rPr lang="en-US" dirty="0" smtClean="0"/>
              <a:t> </a:t>
            </a:r>
            <a:r>
              <a:rPr lang="en-US" dirty="0"/>
              <a:t>size, improve constitutional symptoms and quality </a:t>
            </a:r>
            <a:r>
              <a:rPr lang="en-US" dirty="0" smtClean="0"/>
              <a:t>of life </a:t>
            </a:r>
            <a:r>
              <a:rPr lang="en-US" dirty="0"/>
              <a:t>and increase survival. </a:t>
            </a:r>
            <a:r>
              <a:rPr lang="en-US" dirty="0" err="1"/>
              <a:t>Hydroxycarbamide</a:t>
            </a:r>
            <a:r>
              <a:rPr lang="en-US" dirty="0"/>
              <a:t> may </a:t>
            </a:r>
            <a:r>
              <a:rPr lang="en-US" dirty="0" smtClean="0"/>
              <a:t>also reduce </a:t>
            </a:r>
            <a:r>
              <a:rPr lang="en-US" dirty="0" err="1" smtClean="0"/>
              <a:t>splenomegaly</a:t>
            </a:r>
            <a:r>
              <a:rPr lang="en-US" dirty="0" smtClean="0"/>
              <a:t> </a:t>
            </a:r>
            <a:r>
              <a:rPr lang="en-US" dirty="0"/>
              <a:t>and </a:t>
            </a:r>
            <a:r>
              <a:rPr lang="en-US" dirty="0" err="1"/>
              <a:t>hypermetabolic</a:t>
            </a:r>
            <a:r>
              <a:rPr lang="en-US" dirty="0"/>
              <a:t> symptoms</a:t>
            </a:r>
            <a:endParaRPr lang="ar-IQ"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pPr algn="l">
              <a:buNone/>
            </a:pPr>
            <a:r>
              <a:rPr lang="en-US" dirty="0" err="1"/>
              <a:t>Splenectomy</a:t>
            </a:r>
            <a:r>
              <a:rPr lang="en-US" dirty="0"/>
              <a:t> is considered for patients with severe </a:t>
            </a:r>
            <a:r>
              <a:rPr lang="en-US" dirty="0" smtClean="0"/>
              <a:t>symptomatic </a:t>
            </a:r>
            <a:r>
              <a:rPr lang="en-US" dirty="0" err="1" smtClean="0"/>
              <a:t>splenomegaly</a:t>
            </a:r>
            <a:r>
              <a:rPr lang="en-US" dirty="0"/>
              <a:t>: mechanical discomfort, </a:t>
            </a:r>
            <a:r>
              <a:rPr lang="en-US" dirty="0" smtClean="0"/>
              <a:t>thrombocytopenia, portal </a:t>
            </a:r>
            <a:r>
              <a:rPr lang="en-US" dirty="0"/>
              <a:t>hypertension, excessive transfusion requirements.</a:t>
            </a:r>
          </a:p>
          <a:p>
            <a:pPr algn="l">
              <a:buNone/>
            </a:pPr>
            <a:r>
              <a:rPr lang="en-US" dirty="0" err="1"/>
              <a:t>Allopurinol</a:t>
            </a:r>
            <a:r>
              <a:rPr lang="en-US" dirty="0"/>
              <a:t> may be indicated to prevent gout and </a:t>
            </a:r>
            <a:r>
              <a:rPr lang="en-US" dirty="0" err="1"/>
              <a:t>urate</a:t>
            </a:r>
            <a:r>
              <a:rPr lang="en-US" dirty="0"/>
              <a:t> </a:t>
            </a:r>
            <a:r>
              <a:rPr lang="en-US" dirty="0" smtClean="0"/>
              <a:t>nephropathy from </a:t>
            </a:r>
            <a:r>
              <a:rPr lang="en-US" dirty="0" err="1"/>
              <a:t>hyperuricaemia</a:t>
            </a:r>
            <a:r>
              <a:rPr lang="en-US" dirty="0"/>
              <a:t>. </a:t>
            </a:r>
            <a:r>
              <a:rPr lang="en-US" dirty="0" err="1"/>
              <a:t>Allogeneic</a:t>
            </a:r>
            <a:r>
              <a:rPr lang="en-US" dirty="0"/>
              <a:t> stem cell </a:t>
            </a:r>
            <a:r>
              <a:rPr lang="en-US" dirty="0" smtClean="0"/>
              <a:t>transplantation may </a:t>
            </a:r>
            <a:r>
              <a:rPr lang="en-US" dirty="0"/>
              <a:t>be curative for young patients.</a:t>
            </a:r>
          </a:p>
          <a:p>
            <a:pPr algn="l">
              <a:buNone/>
            </a:pPr>
            <a:r>
              <a:rPr lang="en-US" dirty="0"/>
              <a:t>The median survival is around 5 years and causes of </a:t>
            </a:r>
            <a:r>
              <a:rPr lang="en-US" dirty="0" smtClean="0"/>
              <a:t>death include </a:t>
            </a:r>
            <a:r>
              <a:rPr lang="en-US" dirty="0"/>
              <a:t>heart failure, infection and </a:t>
            </a:r>
            <a:r>
              <a:rPr lang="en-US" dirty="0" err="1"/>
              <a:t>leukaemic</a:t>
            </a:r>
            <a:r>
              <a:rPr lang="en-US" dirty="0"/>
              <a:t> transformation</a:t>
            </a:r>
            <a:endParaRPr lang="ar-IQ"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4338" name="Picture 2"/>
          <p:cNvPicPr>
            <a:picLocks noGrp="1" noChangeAspect="1" noChangeArrowheads="1"/>
          </p:cNvPicPr>
          <p:nvPr>
            <p:ph idx="1"/>
          </p:nvPr>
        </p:nvPicPr>
        <p:blipFill>
          <a:blip r:embed="rId2"/>
          <a:srcRect/>
          <a:stretch>
            <a:fillRect/>
          </a:stretch>
        </p:blipFill>
        <p:spPr bwMode="auto">
          <a:xfrm>
            <a:off x="1428728" y="91256"/>
            <a:ext cx="5715040" cy="6766744"/>
          </a:xfrm>
          <a:prstGeom prst="rect">
            <a:avLst/>
          </a:prstGeom>
          <a:noFill/>
          <a:ln w="9525">
            <a:noFill/>
            <a:miter lim="800000"/>
            <a:headEnd/>
            <a:tailEnd/>
          </a:ln>
          <a:effec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err="1" smtClean="0"/>
              <a:t>Mastocytosis</a:t>
            </a:r>
            <a:r>
              <a:rPr lang="en-US" b="1" dirty="0" smtClean="0"/>
              <a:t/>
            </a:r>
            <a:br>
              <a:rPr lang="en-US" b="1" dirty="0" smtClean="0"/>
            </a:br>
            <a:endParaRPr lang="ar-IQ" dirty="0"/>
          </a:p>
        </p:txBody>
      </p:sp>
      <p:sp>
        <p:nvSpPr>
          <p:cNvPr id="3" name="عنصر نائب للمحتوى 2"/>
          <p:cNvSpPr>
            <a:spLocks noGrp="1"/>
          </p:cNvSpPr>
          <p:nvPr>
            <p:ph idx="1"/>
          </p:nvPr>
        </p:nvSpPr>
        <p:spPr/>
        <p:txBody>
          <a:bodyPr>
            <a:normAutofit fontScale="70000" lnSpcReduction="20000"/>
          </a:bodyPr>
          <a:lstStyle/>
          <a:p>
            <a:pPr algn="l">
              <a:buNone/>
            </a:pPr>
            <a:r>
              <a:rPr lang="en-US" dirty="0" err="1" smtClean="0"/>
              <a:t>Mastocytosis</a:t>
            </a:r>
            <a:r>
              <a:rPr lang="en-US" dirty="0" smtClean="0"/>
              <a:t> </a:t>
            </a:r>
            <a:r>
              <a:rPr lang="en-US" dirty="0"/>
              <a:t>is a </a:t>
            </a:r>
            <a:r>
              <a:rPr lang="en-US" dirty="0" err="1"/>
              <a:t>clonal</a:t>
            </a:r>
            <a:r>
              <a:rPr lang="en-US" dirty="0"/>
              <a:t> </a:t>
            </a:r>
            <a:r>
              <a:rPr lang="en-US" dirty="0" err="1"/>
              <a:t>neoplastic</a:t>
            </a:r>
            <a:r>
              <a:rPr lang="en-US" dirty="0"/>
              <a:t> proliferation of mast cells</a:t>
            </a:r>
          </a:p>
          <a:p>
            <a:pPr algn="l">
              <a:buNone/>
            </a:pPr>
            <a:r>
              <a:rPr lang="en-US" dirty="0"/>
              <a:t>that accumulate in one or more organ systems. Mast cells are</a:t>
            </a:r>
          </a:p>
          <a:p>
            <a:pPr algn="l">
              <a:buNone/>
            </a:pPr>
            <a:r>
              <a:rPr lang="en-US" dirty="0"/>
              <a:t>similar to </a:t>
            </a:r>
            <a:r>
              <a:rPr lang="en-US" dirty="0" err="1"/>
              <a:t>basophils</a:t>
            </a:r>
            <a:r>
              <a:rPr lang="en-US" dirty="0"/>
              <a:t> and survive for months or years in vascular</a:t>
            </a:r>
          </a:p>
          <a:p>
            <a:pPr algn="l">
              <a:buNone/>
            </a:pPr>
            <a:r>
              <a:rPr lang="en-US" dirty="0"/>
              <a:t>tissues and most organs. Systemic </a:t>
            </a:r>
            <a:r>
              <a:rPr lang="en-US" dirty="0" err="1"/>
              <a:t>mastocytosis</a:t>
            </a:r>
            <a:r>
              <a:rPr lang="en-US" dirty="0"/>
              <a:t> is a </a:t>
            </a:r>
            <a:r>
              <a:rPr lang="en-US" dirty="0" err="1"/>
              <a:t>clonal</a:t>
            </a:r>
            <a:endParaRPr lang="en-US" dirty="0"/>
          </a:p>
          <a:p>
            <a:pPr algn="l">
              <a:buNone/>
            </a:pPr>
            <a:r>
              <a:rPr lang="en-US" dirty="0" err="1"/>
              <a:t>myeloproliferative</a:t>
            </a:r>
            <a:r>
              <a:rPr lang="en-US" dirty="0"/>
              <a:t> disorder involving usually the bone marrow,</a:t>
            </a:r>
          </a:p>
          <a:p>
            <a:pPr algn="l">
              <a:buNone/>
            </a:pPr>
            <a:r>
              <a:rPr lang="en-US" dirty="0"/>
              <a:t>heart, spleen, lymph nodes and skin.</a:t>
            </a:r>
          </a:p>
          <a:p>
            <a:pPr algn="l">
              <a:buNone/>
            </a:pPr>
            <a:r>
              <a:rPr lang="en-US" b="1" dirty="0"/>
              <a:t>The somatic </a:t>
            </a:r>
            <a:r>
              <a:rPr lang="en-US" b="1" i="1" dirty="0"/>
              <a:t>KIT mutation Asp816Val is detected in the</a:t>
            </a:r>
          </a:p>
          <a:p>
            <a:pPr algn="l">
              <a:buNone/>
            </a:pPr>
            <a:r>
              <a:rPr lang="en-US" b="1" dirty="0"/>
              <a:t>majority of patients and may be partly responsible for autonomous</a:t>
            </a:r>
          </a:p>
          <a:p>
            <a:pPr algn="l">
              <a:buNone/>
            </a:pPr>
            <a:r>
              <a:rPr lang="en-US" dirty="0"/>
              <a:t>growth and enhanced survival of the </a:t>
            </a:r>
            <a:r>
              <a:rPr lang="en-US" dirty="0" err="1"/>
              <a:t>neoplastic</a:t>
            </a:r>
            <a:r>
              <a:rPr lang="en-US" dirty="0"/>
              <a:t> mast</a:t>
            </a:r>
          </a:p>
          <a:p>
            <a:pPr algn="l">
              <a:buNone/>
            </a:pPr>
            <a:r>
              <a:rPr lang="en-US" dirty="0"/>
              <a:t>cells.</a:t>
            </a:r>
            <a:endParaRPr lang="ar-IQ"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571480"/>
            <a:ext cx="8372476" cy="5715040"/>
          </a:xfrm>
        </p:spPr>
        <p:txBody>
          <a:bodyPr>
            <a:normAutofit fontScale="85000" lnSpcReduction="20000"/>
          </a:bodyPr>
          <a:lstStyle/>
          <a:p>
            <a:pPr algn="l">
              <a:buNone/>
            </a:pPr>
            <a:r>
              <a:rPr lang="en-US" dirty="0"/>
              <a:t>Symptoms are related to histamine and prostaglandin</a:t>
            </a:r>
          </a:p>
          <a:p>
            <a:pPr algn="l">
              <a:buNone/>
            </a:pPr>
            <a:r>
              <a:rPr lang="en-US" dirty="0"/>
              <a:t>release and include flushing, </a:t>
            </a:r>
            <a:r>
              <a:rPr lang="en-US" dirty="0" err="1"/>
              <a:t>pruritus</a:t>
            </a:r>
            <a:r>
              <a:rPr lang="en-US" dirty="0"/>
              <a:t>, abdominal pain and</a:t>
            </a:r>
          </a:p>
          <a:p>
            <a:pPr algn="l">
              <a:buNone/>
            </a:pPr>
            <a:r>
              <a:rPr lang="en-US" dirty="0" err="1"/>
              <a:t>bronchospasm</a:t>
            </a:r>
            <a:r>
              <a:rPr lang="en-US" dirty="0"/>
              <a:t>. </a:t>
            </a:r>
            <a:endParaRPr lang="en-US" dirty="0" smtClean="0"/>
          </a:p>
          <a:p>
            <a:pPr algn="l">
              <a:buNone/>
            </a:pPr>
            <a:r>
              <a:rPr lang="en-US" dirty="0" smtClean="0"/>
              <a:t>The </a:t>
            </a:r>
            <a:r>
              <a:rPr lang="en-US" dirty="0"/>
              <a:t>skin usually shows </a:t>
            </a:r>
            <a:r>
              <a:rPr lang="en-US" dirty="0" err="1"/>
              <a:t>urticaria</a:t>
            </a:r>
            <a:r>
              <a:rPr lang="en-US" dirty="0"/>
              <a:t> </a:t>
            </a:r>
            <a:r>
              <a:rPr lang="en-US" dirty="0" err="1" smtClean="0"/>
              <a:t>pigmentosa</a:t>
            </a:r>
            <a:r>
              <a:rPr lang="en-US" dirty="0" smtClean="0"/>
              <a:t>.   Serum </a:t>
            </a:r>
            <a:r>
              <a:rPr lang="en-US" dirty="0" err="1"/>
              <a:t>tryptase</a:t>
            </a:r>
            <a:r>
              <a:rPr lang="en-US" dirty="0"/>
              <a:t> is increased and can be used to</a:t>
            </a:r>
          </a:p>
          <a:p>
            <a:pPr algn="l">
              <a:buNone/>
            </a:pPr>
            <a:r>
              <a:rPr lang="en-US" dirty="0"/>
              <a:t>monitor treatment. </a:t>
            </a:r>
            <a:r>
              <a:rPr lang="en-US" dirty="0" smtClean="0"/>
              <a:t> </a:t>
            </a:r>
          </a:p>
          <a:p>
            <a:pPr algn="l">
              <a:buNone/>
            </a:pPr>
            <a:r>
              <a:rPr lang="en-US" dirty="0" smtClean="0"/>
              <a:t>Antihistamine </a:t>
            </a:r>
            <a:r>
              <a:rPr lang="en-US" dirty="0"/>
              <a:t>drugs are valuable and interferon,</a:t>
            </a:r>
          </a:p>
          <a:p>
            <a:pPr algn="l">
              <a:buNone/>
            </a:pPr>
            <a:r>
              <a:rPr lang="en-US" dirty="0" err="1"/>
              <a:t>chlorodeoxyadenosine</a:t>
            </a:r>
            <a:r>
              <a:rPr lang="en-US" dirty="0"/>
              <a:t> and tyrosine </a:t>
            </a:r>
            <a:r>
              <a:rPr lang="en-US" dirty="0" err="1"/>
              <a:t>kinase</a:t>
            </a:r>
            <a:r>
              <a:rPr lang="en-US" dirty="0"/>
              <a:t> inhibitors can</a:t>
            </a:r>
          </a:p>
          <a:p>
            <a:pPr algn="l">
              <a:buNone/>
            </a:pPr>
            <a:r>
              <a:rPr lang="en-US" dirty="0"/>
              <a:t>be helpful. </a:t>
            </a:r>
            <a:endParaRPr lang="en-US" dirty="0" smtClean="0"/>
          </a:p>
          <a:p>
            <a:pPr algn="l">
              <a:buNone/>
            </a:pPr>
            <a:r>
              <a:rPr lang="en-US" dirty="0" smtClean="0"/>
              <a:t>In </a:t>
            </a:r>
            <a:r>
              <a:rPr lang="en-US" dirty="0"/>
              <a:t>many patients the disease runs a chronic indolent</a:t>
            </a:r>
          </a:p>
          <a:p>
            <a:pPr algn="l">
              <a:buNone/>
            </a:pPr>
            <a:r>
              <a:rPr lang="en-US" dirty="0"/>
              <a:t>course. </a:t>
            </a:r>
            <a:endParaRPr lang="en-US" smtClean="0"/>
          </a:p>
          <a:p>
            <a:pPr algn="l">
              <a:buNone/>
            </a:pPr>
            <a:r>
              <a:rPr lang="en-US" smtClean="0"/>
              <a:t>In </a:t>
            </a:r>
            <a:r>
              <a:rPr lang="en-US" dirty="0"/>
              <a:t>others an aggressive course may be associated with</a:t>
            </a:r>
          </a:p>
          <a:p>
            <a:pPr algn="l">
              <a:buNone/>
            </a:pPr>
            <a:r>
              <a:rPr lang="en-US" dirty="0"/>
              <a:t>AML, mast cell </a:t>
            </a:r>
            <a:r>
              <a:rPr lang="en-US" dirty="0" err="1"/>
              <a:t>leukaemia</a:t>
            </a:r>
            <a:r>
              <a:rPr lang="en-US" dirty="0"/>
              <a:t> or other </a:t>
            </a:r>
            <a:r>
              <a:rPr lang="en-US" dirty="0" err="1"/>
              <a:t>haemopoietic</a:t>
            </a:r>
            <a:r>
              <a:rPr lang="en-US" dirty="0"/>
              <a:t> conditions</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368544"/>
          </a:xfrm>
        </p:spPr>
        <p:txBody>
          <a:bodyPr>
            <a:noAutofit/>
          </a:bodyPr>
          <a:lstStyle/>
          <a:p>
            <a:pPr algn="l"/>
            <a:r>
              <a:rPr lang="en-US" sz="2000" dirty="0"/>
              <a:t>Relationship between the three </a:t>
            </a:r>
            <a:r>
              <a:rPr lang="en-US" sz="2000" dirty="0" err="1"/>
              <a:t>myeloproliferative</a:t>
            </a:r>
            <a:r>
              <a:rPr lang="en-US" sz="2000" dirty="0"/>
              <a:t> diseases. They may all arise by somatic mutation in the </a:t>
            </a:r>
            <a:r>
              <a:rPr lang="en-US" sz="2000" dirty="0" err="1"/>
              <a:t>pluripotential</a:t>
            </a:r>
            <a:r>
              <a:rPr lang="en-US" sz="2000" dirty="0"/>
              <a:t> stem</a:t>
            </a:r>
            <a:br>
              <a:rPr lang="en-US" sz="2000" dirty="0"/>
            </a:br>
            <a:r>
              <a:rPr lang="en-US" sz="2000" dirty="0"/>
              <a:t>and progenitor cells. Many transitional cases occur showing features of two conditions and, in other cases, the disease transforms during</a:t>
            </a:r>
            <a:br>
              <a:rPr lang="en-US" sz="2000" dirty="0"/>
            </a:br>
            <a:r>
              <a:rPr lang="en-US" sz="2000" dirty="0"/>
              <a:t>its course from one of these diseases to another or to acute myeloid </a:t>
            </a:r>
            <a:r>
              <a:rPr lang="en-US" sz="2000" dirty="0" err="1"/>
              <a:t>leukaemia</a:t>
            </a:r>
            <a:r>
              <a:rPr lang="en-US" sz="2000" dirty="0"/>
              <a:t>. The three diseases, </a:t>
            </a:r>
            <a:r>
              <a:rPr lang="en-US" sz="2000" dirty="0" err="1"/>
              <a:t>polycythaemia</a:t>
            </a:r>
            <a:r>
              <a:rPr lang="en-US" sz="2000" dirty="0"/>
              <a:t> </a:t>
            </a:r>
            <a:r>
              <a:rPr lang="en-US" sz="2000" dirty="0" err="1"/>
              <a:t>rubra</a:t>
            </a:r>
            <a:r>
              <a:rPr lang="en-US" sz="2000" dirty="0"/>
              <a:t> </a:t>
            </a:r>
            <a:r>
              <a:rPr lang="en-US" sz="2000" dirty="0" err="1"/>
              <a:t>vera</a:t>
            </a:r>
            <a:r>
              <a:rPr lang="en-US" sz="2000" dirty="0"/>
              <a:t>, essential</a:t>
            </a:r>
            <a:br>
              <a:rPr lang="en-US" sz="2000" dirty="0"/>
            </a:br>
            <a:r>
              <a:rPr lang="en-US" sz="2000" dirty="0" err="1"/>
              <a:t>thrombocythaemia</a:t>
            </a:r>
            <a:r>
              <a:rPr lang="en-US" sz="2000" dirty="0"/>
              <a:t> and primary </a:t>
            </a:r>
            <a:r>
              <a:rPr lang="en-US" sz="2000" dirty="0" err="1"/>
              <a:t>myelofibrosis</a:t>
            </a:r>
            <a:r>
              <a:rPr lang="en-US" sz="2000" dirty="0"/>
              <a:t>, are characterized by </a:t>
            </a:r>
            <a:r>
              <a:rPr lang="en-US" sz="2000" i="1" dirty="0"/>
              <a:t>JAK2 or CALR mutation in a varying proportion of cases.</a:t>
            </a:r>
            <a:endParaRPr lang="ar-IQ" sz="2000" dirty="0"/>
          </a:p>
        </p:txBody>
      </p:sp>
      <p:pic>
        <p:nvPicPr>
          <p:cNvPr id="2050" name="Picture 2"/>
          <p:cNvPicPr>
            <a:picLocks noGrp="1" noChangeAspect="1" noChangeArrowheads="1"/>
          </p:cNvPicPr>
          <p:nvPr>
            <p:ph idx="1"/>
          </p:nvPr>
        </p:nvPicPr>
        <p:blipFill>
          <a:blip r:embed="rId2"/>
          <a:srcRect/>
          <a:stretch>
            <a:fillRect/>
          </a:stretch>
        </p:blipFill>
        <p:spPr bwMode="auto">
          <a:xfrm>
            <a:off x="1285852" y="2639939"/>
            <a:ext cx="6500858" cy="4196206"/>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3600" dirty="0" smtClean="0"/>
              <a:t>The role of </a:t>
            </a:r>
            <a:r>
              <a:rPr lang="en-US" sz="3600" i="1" dirty="0" smtClean="0"/>
              <a:t>JAK2 mutation in the generation of </a:t>
            </a:r>
            <a:r>
              <a:rPr lang="en-US" sz="3600" i="1" dirty="0" err="1" smtClean="0"/>
              <a:t>myeloproliferative</a:t>
            </a:r>
            <a:r>
              <a:rPr lang="en-US" sz="3600" i="1" dirty="0" smtClean="0"/>
              <a:t> diseases</a:t>
            </a:r>
            <a:endParaRPr lang="ar-IQ" sz="3600" dirty="0"/>
          </a:p>
        </p:txBody>
      </p:sp>
      <p:sp>
        <p:nvSpPr>
          <p:cNvPr id="3" name="عنصر نائب للمحتوى 2"/>
          <p:cNvSpPr>
            <a:spLocks noGrp="1"/>
          </p:cNvSpPr>
          <p:nvPr>
            <p:ph idx="1"/>
          </p:nvPr>
        </p:nvSpPr>
        <p:spPr/>
        <p:txBody>
          <a:bodyPr>
            <a:normAutofit fontScale="70000" lnSpcReduction="20000"/>
          </a:bodyPr>
          <a:lstStyle/>
          <a:p>
            <a:pPr algn="l">
              <a:buNone/>
            </a:pPr>
            <a:r>
              <a:rPr lang="en-US" i="1" dirty="0" smtClean="0"/>
              <a:t>. </a:t>
            </a:r>
            <a:r>
              <a:rPr lang="en-US" b="1" i="1" dirty="0"/>
              <a:t>(a) (</a:t>
            </a:r>
            <a:r>
              <a:rPr lang="en-US" b="1" i="1" dirty="0" err="1"/>
              <a:t>i</a:t>
            </a:r>
            <a:r>
              <a:rPr lang="en-US" b="1" i="1" dirty="0"/>
              <a:t>) Most </a:t>
            </a:r>
            <a:r>
              <a:rPr lang="en-US" b="1" i="1" dirty="0" err="1"/>
              <a:t>haemopoietic</a:t>
            </a:r>
            <a:r>
              <a:rPr lang="en-US" b="1" i="1" dirty="0"/>
              <a:t> growth factor</a:t>
            </a:r>
          </a:p>
          <a:p>
            <a:pPr algn="l">
              <a:buNone/>
            </a:pPr>
            <a:r>
              <a:rPr lang="en-US" dirty="0"/>
              <a:t>receptors do not have intrinsic </a:t>
            </a:r>
            <a:r>
              <a:rPr lang="en-US" dirty="0" err="1"/>
              <a:t>kinase</a:t>
            </a:r>
            <a:r>
              <a:rPr lang="en-US" dirty="0"/>
              <a:t> activity but associate with a protein </a:t>
            </a:r>
            <a:r>
              <a:rPr lang="en-US" dirty="0" err="1"/>
              <a:t>kinase</a:t>
            </a:r>
            <a:r>
              <a:rPr lang="en-US" dirty="0"/>
              <a:t> such as JAK2 in the cytoplasm. </a:t>
            </a:r>
            <a:endParaRPr lang="en-US" dirty="0" smtClean="0"/>
          </a:p>
          <a:p>
            <a:pPr algn="l">
              <a:buNone/>
            </a:pPr>
            <a:r>
              <a:rPr lang="en-US" dirty="0" smtClean="0"/>
              <a:t>(</a:t>
            </a:r>
            <a:r>
              <a:rPr lang="en-US" dirty="0"/>
              <a:t>ii) When the </a:t>
            </a:r>
            <a:r>
              <a:rPr lang="en-US" dirty="0" smtClean="0"/>
              <a:t>receptor binds </a:t>
            </a:r>
            <a:r>
              <a:rPr lang="en-US" dirty="0"/>
              <a:t>a growth factor (e.g. erythropoietin) the </a:t>
            </a:r>
            <a:r>
              <a:rPr lang="en-US" dirty="0" err="1"/>
              <a:t>cytoplasmic</a:t>
            </a:r>
            <a:r>
              <a:rPr lang="en-US" dirty="0"/>
              <a:t> domains move closer together and the JAK2 molecules can activate each</a:t>
            </a:r>
          </a:p>
          <a:p>
            <a:pPr algn="l">
              <a:buNone/>
            </a:pPr>
            <a:r>
              <a:rPr lang="en-US" dirty="0"/>
              <a:t>other by </a:t>
            </a:r>
            <a:r>
              <a:rPr lang="en-US" dirty="0" err="1"/>
              <a:t>phosphorylation</a:t>
            </a:r>
            <a:r>
              <a:rPr lang="en-US" dirty="0"/>
              <a:t> and </a:t>
            </a:r>
            <a:r>
              <a:rPr lang="en-US" dirty="0" err="1"/>
              <a:t>phosphorylate</a:t>
            </a:r>
            <a:r>
              <a:rPr lang="en-US" dirty="0"/>
              <a:t> downstream </a:t>
            </a:r>
            <a:r>
              <a:rPr lang="en-US" dirty="0" err="1"/>
              <a:t>poteins</a:t>
            </a:r>
            <a:r>
              <a:rPr lang="en-US" dirty="0"/>
              <a:t> e.g. STATS (Fig. 1.7). (iii) The V617F </a:t>
            </a:r>
            <a:r>
              <a:rPr lang="en-US" i="1" dirty="0"/>
              <a:t>JAK2 mutation allows the JAK</a:t>
            </a:r>
          </a:p>
          <a:p>
            <a:pPr algn="l">
              <a:buNone/>
            </a:pPr>
            <a:r>
              <a:rPr lang="en-US" dirty="0"/>
              <a:t>protein to become activated even when no growth factor is bound</a:t>
            </a:r>
            <a:r>
              <a:rPr lang="en-US" dirty="0" smtClean="0"/>
              <a:t>.</a:t>
            </a:r>
          </a:p>
          <a:p>
            <a:pPr algn="l">
              <a:buNone/>
            </a:pPr>
            <a:r>
              <a:rPr lang="en-US" dirty="0" smtClean="0"/>
              <a:t> </a:t>
            </a:r>
            <a:r>
              <a:rPr lang="en-US" b="1" dirty="0"/>
              <a:t>(b) A model for the development of </a:t>
            </a:r>
            <a:r>
              <a:rPr lang="en-US" b="1" dirty="0" err="1"/>
              <a:t>myeloproliferative</a:t>
            </a:r>
            <a:r>
              <a:rPr lang="en-US" b="1" dirty="0"/>
              <a:t> disease</a:t>
            </a:r>
          </a:p>
          <a:p>
            <a:pPr algn="l">
              <a:buNone/>
            </a:pPr>
            <a:r>
              <a:rPr lang="en-US" dirty="0"/>
              <a:t>following </a:t>
            </a:r>
            <a:r>
              <a:rPr lang="en-US" i="1" dirty="0"/>
              <a:t>JAK2 mutation. The primary event appears to predispose to an acquired heterozygous mutation of JAK2 (V617F). This leads</a:t>
            </a:r>
          </a:p>
          <a:p>
            <a:pPr algn="l">
              <a:buNone/>
            </a:pPr>
            <a:r>
              <a:rPr lang="en-US" dirty="0"/>
              <a:t>to a survival advantage. In some patients, a mitotic recombination event leads to a homozygous </a:t>
            </a:r>
            <a:r>
              <a:rPr lang="en-US" i="1" dirty="0"/>
              <a:t>JAK2 mutation state.</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3074" name="Picture 2"/>
          <p:cNvPicPr>
            <a:picLocks noGrp="1" noChangeAspect="1" noChangeArrowheads="1"/>
          </p:cNvPicPr>
          <p:nvPr>
            <p:ph idx="1"/>
          </p:nvPr>
        </p:nvPicPr>
        <p:blipFill>
          <a:blip r:embed="rId2"/>
          <a:srcRect/>
          <a:stretch>
            <a:fillRect/>
          </a:stretch>
        </p:blipFill>
        <p:spPr bwMode="auto">
          <a:xfrm>
            <a:off x="1437710" y="1600200"/>
            <a:ext cx="6268580" cy="4525963"/>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725602"/>
          </a:xfrm>
        </p:spPr>
        <p:txBody>
          <a:bodyPr>
            <a:noAutofit/>
          </a:bodyPr>
          <a:lstStyle/>
          <a:p>
            <a:r>
              <a:rPr lang="en-US" sz="3200" dirty="0"/>
              <a:t>Frequency of </a:t>
            </a:r>
            <a:r>
              <a:rPr lang="en-US" sz="3200" i="1" dirty="0"/>
              <a:t>JAK2, CALR and MPL mutations in the three subtypes of </a:t>
            </a:r>
            <a:r>
              <a:rPr lang="en-US" sz="3200" i="1" dirty="0" err="1"/>
              <a:t>myeloproliferative</a:t>
            </a:r>
            <a:r>
              <a:rPr lang="en-US" sz="3200" i="1" dirty="0"/>
              <a:t> neoplasm. Source</a:t>
            </a:r>
            <a:endParaRPr lang="ar-IQ" sz="3200" dirty="0"/>
          </a:p>
        </p:txBody>
      </p:sp>
      <p:pic>
        <p:nvPicPr>
          <p:cNvPr id="4098" name="Picture 2"/>
          <p:cNvPicPr>
            <a:picLocks noGrp="1" noChangeAspect="1" noChangeArrowheads="1"/>
          </p:cNvPicPr>
          <p:nvPr>
            <p:ph idx="1"/>
          </p:nvPr>
        </p:nvPicPr>
        <p:blipFill>
          <a:blip r:embed="rId2"/>
          <a:srcRect/>
          <a:stretch>
            <a:fillRect/>
          </a:stretch>
        </p:blipFill>
        <p:spPr bwMode="auto">
          <a:xfrm>
            <a:off x="0" y="2143116"/>
            <a:ext cx="9144000" cy="3932324"/>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buNone/>
            </a:pPr>
            <a:r>
              <a:rPr lang="en-US" b="1" dirty="0" err="1"/>
              <a:t>Polycythaemia</a:t>
            </a:r>
            <a:endParaRPr lang="en-US" b="1" dirty="0"/>
          </a:p>
          <a:p>
            <a:pPr algn="l">
              <a:buNone/>
            </a:pPr>
            <a:r>
              <a:rPr lang="en-US" dirty="0" err="1"/>
              <a:t>Polycythaemia</a:t>
            </a:r>
            <a:r>
              <a:rPr lang="en-US" dirty="0"/>
              <a:t> is defined as an increase in the </a:t>
            </a:r>
            <a:r>
              <a:rPr lang="en-US" dirty="0" err="1" smtClean="0"/>
              <a:t>haemoglobin</a:t>
            </a:r>
            <a:r>
              <a:rPr lang="en-US" dirty="0" smtClean="0"/>
              <a:t> concentration </a:t>
            </a:r>
            <a:r>
              <a:rPr lang="en-US" dirty="0"/>
              <a:t>above the upper limit of normal for the </a:t>
            </a:r>
            <a:r>
              <a:rPr lang="en-US" dirty="0" smtClean="0"/>
              <a:t>patient’s age </a:t>
            </a:r>
            <a:r>
              <a:rPr lang="en-US" dirty="0"/>
              <a:t>and sex.</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2740</Words>
  <Application>Microsoft Office PowerPoint</Application>
  <PresentationFormat>عرض على الشاشة (3:4)‏</PresentationFormat>
  <Paragraphs>282</Paragraphs>
  <Slides>44</Slides>
  <Notes>0</Notes>
  <HiddenSlides>0</HiddenSlides>
  <MMClips>0</MMClips>
  <ScaleCrop>false</ScaleCrop>
  <HeadingPairs>
    <vt:vector size="4" baseType="variant">
      <vt:variant>
        <vt:lpstr>سمة</vt:lpstr>
      </vt:variant>
      <vt:variant>
        <vt:i4>1</vt:i4>
      </vt:variant>
      <vt:variant>
        <vt:lpstr>عناوين الشرائح</vt:lpstr>
      </vt:variant>
      <vt:variant>
        <vt:i4>44</vt:i4>
      </vt:variant>
    </vt:vector>
  </HeadingPairs>
  <TitlesOfParts>
    <vt:vector size="45" baseType="lpstr">
      <vt:lpstr>سمة Office</vt:lpstr>
      <vt:lpstr>الشريحة 1</vt:lpstr>
      <vt:lpstr>الشريحة 2</vt:lpstr>
      <vt:lpstr>الشريحة 3</vt:lpstr>
      <vt:lpstr>Genetic mutations in myeloproliferative diseases and other myeloid neoplasms.</vt:lpstr>
      <vt:lpstr>Relationship between the three myeloproliferative diseases. They may all arise by somatic mutation in the pluripotential stem and progenitor cells. Many transitional cases occur showing features of two conditions and, in other cases, the disease transforms during its course from one of these diseases to another or to acute myeloid leukaemia. The three diseases, polycythaemia rubra vera, essential thrombocythaemia and primary myelofibrosis, are characterized by JAK2 or CALR mutation in a varying proportion of cases.</vt:lpstr>
      <vt:lpstr>The role of JAK2 mutation in the generation of myeloproliferative diseases</vt:lpstr>
      <vt:lpstr>الشريحة 7</vt:lpstr>
      <vt:lpstr>Frequency of JAK2, CALR and MPL mutations in the three subtypes of myeloproliferative neoplasm. Source</vt:lpstr>
      <vt:lpstr>الشريحة 9</vt:lpstr>
      <vt:lpstr>Polycythaemia vera (PV) </vt:lpstr>
      <vt:lpstr>Classification of polycythaemia</vt:lpstr>
      <vt:lpstr>الشريحة 12</vt:lpstr>
      <vt:lpstr>Clinical features</vt:lpstr>
      <vt:lpstr>Laboratory findings </vt:lpstr>
      <vt:lpstr>Radiodilution methods for measuring red cell and plasma volume.</vt:lpstr>
      <vt:lpstr>الشريحة 16</vt:lpstr>
      <vt:lpstr>Diagnosis</vt:lpstr>
      <vt:lpstr>Congenital causes of primary polycythaemia</vt:lpstr>
      <vt:lpstr>Secondary polycythaemia</vt:lpstr>
      <vt:lpstr>Apparent polycythaemia</vt:lpstr>
      <vt:lpstr>Essential thrombocythaemia</vt:lpstr>
      <vt:lpstr>الشريحة 22</vt:lpstr>
      <vt:lpstr>Typical clinical and laboratory features of essential thrombocythaemia associated with JAK2 or CALR mutation</vt:lpstr>
      <vt:lpstr>الشريحة 24</vt:lpstr>
      <vt:lpstr>The suggested diagnostic criteria for essential thrombocythaemia </vt:lpstr>
      <vt:lpstr>Causes of a raised platelet count</vt:lpstr>
      <vt:lpstr>Clinical and laboratory findings</vt:lpstr>
      <vt:lpstr>الشريحة 28</vt:lpstr>
      <vt:lpstr>Peripheral blood film in essential thrombocythaemia showing increased numbers of platelets and a nucleated megakaryocytic fragment</vt:lpstr>
      <vt:lpstr>الشريحة 30</vt:lpstr>
      <vt:lpstr>الشريحة 31</vt:lpstr>
      <vt:lpstr>الشريحة 32</vt:lpstr>
      <vt:lpstr>الشريحة 33</vt:lpstr>
      <vt:lpstr>الشريحة 34</vt:lpstr>
      <vt:lpstr>الشريحة 35</vt:lpstr>
      <vt:lpstr>(a) Peripheral blood film in primary myelofibrosis. Leucoerythroblastic change with ‘tear‐drop’ cells and an erythroblast. (b) Massive splenomegaly in a patient with myelofibrosis</vt:lpstr>
      <vt:lpstr>الشريحة 37</vt:lpstr>
      <vt:lpstr>الشريحة 38</vt:lpstr>
      <vt:lpstr>الشريحة 39</vt:lpstr>
      <vt:lpstr>Treatment </vt:lpstr>
      <vt:lpstr>الشريحة 41</vt:lpstr>
      <vt:lpstr>الشريحة 42</vt:lpstr>
      <vt:lpstr>Mastocytosis </vt:lpstr>
      <vt:lpstr>الشريحة 44</vt:lpstr>
    </vt:vector>
  </TitlesOfParts>
  <Company>SACC - ANAS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DR.Ahmed Saker 2O14</dc:creator>
  <cp:lastModifiedBy>DR.Ahmed Saker 2O14</cp:lastModifiedBy>
  <cp:revision>8</cp:revision>
  <dcterms:created xsi:type="dcterms:W3CDTF">2021-12-06T16:11:52Z</dcterms:created>
  <dcterms:modified xsi:type="dcterms:W3CDTF">2021-12-06T17:56:35Z</dcterms:modified>
</cp:coreProperties>
</file>