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83" r:id="rId10"/>
    <p:sldId id="264" r:id="rId11"/>
    <p:sldId id="281" r:id="rId12"/>
    <p:sldId id="279" r:id="rId13"/>
    <p:sldId id="266" r:id="rId14"/>
    <p:sldId id="267" r:id="rId15"/>
    <p:sldId id="268" r:id="rId16"/>
    <p:sldId id="273" r:id="rId17"/>
    <p:sldId id="280" r:id="rId18"/>
    <p:sldId id="269" r:id="rId19"/>
    <p:sldId id="271" r:id="rId20"/>
    <p:sldId id="270" r:id="rId21"/>
    <p:sldId id="272" r:id="rId22"/>
    <p:sldId id="274" r:id="rId23"/>
    <p:sldId id="275" r:id="rId24"/>
    <p:sldId id="276" r:id="rId25"/>
    <p:sldId id="277" r:id="rId26"/>
    <p:sldId id="282" r:id="rId27"/>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69DD428-3927-4ADE-BD24-D43E5409C41D}" type="datetimeFigureOut">
              <a:rPr lang="ar-IQ" smtClean="0"/>
              <a:t>07/05/1443</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EEFD4ED-DCA4-4A24-B4D4-4D80A94B4CD5}" type="slidenum">
              <a:rPr lang="ar-IQ" smtClean="0"/>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Anemia can be classified</a:t>
            </a:r>
            <a:r>
              <a:rPr lang="en-US" baseline="0" dirty="0" smtClean="0"/>
              <a:t> on the basis of the morphology of the RBCs, etiology, or pathophysiology</a:t>
            </a:r>
          </a:p>
          <a:p>
            <a:r>
              <a:rPr lang="en-US" dirty="0" smtClean="0"/>
              <a:t>- This</a:t>
            </a:r>
            <a:r>
              <a:rPr lang="en-US" baseline="0" dirty="0" smtClean="0"/>
              <a:t> scheme of classification is based on the size of RBC which is measured by Mean cell volume (MCV). As per MCV, cells are considered macrocytic if they are larger than normal, microcytic if hey are smaller than normal, and normocytic if their size falls within normal limits</a:t>
            </a:r>
            <a:endParaRPr lang="en-US" dirty="0"/>
          </a:p>
        </p:txBody>
      </p:sp>
      <p:sp>
        <p:nvSpPr>
          <p:cNvPr id="4" name="Slide Number Placeholder 3"/>
          <p:cNvSpPr>
            <a:spLocks noGrp="1"/>
          </p:cNvSpPr>
          <p:nvPr>
            <p:ph type="sldNum" sz="quarter" idx="10"/>
          </p:nvPr>
        </p:nvSpPr>
        <p:spPr/>
        <p:txBody>
          <a:bodyPr/>
          <a:lstStyle/>
          <a:p>
            <a:fld id="{DD8BBCC8-12DC-439D-B395-82037BDB455A}" type="slidenum">
              <a:rPr lang="en-US" smtClean="0"/>
              <a:pPr/>
              <a:t>11</a:t>
            </a:fld>
            <a:endParaRPr lang="en-US"/>
          </a:p>
        </p:txBody>
      </p:sp>
    </p:spTree>
    <p:extLst>
      <p:ext uri="{BB962C8B-B14F-4D97-AF65-F5344CB8AC3E}">
        <p14:creationId xmlns:p14="http://schemas.microsoft.com/office/powerpoint/2010/main" xmlns="" val="3059484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FCB6DBBA-EA01-4549-BEFC-5F2FF4B85DE3}" type="datetimeFigureOut">
              <a:rPr lang="ar-IQ" smtClean="0"/>
              <a:t>07/05/1443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B08EC4D-0D49-42A3-AEA8-F1E7C54250D3}"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FCB6DBBA-EA01-4549-BEFC-5F2FF4B85DE3}" type="datetimeFigureOut">
              <a:rPr lang="ar-IQ" smtClean="0"/>
              <a:t>07/05/1443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B08EC4D-0D49-42A3-AEA8-F1E7C54250D3}"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FCB6DBBA-EA01-4549-BEFC-5F2FF4B85DE3}" type="datetimeFigureOut">
              <a:rPr lang="ar-IQ" smtClean="0"/>
              <a:t>07/05/1443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B08EC4D-0D49-42A3-AEA8-F1E7C54250D3}"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FCB6DBBA-EA01-4549-BEFC-5F2FF4B85DE3}" type="datetimeFigureOut">
              <a:rPr lang="ar-IQ" smtClean="0"/>
              <a:t>07/05/1443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B08EC4D-0D49-42A3-AEA8-F1E7C54250D3}"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CB6DBBA-EA01-4549-BEFC-5F2FF4B85DE3}" type="datetimeFigureOut">
              <a:rPr lang="ar-IQ" smtClean="0"/>
              <a:t>07/05/1443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B08EC4D-0D49-42A3-AEA8-F1E7C54250D3}"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FCB6DBBA-EA01-4549-BEFC-5F2FF4B85DE3}" type="datetimeFigureOut">
              <a:rPr lang="ar-IQ" smtClean="0"/>
              <a:t>07/05/1443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1B08EC4D-0D49-42A3-AEA8-F1E7C54250D3}"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FCB6DBBA-EA01-4549-BEFC-5F2FF4B85DE3}" type="datetimeFigureOut">
              <a:rPr lang="ar-IQ" smtClean="0"/>
              <a:t>07/05/1443</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1B08EC4D-0D49-42A3-AEA8-F1E7C54250D3}"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FCB6DBBA-EA01-4549-BEFC-5F2FF4B85DE3}" type="datetimeFigureOut">
              <a:rPr lang="ar-IQ" smtClean="0"/>
              <a:t>07/05/1443</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1B08EC4D-0D49-42A3-AEA8-F1E7C54250D3}"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CB6DBBA-EA01-4549-BEFC-5F2FF4B85DE3}" type="datetimeFigureOut">
              <a:rPr lang="ar-IQ" smtClean="0"/>
              <a:t>07/05/1443</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1B08EC4D-0D49-42A3-AEA8-F1E7C54250D3}"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CB6DBBA-EA01-4549-BEFC-5F2FF4B85DE3}" type="datetimeFigureOut">
              <a:rPr lang="ar-IQ" smtClean="0"/>
              <a:t>07/05/1443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1B08EC4D-0D49-42A3-AEA8-F1E7C54250D3}"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CB6DBBA-EA01-4549-BEFC-5F2FF4B85DE3}" type="datetimeFigureOut">
              <a:rPr lang="ar-IQ" smtClean="0"/>
              <a:t>07/05/1443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1B08EC4D-0D49-42A3-AEA8-F1E7C54250D3}"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CB6DBBA-EA01-4549-BEFC-5F2FF4B85DE3}" type="datetimeFigureOut">
              <a:rPr lang="ar-IQ" smtClean="0"/>
              <a:t>07/05/1443</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B08EC4D-0D49-42A3-AEA8-F1E7C54250D3}"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IQ" dirty="0" smtClean="0"/>
              <a:t> </a:t>
            </a:r>
            <a:r>
              <a:rPr lang="en-US" dirty="0" smtClean="0"/>
              <a:t>Anemia 3ed year </a:t>
            </a:r>
            <a:endParaRPr lang="ar-IQ" dirty="0"/>
          </a:p>
        </p:txBody>
      </p:sp>
      <p:sp>
        <p:nvSpPr>
          <p:cNvPr id="3" name="عنوان فرعي 2"/>
          <p:cNvSpPr>
            <a:spLocks noGrp="1"/>
          </p:cNvSpPr>
          <p:nvPr>
            <p:ph type="subTitle" idx="1"/>
          </p:nvPr>
        </p:nvSpPr>
        <p:spPr/>
        <p:txBody>
          <a:bodyPr/>
          <a:lstStyle/>
          <a:p>
            <a:r>
              <a:rPr lang="en-US" dirty="0" smtClean="0"/>
              <a:t>Ass. Prof. </a:t>
            </a:r>
            <a:r>
              <a:rPr lang="en-US" dirty="0" err="1" smtClean="0"/>
              <a:t>Abeer</a:t>
            </a:r>
            <a:r>
              <a:rPr lang="en-US" dirty="0" smtClean="0"/>
              <a:t> </a:t>
            </a:r>
            <a:r>
              <a:rPr lang="en-US" dirty="0" err="1" smtClean="0"/>
              <a:t>Anwer</a:t>
            </a:r>
            <a:r>
              <a:rPr lang="en-US" dirty="0" smtClean="0"/>
              <a:t> Ahmed</a:t>
            </a:r>
            <a:endParaRPr lang="ar-IQ"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solidFill>
                  <a:srgbClr val="FF0000"/>
                </a:solidFill>
              </a:rPr>
              <a:t>Classification and laboratory findings in </a:t>
            </a:r>
            <a:r>
              <a:rPr lang="en-US" b="1" dirty="0" err="1">
                <a:solidFill>
                  <a:srgbClr val="FF0000"/>
                </a:solidFill>
              </a:rPr>
              <a:t>anaemia</a:t>
            </a:r>
            <a:endParaRPr lang="ar-IQ" dirty="0">
              <a:solidFill>
                <a:srgbClr val="FF0000"/>
              </a:solidFill>
            </a:endParaRPr>
          </a:p>
        </p:txBody>
      </p:sp>
      <p:sp>
        <p:nvSpPr>
          <p:cNvPr id="3" name="عنصر نائب للمحتوى 2"/>
          <p:cNvSpPr>
            <a:spLocks noGrp="1"/>
          </p:cNvSpPr>
          <p:nvPr>
            <p:ph idx="1"/>
          </p:nvPr>
        </p:nvSpPr>
        <p:spPr/>
        <p:txBody>
          <a:bodyPr/>
          <a:lstStyle/>
          <a:p>
            <a:pPr algn="l">
              <a:buNone/>
            </a:pPr>
            <a:r>
              <a:rPr lang="en-US" dirty="0"/>
              <a:t>The most useful classification is that based on red cell </a:t>
            </a:r>
            <a:r>
              <a:rPr lang="en-US" dirty="0" smtClean="0"/>
              <a:t>indices(</a:t>
            </a:r>
            <a:r>
              <a:rPr lang="en-US" b="1" dirty="0"/>
              <a:t>MCH, mean corpuscular </a:t>
            </a:r>
            <a:r>
              <a:rPr lang="en-US" b="1" dirty="0" err="1"/>
              <a:t>haemoglobin</a:t>
            </a:r>
            <a:r>
              <a:rPr lang="en-US" b="1" dirty="0"/>
              <a:t>; MCV, mean corpuscular volume.</a:t>
            </a:r>
            <a:r>
              <a:rPr lang="en-US" dirty="0" smtClean="0"/>
              <a:t>) </a:t>
            </a:r>
          </a:p>
          <a:p>
            <a:pPr algn="l">
              <a:buNone/>
            </a:pPr>
            <a:r>
              <a:rPr lang="en-US" dirty="0" smtClean="0"/>
              <a:t>and </a:t>
            </a:r>
            <a:r>
              <a:rPr lang="en-US" dirty="0"/>
              <a:t>divides the </a:t>
            </a:r>
            <a:r>
              <a:rPr lang="en-US" dirty="0" err="1"/>
              <a:t>anaemia</a:t>
            </a:r>
            <a:r>
              <a:rPr lang="en-US" dirty="0"/>
              <a:t> </a:t>
            </a:r>
            <a:r>
              <a:rPr lang="en-US" dirty="0" smtClean="0"/>
              <a:t>into:</a:t>
            </a:r>
          </a:p>
          <a:p>
            <a:pPr algn="l">
              <a:buNone/>
            </a:pPr>
            <a:r>
              <a:rPr lang="en-US" dirty="0" smtClean="0"/>
              <a:t>- </a:t>
            </a:r>
            <a:r>
              <a:rPr lang="en-US" dirty="0" err="1" smtClean="0"/>
              <a:t>microcytic</a:t>
            </a:r>
            <a:endParaRPr lang="en-US" dirty="0" smtClean="0"/>
          </a:p>
          <a:p>
            <a:pPr algn="l">
              <a:buNone/>
            </a:pPr>
            <a:r>
              <a:rPr lang="en-US" dirty="0" smtClean="0"/>
              <a:t>-</a:t>
            </a:r>
            <a:r>
              <a:rPr lang="en-US" dirty="0" err="1" smtClean="0"/>
              <a:t>normocytic</a:t>
            </a:r>
            <a:endParaRPr lang="en-US" dirty="0"/>
          </a:p>
          <a:p>
            <a:pPr algn="l">
              <a:buNone/>
            </a:pPr>
            <a:r>
              <a:rPr lang="en-US" dirty="0" smtClean="0"/>
              <a:t>-and </a:t>
            </a:r>
            <a:r>
              <a:rPr lang="en-US" dirty="0" err="1" smtClean="0"/>
              <a:t>macrocytic</a:t>
            </a:r>
            <a:endParaRPr lang="ar-IQ"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Morphological Classification </a:t>
            </a:r>
            <a:endParaRPr lang="en-US" dirty="0"/>
          </a:p>
        </p:txBody>
      </p:sp>
      <p:cxnSp>
        <p:nvCxnSpPr>
          <p:cNvPr id="34" name="Straight Arrow Connector 33"/>
          <p:cNvCxnSpPr>
            <a:endCxn id="32" idx="0"/>
          </p:cNvCxnSpPr>
          <p:nvPr/>
        </p:nvCxnSpPr>
        <p:spPr>
          <a:xfrm rot="5400000">
            <a:off x="5638800" y="4191000"/>
            <a:ext cx="4572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Rectangle 6"/>
          <p:cNvSpPr/>
          <p:nvPr/>
        </p:nvSpPr>
        <p:spPr>
          <a:xfrm>
            <a:off x="4038600" y="1600200"/>
            <a:ext cx="1219200" cy="457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Anemia</a:t>
            </a:r>
            <a:endParaRPr lang="en-US" dirty="0">
              <a:solidFill>
                <a:schemeClr val="tx1"/>
              </a:solidFill>
            </a:endParaRPr>
          </a:p>
        </p:txBody>
      </p:sp>
      <p:cxnSp>
        <p:nvCxnSpPr>
          <p:cNvPr id="9" name="Straight Arrow Connector 8"/>
          <p:cNvCxnSpPr>
            <a:stCxn id="7" idx="2"/>
          </p:cNvCxnSpPr>
          <p:nvPr/>
        </p:nvCxnSpPr>
        <p:spPr>
          <a:xfrm rot="5400000">
            <a:off x="4380706" y="2324100"/>
            <a:ext cx="534194" cy="794"/>
          </a:xfrm>
          <a:prstGeom prst="straightConnector1">
            <a:avLst/>
          </a:prstGeom>
          <a:ln>
            <a:tailEnd type="none"/>
          </a:ln>
        </p:spPr>
        <p:style>
          <a:lnRef idx="2">
            <a:schemeClr val="dk1"/>
          </a:lnRef>
          <a:fillRef idx="1">
            <a:schemeClr val="lt1"/>
          </a:fillRef>
          <a:effectRef idx="0">
            <a:schemeClr val="dk1"/>
          </a:effectRef>
          <a:fontRef idx="minor">
            <a:schemeClr val="dk1"/>
          </a:fontRef>
        </p:style>
      </p:cxnSp>
      <p:cxnSp>
        <p:nvCxnSpPr>
          <p:cNvPr id="11" name="Straight Connector 10"/>
          <p:cNvCxnSpPr/>
          <p:nvPr/>
        </p:nvCxnSpPr>
        <p:spPr>
          <a:xfrm>
            <a:off x="1905000" y="2590800"/>
            <a:ext cx="5638800" cy="1588"/>
          </a:xfrm>
          <a:prstGeom prst="line">
            <a:avLst/>
          </a:prstGeom>
          <a:ln/>
        </p:spPr>
        <p:style>
          <a:lnRef idx="2">
            <a:schemeClr val="dk1"/>
          </a:lnRef>
          <a:fillRef idx="1">
            <a:schemeClr val="lt1"/>
          </a:fillRef>
          <a:effectRef idx="0">
            <a:schemeClr val="dk1"/>
          </a:effectRef>
          <a:fontRef idx="minor">
            <a:schemeClr val="dk1"/>
          </a:fontRef>
        </p:style>
      </p:cxnSp>
      <p:cxnSp>
        <p:nvCxnSpPr>
          <p:cNvPr id="16" name="Straight Arrow Connector 15"/>
          <p:cNvCxnSpPr/>
          <p:nvPr/>
        </p:nvCxnSpPr>
        <p:spPr>
          <a:xfrm rot="5400000">
            <a:off x="1676400" y="2819400"/>
            <a:ext cx="457200" cy="1588"/>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17" name="Straight Arrow Connector 16"/>
          <p:cNvCxnSpPr/>
          <p:nvPr/>
        </p:nvCxnSpPr>
        <p:spPr>
          <a:xfrm rot="5400000">
            <a:off x="4418806" y="2818606"/>
            <a:ext cx="457200" cy="1588"/>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18" name="Straight Arrow Connector 17"/>
          <p:cNvCxnSpPr/>
          <p:nvPr/>
        </p:nvCxnSpPr>
        <p:spPr>
          <a:xfrm rot="5400000">
            <a:off x="7314406" y="2818606"/>
            <a:ext cx="457200" cy="1588"/>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19" name="Rectangle 18"/>
          <p:cNvSpPr/>
          <p:nvPr/>
        </p:nvSpPr>
        <p:spPr>
          <a:xfrm>
            <a:off x="1295400" y="3048000"/>
            <a:ext cx="1219200" cy="457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solidFill>
                  <a:schemeClr val="tx1"/>
                </a:solidFill>
              </a:rPr>
              <a:t>Macrocytic</a:t>
            </a:r>
            <a:r>
              <a:rPr lang="en-US" dirty="0" smtClean="0">
                <a:solidFill>
                  <a:schemeClr val="tx1"/>
                </a:solidFill>
              </a:rPr>
              <a:t> </a:t>
            </a:r>
            <a:endParaRPr lang="en-US" dirty="0">
              <a:solidFill>
                <a:schemeClr val="tx1"/>
              </a:solidFill>
            </a:endParaRPr>
          </a:p>
        </p:txBody>
      </p:sp>
      <p:sp>
        <p:nvSpPr>
          <p:cNvPr id="20" name="Rectangle 19"/>
          <p:cNvSpPr/>
          <p:nvPr/>
        </p:nvSpPr>
        <p:spPr>
          <a:xfrm>
            <a:off x="3962400" y="3048000"/>
            <a:ext cx="1371600" cy="457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solidFill>
                  <a:schemeClr val="tx1"/>
                </a:solidFill>
              </a:rPr>
              <a:t>Normocytic</a:t>
            </a:r>
            <a:r>
              <a:rPr lang="en-US" dirty="0" smtClean="0">
                <a:solidFill>
                  <a:schemeClr val="tx1"/>
                </a:solidFill>
              </a:rPr>
              <a:t> </a:t>
            </a:r>
            <a:endParaRPr lang="en-US" dirty="0">
              <a:solidFill>
                <a:schemeClr val="tx1"/>
              </a:solidFill>
            </a:endParaRPr>
          </a:p>
        </p:txBody>
      </p:sp>
      <p:sp>
        <p:nvSpPr>
          <p:cNvPr id="21" name="Rectangle 20"/>
          <p:cNvSpPr/>
          <p:nvPr/>
        </p:nvSpPr>
        <p:spPr>
          <a:xfrm>
            <a:off x="6934200" y="3048000"/>
            <a:ext cx="1295400" cy="457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solidFill>
                  <a:schemeClr val="tx1"/>
                </a:solidFill>
              </a:rPr>
              <a:t>Microcytic</a:t>
            </a:r>
            <a:r>
              <a:rPr lang="en-US" dirty="0" smtClean="0">
                <a:solidFill>
                  <a:schemeClr val="tx1"/>
                </a:solidFill>
              </a:rPr>
              <a:t> </a:t>
            </a:r>
            <a:endParaRPr lang="en-US" dirty="0">
              <a:solidFill>
                <a:schemeClr val="tx1"/>
              </a:solidFill>
            </a:endParaRPr>
          </a:p>
        </p:txBody>
      </p:sp>
      <p:cxnSp>
        <p:nvCxnSpPr>
          <p:cNvPr id="22" name="Straight Arrow Connector 21"/>
          <p:cNvCxnSpPr/>
          <p:nvPr/>
        </p:nvCxnSpPr>
        <p:spPr>
          <a:xfrm rot="5400000">
            <a:off x="1676400" y="3733006"/>
            <a:ext cx="457200" cy="1588"/>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23" name="Rectangle 22"/>
          <p:cNvSpPr/>
          <p:nvPr/>
        </p:nvSpPr>
        <p:spPr>
          <a:xfrm>
            <a:off x="228600" y="4419600"/>
            <a:ext cx="1524000" cy="457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solidFill>
                  <a:schemeClr val="tx1"/>
                </a:solidFill>
              </a:rPr>
              <a:t>Megaloblastic</a:t>
            </a:r>
            <a:r>
              <a:rPr lang="en-US" dirty="0" smtClean="0">
                <a:solidFill>
                  <a:schemeClr val="tx1"/>
                </a:solidFill>
              </a:rPr>
              <a:t>  </a:t>
            </a:r>
            <a:endParaRPr lang="en-US" dirty="0">
              <a:solidFill>
                <a:schemeClr val="tx1"/>
              </a:solidFill>
            </a:endParaRPr>
          </a:p>
        </p:txBody>
      </p:sp>
      <p:cxnSp>
        <p:nvCxnSpPr>
          <p:cNvPr id="27" name="Straight Connector 26"/>
          <p:cNvCxnSpPr/>
          <p:nvPr/>
        </p:nvCxnSpPr>
        <p:spPr>
          <a:xfrm>
            <a:off x="990600" y="3962400"/>
            <a:ext cx="1905000" cy="1588"/>
          </a:xfrm>
          <a:prstGeom prst="line">
            <a:avLst/>
          </a:prstGeom>
          <a:ln/>
        </p:spPr>
        <p:style>
          <a:lnRef idx="2">
            <a:schemeClr val="dk1"/>
          </a:lnRef>
          <a:fillRef idx="1">
            <a:schemeClr val="lt1"/>
          </a:fillRef>
          <a:effectRef idx="0">
            <a:schemeClr val="dk1"/>
          </a:effectRef>
          <a:fontRef idx="minor">
            <a:schemeClr val="dk1"/>
          </a:fontRef>
        </p:style>
      </p:cxnSp>
      <p:cxnSp>
        <p:nvCxnSpPr>
          <p:cNvPr id="28" name="Straight Arrow Connector 27"/>
          <p:cNvCxnSpPr/>
          <p:nvPr/>
        </p:nvCxnSpPr>
        <p:spPr>
          <a:xfrm rot="5400000">
            <a:off x="762794" y="4190206"/>
            <a:ext cx="457200" cy="1588"/>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29" name="Straight Arrow Connector 28"/>
          <p:cNvCxnSpPr/>
          <p:nvPr/>
        </p:nvCxnSpPr>
        <p:spPr>
          <a:xfrm rot="5400000">
            <a:off x="2666206" y="4190206"/>
            <a:ext cx="457200" cy="1588"/>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30" name="Rectangle 29"/>
          <p:cNvSpPr/>
          <p:nvPr/>
        </p:nvSpPr>
        <p:spPr>
          <a:xfrm>
            <a:off x="1981200" y="4419600"/>
            <a:ext cx="1981200" cy="457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Non-</a:t>
            </a:r>
            <a:r>
              <a:rPr lang="en-US" dirty="0" err="1" smtClean="0">
                <a:solidFill>
                  <a:schemeClr val="tx1"/>
                </a:solidFill>
              </a:rPr>
              <a:t>megaloblastic</a:t>
            </a:r>
            <a:r>
              <a:rPr lang="en-US" dirty="0" smtClean="0">
                <a:solidFill>
                  <a:schemeClr val="tx1"/>
                </a:solidFill>
              </a:rPr>
              <a:t>  </a:t>
            </a:r>
            <a:endParaRPr lang="en-US" dirty="0">
              <a:solidFill>
                <a:schemeClr val="tx1"/>
              </a:solidFill>
            </a:endParaRPr>
          </a:p>
        </p:txBody>
      </p:sp>
      <p:sp>
        <p:nvSpPr>
          <p:cNvPr id="32" name="Rectangle 31"/>
          <p:cNvSpPr/>
          <p:nvPr/>
        </p:nvSpPr>
        <p:spPr>
          <a:xfrm>
            <a:off x="5486400" y="4419600"/>
            <a:ext cx="762000" cy="457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IDA  </a:t>
            </a:r>
            <a:endParaRPr lang="en-US" dirty="0">
              <a:solidFill>
                <a:schemeClr val="tx1"/>
              </a:solidFill>
            </a:endParaRPr>
          </a:p>
        </p:txBody>
      </p:sp>
      <p:cxnSp>
        <p:nvCxnSpPr>
          <p:cNvPr id="33" name="Straight Connector 32"/>
          <p:cNvCxnSpPr/>
          <p:nvPr/>
        </p:nvCxnSpPr>
        <p:spPr>
          <a:xfrm>
            <a:off x="5867400" y="3962400"/>
            <a:ext cx="2514600" cy="1588"/>
          </a:xfrm>
          <a:prstGeom prst="line">
            <a:avLst/>
          </a:prstGeom>
          <a:ln/>
        </p:spPr>
        <p:style>
          <a:lnRef idx="2">
            <a:schemeClr val="dk1"/>
          </a:lnRef>
          <a:fillRef idx="1">
            <a:schemeClr val="lt1"/>
          </a:fillRef>
          <a:effectRef idx="0">
            <a:schemeClr val="dk1"/>
          </a:effectRef>
          <a:fontRef idx="minor">
            <a:schemeClr val="dk1"/>
          </a:fontRef>
        </p:style>
      </p:cxnSp>
      <p:cxnSp>
        <p:nvCxnSpPr>
          <p:cNvPr id="35" name="Straight Arrow Connector 34"/>
          <p:cNvCxnSpPr/>
          <p:nvPr/>
        </p:nvCxnSpPr>
        <p:spPr>
          <a:xfrm rot="5400000">
            <a:off x="8154194" y="4190206"/>
            <a:ext cx="457200" cy="1588"/>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36" name="Rectangle 35"/>
          <p:cNvSpPr/>
          <p:nvPr/>
        </p:nvSpPr>
        <p:spPr>
          <a:xfrm>
            <a:off x="7848600" y="4419600"/>
            <a:ext cx="1219200" cy="6096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Genetic </a:t>
            </a:r>
          </a:p>
          <a:p>
            <a:pPr algn="ctr"/>
            <a:r>
              <a:rPr lang="en-US" dirty="0" smtClean="0">
                <a:solidFill>
                  <a:schemeClr val="tx1"/>
                </a:solidFill>
              </a:rPr>
              <a:t>Anomaly  </a:t>
            </a:r>
            <a:endParaRPr lang="en-US" dirty="0">
              <a:solidFill>
                <a:schemeClr val="tx1"/>
              </a:solidFill>
            </a:endParaRPr>
          </a:p>
        </p:txBody>
      </p:sp>
      <p:cxnSp>
        <p:nvCxnSpPr>
          <p:cNvPr id="40" name="Elbow Connector 39"/>
          <p:cNvCxnSpPr>
            <a:stCxn id="21" idx="2"/>
          </p:cNvCxnSpPr>
          <p:nvPr/>
        </p:nvCxnSpPr>
        <p:spPr>
          <a:xfrm rot="5400000">
            <a:off x="7143750" y="3524250"/>
            <a:ext cx="457200" cy="419100"/>
          </a:xfrm>
          <a:prstGeom prst="bentConnector3">
            <a:avLst>
              <a:gd name="adj1" fmla="val 50000"/>
            </a:avLst>
          </a:prstGeom>
          <a:ln>
            <a:tailEnd type="arrow"/>
          </a:ln>
        </p:spPr>
        <p:style>
          <a:lnRef idx="2">
            <a:schemeClr val="dk1"/>
          </a:lnRef>
          <a:fillRef idx="1">
            <a:schemeClr val="lt1"/>
          </a:fillRef>
          <a:effectRef idx="0">
            <a:schemeClr val="dk1"/>
          </a:effectRef>
          <a:fontRef idx="minor">
            <a:schemeClr val="dk1"/>
          </a:fontRef>
        </p:style>
      </p:cxnSp>
      <p:cxnSp>
        <p:nvCxnSpPr>
          <p:cNvPr id="48" name="Straight Arrow Connector 47"/>
          <p:cNvCxnSpPr>
            <a:stCxn id="23" idx="2"/>
          </p:cNvCxnSpPr>
          <p:nvPr/>
        </p:nvCxnSpPr>
        <p:spPr>
          <a:xfrm rot="5400000">
            <a:off x="838200" y="5029200"/>
            <a:ext cx="304800" cy="1588"/>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49" name="Rectangle 48"/>
          <p:cNvSpPr/>
          <p:nvPr/>
        </p:nvSpPr>
        <p:spPr>
          <a:xfrm>
            <a:off x="152400" y="5181600"/>
            <a:ext cx="1676400" cy="9144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342900" indent="-342900">
              <a:buAutoNum type="arabicPeriod"/>
            </a:pPr>
            <a:r>
              <a:rPr lang="en-US" sz="1200" dirty="0" smtClean="0">
                <a:solidFill>
                  <a:schemeClr val="tx1"/>
                </a:solidFill>
              </a:rPr>
              <a:t>Vitamin B12 deficiency </a:t>
            </a:r>
          </a:p>
          <a:p>
            <a:pPr marL="342900" indent="-342900">
              <a:buAutoNum type="arabicPeriod"/>
            </a:pPr>
            <a:r>
              <a:rPr lang="en-US" sz="1200" dirty="0" smtClean="0">
                <a:solidFill>
                  <a:schemeClr val="tx1"/>
                </a:solidFill>
              </a:rPr>
              <a:t>Folic acid deficiency </a:t>
            </a:r>
            <a:endParaRPr lang="en-US" sz="1200" dirty="0">
              <a:solidFill>
                <a:schemeClr val="tx1"/>
              </a:solidFill>
            </a:endParaRPr>
          </a:p>
        </p:txBody>
      </p:sp>
      <p:cxnSp>
        <p:nvCxnSpPr>
          <p:cNvPr id="50" name="Straight Arrow Connector 49"/>
          <p:cNvCxnSpPr/>
          <p:nvPr/>
        </p:nvCxnSpPr>
        <p:spPr>
          <a:xfrm rot="5400000">
            <a:off x="8001000" y="5181600"/>
            <a:ext cx="304800" cy="1588"/>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51" name="Rectangle 50"/>
          <p:cNvSpPr/>
          <p:nvPr/>
        </p:nvSpPr>
        <p:spPr>
          <a:xfrm>
            <a:off x="7315200" y="5334000"/>
            <a:ext cx="1676400" cy="533400"/>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marL="342900" indent="-342900">
              <a:buAutoNum type="arabicPeriod"/>
            </a:pPr>
            <a:r>
              <a:rPr lang="en-US" sz="1200" dirty="0" smtClean="0">
                <a:solidFill>
                  <a:schemeClr val="tx1"/>
                </a:solidFill>
              </a:rPr>
              <a:t>Sickle cell </a:t>
            </a:r>
          </a:p>
          <a:p>
            <a:pPr marL="342900" indent="-342900">
              <a:buAutoNum type="arabicPeriod"/>
            </a:pPr>
            <a:r>
              <a:rPr lang="en-US" sz="1200" dirty="0" err="1" smtClean="0">
                <a:solidFill>
                  <a:schemeClr val="tx1"/>
                </a:solidFill>
              </a:rPr>
              <a:t>Thalassemia</a:t>
            </a:r>
            <a:r>
              <a:rPr lang="en-US" sz="1200" dirty="0" smtClean="0">
                <a:solidFill>
                  <a:schemeClr val="tx1"/>
                </a:solidFill>
              </a:rPr>
              <a:t> </a:t>
            </a:r>
            <a:endParaRPr lang="en-US" sz="1200" dirty="0">
              <a:solidFill>
                <a:schemeClr val="tx1"/>
              </a:solidFill>
            </a:endParaRPr>
          </a:p>
        </p:txBody>
      </p:sp>
      <p:cxnSp>
        <p:nvCxnSpPr>
          <p:cNvPr id="53" name="Straight Arrow Connector 52"/>
          <p:cNvCxnSpPr>
            <a:stCxn id="20" idx="2"/>
          </p:cNvCxnSpPr>
          <p:nvPr/>
        </p:nvCxnSpPr>
        <p:spPr>
          <a:xfrm rot="5400000">
            <a:off x="3810000" y="4343400"/>
            <a:ext cx="1676400" cy="1588"/>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54" name="Rectangle 53"/>
          <p:cNvSpPr/>
          <p:nvPr/>
        </p:nvSpPr>
        <p:spPr>
          <a:xfrm>
            <a:off x="3657600" y="5181600"/>
            <a:ext cx="2209800" cy="1143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342900" indent="-342900">
              <a:buAutoNum type="arabicPeriod"/>
            </a:pPr>
            <a:r>
              <a:rPr lang="en-US" sz="1200" dirty="0" smtClean="0">
                <a:solidFill>
                  <a:schemeClr val="tx1"/>
                </a:solidFill>
              </a:rPr>
              <a:t>Recent blood loss</a:t>
            </a:r>
          </a:p>
          <a:p>
            <a:pPr marL="342900" indent="-342900">
              <a:buAutoNum type="arabicPeriod"/>
            </a:pPr>
            <a:r>
              <a:rPr lang="en-US" sz="1200" dirty="0" err="1" smtClean="0">
                <a:solidFill>
                  <a:schemeClr val="tx1"/>
                </a:solidFill>
              </a:rPr>
              <a:t>Hemolysis</a:t>
            </a:r>
            <a:r>
              <a:rPr lang="en-US" sz="1200" dirty="0" smtClean="0">
                <a:solidFill>
                  <a:schemeClr val="tx1"/>
                </a:solidFill>
              </a:rPr>
              <a:t> </a:t>
            </a:r>
          </a:p>
          <a:p>
            <a:pPr marL="342900" indent="-342900">
              <a:buAutoNum type="arabicPeriod"/>
            </a:pPr>
            <a:r>
              <a:rPr lang="en-US" sz="1200" dirty="0" smtClean="0">
                <a:solidFill>
                  <a:schemeClr val="tx1"/>
                </a:solidFill>
              </a:rPr>
              <a:t>Bone marrow failure</a:t>
            </a:r>
          </a:p>
          <a:p>
            <a:pPr marL="342900" indent="-342900">
              <a:buAutoNum type="arabicPeriod"/>
            </a:pPr>
            <a:r>
              <a:rPr lang="en-US" sz="1200" dirty="0" smtClean="0">
                <a:solidFill>
                  <a:schemeClr val="tx1"/>
                </a:solidFill>
              </a:rPr>
              <a:t>Anemia of chronic disease </a:t>
            </a:r>
            <a:endParaRPr lang="en-US" sz="1200" dirty="0">
              <a:solidFill>
                <a:schemeClr val="tx1"/>
              </a:solidFill>
            </a:endParaRPr>
          </a:p>
        </p:txBody>
      </p:sp>
      <p:sp>
        <p:nvSpPr>
          <p:cNvPr id="37" name="Rectangle 36"/>
          <p:cNvSpPr/>
          <p:nvPr/>
        </p:nvSpPr>
        <p:spPr>
          <a:xfrm>
            <a:off x="1989034" y="5105400"/>
            <a:ext cx="1516166" cy="9144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342900" indent="-342900">
              <a:buFont typeface="+mj-lt"/>
              <a:buAutoNum type="arabicPeriod"/>
            </a:pPr>
            <a:r>
              <a:rPr lang="en-US" sz="1200" dirty="0" smtClean="0">
                <a:solidFill>
                  <a:schemeClr val="tx1"/>
                </a:solidFill>
              </a:rPr>
              <a:t>Hepatic disease</a:t>
            </a:r>
          </a:p>
          <a:p>
            <a:pPr marL="342900" indent="-342900">
              <a:buFont typeface="+mj-lt"/>
              <a:buAutoNum type="arabicPeriod"/>
            </a:pPr>
            <a:r>
              <a:rPr lang="en-US" sz="1200" dirty="0" smtClean="0">
                <a:solidFill>
                  <a:schemeClr val="tx1"/>
                </a:solidFill>
              </a:rPr>
              <a:t>Drug-induced anemia</a:t>
            </a:r>
          </a:p>
          <a:p>
            <a:pPr marL="342900" indent="-342900">
              <a:buFont typeface="+mj-lt"/>
              <a:buAutoNum type="arabicPeriod"/>
            </a:pPr>
            <a:r>
              <a:rPr lang="en-US" sz="1200" dirty="0" smtClean="0">
                <a:solidFill>
                  <a:schemeClr val="tx1"/>
                </a:solidFill>
              </a:rPr>
              <a:t>Hypothyroidism</a:t>
            </a:r>
          </a:p>
          <a:p>
            <a:pPr marL="342900" indent="-342900">
              <a:buFont typeface="+mj-lt"/>
              <a:buAutoNum type="arabicPeriod"/>
            </a:pPr>
            <a:r>
              <a:rPr lang="en-US" sz="1200" dirty="0" err="1" smtClean="0">
                <a:solidFill>
                  <a:schemeClr val="tx1"/>
                </a:solidFill>
              </a:rPr>
              <a:t>Reticulocytosis</a:t>
            </a:r>
            <a:r>
              <a:rPr lang="en-US" sz="1200" dirty="0" smtClean="0">
                <a:solidFill>
                  <a:schemeClr val="tx1"/>
                </a:solidFill>
              </a:rPr>
              <a:t> </a:t>
            </a:r>
            <a:endParaRPr lang="en-US" sz="1200" dirty="0">
              <a:solidFill>
                <a:schemeClr val="tx1"/>
              </a:solidFill>
            </a:endParaRPr>
          </a:p>
        </p:txBody>
      </p:sp>
      <p:cxnSp>
        <p:nvCxnSpPr>
          <p:cNvPr id="4" name="Straight Arrow Connector 3"/>
          <p:cNvCxnSpPr>
            <a:stCxn id="30" idx="2"/>
          </p:cNvCxnSpPr>
          <p:nvPr/>
        </p:nvCxnSpPr>
        <p:spPr>
          <a:xfrm>
            <a:off x="2971800" y="4876800"/>
            <a:ext cx="0" cy="20652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 name="5-Point Star 5"/>
          <p:cNvSpPr/>
          <p:nvPr/>
        </p:nvSpPr>
        <p:spPr>
          <a:xfrm>
            <a:off x="5181600" y="4457700"/>
            <a:ext cx="228600" cy="381000"/>
          </a:xfrm>
          <a:prstGeom prst="star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fade">
                                      <p:cBhvr>
                                        <p:cTn id="39" dur="1000"/>
                                        <p:tgtEl>
                                          <p:spTgt spid="49"/>
                                        </p:tgtEl>
                                      </p:cBhvr>
                                    </p:animEffect>
                                    <p:anim calcmode="lin" valueType="num">
                                      <p:cBhvr>
                                        <p:cTn id="40" dur="1000" fill="hold"/>
                                        <p:tgtEl>
                                          <p:spTgt spid="49"/>
                                        </p:tgtEl>
                                        <p:attrNameLst>
                                          <p:attrName>ppt_x</p:attrName>
                                        </p:attrNameLst>
                                      </p:cBhvr>
                                      <p:tavLst>
                                        <p:tav tm="0">
                                          <p:val>
                                            <p:strVal val="#ppt_x"/>
                                          </p:val>
                                        </p:tav>
                                        <p:tav tm="100000">
                                          <p:val>
                                            <p:strVal val="#ppt_x"/>
                                          </p:val>
                                        </p:tav>
                                      </p:tavLst>
                                    </p:anim>
                                    <p:anim calcmode="lin" valueType="num">
                                      <p:cBhvr>
                                        <p:cTn id="41" dur="1000" fill="hold"/>
                                        <p:tgtEl>
                                          <p:spTgt spid="49"/>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1000"/>
                                        <p:tgtEl>
                                          <p:spTgt spid="37"/>
                                        </p:tgtEl>
                                      </p:cBhvr>
                                    </p:animEffect>
                                    <p:anim calcmode="lin" valueType="num">
                                      <p:cBhvr>
                                        <p:cTn id="57" dur="1000" fill="hold"/>
                                        <p:tgtEl>
                                          <p:spTgt spid="37"/>
                                        </p:tgtEl>
                                        <p:attrNameLst>
                                          <p:attrName>ppt_x</p:attrName>
                                        </p:attrNameLst>
                                      </p:cBhvr>
                                      <p:tavLst>
                                        <p:tav tm="0">
                                          <p:val>
                                            <p:strVal val="#ppt_x"/>
                                          </p:val>
                                        </p:tav>
                                        <p:tav tm="100000">
                                          <p:val>
                                            <p:strVal val="#ppt_x"/>
                                          </p:val>
                                        </p:tav>
                                      </p:tavLst>
                                    </p:anim>
                                    <p:anim calcmode="lin" valueType="num">
                                      <p:cBhvr>
                                        <p:cTn id="5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fade">
                                      <p:cBhvr>
                                        <p:cTn id="63" dur="1000"/>
                                        <p:tgtEl>
                                          <p:spTgt spid="53"/>
                                        </p:tgtEl>
                                      </p:cBhvr>
                                    </p:animEffect>
                                    <p:anim calcmode="lin" valueType="num">
                                      <p:cBhvr>
                                        <p:cTn id="64" dur="1000" fill="hold"/>
                                        <p:tgtEl>
                                          <p:spTgt spid="53"/>
                                        </p:tgtEl>
                                        <p:attrNameLst>
                                          <p:attrName>ppt_x</p:attrName>
                                        </p:attrNameLst>
                                      </p:cBhvr>
                                      <p:tavLst>
                                        <p:tav tm="0">
                                          <p:val>
                                            <p:strVal val="#ppt_x"/>
                                          </p:val>
                                        </p:tav>
                                        <p:tav tm="100000">
                                          <p:val>
                                            <p:strVal val="#ppt_x"/>
                                          </p:val>
                                        </p:tav>
                                      </p:tavLst>
                                    </p:anim>
                                    <p:anim calcmode="lin" valueType="num">
                                      <p:cBhvr>
                                        <p:cTn id="65" dur="1000" fill="hold"/>
                                        <p:tgtEl>
                                          <p:spTgt spid="53"/>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fade">
                                      <p:cBhvr>
                                        <p:cTn id="68" dur="1000"/>
                                        <p:tgtEl>
                                          <p:spTgt spid="54"/>
                                        </p:tgtEl>
                                      </p:cBhvr>
                                    </p:animEffect>
                                    <p:anim calcmode="lin" valueType="num">
                                      <p:cBhvr>
                                        <p:cTn id="69" dur="1000" fill="hold"/>
                                        <p:tgtEl>
                                          <p:spTgt spid="54"/>
                                        </p:tgtEl>
                                        <p:attrNameLst>
                                          <p:attrName>ppt_x</p:attrName>
                                        </p:attrNameLst>
                                      </p:cBhvr>
                                      <p:tavLst>
                                        <p:tav tm="0">
                                          <p:val>
                                            <p:strVal val="#ppt_x"/>
                                          </p:val>
                                        </p:tav>
                                        <p:tav tm="100000">
                                          <p:val>
                                            <p:strVal val="#ppt_x"/>
                                          </p:val>
                                        </p:tav>
                                      </p:tavLst>
                                    </p:anim>
                                    <p:anim calcmode="lin" valueType="num">
                                      <p:cBhvr>
                                        <p:cTn id="70"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1000"/>
                                        <p:tgtEl>
                                          <p:spTgt spid="40"/>
                                        </p:tgtEl>
                                      </p:cBhvr>
                                    </p:animEffect>
                                    <p:anim calcmode="lin" valueType="num">
                                      <p:cBhvr>
                                        <p:cTn id="76" dur="1000" fill="hold"/>
                                        <p:tgtEl>
                                          <p:spTgt spid="40"/>
                                        </p:tgtEl>
                                        <p:attrNameLst>
                                          <p:attrName>ppt_x</p:attrName>
                                        </p:attrNameLst>
                                      </p:cBhvr>
                                      <p:tavLst>
                                        <p:tav tm="0">
                                          <p:val>
                                            <p:strVal val="#ppt_x"/>
                                          </p:val>
                                        </p:tav>
                                        <p:tav tm="100000">
                                          <p:val>
                                            <p:strVal val="#ppt_x"/>
                                          </p:val>
                                        </p:tav>
                                      </p:tavLst>
                                    </p:anim>
                                    <p:anim calcmode="lin" valueType="num">
                                      <p:cBhvr>
                                        <p:cTn id="77" dur="1000" fill="hold"/>
                                        <p:tgtEl>
                                          <p:spTgt spid="40"/>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fade">
                                      <p:cBhvr>
                                        <p:cTn id="80" dur="1000"/>
                                        <p:tgtEl>
                                          <p:spTgt spid="33"/>
                                        </p:tgtEl>
                                      </p:cBhvr>
                                    </p:animEffect>
                                    <p:anim calcmode="lin" valueType="num">
                                      <p:cBhvr>
                                        <p:cTn id="81" dur="1000" fill="hold"/>
                                        <p:tgtEl>
                                          <p:spTgt spid="33"/>
                                        </p:tgtEl>
                                        <p:attrNameLst>
                                          <p:attrName>ppt_x</p:attrName>
                                        </p:attrNameLst>
                                      </p:cBhvr>
                                      <p:tavLst>
                                        <p:tav tm="0">
                                          <p:val>
                                            <p:strVal val="#ppt_x"/>
                                          </p:val>
                                        </p:tav>
                                        <p:tav tm="100000">
                                          <p:val>
                                            <p:strVal val="#ppt_x"/>
                                          </p:val>
                                        </p:tav>
                                      </p:tavLst>
                                    </p:anim>
                                    <p:anim calcmode="lin" valueType="num">
                                      <p:cBhvr>
                                        <p:cTn id="82" dur="1000" fill="hold"/>
                                        <p:tgtEl>
                                          <p:spTgt spid="33"/>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fade">
                                      <p:cBhvr>
                                        <p:cTn id="90" dur="1000"/>
                                        <p:tgtEl>
                                          <p:spTgt spid="36"/>
                                        </p:tgtEl>
                                      </p:cBhvr>
                                    </p:animEffect>
                                    <p:anim calcmode="lin" valueType="num">
                                      <p:cBhvr>
                                        <p:cTn id="91" dur="1000" fill="hold"/>
                                        <p:tgtEl>
                                          <p:spTgt spid="36"/>
                                        </p:tgtEl>
                                        <p:attrNameLst>
                                          <p:attrName>ppt_x</p:attrName>
                                        </p:attrNameLst>
                                      </p:cBhvr>
                                      <p:tavLst>
                                        <p:tav tm="0">
                                          <p:val>
                                            <p:strVal val="#ppt_x"/>
                                          </p:val>
                                        </p:tav>
                                        <p:tav tm="100000">
                                          <p:val>
                                            <p:strVal val="#ppt_x"/>
                                          </p:val>
                                        </p:tav>
                                      </p:tavLst>
                                    </p:anim>
                                    <p:anim calcmode="lin" valueType="num">
                                      <p:cBhvr>
                                        <p:cTn id="92" dur="1000" fill="hold"/>
                                        <p:tgtEl>
                                          <p:spTgt spid="36"/>
                                        </p:tgtEl>
                                        <p:attrNameLst>
                                          <p:attrName>ppt_y</p:attrName>
                                        </p:attrNameLst>
                                      </p:cBhvr>
                                      <p:tavLst>
                                        <p:tav tm="0">
                                          <p:val>
                                            <p:strVal val="#ppt_y+.1"/>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additive="base">
                                        <p:cTn id="95" dur="1000" fill="hold"/>
                                        <p:tgtEl>
                                          <p:spTgt spid="34"/>
                                        </p:tgtEl>
                                        <p:attrNameLst>
                                          <p:attrName>ppt_x</p:attrName>
                                        </p:attrNameLst>
                                      </p:cBhvr>
                                      <p:tavLst>
                                        <p:tav tm="0">
                                          <p:val>
                                            <p:strVal val="#ppt_x"/>
                                          </p:val>
                                        </p:tav>
                                        <p:tav tm="100000">
                                          <p:val>
                                            <p:strVal val="#ppt_x"/>
                                          </p:val>
                                        </p:tav>
                                      </p:tavLst>
                                    </p:anim>
                                    <p:anim calcmode="lin" valueType="num">
                                      <p:cBhvr additive="base">
                                        <p:cTn id="96" dur="1000" fill="hold"/>
                                        <p:tgtEl>
                                          <p:spTgt spid="34"/>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 calcmode="lin" valueType="num">
                                      <p:cBhvr additive="base">
                                        <p:cTn id="99" dur="1000" fill="hold"/>
                                        <p:tgtEl>
                                          <p:spTgt spid="32"/>
                                        </p:tgtEl>
                                        <p:attrNameLst>
                                          <p:attrName>ppt_x</p:attrName>
                                        </p:attrNameLst>
                                      </p:cBhvr>
                                      <p:tavLst>
                                        <p:tav tm="0">
                                          <p:val>
                                            <p:strVal val="#ppt_x"/>
                                          </p:val>
                                        </p:tav>
                                        <p:tav tm="100000">
                                          <p:val>
                                            <p:strVal val="#ppt_x"/>
                                          </p:val>
                                        </p:tav>
                                      </p:tavLst>
                                    </p:anim>
                                    <p:anim calcmode="lin" valueType="num">
                                      <p:cBhvr additive="base">
                                        <p:cTn id="100" dur="10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51"/>
                                        </p:tgtEl>
                                        <p:attrNameLst>
                                          <p:attrName>style.visibility</p:attrName>
                                        </p:attrNameLst>
                                      </p:cBhvr>
                                      <p:to>
                                        <p:strVal val="visible"/>
                                      </p:to>
                                    </p:set>
                                    <p:animEffect transition="in" filter="fade">
                                      <p:cBhvr>
                                        <p:cTn id="110" dur="1000"/>
                                        <p:tgtEl>
                                          <p:spTgt spid="51"/>
                                        </p:tgtEl>
                                      </p:cBhvr>
                                    </p:animEffect>
                                    <p:anim calcmode="lin" valueType="num">
                                      <p:cBhvr>
                                        <p:cTn id="111" dur="1000" fill="hold"/>
                                        <p:tgtEl>
                                          <p:spTgt spid="51"/>
                                        </p:tgtEl>
                                        <p:attrNameLst>
                                          <p:attrName>ppt_x</p:attrName>
                                        </p:attrNameLst>
                                      </p:cBhvr>
                                      <p:tavLst>
                                        <p:tav tm="0">
                                          <p:val>
                                            <p:strVal val="#ppt_x"/>
                                          </p:val>
                                        </p:tav>
                                        <p:tav tm="100000">
                                          <p:val>
                                            <p:strVal val="#ppt_x"/>
                                          </p:val>
                                        </p:tav>
                                      </p:tavLst>
                                    </p:anim>
                                    <p:anim calcmode="lin" valueType="num">
                                      <p:cBhvr>
                                        <p:cTn id="11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6" presetClass="entr" presetSubtype="16" fill="hold" grpId="0" nodeType="clickEffect">
                                  <p:stCondLst>
                                    <p:cond delay="0"/>
                                  </p:stCondLst>
                                  <p:childTnLst>
                                    <p:set>
                                      <p:cBhvr>
                                        <p:cTn id="116" dur="1" fill="hold">
                                          <p:stCondLst>
                                            <p:cond delay="0"/>
                                          </p:stCondLst>
                                        </p:cTn>
                                        <p:tgtEl>
                                          <p:spTgt spid="6"/>
                                        </p:tgtEl>
                                        <p:attrNameLst>
                                          <p:attrName>style.visibility</p:attrName>
                                        </p:attrNameLst>
                                      </p:cBhvr>
                                      <p:to>
                                        <p:strVal val="visible"/>
                                      </p:to>
                                    </p:set>
                                    <p:animEffect transition="in" filter="circle(in)">
                                      <p:cBhvr>
                                        <p:cTn id="11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0" grpId="0" animBg="1"/>
      <p:bldP spid="32" grpId="0" animBg="1"/>
      <p:bldP spid="36" grpId="0" animBg="1"/>
      <p:bldP spid="49" grpId="0" animBg="1"/>
      <p:bldP spid="51" grpId="0" animBg="1"/>
      <p:bldP spid="54" grpId="0" animBg="1"/>
      <p:bldP spid="37"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026" name="Picture 2"/>
          <p:cNvPicPr>
            <a:picLocks noGrp="1" noChangeAspect="1" noChangeArrowheads="1"/>
          </p:cNvPicPr>
          <p:nvPr>
            <p:ph idx="1"/>
          </p:nvPr>
        </p:nvPicPr>
        <p:blipFill>
          <a:blip r:embed="rId2"/>
          <a:srcRect/>
          <a:stretch>
            <a:fillRect/>
          </a:stretch>
        </p:blipFill>
        <p:spPr bwMode="auto">
          <a:xfrm>
            <a:off x="719344" y="0"/>
            <a:ext cx="7067366" cy="6800142"/>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Iron deficiency anemia</a:t>
            </a:r>
            <a:endParaRPr lang="en-US" b="1" dirty="0" smtClean="0">
              <a:solidFill>
                <a:srgbClr val="FF0000"/>
              </a:solidFill>
            </a:endParaRPr>
          </a:p>
        </p:txBody>
      </p:sp>
      <p:sp>
        <p:nvSpPr>
          <p:cNvPr id="3" name="عنصر نائب للمحتوى 2"/>
          <p:cNvSpPr>
            <a:spLocks noGrp="1"/>
          </p:cNvSpPr>
          <p:nvPr>
            <p:ph idx="1"/>
          </p:nvPr>
        </p:nvSpPr>
        <p:spPr/>
        <p:txBody>
          <a:bodyPr>
            <a:normAutofit fontScale="70000" lnSpcReduction="20000"/>
          </a:bodyPr>
          <a:lstStyle/>
          <a:p>
            <a:pPr algn="l">
              <a:buNone/>
            </a:pPr>
            <a:r>
              <a:rPr lang="en-US" sz="4000" b="1" dirty="0" smtClean="0">
                <a:solidFill>
                  <a:srgbClr val="FF0000"/>
                </a:solidFill>
              </a:rPr>
              <a:t>Clinical </a:t>
            </a:r>
            <a:r>
              <a:rPr lang="en-US" sz="4000" b="1" dirty="0">
                <a:solidFill>
                  <a:srgbClr val="FF0000"/>
                </a:solidFill>
              </a:rPr>
              <a:t>features</a:t>
            </a:r>
          </a:p>
          <a:p>
            <a:pPr algn="l">
              <a:buNone/>
            </a:pPr>
            <a:r>
              <a:rPr lang="en-US" dirty="0"/>
              <a:t>When iron deficiency is developing, the </a:t>
            </a:r>
            <a:r>
              <a:rPr lang="en-US" dirty="0" err="1" smtClean="0"/>
              <a:t>reticuloendothelial</a:t>
            </a:r>
            <a:r>
              <a:rPr lang="en-US" dirty="0" smtClean="0"/>
              <a:t> stores </a:t>
            </a:r>
            <a:r>
              <a:rPr lang="en-US" dirty="0"/>
              <a:t>(</a:t>
            </a:r>
            <a:r>
              <a:rPr lang="en-US" dirty="0" err="1"/>
              <a:t>haemosiderin</a:t>
            </a:r>
            <a:r>
              <a:rPr lang="en-US" dirty="0"/>
              <a:t> and </a:t>
            </a:r>
            <a:r>
              <a:rPr lang="en-US" dirty="0" err="1"/>
              <a:t>ferritin</a:t>
            </a:r>
            <a:r>
              <a:rPr lang="en-US" dirty="0"/>
              <a:t>) become </a:t>
            </a:r>
            <a:r>
              <a:rPr lang="en-US" dirty="0" smtClean="0"/>
              <a:t>completely depleted </a:t>
            </a:r>
            <a:r>
              <a:rPr lang="en-US" dirty="0"/>
              <a:t>before </a:t>
            </a:r>
            <a:r>
              <a:rPr lang="en-US" dirty="0" err="1"/>
              <a:t>anaemia</a:t>
            </a:r>
            <a:r>
              <a:rPr lang="en-US" dirty="0"/>
              <a:t> occurs </a:t>
            </a:r>
            <a:r>
              <a:rPr lang="en-US" dirty="0" smtClean="0"/>
              <a:t>(</a:t>
            </a:r>
          </a:p>
          <a:p>
            <a:pPr algn="l">
              <a:buNone/>
            </a:pPr>
            <a:r>
              <a:rPr lang="en-US" dirty="0" smtClean="0"/>
              <a:t>the </a:t>
            </a:r>
            <a:r>
              <a:rPr lang="en-US" dirty="0"/>
              <a:t>patient may show the general </a:t>
            </a:r>
            <a:r>
              <a:rPr lang="en-US" dirty="0" smtClean="0"/>
              <a:t>symptoms and </a:t>
            </a:r>
            <a:r>
              <a:rPr lang="en-US" dirty="0"/>
              <a:t>signs of </a:t>
            </a:r>
            <a:r>
              <a:rPr lang="en-US" dirty="0" err="1"/>
              <a:t>anaemia</a:t>
            </a:r>
            <a:r>
              <a:rPr lang="en-US" dirty="0"/>
              <a:t> </a:t>
            </a:r>
            <a:endParaRPr lang="en-US" dirty="0" smtClean="0"/>
          </a:p>
          <a:p>
            <a:pPr algn="l">
              <a:buNone/>
            </a:pPr>
            <a:r>
              <a:rPr lang="en-US" dirty="0" smtClean="0"/>
              <a:t>and </a:t>
            </a:r>
            <a:r>
              <a:rPr lang="en-US" dirty="0"/>
              <a:t>also </a:t>
            </a:r>
            <a:r>
              <a:rPr lang="en-US" dirty="0" smtClean="0"/>
              <a:t>:</a:t>
            </a:r>
          </a:p>
          <a:p>
            <a:pPr algn="l">
              <a:buNone/>
            </a:pPr>
            <a:r>
              <a:rPr lang="en-US" dirty="0" smtClean="0"/>
              <a:t>a </a:t>
            </a:r>
            <a:r>
              <a:rPr lang="en-US" dirty="0"/>
              <a:t>painless </a:t>
            </a:r>
            <a:r>
              <a:rPr lang="en-US" dirty="0" err="1"/>
              <a:t>glossitis</a:t>
            </a:r>
            <a:r>
              <a:rPr lang="en-US" dirty="0"/>
              <a:t>,</a:t>
            </a:r>
          </a:p>
          <a:p>
            <a:pPr algn="l">
              <a:buNone/>
            </a:pPr>
            <a:r>
              <a:rPr lang="en-US" dirty="0"/>
              <a:t>angular </a:t>
            </a:r>
            <a:r>
              <a:rPr lang="en-US" dirty="0" err="1"/>
              <a:t>stomatitis</a:t>
            </a:r>
            <a:r>
              <a:rPr lang="en-US" dirty="0" smtClean="0"/>
              <a:t>,</a:t>
            </a:r>
          </a:p>
          <a:p>
            <a:pPr algn="l">
              <a:buNone/>
            </a:pPr>
            <a:r>
              <a:rPr lang="en-US" dirty="0" smtClean="0"/>
              <a:t> </a:t>
            </a:r>
            <a:r>
              <a:rPr lang="en-US" dirty="0"/>
              <a:t>brittle, ridged or spoon nails (</a:t>
            </a:r>
            <a:r>
              <a:rPr lang="en-US" dirty="0" err="1"/>
              <a:t>koilonychia</a:t>
            </a:r>
            <a:r>
              <a:rPr lang="en-US" dirty="0"/>
              <a:t>)</a:t>
            </a:r>
          </a:p>
          <a:p>
            <a:pPr algn="l">
              <a:buNone/>
            </a:pPr>
            <a:r>
              <a:rPr lang="en-US" dirty="0" smtClean="0"/>
              <a:t>and </a:t>
            </a:r>
            <a:r>
              <a:rPr lang="en-US" dirty="0"/>
              <a:t>unusual dietary cravings (pica). </a:t>
            </a:r>
            <a:endParaRPr lang="en-US" dirty="0" smtClean="0"/>
          </a:p>
          <a:p>
            <a:pPr algn="l">
              <a:buNone/>
            </a:pPr>
            <a:r>
              <a:rPr lang="en-US" dirty="0" smtClean="0"/>
              <a:t> </a:t>
            </a:r>
            <a:r>
              <a:rPr lang="en-US" dirty="0"/>
              <a:t>In children, </a:t>
            </a:r>
            <a:r>
              <a:rPr lang="en-US" dirty="0" smtClean="0"/>
              <a:t>iron deficiency </a:t>
            </a:r>
            <a:r>
              <a:rPr lang="en-US" dirty="0"/>
              <a:t>is particularly significant as it can cause </a:t>
            </a:r>
            <a:r>
              <a:rPr lang="en-US" dirty="0" smtClean="0"/>
              <a:t>irritability, poor </a:t>
            </a:r>
            <a:r>
              <a:rPr lang="en-US" dirty="0"/>
              <a:t>cognitive function and a decline in </a:t>
            </a:r>
            <a:r>
              <a:rPr lang="en-US" dirty="0" smtClean="0"/>
              <a:t>psychomotor development.</a:t>
            </a:r>
            <a:endParaRPr lang="ar-IQ"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54032"/>
          </a:xfrm>
        </p:spPr>
        <p:txBody>
          <a:bodyPr>
            <a:normAutofit fontScale="90000"/>
          </a:bodyPr>
          <a:lstStyle/>
          <a:p>
            <a:r>
              <a:rPr lang="en-US" b="1" dirty="0"/>
              <a:t>Causes of iron deficiency</a:t>
            </a:r>
            <a:endParaRPr lang="ar-IQ" dirty="0"/>
          </a:p>
        </p:txBody>
      </p:sp>
      <p:sp>
        <p:nvSpPr>
          <p:cNvPr id="3" name="عنصر نائب للمحتوى 2"/>
          <p:cNvSpPr>
            <a:spLocks noGrp="1"/>
          </p:cNvSpPr>
          <p:nvPr>
            <p:ph idx="1"/>
          </p:nvPr>
        </p:nvSpPr>
        <p:spPr>
          <a:xfrm>
            <a:off x="285720" y="928670"/>
            <a:ext cx="8715436" cy="5715040"/>
          </a:xfrm>
        </p:spPr>
        <p:txBody>
          <a:bodyPr>
            <a:normAutofit fontScale="47500" lnSpcReduction="20000"/>
          </a:bodyPr>
          <a:lstStyle/>
          <a:p>
            <a:pPr algn="l">
              <a:buNone/>
            </a:pPr>
            <a:r>
              <a:rPr lang="en-US" sz="5100" b="1" i="1" dirty="0">
                <a:solidFill>
                  <a:srgbClr val="FF0000"/>
                </a:solidFill>
              </a:rPr>
              <a:t>Chronic blood loss</a:t>
            </a:r>
          </a:p>
          <a:p>
            <a:pPr algn="l">
              <a:buNone/>
            </a:pPr>
            <a:r>
              <a:rPr lang="en-US" dirty="0"/>
              <a:t>Uterine</a:t>
            </a:r>
          </a:p>
          <a:p>
            <a:pPr algn="l">
              <a:buNone/>
            </a:pPr>
            <a:r>
              <a:rPr lang="en-US" dirty="0"/>
              <a:t>Gastrointestinal, e.g. peptic ulcer, </a:t>
            </a:r>
            <a:r>
              <a:rPr lang="en-US" dirty="0" err="1"/>
              <a:t>oesophageal</a:t>
            </a:r>
            <a:r>
              <a:rPr lang="en-US" dirty="0"/>
              <a:t> </a:t>
            </a:r>
            <a:r>
              <a:rPr lang="en-US" dirty="0" err="1"/>
              <a:t>varices</a:t>
            </a:r>
            <a:r>
              <a:rPr lang="en-US" dirty="0"/>
              <a:t>,</a:t>
            </a:r>
          </a:p>
          <a:p>
            <a:pPr algn="l">
              <a:buNone/>
            </a:pPr>
            <a:r>
              <a:rPr lang="en-US" dirty="0"/>
              <a:t>aspirin (or other non‐steroidal anti‐inflammatory drugs)</a:t>
            </a:r>
          </a:p>
          <a:p>
            <a:pPr algn="l">
              <a:buNone/>
            </a:pPr>
            <a:r>
              <a:rPr lang="en-US" dirty="0"/>
              <a:t>ingestion, </a:t>
            </a:r>
            <a:r>
              <a:rPr lang="en-US" dirty="0" err="1"/>
              <a:t>gastrectomy</a:t>
            </a:r>
            <a:r>
              <a:rPr lang="en-US" dirty="0"/>
              <a:t>, carcinoma of the stomach, </a:t>
            </a:r>
            <a:r>
              <a:rPr lang="en-US" dirty="0" err="1"/>
              <a:t>caecum</a:t>
            </a:r>
            <a:r>
              <a:rPr lang="en-US" dirty="0"/>
              <a:t>,</a:t>
            </a:r>
          </a:p>
          <a:p>
            <a:pPr algn="l">
              <a:buNone/>
            </a:pPr>
            <a:r>
              <a:rPr lang="en-US" dirty="0"/>
              <a:t>colon or rectum, hookworm, </a:t>
            </a:r>
            <a:r>
              <a:rPr lang="en-US" dirty="0" err="1"/>
              <a:t>schistosomiasis</a:t>
            </a:r>
            <a:r>
              <a:rPr lang="en-US" dirty="0"/>
              <a:t>, </a:t>
            </a:r>
            <a:r>
              <a:rPr lang="en-US" dirty="0" err="1"/>
              <a:t>angiodysplasia</a:t>
            </a:r>
            <a:r>
              <a:rPr lang="en-US" dirty="0"/>
              <a:t>,</a:t>
            </a:r>
          </a:p>
          <a:p>
            <a:pPr algn="l">
              <a:buNone/>
            </a:pPr>
            <a:r>
              <a:rPr lang="en-US" dirty="0"/>
              <a:t>inflammatory bowel disease, piles, </a:t>
            </a:r>
            <a:r>
              <a:rPr lang="en-US" dirty="0" err="1"/>
              <a:t>diverticulosis</a:t>
            </a:r>
            <a:endParaRPr lang="en-US" dirty="0"/>
          </a:p>
          <a:p>
            <a:pPr algn="l">
              <a:buNone/>
            </a:pPr>
            <a:r>
              <a:rPr lang="en-US" dirty="0"/>
              <a:t>Rarely, </a:t>
            </a:r>
            <a:r>
              <a:rPr lang="en-US" dirty="0" err="1"/>
              <a:t>haematuria</a:t>
            </a:r>
            <a:r>
              <a:rPr lang="en-US" dirty="0"/>
              <a:t>, </a:t>
            </a:r>
            <a:r>
              <a:rPr lang="en-US" dirty="0" err="1"/>
              <a:t>haemoglobinuria</a:t>
            </a:r>
            <a:r>
              <a:rPr lang="en-US" dirty="0"/>
              <a:t>, pulmonary</a:t>
            </a:r>
          </a:p>
          <a:p>
            <a:pPr algn="l">
              <a:buNone/>
            </a:pPr>
            <a:r>
              <a:rPr lang="en-US" dirty="0" err="1"/>
              <a:t>haemosiderosis</a:t>
            </a:r>
            <a:r>
              <a:rPr lang="en-US" dirty="0"/>
              <a:t>, self‐inflicted blood </a:t>
            </a:r>
            <a:r>
              <a:rPr lang="en-US" dirty="0" smtClean="0"/>
              <a:t>loss</a:t>
            </a:r>
          </a:p>
          <a:p>
            <a:pPr algn="l">
              <a:buNone/>
            </a:pPr>
            <a:r>
              <a:rPr lang="en-US" sz="5900" i="1" dirty="0" smtClean="0">
                <a:solidFill>
                  <a:srgbClr val="FF0000"/>
                </a:solidFill>
              </a:rPr>
              <a:t>Increased demands</a:t>
            </a:r>
            <a:endParaRPr lang="en-US" sz="5900" i="1" dirty="0">
              <a:solidFill>
                <a:srgbClr val="FF0000"/>
              </a:solidFill>
            </a:endParaRPr>
          </a:p>
          <a:p>
            <a:pPr algn="l">
              <a:buNone/>
            </a:pPr>
            <a:r>
              <a:rPr lang="en-US" dirty="0" smtClean="0"/>
              <a:t>Prematurity</a:t>
            </a:r>
            <a:endParaRPr lang="en-US" dirty="0"/>
          </a:p>
          <a:p>
            <a:pPr algn="l">
              <a:buNone/>
            </a:pPr>
            <a:r>
              <a:rPr lang="en-US" dirty="0"/>
              <a:t>Growth</a:t>
            </a:r>
          </a:p>
          <a:p>
            <a:pPr algn="l">
              <a:buNone/>
            </a:pPr>
            <a:r>
              <a:rPr lang="en-US" dirty="0"/>
              <a:t>Pregnancy</a:t>
            </a:r>
          </a:p>
          <a:p>
            <a:pPr algn="l">
              <a:buNone/>
            </a:pPr>
            <a:r>
              <a:rPr lang="en-US" dirty="0"/>
              <a:t>Erythropoietin therapy</a:t>
            </a:r>
          </a:p>
          <a:p>
            <a:pPr algn="l">
              <a:buNone/>
            </a:pPr>
            <a:r>
              <a:rPr lang="en-US" sz="6700" i="1" dirty="0" err="1">
                <a:solidFill>
                  <a:srgbClr val="FF0000"/>
                </a:solidFill>
              </a:rPr>
              <a:t>Malabsorption</a:t>
            </a:r>
            <a:endParaRPr lang="en-US" sz="6700" i="1" dirty="0">
              <a:solidFill>
                <a:srgbClr val="FF0000"/>
              </a:solidFill>
            </a:endParaRPr>
          </a:p>
          <a:p>
            <a:pPr algn="l">
              <a:buNone/>
            </a:pPr>
            <a:r>
              <a:rPr lang="en-US" dirty="0"/>
              <a:t>Gluten‐induced </a:t>
            </a:r>
            <a:r>
              <a:rPr lang="en-US" dirty="0" err="1"/>
              <a:t>enteropathy</a:t>
            </a:r>
            <a:r>
              <a:rPr lang="en-US" dirty="0"/>
              <a:t>, </a:t>
            </a:r>
            <a:r>
              <a:rPr lang="en-US" dirty="0" err="1"/>
              <a:t>gastrectomy</a:t>
            </a:r>
            <a:r>
              <a:rPr lang="en-US" dirty="0"/>
              <a:t>, autoimmune</a:t>
            </a:r>
          </a:p>
          <a:p>
            <a:pPr algn="l">
              <a:buNone/>
            </a:pPr>
            <a:r>
              <a:rPr lang="en-US" dirty="0"/>
              <a:t>gastritis</a:t>
            </a:r>
          </a:p>
          <a:p>
            <a:pPr algn="l">
              <a:buNone/>
            </a:pPr>
            <a:r>
              <a:rPr lang="en-US" sz="6700" i="1" dirty="0">
                <a:solidFill>
                  <a:srgbClr val="FF0000"/>
                </a:solidFill>
              </a:rPr>
              <a:t>Poor diet</a:t>
            </a:r>
          </a:p>
          <a:p>
            <a:pPr algn="l">
              <a:buNone/>
            </a:pPr>
            <a:r>
              <a:rPr lang="en-US" dirty="0"/>
              <a:t>A major factor in many developing countries but rarely the</a:t>
            </a:r>
          </a:p>
          <a:p>
            <a:pPr algn="l">
              <a:buNone/>
            </a:pPr>
            <a:r>
              <a:rPr lang="en-US" dirty="0"/>
              <a:t>sole cause in developed countries</a:t>
            </a:r>
            <a:endParaRPr lang="ar-IQ"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rgbClr val="C00000"/>
                </a:solidFill>
              </a:rPr>
              <a:t>Laboratory diagnosis </a:t>
            </a:r>
            <a:r>
              <a:rPr lang="en-US" b="1" dirty="0" smtClean="0">
                <a:solidFill>
                  <a:srgbClr val="C00000"/>
                </a:solidFill>
              </a:rPr>
              <a:t>of IDA</a:t>
            </a:r>
            <a:endParaRPr lang="ar-IQ" b="1" dirty="0">
              <a:solidFill>
                <a:srgbClr val="C00000"/>
              </a:solidFill>
            </a:endParaRPr>
          </a:p>
        </p:txBody>
      </p:sp>
      <p:pic>
        <p:nvPicPr>
          <p:cNvPr id="2050" name="Picture 2"/>
          <p:cNvPicPr>
            <a:picLocks noGrp="1" noChangeAspect="1" noChangeArrowheads="1"/>
          </p:cNvPicPr>
          <p:nvPr>
            <p:ph idx="1"/>
          </p:nvPr>
        </p:nvPicPr>
        <p:blipFill>
          <a:blip r:embed="rId2"/>
          <a:srcRect/>
          <a:stretch>
            <a:fillRect/>
          </a:stretch>
        </p:blipFill>
        <p:spPr bwMode="auto">
          <a:xfrm>
            <a:off x="1285852" y="1402552"/>
            <a:ext cx="6357982" cy="535111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368412"/>
          </a:xfrm>
        </p:spPr>
        <p:txBody>
          <a:bodyPr>
            <a:noAutofit/>
          </a:bodyPr>
          <a:lstStyle/>
          <a:p>
            <a:pPr algn="l"/>
            <a:r>
              <a:rPr lang="en-US" sz="3200" b="1" dirty="0" smtClean="0">
                <a:solidFill>
                  <a:srgbClr val="C00000"/>
                </a:solidFill>
              </a:rPr>
              <a:t>Blood film of IDA</a:t>
            </a:r>
            <a:r>
              <a:rPr lang="en-US" sz="3200" dirty="0" smtClean="0"/>
              <a:t>: </a:t>
            </a:r>
            <a:r>
              <a:rPr lang="en-US" sz="3200" dirty="0" err="1" smtClean="0"/>
              <a:t>Hypochromic</a:t>
            </a:r>
            <a:r>
              <a:rPr lang="en-US" sz="3200" dirty="0" smtClean="0"/>
              <a:t> </a:t>
            </a:r>
            <a:r>
              <a:rPr lang="en-US" sz="3200" dirty="0" err="1" smtClean="0"/>
              <a:t>microcytic</a:t>
            </a:r>
            <a:r>
              <a:rPr lang="en-US" sz="3200" dirty="0" smtClean="0"/>
              <a:t> RBCs with </a:t>
            </a:r>
            <a:r>
              <a:rPr lang="en-US" sz="3200" dirty="0" err="1" smtClean="0"/>
              <a:t>occational</a:t>
            </a:r>
            <a:r>
              <a:rPr lang="en-US" sz="3200" dirty="0" smtClean="0"/>
              <a:t> target cells and pencil shape </a:t>
            </a:r>
            <a:r>
              <a:rPr lang="en-US" sz="3200" dirty="0" err="1" smtClean="0"/>
              <a:t>poikelocyte</a:t>
            </a:r>
            <a:r>
              <a:rPr lang="en-US" sz="3200" dirty="0" smtClean="0"/>
              <a:t> </a:t>
            </a:r>
            <a:endParaRPr lang="ar-IQ" sz="3200" dirty="0"/>
          </a:p>
        </p:txBody>
      </p:sp>
      <p:pic>
        <p:nvPicPr>
          <p:cNvPr id="4098" name="Picture 2"/>
          <p:cNvPicPr>
            <a:picLocks noGrp="1" noChangeAspect="1" noChangeArrowheads="1"/>
          </p:cNvPicPr>
          <p:nvPr>
            <p:ph idx="1"/>
          </p:nvPr>
        </p:nvPicPr>
        <p:blipFill>
          <a:blip r:embed="rId2"/>
          <a:srcRect/>
          <a:stretch>
            <a:fillRect/>
          </a:stretch>
        </p:blipFill>
        <p:spPr bwMode="auto">
          <a:xfrm>
            <a:off x="881225" y="1752424"/>
            <a:ext cx="6905485" cy="4534096"/>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Picture 2" descr="C:\Users\Al-Hudhud\Pictures\iron-deficiency-anaemia-in-pregnancy-10-638.jpg"/>
          <p:cNvPicPr>
            <a:picLocks noGrp="1" noChangeAspect="1" noChangeArrowheads="1"/>
          </p:cNvPicPr>
          <p:nvPr>
            <p:ph idx="1"/>
          </p:nvPr>
        </p:nvPicPr>
        <p:blipFill>
          <a:blip r:embed="rId2" cstate="print"/>
          <a:srcRect/>
          <a:stretch>
            <a:fillRect/>
          </a:stretch>
        </p:blipFill>
        <p:spPr bwMode="auto">
          <a:xfrm>
            <a:off x="-2656" y="117130"/>
            <a:ext cx="9146656" cy="674087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39784"/>
          </a:xfrm>
        </p:spPr>
        <p:txBody>
          <a:bodyPr/>
          <a:lstStyle/>
          <a:p>
            <a:r>
              <a:rPr lang="en-US" b="1" dirty="0" err="1" smtClean="0">
                <a:solidFill>
                  <a:srgbClr val="C00000"/>
                </a:solidFill>
              </a:rPr>
              <a:t>Anaemia</a:t>
            </a:r>
            <a:r>
              <a:rPr lang="en-US" b="1" dirty="0" smtClean="0">
                <a:solidFill>
                  <a:srgbClr val="C00000"/>
                </a:solidFill>
              </a:rPr>
              <a:t> of chronic disorders</a:t>
            </a:r>
            <a:endParaRPr lang="ar-IQ" dirty="0">
              <a:solidFill>
                <a:srgbClr val="C00000"/>
              </a:solidFill>
            </a:endParaRPr>
          </a:p>
        </p:txBody>
      </p:sp>
      <p:sp>
        <p:nvSpPr>
          <p:cNvPr id="3" name="عنصر نائب للمحتوى 2"/>
          <p:cNvSpPr>
            <a:spLocks noGrp="1"/>
          </p:cNvSpPr>
          <p:nvPr>
            <p:ph idx="1"/>
          </p:nvPr>
        </p:nvSpPr>
        <p:spPr>
          <a:xfrm>
            <a:off x="457200" y="1428736"/>
            <a:ext cx="8229600" cy="4697427"/>
          </a:xfrm>
        </p:spPr>
        <p:txBody>
          <a:bodyPr>
            <a:normAutofit fontScale="77500" lnSpcReduction="20000"/>
          </a:bodyPr>
          <a:lstStyle/>
          <a:p>
            <a:pPr algn="l">
              <a:buNone/>
            </a:pPr>
            <a:r>
              <a:rPr lang="en-US" dirty="0" smtClean="0"/>
              <a:t>One </a:t>
            </a:r>
            <a:r>
              <a:rPr lang="en-US" dirty="0"/>
              <a:t>of the most common </a:t>
            </a:r>
            <a:r>
              <a:rPr lang="en-US" dirty="0" err="1"/>
              <a:t>anaemias</a:t>
            </a:r>
            <a:r>
              <a:rPr lang="en-US" dirty="0"/>
              <a:t> occurs in patients with</a:t>
            </a:r>
          </a:p>
          <a:p>
            <a:pPr algn="l">
              <a:buNone/>
            </a:pPr>
            <a:r>
              <a:rPr lang="en-US" dirty="0"/>
              <a:t>a variety of chronic inflammatory and malignant diseases</a:t>
            </a:r>
          </a:p>
          <a:p>
            <a:pPr algn="l">
              <a:buNone/>
            </a:pPr>
            <a:r>
              <a:rPr lang="en-US" dirty="0" smtClean="0"/>
              <a:t>The </a:t>
            </a:r>
            <a:r>
              <a:rPr lang="en-US" dirty="0"/>
              <a:t>characteristic features are:</a:t>
            </a:r>
          </a:p>
          <a:p>
            <a:pPr algn="l">
              <a:buNone/>
            </a:pPr>
            <a:r>
              <a:rPr lang="en-US" b="1" dirty="0"/>
              <a:t>1 </a:t>
            </a:r>
            <a:r>
              <a:rPr lang="en-US" b="1" dirty="0" err="1"/>
              <a:t>Normochromic</a:t>
            </a:r>
            <a:r>
              <a:rPr lang="en-US" b="1" dirty="0"/>
              <a:t>, </a:t>
            </a:r>
            <a:r>
              <a:rPr lang="en-US" b="1" dirty="0" err="1"/>
              <a:t>normocytic</a:t>
            </a:r>
            <a:r>
              <a:rPr lang="en-US" b="1" dirty="0"/>
              <a:t> or mildly </a:t>
            </a:r>
            <a:r>
              <a:rPr lang="en-US" b="1" dirty="0" err="1"/>
              <a:t>hypochromic</a:t>
            </a:r>
            <a:r>
              <a:rPr lang="en-US" b="1" dirty="0"/>
              <a:t> (MCV</a:t>
            </a:r>
          </a:p>
          <a:p>
            <a:pPr algn="l">
              <a:buNone/>
            </a:pPr>
            <a:r>
              <a:rPr lang="en-US" dirty="0"/>
              <a:t>rarely &lt;75 </a:t>
            </a:r>
            <a:r>
              <a:rPr lang="en-US" dirty="0" err="1"/>
              <a:t>fL</a:t>
            </a:r>
            <a:r>
              <a:rPr lang="en-US" dirty="0"/>
              <a:t>) indices and red cell morphology.</a:t>
            </a:r>
          </a:p>
          <a:p>
            <a:pPr algn="l">
              <a:buNone/>
            </a:pPr>
            <a:r>
              <a:rPr lang="en-US" b="1" dirty="0"/>
              <a:t>2 Mild and non‐progressive </a:t>
            </a:r>
            <a:r>
              <a:rPr lang="en-US" b="1" dirty="0" err="1"/>
              <a:t>anaemia</a:t>
            </a:r>
            <a:r>
              <a:rPr lang="en-US" b="1" dirty="0"/>
              <a:t> (</a:t>
            </a:r>
            <a:r>
              <a:rPr lang="en-US" b="1" dirty="0" err="1"/>
              <a:t>haemoglobin</a:t>
            </a:r>
            <a:r>
              <a:rPr lang="en-US" b="1" dirty="0"/>
              <a:t> rarely</a:t>
            </a:r>
          </a:p>
          <a:p>
            <a:pPr algn="l">
              <a:buNone/>
            </a:pPr>
            <a:r>
              <a:rPr lang="en-US" dirty="0"/>
              <a:t>&lt;90 g/L) – the severity being related to the severity of the</a:t>
            </a:r>
          </a:p>
          <a:p>
            <a:pPr algn="l">
              <a:buNone/>
            </a:pPr>
            <a:r>
              <a:rPr lang="en-US" dirty="0"/>
              <a:t>disease.</a:t>
            </a:r>
          </a:p>
          <a:p>
            <a:pPr algn="l">
              <a:buNone/>
            </a:pPr>
            <a:r>
              <a:rPr lang="en-US" b="1" dirty="0"/>
              <a:t>3 Both the serum iron and TIBC are reduced.</a:t>
            </a:r>
          </a:p>
          <a:p>
            <a:pPr algn="l">
              <a:buNone/>
            </a:pPr>
            <a:r>
              <a:rPr lang="en-US" b="1" dirty="0"/>
              <a:t>4 The serum </a:t>
            </a:r>
            <a:r>
              <a:rPr lang="en-US" b="1" dirty="0" err="1"/>
              <a:t>ferritin</a:t>
            </a:r>
            <a:r>
              <a:rPr lang="en-US" b="1" dirty="0"/>
              <a:t> is normal or raised.</a:t>
            </a:r>
          </a:p>
          <a:p>
            <a:pPr algn="l">
              <a:buNone/>
            </a:pPr>
            <a:r>
              <a:rPr lang="en-US" b="1" dirty="0"/>
              <a:t>5 Bone marrow storage (</a:t>
            </a:r>
            <a:r>
              <a:rPr lang="en-US" b="1" dirty="0" err="1"/>
              <a:t>reticuloendothelial</a:t>
            </a:r>
            <a:r>
              <a:rPr lang="en-US" b="1" dirty="0"/>
              <a:t>) iron is normal</a:t>
            </a:r>
          </a:p>
          <a:p>
            <a:pPr algn="l">
              <a:buNone/>
            </a:pPr>
            <a:r>
              <a:rPr lang="en-US" dirty="0"/>
              <a:t>but erythroblast iron is reduced</a:t>
            </a:r>
            <a:endParaRPr lang="ar-IQ"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sz="3600" b="1" dirty="0" smtClean="0">
                <a:solidFill>
                  <a:srgbClr val="FF0000"/>
                </a:solidFill>
              </a:rPr>
              <a:t>Causes of the </a:t>
            </a:r>
            <a:r>
              <a:rPr lang="en-US" sz="3600" b="1" dirty="0" err="1" smtClean="0">
                <a:solidFill>
                  <a:srgbClr val="FF0000"/>
                </a:solidFill>
              </a:rPr>
              <a:t>anaemia</a:t>
            </a:r>
            <a:r>
              <a:rPr lang="en-US" sz="3600" b="1" dirty="0" smtClean="0">
                <a:solidFill>
                  <a:srgbClr val="FF0000"/>
                </a:solidFill>
              </a:rPr>
              <a:t> of chronic disorders</a:t>
            </a:r>
            <a:endParaRPr lang="ar-IQ" sz="3600" b="1" dirty="0">
              <a:solidFill>
                <a:srgbClr val="FF0000"/>
              </a:solidFill>
            </a:endParaRPr>
          </a:p>
        </p:txBody>
      </p:sp>
      <p:sp>
        <p:nvSpPr>
          <p:cNvPr id="3" name="عنصر نائب للمحتوى 2"/>
          <p:cNvSpPr>
            <a:spLocks noGrp="1"/>
          </p:cNvSpPr>
          <p:nvPr>
            <p:ph idx="1"/>
          </p:nvPr>
        </p:nvSpPr>
        <p:spPr/>
        <p:txBody>
          <a:bodyPr>
            <a:normAutofit fontScale="85000" lnSpcReduction="10000"/>
          </a:bodyPr>
          <a:lstStyle/>
          <a:p>
            <a:pPr algn="l">
              <a:buNone/>
            </a:pPr>
            <a:r>
              <a:rPr lang="en-US" b="1" i="1" dirty="0" smtClean="0">
                <a:solidFill>
                  <a:srgbClr val="FF0000"/>
                </a:solidFill>
              </a:rPr>
              <a:t>Chronic </a:t>
            </a:r>
            <a:r>
              <a:rPr lang="en-US" b="1" i="1" dirty="0">
                <a:solidFill>
                  <a:srgbClr val="FF0000"/>
                </a:solidFill>
              </a:rPr>
              <a:t>inflammatory diseases</a:t>
            </a:r>
          </a:p>
          <a:p>
            <a:pPr algn="l">
              <a:buNone/>
            </a:pPr>
            <a:r>
              <a:rPr lang="en-US" dirty="0">
                <a:solidFill>
                  <a:schemeClr val="tx2"/>
                </a:solidFill>
              </a:rPr>
              <a:t>Infections</a:t>
            </a:r>
            <a:r>
              <a:rPr lang="en-US" dirty="0"/>
              <a:t> (e.g. pulmonary abscess, tuberculosis,</a:t>
            </a:r>
          </a:p>
          <a:p>
            <a:pPr algn="l">
              <a:buNone/>
            </a:pPr>
            <a:r>
              <a:rPr lang="en-US" dirty="0" err="1"/>
              <a:t>osteomyelitis</a:t>
            </a:r>
            <a:r>
              <a:rPr lang="en-US" dirty="0"/>
              <a:t>, pneumonia, bacterial </a:t>
            </a:r>
            <a:r>
              <a:rPr lang="en-US" dirty="0" err="1"/>
              <a:t>endocarditis</a:t>
            </a:r>
            <a:r>
              <a:rPr lang="en-US" dirty="0"/>
              <a:t>)</a:t>
            </a:r>
          </a:p>
          <a:p>
            <a:pPr algn="l">
              <a:buNone/>
            </a:pPr>
            <a:r>
              <a:rPr lang="en-US" dirty="0">
                <a:solidFill>
                  <a:schemeClr val="tx2"/>
                </a:solidFill>
              </a:rPr>
              <a:t>Non‐infectious </a:t>
            </a:r>
            <a:r>
              <a:rPr lang="en-US" dirty="0"/>
              <a:t>(e.g. rheumatoid arthritis, systemic lupus</a:t>
            </a:r>
          </a:p>
          <a:p>
            <a:pPr algn="l">
              <a:buNone/>
            </a:pPr>
            <a:r>
              <a:rPr lang="en-US" dirty="0" err="1"/>
              <a:t>erythematosus</a:t>
            </a:r>
            <a:r>
              <a:rPr lang="en-US" dirty="0"/>
              <a:t> and other connective tissue diseases,</a:t>
            </a:r>
          </a:p>
          <a:p>
            <a:pPr algn="l">
              <a:buNone/>
            </a:pPr>
            <a:r>
              <a:rPr lang="en-US" dirty="0" err="1"/>
              <a:t>sarcoidosis</a:t>
            </a:r>
            <a:r>
              <a:rPr lang="en-US" dirty="0"/>
              <a:t>, inflammatory bowel disease, liver disease)</a:t>
            </a:r>
          </a:p>
          <a:p>
            <a:pPr algn="l">
              <a:buNone/>
            </a:pPr>
            <a:r>
              <a:rPr lang="en-US" b="1" i="1" dirty="0">
                <a:solidFill>
                  <a:srgbClr val="FF0000"/>
                </a:solidFill>
              </a:rPr>
              <a:t>Malignant diseases</a:t>
            </a:r>
          </a:p>
          <a:p>
            <a:pPr algn="l">
              <a:buNone/>
            </a:pPr>
            <a:r>
              <a:rPr lang="en-US" dirty="0"/>
              <a:t>Carcinoma, lymphoma, sarcoma</a:t>
            </a:r>
            <a:endParaRPr lang="ar-IQ"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92500" lnSpcReduction="10000"/>
          </a:bodyPr>
          <a:lstStyle/>
          <a:p>
            <a:pPr algn="l">
              <a:buNone/>
            </a:pPr>
            <a:endParaRPr lang="en-US" dirty="0" smtClean="0">
              <a:solidFill>
                <a:schemeClr val="tx1"/>
              </a:solidFill>
            </a:endParaRPr>
          </a:p>
          <a:p>
            <a:pPr algn="l">
              <a:buNone/>
            </a:pPr>
            <a:r>
              <a:rPr lang="en-US" dirty="0" smtClean="0">
                <a:solidFill>
                  <a:schemeClr val="tx1"/>
                </a:solidFill>
              </a:rPr>
              <a:t>Explain background, definition </a:t>
            </a:r>
            <a:r>
              <a:rPr lang="en-US" dirty="0" smtClean="0">
                <a:solidFill>
                  <a:schemeClr val="tx1"/>
                </a:solidFill>
              </a:rPr>
              <a:t>and etiology of </a:t>
            </a:r>
            <a:r>
              <a:rPr lang="en-US" dirty="0" err="1" smtClean="0"/>
              <a:t>hypochromic</a:t>
            </a:r>
            <a:r>
              <a:rPr lang="en-US" dirty="0" smtClean="0"/>
              <a:t> </a:t>
            </a:r>
            <a:r>
              <a:rPr lang="en-US" dirty="0" err="1" smtClean="0"/>
              <a:t>anemias</a:t>
            </a:r>
            <a:endParaRPr lang="en-US" dirty="0" smtClean="0">
              <a:solidFill>
                <a:schemeClr val="tx1"/>
              </a:solidFill>
            </a:endParaRPr>
          </a:p>
          <a:p>
            <a:pPr algn="l">
              <a:buNone/>
            </a:pPr>
            <a:endParaRPr lang="en-US" dirty="0" smtClean="0">
              <a:solidFill>
                <a:schemeClr val="tx1"/>
              </a:solidFill>
            </a:endParaRPr>
          </a:p>
          <a:p>
            <a:pPr algn="l">
              <a:buNone/>
            </a:pPr>
            <a:r>
              <a:rPr lang="en-US" dirty="0" smtClean="0">
                <a:solidFill>
                  <a:schemeClr val="tx1"/>
                </a:solidFill>
              </a:rPr>
              <a:t>Outline diagnostic algorithm of </a:t>
            </a:r>
            <a:r>
              <a:rPr lang="en-US" dirty="0" smtClean="0"/>
              <a:t> </a:t>
            </a:r>
            <a:r>
              <a:rPr lang="en-US" dirty="0" err="1" smtClean="0"/>
              <a:t>hypochromic</a:t>
            </a:r>
            <a:r>
              <a:rPr lang="en-US" dirty="0" smtClean="0"/>
              <a:t> </a:t>
            </a:r>
            <a:r>
              <a:rPr lang="en-US" dirty="0" err="1" smtClean="0"/>
              <a:t>anemias</a:t>
            </a:r>
            <a:endParaRPr lang="en-US" dirty="0" smtClean="0">
              <a:solidFill>
                <a:schemeClr val="tx1"/>
              </a:solidFill>
            </a:endParaRPr>
          </a:p>
          <a:p>
            <a:pPr algn="l">
              <a:buNone/>
            </a:pPr>
            <a:endParaRPr lang="en-US" dirty="0" smtClean="0">
              <a:solidFill>
                <a:schemeClr val="tx1"/>
              </a:solidFill>
            </a:endParaRPr>
          </a:p>
          <a:p>
            <a:pPr algn="l">
              <a:buNone/>
            </a:pPr>
            <a:r>
              <a:rPr lang="en-US" dirty="0" smtClean="0">
                <a:solidFill>
                  <a:schemeClr val="tx1"/>
                </a:solidFill>
              </a:rPr>
              <a:t>Identify key laboratory findings to diagnose </a:t>
            </a:r>
            <a:r>
              <a:rPr lang="en-US" dirty="0" err="1" smtClean="0"/>
              <a:t>hypochromic</a:t>
            </a:r>
            <a:r>
              <a:rPr lang="en-US" dirty="0" smtClean="0"/>
              <a:t> </a:t>
            </a:r>
            <a:r>
              <a:rPr lang="en-US" dirty="0" err="1" smtClean="0"/>
              <a:t>anemias</a:t>
            </a:r>
            <a:endParaRPr lang="en-US" dirty="0" smtClean="0">
              <a:solidFill>
                <a:schemeClr val="tx1"/>
              </a:solidFill>
            </a:endParaRPr>
          </a:p>
          <a:p>
            <a:pPr algn="l">
              <a:buNone/>
            </a:pP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The pathogenesis of ACD</a:t>
            </a:r>
            <a:endParaRPr lang="ar-IQ" dirty="0">
              <a:solidFill>
                <a:srgbClr val="FF0000"/>
              </a:solidFill>
            </a:endParaRPr>
          </a:p>
        </p:txBody>
      </p:sp>
      <p:sp>
        <p:nvSpPr>
          <p:cNvPr id="3" name="عنصر نائب للمحتوى 2"/>
          <p:cNvSpPr>
            <a:spLocks noGrp="1"/>
          </p:cNvSpPr>
          <p:nvPr>
            <p:ph idx="1"/>
          </p:nvPr>
        </p:nvSpPr>
        <p:spPr/>
        <p:txBody>
          <a:bodyPr>
            <a:normAutofit fontScale="92500" lnSpcReduction="20000"/>
          </a:bodyPr>
          <a:lstStyle/>
          <a:p>
            <a:pPr algn="l">
              <a:buNone/>
            </a:pPr>
            <a:r>
              <a:rPr lang="en-US" dirty="0" smtClean="0"/>
              <a:t>appears </a:t>
            </a:r>
            <a:r>
              <a:rPr lang="en-US" dirty="0"/>
              <a:t>to be related </a:t>
            </a:r>
            <a:r>
              <a:rPr lang="en-US" dirty="0" smtClean="0"/>
              <a:t>to:</a:t>
            </a:r>
            <a:endParaRPr lang="en-US" dirty="0"/>
          </a:p>
          <a:p>
            <a:pPr algn="l">
              <a:buNone/>
            </a:pPr>
            <a:r>
              <a:rPr lang="en-US" dirty="0" smtClean="0"/>
              <a:t>-decreased </a:t>
            </a:r>
            <a:r>
              <a:rPr lang="en-US" dirty="0"/>
              <a:t>release of iron from macrophages to plasma </a:t>
            </a:r>
            <a:r>
              <a:rPr lang="en-US" dirty="0" smtClean="0"/>
              <a:t>because of </a:t>
            </a:r>
            <a:r>
              <a:rPr lang="en-US" dirty="0"/>
              <a:t>raised serum </a:t>
            </a:r>
            <a:r>
              <a:rPr lang="en-US" dirty="0" err="1"/>
              <a:t>hepcidin</a:t>
            </a:r>
            <a:r>
              <a:rPr lang="en-US" dirty="0"/>
              <a:t> </a:t>
            </a:r>
            <a:r>
              <a:rPr lang="en-US" dirty="0" smtClean="0"/>
              <a:t>levels.</a:t>
            </a:r>
          </a:p>
          <a:p>
            <a:pPr algn="l">
              <a:buNone/>
            </a:pPr>
            <a:endParaRPr lang="en-US" dirty="0"/>
          </a:p>
          <a:p>
            <a:pPr algn="l">
              <a:buNone/>
            </a:pPr>
            <a:r>
              <a:rPr lang="en-US" dirty="0" smtClean="0"/>
              <a:t>- </a:t>
            </a:r>
            <a:r>
              <a:rPr lang="en-US" dirty="0"/>
              <a:t>reduced red cell lifespan </a:t>
            </a:r>
            <a:r>
              <a:rPr lang="en-US" dirty="0" smtClean="0"/>
              <a:t>.</a:t>
            </a:r>
          </a:p>
          <a:p>
            <a:pPr algn="l">
              <a:buNone/>
            </a:pPr>
            <a:endParaRPr lang="en-US" dirty="0" smtClean="0"/>
          </a:p>
          <a:p>
            <a:pPr algn="l">
              <a:buNone/>
            </a:pPr>
            <a:r>
              <a:rPr lang="en-US" dirty="0" smtClean="0"/>
              <a:t>-an </a:t>
            </a:r>
            <a:r>
              <a:rPr lang="en-US" dirty="0"/>
              <a:t>inadequate erythropoietin response to </a:t>
            </a:r>
            <a:r>
              <a:rPr lang="en-US" dirty="0" err="1"/>
              <a:t>anaemia</a:t>
            </a:r>
            <a:r>
              <a:rPr lang="en-US" dirty="0"/>
              <a:t> caused </a:t>
            </a:r>
            <a:r>
              <a:rPr lang="en-US" dirty="0" smtClean="0"/>
              <a:t>by the </a:t>
            </a:r>
            <a:r>
              <a:rPr lang="en-US" dirty="0"/>
              <a:t>effects of cytokines such as IL‐1 and </a:t>
            </a:r>
            <a:r>
              <a:rPr lang="en-US" dirty="0" err="1"/>
              <a:t>tumour</a:t>
            </a:r>
            <a:r>
              <a:rPr lang="en-US" dirty="0"/>
              <a:t> necrosis </a:t>
            </a:r>
            <a:r>
              <a:rPr lang="en-US" dirty="0" smtClean="0"/>
              <a:t>factor (TNF</a:t>
            </a:r>
            <a:r>
              <a:rPr lang="en-US" dirty="0"/>
              <a:t>) on </a:t>
            </a:r>
            <a:r>
              <a:rPr lang="en-US" dirty="0" err="1"/>
              <a:t>erythropoiesis</a:t>
            </a:r>
            <a:endParaRPr lang="ar-IQ"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Laboratory diagnosis of IDA Vs ACD</a:t>
            </a:r>
            <a:r>
              <a:rPr lang="ar-IQ" dirty="0" smtClean="0"/>
              <a:t> </a:t>
            </a:r>
            <a:endParaRPr lang="ar-IQ" dirty="0"/>
          </a:p>
        </p:txBody>
      </p:sp>
      <p:pic>
        <p:nvPicPr>
          <p:cNvPr id="3074" name="Picture 2"/>
          <p:cNvPicPr>
            <a:picLocks noGrp="1" noChangeAspect="1" noChangeArrowheads="1"/>
          </p:cNvPicPr>
          <p:nvPr>
            <p:ph idx="1"/>
          </p:nvPr>
        </p:nvPicPr>
        <p:blipFill>
          <a:blip r:embed="rId2"/>
          <a:srcRect/>
          <a:stretch>
            <a:fillRect/>
          </a:stretch>
        </p:blipFill>
        <p:spPr bwMode="auto">
          <a:xfrm>
            <a:off x="642910" y="1428736"/>
            <a:ext cx="7516350" cy="5429264"/>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68346"/>
          </a:xfrm>
        </p:spPr>
        <p:txBody>
          <a:bodyPr>
            <a:normAutofit/>
          </a:bodyPr>
          <a:lstStyle/>
          <a:p>
            <a:r>
              <a:rPr lang="en-US" b="1" dirty="0" err="1" smtClean="0"/>
              <a:t>Sideroblastic</a:t>
            </a:r>
            <a:r>
              <a:rPr lang="en-US" b="1" dirty="0" smtClean="0"/>
              <a:t> </a:t>
            </a:r>
            <a:r>
              <a:rPr lang="en-US" b="1" dirty="0" err="1" smtClean="0"/>
              <a:t>anaemia</a:t>
            </a:r>
            <a:endParaRPr lang="ar-IQ" dirty="0"/>
          </a:p>
        </p:txBody>
      </p:sp>
      <p:sp>
        <p:nvSpPr>
          <p:cNvPr id="3" name="عنصر نائب للمحتوى 2"/>
          <p:cNvSpPr>
            <a:spLocks noGrp="1"/>
          </p:cNvSpPr>
          <p:nvPr>
            <p:ph idx="1"/>
          </p:nvPr>
        </p:nvSpPr>
        <p:spPr/>
        <p:txBody>
          <a:bodyPr>
            <a:normAutofit fontScale="77500" lnSpcReduction="20000"/>
          </a:bodyPr>
          <a:lstStyle/>
          <a:p>
            <a:pPr algn="l">
              <a:buNone/>
            </a:pPr>
            <a:r>
              <a:rPr lang="en-US" dirty="0" smtClean="0"/>
              <a:t>This </a:t>
            </a:r>
            <a:r>
              <a:rPr lang="en-US" dirty="0"/>
              <a:t>is a refractory </a:t>
            </a:r>
            <a:r>
              <a:rPr lang="en-US" dirty="0" err="1"/>
              <a:t>anaemia</a:t>
            </a:r>
            <a:r>
              <a:rPr lang="en-US" dirty="0"/>
              <a:t> defined by the presence of</a:t>
            </a:r>
          </a:p>
          <a:p>
            <a:pPr algn="l">
              <a:buNone/>
            </a:pPr>
            <a:r>
              <a:rPr lang="en-US" dirty="0"/>
              <a:t>many pathological </a:t>
            </a:r>
            <a:r>
              <a:rPr lang="en-US" dirty="0" smtClean="0"/>
              <a:t>ring </a:t>
            </a:r>
            <a:r>
              <a:rPr lang="en-US" dirty="0" err="1" smtClean="0"/>
              <a:t>sideroblasts</a:t>
            </a:r>
            <a:r>
              <a:rPr lang="en-US" dirty="0" smtClean="0"/>
              <a:t> in </a:t>
            </a:r>
            <a:r>
              <a:rPr lang="en-US" dirty="0"/>
              <a:t>the bone marrow</a:t>
            </a:r>
          </a:p>
          <a:p>
            <a:pPr algn="l">
              <a:buNone/>
            </a:pPr>
            <a:endParaRPr lang="en-US" dirty="0" smtClean="0"/>
          </a:p>
          <a:p>
            <a:pPr algn="l">
              <a:buNone/>
            </a:pPr>
            <a:r>
              <a:rPr lang="en-US" b="1" dirty="0" smtClean="0">
                <a:solidFill>
                  <a:srgbClr val="FF0000"/>
                </a:solidFill>
              </a:rPr>
              <a:t>ring </a:t>
            </a:r>
            <a:r>
              <a:rPr lang="en-US" b="1" dirty="0" err="1" smtClean="0">
                <a:solidFill>
                  <a:srgbClr val="FF0000"/>
                </a:solidFill>
              </a:rPr>
              <a:t>sideroblasts</a:t>
            </a:r>
            <a:r>
              <a:rPr lang="en-US" b="1" dirty="0" smtClean="0">
                <a:solidFill>
                  <a:srgbClr val="FF0000"/>
                </a:solidFill>
              </a:rPr>
              <a:t>:</a:t>
            </a:r>
            <a:r>
              <a:rPr lang="en-US" b="1" dirty="0" smtClean="0">
                <a:solidFill>
                  <a:srgbClr val="FF0000"/>
                </a:solidFill>
              </a:rPr>
              <a:t> </a:t>
            </a:r>
            <a:r>
              <a:rPr lang="en-US" dirty="0"/>
              <a:t>are abnormal erythroblasts containing</a:t>
            </a:r>
          </a:p>
          <a:p>
            <a:pPr algn="l">
              <a:buNone/>
            </a:pPr>
            <a:r>
              <a:rPr lang="en-US" dirty="0"/>
              <a:t>numerous iron granules arranged in a ring or collar around</a:t>
            </a:r>
          </a:p>
          <a:p>
            <a:pPr algn="l">
              <a:buNone/>
            </a:pPr>
            <a:r>
              <a:rPr lang="en-US" dirty="0"/>
              <a:t>the nucleus instead of the few randomly distributed iron</a:t>
            </a:r>
          </a:p>
          <a:p>
            <a:pPr algn="l">
              <a:buNone/>
            </a:pPr>
            <a:r>
              <a:rPr lang="en-US" dirty="0"/>
              <a:t>granules </a:t>
            </a:r>
            <a:endParaRPr lang="en-US" dirty="0" smtClean="0"/>
          </a:p>
          <a:p>
            <a:pPr algn="l">
              <a:buNone/>
            </a:pPr>
            <a:r>
              <a:rPr lang="en-US" dirty="0" smtClean="0"/>
              <a:t>There </a:t>
            </a:r>
            <a:r>
              <a:rPr lang="en-US" dirty="0"/>
              <a:t>is also usually </a:t>
            </a:r>
            <a:r>
              <a:rPr lang="en-US" dirty="0" err="1"/>
              <a:t>erythroid</a:t>
            </a:r>
            <a:r>
              <a:rPr lang="en-US" dirty="0"/>
              <a:t> hyperplasia with ineffective</a:t>
            </a:r>
          </a:p>
          <a:p>
            <a:pPr algn="l">
              <a:buNone/>
            </a:pPr>
            <a:r>
              <a:rPr lang="en-US" dirty="0" err="1"/>
              <a:t>erythropoiesis</a:t>
            </a:r>
            <a:r>
              <a:rPr lang="en-US" dirty="0"/>
              <a:t>. </a:t>
            </a:r>
            <a:endParaRPr lang="en-US" dirty="0" smtClean="0"/>
          </a:p>
          <a:p>
            <a:pPr algn="l">
              <a:buNone/>
            </a:pPr>
            <a:endParaRPr lang="en-US" dirty="0" smtClean="0"/>
          </a:p>
          <a:p>
            <a:pPr algn="l">
              <a:buNone/>
            </a:pPr>
            <a:r>
              <a:rPr lang="en-US" b="1" dirty="0" err="1" smtClean="0">
                <a:solidFill>
                  <a:srgbClr val="FF0000"/>
                </a:solidFill>
              </a:rPr>
              <a:t>Sideroblastic</a:t>
            </a:r>
            <a:r>
              <a:rPr lang="en-US" b="1" dirty="0" smtClean="0">
                <a:solidFill>
                  <a:srgbClr val="FF0000"/>
                </a:solidFill>
              </a:rPr>
              <a:t> </a:t>
            </a:r>
            <a:r>
              <a:rPr lang="en-US" b="1" dirty="0" err="1">
                <a:solidFill>
                  <a:srgbClr val="FF0000"/>
                </a:solidFill>
              </a:rPr>
              <a:t>anaemia</a:t>
            </a:r>
            <a:r>
              <a:rPr lang="en-US" b="1" dirty="0">
                <a:solidFill>
                  <a:srgbClr val="FF0000"/>
                </a:solidFill>
              </a:rPr>
              <a:t> is diagnosed </a:t>
            </a:r>
            <a:r>
              <a:rPr lang="en-US" dirty="0" smtClean="0"/>
              <a:t>when 15</a:t>
            </a:r>
            <a:r>
              <a:rPr lang="en-US" dirty="0"/>
              <a:t>% or more of marrow erythroblasts are ring </a:t>
            </a:r>
            <a:r>
              <a:rPr lang="en-US" dirty="0" err="1"/>
              <a:t>sideroblasts</a:t>
            </a:r>
            <a:r>
              <a:rPr lang="en-US" dirty="0" smtClean="0"/>
              <a:t>.</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l"/>
            <a:r>
              <a:rPr lang="en-US" sz="3200" dirty="0"/>
              <a:t>Ring </a:t>
            </a:r>
            <a:r>
              <a:rPr lang="en-US" sz="3200" dirty="0" err="1"/>
              <a:t>sideroblasts</a:t>
            </a:r>
            <a:r>
              <a:rPr lang="en-US" sz="3200" dirty="0"/>
              <a:t> with a </a:t>
            </a:r>
            <a:r>
              <a:rPr lang="en-US" sz="3200" dirty="0" err="1"/>
              <a:t>perinuclear</a:t>
            </a:r>
            <a:r>
              <a:rPr lang="en-US" sz="3200" dirty="0"/>
              <a:t> ring of iron</a:t>
            </a:r>
            <a:br>
              <a:rPr lang="en-US" sz="3200" dirty="0"/>
            </a:br>
            <a:r>
              <a:rPr lang="en-US" sz="3200" dirty="0"/>
              <a:t>granules in </a:t>
            </a:r>
            <a:r>
              <a:rPr lang="en-US" sz="3200" dirty="0" err="1"/>
              <a:t>sideroblastic</a:t>
            </a:r>
            <a:r>
              <a:rPr lang="en-US" sz="3200" dirty="0"/>
              <a:t> </a:t>
            </a:r>
            <a:r>
              <a:rPr lang="en-US" sz="3200" dirty="0" err="1"/>
              <a:t>anaemia</a:t>
            </a:r>
            <a:r>
              <a:rPr lang="en-US" sz="3200" dirty="0"/>
              <a:t>.</a:t>
            </a:r>
            <a:endParaRPr lang="ar-IQ" sz="3200" dirty="0"/>
          </a:p>
        </p:txBody>
      </p:sp>
      <p:pic>
        <p:nvPicPr>
          <p:cNvPr id="5122" name="Picture 2"/>
          <p:cNvPicPr>
            <a:picLocks noGrp="1" noChangeAspect="1" noChangeArrowheads="1"/>
          </p:cNvPicPr>
          <p:nvPr>
            <p:ph idx="1"/>
          </p:nvPr>
        </p:nvPicPr>
        <p:blipFill>
          <a:blip r:embed="rId2"/>
          <a:srcRect/>
          <a:stretch>
            <a:fillRect/>
          </a:stretch>
        </p:blipFill>
        <p:spPr bwMode="auto">
          <a:xfrm>
            <a:off x="1285852" y="1643050"/>
            <a:ext cx="5872191" cy="4857784"/>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solidFill>
                  <a:srgbClr val="FF0000"/>
                </a:solidFill>
              </a:rPr>
              <a:t>Classification of </a:t>
            </a:r>
            <a:r>
              <a:rPr lang="en-US" b="1" dirty="0" err="1">
                <a:solidFill>
                  <a:srgbClr val="FF0000"/>
                </a:solidFill>
              </a:rPr>
              <a:t>sideroblastic</a:t>
            </a:r>
            <a:r>
              <a:rPr lang="en-US" b="1" dirty="0">
                <a:solidFill>
                  <a:srgbClr val="FF0000"/>
                </a:solidFill>
              </a:rPr>
              <a:t> </a:t>
            </a:r>
            <a:r>
              <a:rPr lang="en-US" b="1" dirty="0" err="1">
                <a:solidFill>
                  <a:srgbClr val="FF0000"/>
                </a:solidFill>
              </a:rPr>
              <a:t>anaemia</a:t>
            </a:r>
            <a:endParaRPr lang="ar-IQ" b="1" dirty="0">
              <a:solidFill>
                <a:srgbClr val="FF0000"/>
              </a:solidFill>
            </a:endParaRPr>
          </a:p>
        </p:txBody>
      </p:sp>
      <p:sp>
        <p:nvSpPr>
          <p:cNvPr id="3" name="عنصر نائب للمحتوى 2"/>
          <p:cNvSpPr>
            <a:spLocks noGrp="1"/>
          </p:cNvSpPr>
          <p:nvPr>
            <p:ph idx="1"/>
          </p:nvPr>
        </p:nvSpPr>
        <p:spPr>
          <a:xfrm>
            <a:off x="285720" y="1428736"/>
            <a:ext cx="8401080" cy="4697427"/>
          </a:xfrm>
        </p:spPr>
        <p:txBody>
          <a:bodyPr>
            <a:normAutofit fontScale="85000" lnSpcReduction="10000"/>
          </a:bodyPr>
          <a:lstStyle/>
          <a:p>
            <a:pPr algn="l">
              <a:buNone/>
            </a:pPr>
            <a:r>
              <a:rPr lang="en-US" b="1" dirty="0">
                <a:solidFill>
                  <a:srgbClr val="FF0000"/>
                </a:solidFill>
              </a:rPr>
              <a:t>Hereditary</a:t>
            </a:r>
          </a:p>
          <a:p>
            <a:pPr algn="l">
              <a:buNone/>
            </a:pPr>
            <a:r>
              <a:rPr lang="en-US" dirty="0"/>
              <a:t>X chromosome linked ALA‐S mutation or rarely with </a:t>
            </a:r>
            <a:r>
              <a:rPr lang="en-US" dirty="0" err="1"/>
              <a:t>spinocerebellar</a:t>
            </a:r>
            <a:r>
              <a:rPr lang="en-US" dirty="0"/>
              <a:t> degeneration and ataxia</a:t>
            </a:r>
          </a:p>
          <a:p>
            <a:pPr algn="l">
              <a:buNone/>
            </a:pPr>
            <a:r>
              <a:rPr lang="en-US" dirty="0"/>
              <a:t>Usually occurs in males, transmitted by females; also occurs rarely in </a:t>
            </a:r>
            <a:r>
              <a:rPr lang="en-US" dirty="0" smtClean="0"/>
              <a:t>females</a:t>
            </a:r>
          </a:p>
          <a:p>
            <a:pPr algn="l">
              <a:buNone/>
            </a:pPr>
            <a:r>
              <a:rPr lang="en-US" dirty="0" smtClean="0"/>
              <a:t>Other rare types </a:t>
            </a:r>
          </a:p>
          <a:p>
            <a:pPr algn="l">
              <a:buNone/>
            </a:pPr>
            <a:r>
              <a:rPr lang="en-US" b="1" dirty="0" smtClean="0">
                <a:solidFill>
                  <a:srgbClr val="FF0000"/>
                </a:solidFill>
              </a:rPr>
              <a:t>Acquired</a:t>
            </a:r>
            <a:endParaRPr lang="en-US" b="1" dirty="0">
              <a:solidFill>
                <a:srgbClr val="FF0000"/>
              </a:solidFill>
            </a:endParaRPr>
          </a:p>
          <a:p>
            <a:pPr algn="l">
              <a:buNone/>
            </a:pPr>
            <a:r>
              <a:rPr lang="en-US" i="1" dirty="0" smtClean="0"/>
              <a:t>Primary</a:t>
            </a:r>
          </a:p>
          <a:p>
            <a:pPr algn="l">
              <a:buNone/>
            </a:pPr>
            <a:r>
              <a:rPr lang="en-US" dirty="0" err="1" smtClean="0"/>
              <a:t>Myelodysplasia</a:t>
            </a:r>
            <a:r>
              <a:rPr lang="en-US" dirty="0" smtClean="0"/>
              <a:t> (refractory </a:t>
            </a:r>
            <a:r>
              <a:rPr lang="en-US" dirty="0" err="1" smtClean="0"/>
              <a:t>anaemia</a:t>
            </a:r>
            <a:r>
              <a:rPr lang="en-US" dirty="0" smtClean="0"/>
              <a:t> with ring </a:t>
            </a:r>
            <a:r>
              <a:rPr lang="en-US" dirty="0" err="1" smtClean="0"/>
              <a:t>sideroblasts</a:t>
            </a:r>
            <a:r>
              <a:rPr lang="en-US" dirty="0" smtClean="0"/>
              <a:t>)</a:t>
            </a:r>
          </a:p>
          <a:p>
            <a:pPr algn="l">
              <a:buNone/>
            </a:pPr>
            <a:r>
              <a:rPr lang="en-US" dirty="0" smtClean="0"/>
              <a:t>ALA‐S</a:t>
            </a:r>
            <a:r>
              <a:rPr lang="en-US" dirty="0"/>
              <a:t>, </a:t>
            </a:r>
            <a:r>
              <a:rPr lang="el-GR" dirty="0"/>
              <a:t>δ‐</a:t>
            </a:r>
            <a:r>
              <a:rPr lang="en-US" dirty="0" err="1"/>
              <a:t>aminolaevulinic</a:t>
            </a:r>
            <a:r>
              <a:rPr lang="en-US" dirty="0"/>
              <a:t> acid </a:t>
            </a:r>
            <a:r>
              <a:rPr lang="en-US" dirty="0" err="1"/>
              <a:t>synthase</a:t>
            </a:r>
            <a:r>
              <a:rPr lang="en-US" dirty="0"/>
              <a:t>.</a:t>
            </a:r>
            <a:endParaRPr lang="ar-IQ"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857232"/>
          </a:xfrm>
        </p:spPr>
        <p:txBody>
          <a:bodyPr>
            <a:normAutofit fontScale="90000"/>
          </a:bodyPr>
          <a:lstStyle/>
          <a:p>
            <a:r>
              <a:rPr lang="en-US" dirty="0" smtClean="0">
                <a:solidFill>
                  <a:srgbClr val="FF0000"/>
                </a:solidFill>
              </a:rPr>
              <a:t>Lab. diagnosis in </a:t>
            </a:r>
            <a:r>
              <a:rPr lang="en-US" dirty="0" err="1" smtClean="0">
                <a:solidFill>
                  <a:srgbClr val="FF0000"/>
                </a:solidFill>
              </a:rPr>
              <a:t>sidroblastic</a:t>
            </a:r>
            <a:r>
              <a:rPr lang="en-US" dirty="0" smtClean="0">
                <a:solidFill>
                  <a:srgbClr val="FF0000"/>
                </a:solidFill>
              </a:rPr>
              <a:t> anemia </a:t>
            </a:r>
            <a:endParaRPr lang="ar-IQ" dirty="0">
              <a:solidFill>
                <a:srgbClr val="FF0000"/>
              </a:solidFill>
            </a:endParaRPr>
          </a:p>
        </p:txBody>
      </p:sp>
      <p:pic>
        <p:nvPicPr>
          <p:cNvPr id="6146" name="Picture 2"/>
          <p:cNvPicPr>
            <a:picLocks noGrp="1" noChangeAspect="1" noChangeArrowheads="1"/>
          </p:cNvPicPr>
          <p:nvPr>
            <p:ph idx="1"/>
          </p:nvPr>
        </p:nvPicPr>
        <p:blipFill>
          <a:blip r:embed="rId2"/>
          <a:srcRect/>
          <a:stretch>
            <a:fillRect/>
          </a:stretch>
        </p:blipFill>
        <p:spPr bwMode="auto">
          <a:xfrm>
            <a:off x="1142976" y="1714488"/>
            <a:ext cx="2071702" cy="4929222"/>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3214678" y="928670"/>
            <a:ext cx="2857512" cy="5667399"/>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533650" y="2334419"/>
            <a:ext cx="4076700" cy="3057525"/>
          </a:xfrm>
        </p:spPr>
      </p:pic>
    </p:spTree>
    <p:extLst>
      <p:ext uri="{BB962C8B-B14F-4D97-AF65-F5344CB8AC3E}">
        <p14:creationId xmlns:p14="http://schemas.microsoft.com/office/powerpoint/2010/main" xmlns="" val="3183704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smtClean="0">
                <a:solidFill>
                  <a:srgbClr val="FF0000"/>
                </a:solidFill>
              </a:rPr>
              <a:t>Anemia</a:t>
            </a:r>
            <a:endParaRPr lang="ar-IQ" dirty="0">
              <a:solidFill>
                <a:srgbClr val="FF0000"/>
              </a:solidFill>
            </a:endParaRPr>
          </a:p>
        </p:txBody>
      </p:sp>
      <p:sp>
        <p:nvSpPr>
          <p:cNvPr id="3" name="عنصر نائب للمحتوى 2"/>
          <p:cNvSpPr>
            <a:spLocks noGrp="1"/>
          </p:cNvSpPr>
          <p:nvPr>
            <p:ph idx="1"/>
          </p:nvPr>
        </p:nvSpPr>
        <p:spPr>
          <a:xfrm>
            <a:off x="428596" y="1643050"/>
            <a:ext cx="8372476" cy="4525963"/>
          </a:xfrm>
        </p:spPr>
        <p:txBody>
          <a:bodyPr>
            <a:normAutofit fontScale="85000" lnSpcReduction="10000"/>
          </a:bodyPr>
          <a:lstStyle/>
          <a:p>
            <a:pPr algn="l">
              <a:buNone/>
            </a:pPr>
            <a:r>
              <a:rPr lang="en-US" b="1" dirty="0" smtClean="0"/>
              <a:t>This </a:t>
            </a:r>
            <a:r>
              <a:rPr lang="en-US" b="1" dirty="0"/>
              <a:t>is defined as a reduction in the </a:t>
            </a:r>
            <a:r>
              <a:rPr lang="en-US" b="1" dirty="0" err="1"/>
              <a:t>haemoglobin</a:t>
            </a:r>
            <a:r>
              <a:rPr lang="en-US" b="1" dirty="0"/>
              <a:t> </a:t>
            </a:r>
            <a:r>
              <a:rPr lang="en-US" b="1" dirty="0" smtClean="0"/>
              <a:t>concentration of </a:t>
            </a:r>
            <a:r>
              <a:rPr lang="en-US" b="1" dirty="0"/>
              <a:t>the blood </a:t>
            </a:r>
            <a:r>
              <a:rPr lang="en-US" b="1" dirty="0" smtClean="0"/>
              <a:t>below </a:t>
            </a:r>
            <a:r>
              <a:rPr lang="en-US" b="1" dirty="0"/>
              <a:t>normal for age and </a:t>
            </a:r>
            <a:r>
              <a:rPr lang="en-US" b="1" dirty="0" smtClean="0"/>
              <a:t>sex.</a:t>
            </a:r>
          </a:p>
          <a:p>
            <a:pPr algn="l">
              <a:buNone/>
            </a:pPr>
            <a:r>
              <a:rPr lang="en-US" dirty="0"/>
              <a:t>typical values would be </a:t>
            </a:r>
            <a:r>
              <a:rPr lang="en-US" dirty="0" smtClean="0"/>
              <a:t>:</a:t>
            </a:r>
          </a:p>
          <a:p>
            <a:pPr algn="l">
              <a:buNone/>
            </a:pPr>
            <a:r>
              <a:rPr lang="en-US" dirty="0" smtClean="0"/>
              <a:t>-less </a:t>
            </a:r>
            <a:r>
              <a:rPr lang="en-US" dirty="0"/>
              <a:t>than 135 g/L in adult males and</a:t>
            </a:r>
          </a:p>
          <a:p>
            <a:pPr algn="l">
              <a:buNone/>
            </a:pPr>
            <a:r>
              <a:rPr lang="en-US" dirty="0" smtClean="0"/>
              <a:t>-less </a:t>
            </a:r>
            <a:r>
              <a:rPr lang="en-US" dirty="0"/>
              <a:t>than 115 g/L in adult females </a:t>
            </a:r>
            <a:r>
              <a:rPr lang="en-US" dirty="0" smtClean="0"/>
              <a:t>.</a:t>
            </a:r>
          </a:p>
          <a:p>
            <a:pPr algn="l">
              <a:buNone/>
            </a:pPr>
            <a:r>
              <a:rPr lang="en-US" dirty="0" smtClean="0"/>
              <a:t>-From </a:t>
            </a:r>
            <a:r>
              <a:rPr lang="en-US" dirty="0"/>
              <a:t>the </a:t>
            </a:r>
            <a:r>
              <a:rPr lang="en-US" dirty="0" smtClean="0"/>
              <a:t>age of </a:t>
            </a:r>
            <a:r>
              <a:rPr lang="en-US" dirty="0"/>
              <a:t>2 years to puberty, less than 110 </a:t>
            </a:r>
            <a:r>
              <a:rPr lang="en-US" dirty="0" smtClean="0"/>
              <a:t>g/L</a:t>
            </a:r>
          </a:p>
          <a:p>
            <a:pPr algn="l">
              <a:buNone/>
            </a:pPr>
            <a:r>
              <a:rPr lang="en-US" dirty="0" smtClean="0"/>
              <a:t>-newborn </a:t>
            </a:r>
            <a:r>
              <a:rPr lang="en-US" dirty="0"/>
              <a:t>infants have a high </a:t>
            </a:r>
            <a:r>
              <a:rPr lang="en-US" dirty="0" err="1"/>
              <a:t>haemoglobin</a:t>
            </a:r>
            <a:r>
              <a:rPr lang="en-US" dirty="0"/>
              <a:t> level, 140 g/L is</a:t>
            </a:r>
          </a:p>
          <a:p>
            <a:pPr algn="l">
              <a:buNone/>
            </a:pPr>
            <a:r>
              <a:rPr lang="en-US" dirty="0"/>
              <a:t>taken as the lower limit at birth</a:t>
            </a:r>
            <a:endParaRPr lang="ar-IQ"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rgbClr val="FF0000"/>
                </a:solidFill>
              </a:rPr>
              <a:t>Clinical features of </a:t>
            </a:r>
            <a:r>
              <a:rPr lang="en-US" b="1" dirty="0" err="1">
                <a:solidFill>
                  <a:srgbClr val="FF0000"/>
                </a:solidFill>
              </a:rPr>
              <a:t>anaemia</a:t>
            </a:r>
            <a:endParaRPr lang="ar-IQ" dirty="0">
              <a:solidFill>
                <a:srgbClr val="FF0000"/>
              </a:solidFill>
            </a:endParaRPr>
          </a:p>
        </p:txBody>
      </p:sp>
      <p:sp>
        <p:nvSpPr>
          <p:cNvPr id="3" name="عنصر نائب للمحتوى 2"/>
          <p:cNvSpPr>
            <a:spLocks noGrp="1"/>
          </p:cNvSpPr>
          <p:nvPr>
            <p:ph idx="1"/>
          </p:nvPr>
        </p:nvSpPr>
        <p:spPr/>
        <p:txBody>
          <a:bodyPr>
            <a:normAutofit fontScale="77500" lnSpcReduction="20000"/>
          </a:bodyPr>
          <a:lstStyle/>
          <a:p>
            <a:pPr algn="l">
              <a:buNone/>
            </a:pPr>
            <a:r>
              <a:rPr lang="en-US" dirty="0"/>
              <a:t>The presence or absence of clinical features can be </a:t>
            </a:r>
            <a:r>
              <a:rPr lang="en-US" dirty="0" smtClean="0"/>
              <a:t>considered under </a:t>
            </a:r>
            <a:r>
              <a:rPr lang="en-US" dirty="0"/>
              <a:t>four major </a:t>
            </a:r>
            <a:r>
              <a:rPr lang="en-US" dirty="0" smtClean="0"/>
              <a:t>headings:</a:t>
            </a:r>
          </a:p>
          <a:p>
            <a:pPr algn="l">
              <a:buNone/>
            </a:pPr>
            <a:r>
              <a:rPr lang="en-US" b="1" dirty="0"/>
              <a:t>1. </a:t>
            </a:r>
            <a:r>
              <a:rPr lang="en-US" b="1" i="1" dirty="0"/>
              <a:t>Speed of onset Rapidly progressive </a:t>
            </a:r>
            <a:r>
              <a:rPr lang="en-US" b="1" i="1" dirty="0" err="1"/>
              <a:t>anaemia</a:t>
            </a:r>
            <a:r>
              <a:rPr lang="en-US" b="1" i="1" dirty="0"/>
              <a:t> causes more</a:t>
            </a:r>
          </a:p>
          <a:p>
            <a:pPr algn="l">
              <a:buNone/>
            </a:pPr>
            <a:r>
              <a:rPr lang="en-US" dirty="0" smtClean="0"/>
              <a:t>Symptoms</a:t>
            </a:r>
          </a:p>
          <a:p>
            <a:pPr algn="l">
              <a:buNone/>
            </a:pPr>
            <a:r>
              <a:rPr lang="en-US" b="1" dirty="0"/>
              <a:t>2. </a:t>
            </a:r>
            <a:r>
              <a:rPr lang="en-US" b="1" i="1" dirty="0"/>
              <a:t>Severity Mild </a:t>
            </a:r>
            <a:r>
              <a:rPr lang="en-US" b="1" i="1" dirty="0" err="1"/>
              <a:t>anaemia</a:t>
            </a:r>
            <a:r>
              <a:rPr lang="en-US" b="1" i="1" dirty="0"/>
              <a:t> often produces no symptoms or</a:t>
            </a:r>
          </a:p>
          <a:p>
            <a:pPr algn="l">
              <a:buNone/>
            </a:pPr>
            <a:r>
              <a:rPr lang="en-US" dirty="0" smtClean="0"/>
              <a:t>Signs</a:t>
            </a:r>
          </a:p>
          <a:p>
            <a:pPr algn="l">
              <a:buNone/>
            </a:pPr>
            <a:r>
              <a:rPr lang="en-US" b="1" dirty="0"/>
              <a:t>3. </a:t>
            </a:r>
            <a:r>
              <a:rPr lang="en-US" b="1" i="1" dirty="0"/>
              <a:t>Age The elderly tolerate </a:t>
            </a:r>
            <a:r>
              <a:rPr lang="en-US" b="1" i="1" dirty="0" err="1"/>
              <a:t>anaemia</a:t>
            </a:r>
            <a:r>
              <a:rPr lang="en-US" b="1" i="1" dirty="0"/>
              <a:t> less well than the young</a:t>
            </a:r>
          </a:p>
          <a:p>
            <a:pPr algn="l">
              <a:buNone/>
            </a:pPr>
            <a:r>
              <a:rPr lang="en-US" dirty="0"/>
              <a:t>because normal cardiovascular compensation is impaired</a:t>
            </a:r>
            <a:r>
              <a:rPr lang="en-US" dirty="0" smtClean="0"/>
              <a:t>.</a:t>
            </a:r>
          </a:p>
          <a:p>
            <a:pPr algn="l">
              <a:buNone/>
            </a:pPr>
            <a:r>
              <a:rPr lang="en-US" b="1" dirty="0"/>
              <a:t>4. </a:t>
            </a:r>
            <a:r>
              <a:rPr lang="en-US" b="1" i="1" dirty="0" err="1"/>
              <a:t>Haemoglobin</a:t>
            </a:r>
            <a:r>
              <a:rPr lang="en-US" b="1" i="1" dirty="0"/>
              <a:t> O2dissociation </a:t>
            </a:r>
            <a:r>
              <a:rPr lang="en-US" b="1" i="1" dirty="0" smtClean="0"/>
              <a:t>curve :</a:t>
            </a:r>
            <a:r>
              <a:rPr lang="en-US" dirty="0" smtClean="0"/>
              <a:t>rise </a:t>
            </a:r>
            <a:r>
              <a:rPr lang="en-US" dirty="0"/>
              <a:t>in 2,3‐DPG in the red cells and a </a:t>
            </a:r>
            <a:r>
              <a:rPr lang="en-US" dirty="0" smtClean="0"/>
              <a:t>shift in </a:t>
            </a:r>
            <a:r>
              <a:rPr lang="en-US" dirty="0"/>
              <a:t>the O2 dissociation curve to the right so that oxygen is </a:t>
            </a:r>
            <a:r>
              <a:rPr lang="en-US" dirty="0" smtClean="0"/>
              <a:t>give up </a:t>
            </a:r>
            <a:r>
              <a:rPr lang="en-US" dirty="0"/>
              <a:t>more readily to tissues</a:t>
            </a:r>
            <a:r>
              <a:rPr lang="en-US" dirty="0" smtClean="0"/>
              <a:t>. </a:t>
            </a:r>
            <a:endParaRPr lang="ar-IQ"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i="1" dirty="0" smtClean="0">
                <a:solidFill>
                  <a:srgbClr val="FF0000"/>
                </a:solidFill>
              </a:rPr>
              <a:t>Symptoms</a:t>
            </a:r>
            <a:endParaRPr lang="ar-IQ" dirty="0">
              <a:solidFill>
                <a:srgbClr val="FF0000"/>
              </a:solidFill>
            </a:endParaRPr>
          </a:p>
        </p:txBody>
      </p:sp>
      <p:sp>
        <p:nvSpPr>
          <p:cNvPr id="3" name="عنصر نائب للمحتوى 2"/>
          <p:cNvSpPr>
            <a:spLocks noGrp="1"/>
          </p:cNvSpPr>
          <p:nvPr>
            <p:ph idx="1"/>
          </p:nvPr>
        </p:nvSpPr>
        <p:spPr/>
        <p:txBody>
          <a:bodyPr>
            <a:normAutofit fontScale="85000" lnSpcReduction="10000"/>
          </a:bodyPr>
          <a:lstStyle/>
          <a:p>
            <a:pPr algn="l">
              <a:buNone/>
            </a:pPr>
            <a:r>
              <a:rPr lang="en-US" dirty="0" smtClean="0"/>
              <a:t>shortness of breath</a:t>
            </a:r>
            <a:r>
              <a:rPr lang="en-US" dirty="0"/>
              <a:t>, particularly on exertion, weakness, lethargy, </a:t>
            </a:r>
            <a:r>
              <a:rPr lang="en-US" dirty="0" smtClean="0"/>
              <a:t>palpitation and </a:t>
            </a:r>
            <a:r>
              <a:rPr lang="en-US" dirty="0"/>
              <a:t>headaches. </a:t>
            </a:r>
            <a:endParaRPr lang="en-US" dirty="0" smtClean="0"/>
          </a:p>
          <a:p>
            <a:pPr algn="l">
              <a:buNone/>
            </a:pPr>
            <a:endParaRPr lang="en-US" dirty="0"/>
          </a:p>
          <a:p>
            <a:pPr algn="l">
              <a:buNone/>
            </a:pPr>
            <a:r>
              <a:rPr lang="en-US" dirty="0" smtClean="0"/>
              <a:t>In </a:t>
            </a:r>
            <a:r>
              <a:rPr lang="en-US" dirty="0"/>
              <a:t>older subjects, symptoms of cardiac failure,</a:t>
            </a:r>
          </a:p>
          <a:p>
            <a:pPr algn="l">
              <a:buNone/>
            </a:pPr>
            <a:r>
              <a:rPr lang="en-US" dirty="0"/>
              <a:t>angina pectoris or intermittent </a:t>
            </a:r>
            <a:r>
              <a:rPr lang="en-US" dirty="0" err="1"/>
              <a:t>claudication</a:t>
            </a:r>
            <a:r>
              <a:rPr lang="en-US" dirty="0"/>
              <a:t> or confusion </a:t>
            </a:r>
            <a:r>
              <a:rPr lang="en-US" dirty="0" smtClean="0"/>
              <a:t>may be </a:t>
            </a:r>
            <a:r>
              <a:rPr lang="en-US" dirty="0"/>
              <a:t>present. </a:t>
            </a:r>
            <a:endParaRPr lang="en-US" dirty="0" smtClean="0"/>
          </a:p>
          <a:p>
            <a:pPr algn="l">
              <a:buNone/>
            </a:pPr>
            <a:endParaRPr lang="en-US" dirty="0"/>
          </a:p>
          <a:p>
            <a:pPr algn="l">
              <a:buNone/>
            </a:pPr>
            <a:r>
              <a:rPr lang="en-US" dirty="0" smtClean="0"/>
              <a:t>Visual </a:t>
            </a:r>
            <a:r>
              <a:rPr lang="en-US" dirty="0"/>
              <a:t>disturbances because of retinal </a:t>
            </a:r>
            <a:r>
              <a:rPr lang="en-US" dirty="0" err="1"/>
              <a:t>haemorrhages</a:t>
            </a:r>
            <a:endParaRPr lang="en-US" dirty="0"/>
          </a:p>
          <a:p>
            <a:pPr algn="l">
              <a:buNone/>
            </a:pPr>
            <a:r>
              <a:rPr lang="en-US" dirty="0"/>
              <a:t>may complicate very severe </a:t>
            </a:r>
            <a:r>
              <a:rPr lang="en-US" dirty="0" err="1"/>
              <a:t>anaemia</a:t>
            </a:r>
            <a:r>
              <a:rPr lang="en-US" dirty="0"/>
              <a:t>, particularly of rapid onset</a:t>
            </a:r>
            <a:endParaRPr lang="ar-IQ"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i="1" dirty="0" smtClean="0">
                <a:solidFill>
                  <a:srgbClr val="FF0000"/>
                </a:solidFill>
              </a:rPr>
              <a:t>Signs</a:t>
            </a:r>
            <a:endParaRPr lang="ar-IQ" dirty="0">
              <a:solidFill>
                <a:srgbClr val="FF0000"/>
              </a:solidFill>
            </a:endParaRPr>
          </a:p>
        </p:txBody>
      </p:sp>
      <p:sp>
        <p:nvSpPr>
          <p:cNvPr id="3" name="عنصر نائب للمحتوى 2"/>
          <p:cNvSpPr>
            <a:spLocks noGrp="1"/>
          </p:cNvSpPr>
          <p:nvPr>
            <p:ph idx="1"/>
          </p:nvPr>
        </p:nvSpPr>
        <p:spPr>
          <a:xfrm>
            <a:off x="500034" y="1428736"/>
            <a:ext cx="8229600" cy="4668839"/>
          </a:xfrm>
        </p:spPr>
        <p:txBody>
          <a:bodyPr>
            <a:normAutofit fontScale="85000" lnSpcReduction="20000"/>
          </a:bodyPr>
          <a:lstStyle/>
          <a:p>
            <a:pPr algn="l">
              <a:buNone/>
            </a:pPr>
            <a:r>
              <a:rPr lang="en-US" dirty="0" smtClean="0"/>
              <a:t>These </a:t>
            </a:r>
            <a:r>
              <a:rPr lang="en-US" dirty="0"/>
              <a:t>may be divided </a:t>
            </a:r>
            <a:r>
              <a:rPr lang="en-US" dirty="0" smtClean="0"/>
              <a:t>into:</a:t>
            </a:r>
          </a:p>
          <a:p>
            <a:pPr algn="l">
              <a:buNone/>
            </a:pPr>
            <a:r>
              <a:rPr lang="en-US" dirty="0" smtClean="0"/>
              <a:t> </a:t>
            </a:r>
            <a:r>
              <a:rPr lang="en-US" dirty="0"/>
              <a:t>general and specific. </a:t>
            </a:r>
            <a:endParaRPr lang="en-US" dirty="0" smtClean="0"/>
          </a:p>
          <a:p>
            <a:pPr algn="l">
              <a:buNone/>
            </a:pPr>
            <a:r>
              <a:rPr lang="en-US" sz="4700" b="1" dirty="0" smtClean="0">
                <a:solidFill>
                  <a:srgbClr val="FF0000"/>
                </a:solidFill>
              </a:rPr>
              <a:t>General </a:t>
            </a:r>
            <a:r>
              <a:rPr lang="en-US" sz="4700" b="1" dirty="0">
                <a:solidFill>
                  <a:srgbClr val="FF0000"/>
                </a:solidFill>
              </a:rPr>
              <a:t>signs</a:t>
            </a:r>
            <a:endParaRPr lang="en-US" b="1" dirty="0">
              <a:solidFill>
                <a:srgbClr val="FF0000"/>
              </a:solidFill>
            </a:endParaRPr>
          </a:p>
          <a:p>
            <a:pPr algn="l">
              <a:buNone/>
            </a:pPr>
            <a:r>
              <a:rPr lang="en-US" dirty="0"/>
              <a:t>include pallor of mucous membranes or nail beds, which </a:t>
            </a:r>
            <a:r>
              <a:rPr lang="en-US" dirty="0" smtClean="0"/>
              <a:t>occurs if </a:t>
            </a:r>
            <a:r>
              <a:rPr lang="en-US" dirty="0"/>
              <a:t>the </a:t>
            </a:r>
            <a:r>
              <a:rPr lang="en-US" dirty="0" err="1"/>
              <a:t>haemoglobin</a:t>
            </a:r>
            <a:r>
              <a:rPr lang="en-US" dirty="0"/>
              <a:t> level is less than 90 </a:t>
            </a:r>
            <a:r>
              <a:rPr lang="en-US" dirty="0" smtClean="0"/>
              <a:t>g/L</a:t>
            </a:r>
          </a:p>
          <a:p>
            <a:pPr algn="l">
              <a:buNone/>
            </a:pPr>
            <a:endParaRPr lang="en-US" dirty="0" smtClean="0"/>
          </a:p>
          <a:p>
            <a:pPr algn="l">
              <a:buNone/>
            </a:pPr>
            <a:r>
              <a:rPr lang="en-US" dirty="0" smtClean="0"/>
              <a:t>A </a:t>
            </a:r>
            <a:r>
              <a:rPr lang="en-US" dirty="0" err="1"/>
              <a:t>hyperdynamic</a:t>
            </a:r>
            <a:r>
              <a:rPr lang="en-US" dirty="0"/>
              <a:t> circulation </a:t>
            </a:r>
            <a:r>
              <a:rPr lang="en-US" dirty="0" smtClean="0"/>
              <a:t>may be </a:t>
            </a:r>
            <a:r>
              <a:rPr lang="en-US" dirty="0"/>
              <a:t>present with tachycardia, a bounding pulse, </a:t>
            </a:r>
            <a:r>
              <a:rPr lang="en-US" dirty="0" err="1"/>
              <a:t>cardiomegaly</a:t>
            </a:r>
            <a:r>
              <a:rPr lang="en-US" dirty="0"/>
              <a:t> and</a:t>
            </a:r>
          </a:p>
          <a:p>
            <a:pPr algn="l">
              <a:buNone/>
            </a:pPr>
            <a:r>
              <a:rPr lang="en-US" dirty="0"/>
              <a:t>a systolic flow murmur especially at the apex. Particularly in </a:t>
            </a:r>
            <a:r>
              <a:rPr lang="en-US" dirty="0" smtClean="0"/>
              <a:t>the elderly</a:t>
            </a:r>
            <a:r>
              <a:rPr lang="en-US" dirty="0"/>
              <a:t>, features of congestive heart failure may be present</a:t>
            </a:r>
            <a:endParaRPr lang="ar-IQ"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Specific signs</a:t>
            </a:r>
            <a:endParaRPr lang="ar-IQ" b="1" dirty="0">
              <a:solidFill>
                <a:srgbClr val="FF0000"/>
              </a:solidFill>
            </a:endParaRPr>
          </a:p>
        </p:txBody>
      </p:sp>
      <p:sp>
        <p:nvSpPr>
          <p:cNvPr id="3" name="عنصر نائب للمحتوى 2"/>
          <p:cNvSpPr>
            <a:spLocks noGrp="1"/>
          </p:cNvSpPr>
          <p:nvPr>
            <p:ph idx="1"/>
          </p:nvPr>
        </p:nvSpPr>
        <p:spPr>
          <a:xfrm>
            <a:off x="457200" y="1571612"/>
            <a:ext cx="8401080" cy="4554551"/>
          </a:xfrm>
        </p:spPr>
        <p:txBody>
          <a:bodyPr>
            <a:normAutofit fontScale="70000" lnSpcReduction="20000"/>
          </a:bodyPr>
          <a:lstStyle/>
          <a:p>
            <a:pPr algn="l">
              <a:buNone/>
            </a:pPr>
            <a:r>
              <a:rPr lang="en-US" b="1" dirty="0" smtClean="0"/>
              <a:t>are </a:t>
            </a:r>
            <a:r>
              <a:rPr lang="en-US" b="1" dirty="0"/>
              <a:t>associated with particular types </a:t>
            </a:r>
            <a:r>
              <a:rPr lang="en-US" b="1" dirty="0" smtClean="0"/>
              <a:t>of </a:t>
            </a:r>
            <a:r>
              <a:rPr lang="en-US" b="1" dirty="0" err="1" smtClean="0"/>
              <a:t>anaemia</a:t>
            </a:r>
            <a:r>
              <a:rPr lang="en-US" b="1" dirty="0"/>
              <a:t>, e.g</a:t>
            </a:r>
            <a:r>
              <a:rPr lang="en-US" b="1" dirty="0" smtClean="0"/>
              <a:t>.</a:t>
            </a:r>
          </a:p>
          <a:p>
            <a:pPr algn="l">
              <a:buNone/>
            </a:pPr>
            <a:endParaRPr lang="en-US" b="1" dirty="0"/>
          </a:p>
          <a:p>
            <a:pPr algn="l">
              <a:buNone/>
            </a:pPr>
            <a:r>
              <a:rPr lang="en-US" b="1" dirty="0" smtClean="0"/>
              <a:t> </a:t>
            </a:r>
            <a:r>
              <a:rPr lang="en-US" b="1" dirty="0" err="1" smtClean="0"/>
              <a:t>koilonychia</a:t>
            </a:r>
            <a:r>
              <a:rPr lang="en-US" b="1" dirty="0" smtClean="0"/>
              <a:t> </a:t>
            </a:r>
            <a:r>
              <a:rPr lang="en-US" b="1" dirty="0"/>
              <a:t>(spoon nails) with iron </a:t>
            </a:r>
            <a:r>
              <a:rPr lang="en-US" b="1" dirty="0" smtClean="0"/>
              <a:t>deficiency</a:t>
            </a:r>
          </a:p>
          <a:p>
            <a:pPr algn="l">
              <a:buNone/>
            </a:pPr>
            <a:endParaRPr lang="en-US" b="1" dirty="0"/>
          </a:p>
          <a:p>
            <a:pPr algn="l">
              <a:buNone/>
            </a:pPr>
            <a:r>
              <a:rPr lang="en-US" b="1" dirty="0" smtClean="0"/>
              <a:t>jaundice with </a:t>
            </a:r>
            <a:r>
              <a:rPr lang="en-US" b="1" dirty="0" err="1"/>
              <a:t>haemolytic</a:t>
            </a:r>
            <a:r>
              <a:rPr lang="en-US" b="1" dirty="0"/>
              <a:t> or </a:t>
            </a:r>
            <a:r>
              <a:rPr lang="en-US" b="1" dirty="0" err="1"/>
              <a:t>megaloblastic</a:t>
            </a:r>
            <a:r>
              <a:rPr lang="en-US" b="1" dirty="0"/>
              <a:t> </a:t>
            </a:r>
            <a:r>
              <a:rPr lang="en-US" b="1" dirty="0" err="1" smtClean="0"/>
              <a:t>anaemias</a:t>
            </a:r>
            <a:r>
              <a:rPr lang="en-US" b="1" dirty="0" smtClean="0"/>
              <a:t>.</a:t>
            </a:r>
          </a:p>
          <a:p>
            <a:pPr algn="l">
              <a:buNone/>
            </a:pPr>
            <a:endParaRPr lang="en-US" b="1" dirty="0" smtClean="0"/>
          </a:p>
          <a:p>
            <a:pPr algn="l">
              <a:buNone/>
            </a:pPr>
            <a:r>
              <a:rPr lang="en-US" b="1" dirty="0" smtClean="0"/>
              <a:t> </a:t>
            </a:r>
            <a:r>
              <a:rPr lang="en-US" b="1" dirty="0"/>
              <a:t>leg </a:t>
            </a:r>
            <a:r>
              <a:rPr lang="en-US" b="1" dirty="0" smtClean="0"/>
              <a:t>ulcers with </a:t>
            </a:r>
            <a:r>
              <a:rPr lang="en-US" b="1" dirty="0"/>
              <a:t>sickle cell and other </a:t>
            </a:r>
            <a:r>
              <a:rPr lang="en-US" b="1" dirty="0" err="1"/>
              <a:t>haemolytic</a:t>
            </a:r>
            <a:r>
              <a:rPr lang="en-US" b="1" dirty="0"/>
              <a:t> </a:t>
            </a:r>
            <a:r>
              <a:rPr lang="en-US" b="1" dirty="0" err="1" smtClean="0"/>
              <a:t>anaemias</a:t>
            </a:r>
            <a:r>
              <a:rPr lang="en-US" b="1" dirty="0" smtClean="0"/>
              <a:t>.</a:t>
            </a:r>
          </a:p>
          <a:p>
            <a:pPr algn="l">
              <a:buNone/>
            </a:pPr>
            <a:r>
              <a:rPr lang="en-US" b="1" dirty="0" smtClean="0"/>
              <a:t>bone deformities with </a:t>
            </a:r>
            <a:r>
              <a:rPr lang="en-US" b="1" dirty="0" err="1"/>
              <a:t>thalassaemia</a:t>
            </a:r>
            <a:r>
              <a:rPr lang="en-US" b="1" dirty="0"/>
              <a:t> major</a:t>
            </a:r>
            <a:r>
              <a:rPr lang="en-US" b="1" dirty="0" smtClean="0"/>
              <a:t>.</a:t>
            </a:r>
          </a:p>
          <a:p>
            <a:pPr algn="l">
              <a:buNone/>
            </a:pPr>
            <a:endParaRPr lang="en-US" b="1" dirty="0"/>
          </a:p>
          <a:p>
            <a:pPr algn="l">
              <a:buNone/>
            </a:pPr>
            <a:r>
              <a:rPr lang="en-US" b="1" dirty="0"/>
              <a:t>The association of features of </a:t>
            </a:r>
            <a:r>
              <a:rPr lang="en-US" b="1" dirty="0" err="1"/>
              <a:t>anaemia</a:t>
            </a:r>
            <a:r>
              <a:rPr lang="en-US" b="1" dirty="0"/>
              <a:t> with excess infections</a:t>
            </a:r>
          </a:p>
          <a:p>
            <a:pPr algn="l">
              <a:buNone/>
            </a:pPr>
            <a:r>
              <a:rPr lang="en-US" b="1" dirty="0"/>
              <a:t>or spontaneous bruising suggest that </a:t>
            </a:r>
            <a:r>
              <a:rPr lang="en-US" b="1" dirty="0" err="1"/>
              <a:t>neutropenia</a:t>
            </a:r>
            <a:r>
              <a:rPr lang="en-US" b="1" dirty="0"/>
              <a:t> or</a:t>
            </a:r>
          </a:p>
          <a:p>
            <a:pPr algn="l">
              <a:buNone/>
            </a:pPr>
            <a:r>
              <a:rPr lang="en-US" b="1" dirty="0"/>
              <a:t>thrombocytopenia may be present, possibly as a result of bone</a:t>
            </a:r>
          </a:p>
          <a:p>
            <a:pPr algn="l">
              <a:buNone/>
            </a:pPr>
            <a:r>
              <a:rPr lang="en-US" b="1" dirty="0"/>
              <a:t>marrow failure.</a:t>
            </a:r>
            <a:endParaRPr lang="ar-IQ"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Pallor of the </a:t>
            </a:r>
            <a:r>
              <a:rPr lang="en-US" dirty="0" err="1"/>
              <a:t>conjunctival</a:t>
            </a:r>
            <a:r>
              <a:rPr lang="en-US" dirty="0"/>
              <a:t> mucosa </a:t>
            </a:r>
            <a:r>
              <a:rPr lang="en-US" b="1" dirty="0" smtClean="0"/>
              <a:t>in  patient </a:t>
            </a:r>
            <a:r>
              <a:rPr lang="en-US" b="1" dirty="0"/>
              <a:t>with severe </a:t>
            </a:r>
            <a:r>
              <a:rPr lang="en-US" b="1" dirty="0" err="1"/>
              <a:t>anaemia</a:t>
            </a:r>
            <a:endParaRPr lang="ar-IQ" dirty="0"/>
          </a:p>
        </p:txBody>
      </p:sp>
      <p:pic>
        <p:nvPicPr>
          <p:cNvPr id="1026" name="Picture 2"/>
          <p:cNvPicPr>
            <a:picLocks noGrp="1" noChangeAspect="1" noChangeArrowheads="1"/>
          </p:cNvPicPr>
          <p:nvPr>
            <p:ph idx="1"/>
          </p:nvPr>
        </p:nvPicPr>
        <p:blipFill>
          <a:blip r:embed="rId2"/>
          <a:srcRect r="51033"/>
          <a:stretch>
            <a:fillRect/>
          </a:stretch>
        </p:blipFill>
        <p:spPr bwMode="auto">
          <a:xfrm>
            <a:off x="2000232" y="2214554"/>
            <a:ext cx="5129767" cy="3500462"/>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koilonychia2"/>
          <p:cNvPicPr>
            <a:picLocks noChangeAspect="1" noChangeArrowheads="1"/>
          </p:cNvPicPr>
          <p:nvPr/>
        </p:nvPicPr>
        <p:blipFill>
          <a:blip r:embed="rId2" cstate="print">
            <a:extLst>
              <a:ext uri="{28A0092B-C50C-407E-A947-70E740481C1C}">
                <a14:useLocalDpi xmlns="" xmlns:a14="http://schemas.microsoft.com/office/drawing/2010/main" val="0"/>
              </a:ext>
            </a:extLst>
          </a:blip>
          <a:srcRect l="7843" t="15485" b="9677"/>
          <a:stretch>
            <a:fillRect/>
          </a:stretch>
        </p:blipFill>
        <p:spPr bwMode="auto">
          <a:xfrm>
            <a:off x="1905000" y="1600200"/>
            <a:ext cx="5372100" cy="2209800"/>
          </a:xfrm>
          <a:prstGeom prst="rect">
            <a:avLst/>
          </a:prstGeom>
          <a:noFill/>
          <a:ln w="19050">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40963" name="Picture 3" descr="koilonychia4"/>
          <p:cNvPicPr>
            <a:picLocks noChangeAspect="1" noChangeArrowheads="1"/>
          </p:cNvPicPr>
          <p:nvPr/>
        </p:nvPicPr>
        <p:blipFill>
          <a:blip r:embed="rId3" cstate="print">
            <a:extLst>
              <a:ext uri="{28A0092B-C50C-407E-A947-70E740481C1C}">
                <a14:useLocalDpi xmlns="" xmlns:a14="http://schemas.microsoft.com/office/drawing/2010/main" val="0"/>
              </a:ext>
            </a:extLst>
          </a:blip>
          <a:srcRect l="34990"/>
          <a:stretch>
            <a:fillRect/>
          </a:stretch>
        </p:blipFill>
        <p:spPr bwMode="auto">
          <a:xfrm>
            <a:off x="1371600" y="4114800"/>
            <a:ext cx="3114675" cy="2428875"/>
          </a:xfrm>
          <a:prstGeom prst="rect">
            <a:avLst/>
          </a:prstGeom>
          <a:noFill/>
          <a:ln w="19050">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40964" name="Text Box 4"/>
          <p:cNvSpPr txBox="1">
            <a:spLocks noChangeArrowheads="1"/>
          </p:cNvSpPr>
          <p:nvPr/>
        </p:nvSpPr>
        <p:spPr bwMode="auto">
          <a:xfrm>
            <a:off x="1600200" y="533400"/>
            <a:ext cx="6577013" cy="7112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4000" b="1">
                <a:latin typeface="Arial Narrow" pitchFamily="34" charset="0"/>
                <a:cs typeface="Angsana New" pitchFamily="18" charset="-34"/>
              </a:rPr>
              <a:t>Koilonychia - spoon shaped nail</a:t>
            </a:r>
          </a:p>
        </p:txBody>
      </p:sp>
      <p:pic>
        <p:nvPicPr>
          <p:cNvPr id="40965" name="Picture 5" descr="DSC00147"/>
          <p:cNvPicPr>
            <a:picLocks noChangeAspect="1" noChangeArrowheads="1"/>
          </p:cNvPicPr>
          <p:nvPr/>
        </p:nvPicPr>
        <p:blipFill>
          <a:blip r:embed="rId4" cstate="print">
            <a:extLst>
              <a:ext uri="{28A0092B-C50C-407E-A947-70E740481C1C}">
                <a14:useLocalDpi xmlns="" xmlns:a14="http://schemas.microsoft.com/office/drawing/2010/main" val="0"/>
              </a:ext>
            </a:extLst>
          </a:blip>
          <a:srcRect b="28757"/>
          <a:stretch>
            <a:fillRect/>
          </a:stretch>
        </p:blipFill>
        <p:spPr bwMode="auto">
          <a:xfrm>
            <a:off x="4800600" y="4038600"/>
            <a:ext cx="3648075" cy="2481263"/>
          </a:xfrm>
          <a:prstGeom prst="rect">
            <a:avLst/>
          </a:prstGeom>
          <a:noFill/>
          <a:ln w="19050">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8087861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1144</Words>
  <Application>Microsoft Office PowerPoint</Application>
  <PresentationFormat>عرض على الشاشة (3:4)‏</PresentationFormat>
  <Paragraphs>175</Paragraphs>
  <Slides>26</Slides>
  <Notes>1</Notes>
  <HiddenSlides>0</HiddenSlides>
  <MMClips>0</MMClips>
  <ScaleCrop>false</ScaleCrop>
  <HeadingPairs>
    <vt:vector size="4" baseType="variant">
      <vt:variant>
        <vt:lpstr>سمة</vt:lpstr>
      </vt:variant>
      <vt:variant>
        <vt:i4>1</vt:i4>
      </vt:variant>
      <vt:variant>
        <vt:lpstr>عناوين الشرائح</vt:lpstr>
      </vt:variant>
      <vt:variant>
        <vt:i4>26</vt:i4>
      </vt:variant>
    </vt:vector>
  </HeadingPairs>
  <TitlesOfParts>
    <vt:vector size="27" baseType="lpstr">
      <vt:lpstr>سمة Office</vt:lpstr>
      <vt:lpstr> Anemia 3ed year </vt:lpstr>
      <vt:lpstr>Objectives</vt:lpstr>
      <vt:lpstr>Anemia</vt:lpstr>
      <vt:lpstr>Clinical features of anaemia</vt:lpstr>
      <vt:lpstr>Symptoms</vt:lpstr>
      <vt:lpstr>Signs</vt:lpstr>
      <vt:lpstr>Specific signs</vt:lpstr>
      <vt:lpstr>Pallor of the conjunctival mucosa in  patient with severe anaemia</vt:lpstr>
      <vt:lpstr>الشريحة 9</vt:lpstr>
      <vt:lpstr>Classification and laboratory findings in anaemia</vt:lpstr>
      <vt:lpstr>Morphological Classification </vt:lpstr>
      <vt:lpstr>الشريحة 12</vt:lpstr>
      <vt:lpstr>Iron deficiency anemia</vt:lpstr>
      <vt:lpstr>Causes of iron deficiency</vt:lpstr>
      <vt:lpstr>Laboratory diagnosis of IDA</vt:lpstr>
      <vt:lpstr>Blood film of IDA: Hypochromic microcytic RBCs with occational target cells and pencil shape poikelocyte </vt:lpstr>
      <vt:lpstr>الشريحة 17</vt:lpstr>
      <vt:lpstr>Anaemia of chronic disorders</vt:lpstr>
      <vt:lpstr>Causes of the anaemia of chronic disorders</vt:lpstr>
      <vt:lpstr>The pathogenesis of ACD</vt:lpstr>
      <vt:lpstr>Laboratory diagnosis of IDA Vs ACD </vt:lpstr>
      <vt:lpstr>Sideroblastic anaemia</vt:lpstr>
      <vt:lpstr>Ring sideroblasts with a perinuclear ring of iron granules in sideroblastic anaemia.</vt:lpstr>
      <vt:lpstr>Classification of sideroblastic anaemia</vt:lpstr>
      <vt:lpstr>Lab. diagnosis in sidroblastic anemia </vt:lpstr>
      <vt:lpstr>الشريحة 26</vt:lpstr>
    </vt:vector>
  </TitlesOfParts>
  <Company>SACC - ANAS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Anemia 3ed year</dc:title>
  <dc:creator>DR.Ahmed Saker 2O14</dc:creator>
  <cp:lastModifiedBy>DR.Ahmed Saker 2O14</cp:lastModifiedBy>
  <cp:revision>11</cp:revision>
  <dcterms:created xsi:type="dcterms:W3CDTF">2021-12-11T14:49:43Z</dcterms:created>
  <dcterms:modified xsi:type="dcterms:W3CDTF">2021-12-11T16:22:50Z</dcterms:modified>
</cp:coreProperties>
</file>