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90" r:id="rId5"/>
    <p:sldId id="260" r:id="rId6"/>
    <p:sldId id="261" r:id="rId7"/>
    <p:sldId id="266" r:id="rId8"/>
    <p:sldId id="267" r:id="rId9"/>
    <p:sldId id="291" r:id="rId10"/>
    <p:sldId id="298" r:id="rId11"/>
    <p:sldId id="299" r:id="rId12"/>
    <p:sldId id="300" r:id="rId13"/>
    <p:sldId id="301" r:id="rId14"/>
    <p:sldId id="292" r:id="rId15"/>
    <p:sldId id="275" r:id="rId16"/>
    <p:sldId id="276" r:id="rId17"/>
    <p:sldId id="277" r:id="rId18"/>
    <p:sldId id="278" r:id="rId19"/>
    <p:sldId id="293" r:id="rId20"/>
    <p:sldId id="294" r:id="rId21"/>
    <p:sldId id="295" r:id="rId22"/>
    <p:sldId id="296" r:id="rId23"/>
    <p:sldId id="297" r:id="rId24"/>
    <p:sldId id="282" r:id="rId25"/>
    <p:sldId id="284"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88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87D25C-12F7-48A1-BECC-664BBC2A141D}" type="datetimeFigureOut">
              <a:rPr lang="ar-IQ" smtClean="0"/>
              <a:pPr/>
              <a:t>11/05/1443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870F631-6CE0-4BF6-8E4B-0753E119B6A1}"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687D25C-12F7-48A1-BECC-664BBC2A141D}" type="datetimeFigureOut">
              <a:rPr lang="ar-IQ" smtClean="0"/>
              <a:pPr/>
              <a:t>11/05/1443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870F631-6CE0-4BF6-8E4B-0753E119B6A1}"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err="1"/>
              <a:t>Megaloblastic</a:t>
            </a:r>
            <a:r>
              <a:rPr lang="en-US" dirty="0"/>
              <a:t> </a:t>
            </a:r>
            <a:r>
              <a:rPr lang="en-US" dirty="0" err="1"/>
              <a:t>anaemias</a:t>
            </a:r>
            <a:r>
              <a:rPr lang="en-US" dirty="0"/>
              <a:t/>
            </a:r>
            <a:br>
              <a:rPr lang="en-US" dirty="0"/>
            </a:br>
            <a:r>
              <a:rPr lang="en-US" dirty="0"/>
              <a:t>and other </a:t>
            </a:r>
            <a:r>
              <a:rPr lang="en-US" dirty="0" err="1"/>
              <a:t>macrocytic</a:t>
            </a:r>
            <a:r>
              <a:rPr lang="en-US" dirty="0"/>
              <a:t/>
            </a:r>
            <a:br>
              <a:rPr lang="en-US" dirty="0"/>
            </a:br>
            <a:r>
              <a:rPr lang="en-US" dirty="0" err="1"/>
              <a:t>anaemias</a:t>
            </a:r>
            <a:endParaRPr lang="ar-IQ" dirty="0"/>
          </a:p>
        </p:txBody>
      </p:sp>
      <p:sp>
        <p:nvSpPr>
          <p:cNvPr id="3" name="عنوان فرعي 2"/>
          <p:cNvSpPr>
            <a:spLocks noGrp="1"/>
          </p:cNvSpPr>
          <p:nvPr>
            <p:ph type="subTitle" idx="1"/>
          </p:nvPr>
        </p:nvSpPr>
        <p:spPr/>
        <p:txBody>
          <a:bodyPr/>
          <a:lstStyle/>
          <a:p>
            <a:r>
              <a:rPr lang="en-US" dirty="0" err="1" smtClean="0"/>
              <a:t>Ass.Prof</a:t>
            </a:r>
            <a:r>
              <a:rPr lang="en-US" dirty="0" smtClean="0"/>
              <a:t>. </a:t>
            </a:r>
            <a:r>
              <a:rPr lang="en-US" dirty="0" err="1" smtClean="0"/>
              <a:t>Abeer</a:t>
            </a:r>
            <a:r>
              <a:rPr lang="en-US" dirty="0" smtClean="0"/>
              <a:t> </a:t>
            </a:r>
            <a:r>
              <a:rPr lang="en-US" dirty="0" err="1" smtClean="0"/>
              <a:t>Anwer</a:t>
            </a:r>
            <a:r>
              <a:rPr lang="en-US" dirty="0" smtClean="0"/>
              <a:t> Ahmed</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3200" dirty="0" smtClean="0"/>
              <a:t>A baby with neural tube defect (</a:t>
            </a:r>
            <a:r>
              <a:rPr lang="en-US" sz="3200" dirty="0" err="1" smtClean="0"/>
              <a:t>spina</a:t>
            </a:r>
            <a:r>
              <a:rPr lang="en-US" sz="3200" dirty="0" smtClean="0"/>
              <a:t> bifida).</a:t>
            </a:r>
            <a:endParaRPr lang="ar-IQ" sz="3200" dirty="0"/>
          </a:p>
        </p:txBody>
      </p:sp>
      <p:pic>
        <p:nvPicPr>
          <p:cNvPr id="1026" name="Picture 2"/>
          <p:cNvPicPr>
            <a:picLocks noGrp="1" noChangeAspect="1" noChangeArrowheads="1"/>
          </p:cNvPicPr>
          <p:nvPr>
            <p:ph idx="1"/>
          </p:nvPr>
        </p:nvPicPr>
        <p:blipFill>
          <a:blip r:embed="rId2"/>
          <a:srcRect/>
          <a:stretch>
            <a:fillRect/>
          </a:stretch>
        </p:blipFill>
        <p:spPr bwMode="auto">
          <a:xfrm>
            <a:off x="3091658" y="1600200"/>
            <a:ext cx="2960684" cy="45259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401080" cy="6286544"/>
          </a:xfrm>
        </p:spPr>
        <p:txBody>
          <a:bodyPr>
            <a:normAutofit fontScale="85000" lnSpcReduction="20000"/>
          </a:bodyPr>
          <a:lstStyle/>
          <a:p>
            <a:pPr algn="ctr">
              <a:buNone/>
            </a:pPr>
            <a:r>
              <a:rPr lang="en-US" sz="4000" b="1" dirty="0" smtClean="0">
                <a:solidFill>
                  <a:srgbClr val="FF0000"/>
                </a:solidFill>
              </a:rPr>
              <a:t>Clinical features of </a:t>
            </a:r>
            <a:r>
              <a:rPr lang="en-US" sz="4000" b="1" dirty="0" err="1" smtClean="0">
                <a:solidFill>
                  <a:srgbClr val="FF0000"/>
                </a:solidFill>
              </a:rPr>
              <a:t>megaloblastic</a:t>
            </a:r>
            <a:r>
              <a:rPr lang="en-US" sz="4000" b="1" dirty="0" smtClean="0">
                <a:solidFill>
                  <a:srgbClr val="FF0000"/>
                </a:solidFill>
              </a:rPr>
              <a:t> </a:t>
            </a:r>
            <a:r>
              <a:rPr lang="en-US" sz="4000" b="1" dirty="0" err="1" smtClean="0">
                <a:solidFill>
                  <a:srgbClr val="FF0000"/>
                </a:solidFill>
              </a:rPr>
              <a:t>anaemia</a:t>
            </a:r>
            <a:endParaRPr lang="en-US" b="1" dirty="0" smtClean="0">
              <a:solidFill>
                <a:srgbClr val="FF0000"/>
              </a:solidFill>
            </a:endParaRPr>
          </a:p>
          <a:p>
            <a:pPr algn="l">
              <a:buNone/>
            </a:pPr>
            <a:r>
              <a:rPr lang="en-US" dirty="0" smtClean="0">
                <a:solidFill>
                  <a:schemeClr val="accent1">
                    <a:lumMod val="75000"/>
                  </a:schemeClr>
                </a:solidFill>
              </a:rPr>
              <a:t>The onset is usually insidious with gradually progressive </a:t>
            </a:r>
            <a:r>
              <a:rPr lang="en-US" dirty="0" smtClean="0">
                <a:solidFill>
                  <a:schemeClr val="accent1">
                    <a:lumMod val="75000"/>
                  </a:schemeClr>
                </a:solidFill>
              </a:rPr>
              <a:t>symptoms and </a:t>
            </a:r>
            <a:r>
              <a:rPr lang="en-US" dirty="0" smtClean="0">
                <a:solidFill>
                  <a:schemeClr val="accent1">
                    <a:lumMod val="75000"/>
                  </a:schemeClr>
                </a:solidFill>
              </a:rPr>
              <a:t>signs of </a:t>
            </a:r>
            <a:r>
              <a:rPr lang="en-US" dirty="0" err="1" smtClean="0">
                <a:solidFill>
                  <a:schemeClr val="accent1">
                    <a:lumMod val="75000"/>
                  </a:schemeClr>
                </a:solidFill>
              </a:rPr>
              <a:t>anaemia</a:t>
            </a:r>
            <a:r>
              <a:rPr lang="en-US" dirty="0" smtClean="0">
                <a:solidFill>
                  <a:schemeClr val="accent1">
                    <a:lumMod val="75000"/>
                  </a:schemeClr>
                </a:solidFill>
              </a:rPr>
              <a:t> </a:t>
            </a:r>
            <a:r>
              <a:rPr lang="en-US" dirty="0" smtClean="0">
                <a:solidFill>
                  <a:schemeClr val="accent1">
                    <a:lumMod val="75000"/>
                  </a:schemeClr>
                </a:solidFill>
              </a:rPr>
              <a:t>.</a:t>
            </a:r>
          </a:p>
          <a:p>
            <a:pPr algn="l">
              <a:buNone/>
            </a:pPr>
            <a:r>
              <a:rPr lang="en-US" dirty="0" smtClean="0"/>
              <a:t>The </a:t>
            </a:r>
            <a:r>
              <a:rPr lang="en-US" dirty="0" smtClean="0"/>
              <a:t>patient may be </a:t>
            </a:r>
            <a:r>
              <a:rPr lang="en-US" dirty="0" smtClean="0"/>
              <a:t>mildly jaundiced </a:t>
            </a:r>
            <a:r>
              <a:rPr lang="en-US" dirty="0" smtClean="0"/>
              <a:t>(lemon yellow) </a:t>
            </a:r>
            <a:r>
              <a:rPr lang="en-US" dirty="0" smtClean="0"/>
              <a:t>because </a:t>
            </a:r>
            <a:r>
              <a:rPr lang="en-US" dirty="0" smtClean="0"/>
              <a:t>of the excess </a:t>
            </a:r>
            <a:r>
              <a:rPr lang="en-US" dirty="0" smtClean="0"/>
              <a:t>breakdown</a:t>
            </a:r>
            <a:r>
              <a:rPr lang="en-US" dirty="0" smtClean="0"/>
              <a:t> </a:t>
            </a:r>
            <a:r>
              <a:rPr lang="en-US" dirty="0" smtClean="0"/>
              <a:t>of </a:t>
            </a:r>
            <a:r>
              <a:rPr lang="en-US" dirty="0" err="1" smtClean="0"/>
              <a:t>haemoglobin</a:t>
            </a:r>
            <a:r>
              <a:rPr lang="en-US" dirty="0" smtClean="0"/>
              <a:t> resulting from increased ineffective </a:t>
            </a:r>
            <a:r>
              <a:rPr lang="en-US" dirty="0" err="1" smtClean="0"/>
              <a:t>erythropoiesis</a:t>
            </a:r>
            <a:r>
              <a:rPr lang="en-US" dirty="0" smtClean="0"/>
              <a:t> </a:t>
            </a:r>
            <a:r>
              <a:rPr lang="en-US" dirty="0" smtClean="0"/>
              <a:t>in </a:t>
            </a:r>
            <a:r>
              <a:rPr lang="en-US" dirty="0" smtClean="0"/>
              <a:t>the bone marrow</a:t>
            </a:r>
            <a:r>
              <a:rPr lang="en-US" dirty="0" smtClean="0"/>
              <a:t>.</a:t>
            </a:r>
          </a:p>
          <a:p>
            <a:pPr algn="l">
              <a:buNone/>
            </a:pPr>
            <a:r>
              <a:rPr lang="en-US" dirty="0" smtClean="0"/>
              <a:t> </a:t>
            </a:r>
            <a:r>
              <a:rPr lang="en-US" dirty="0" err="1" smtClean="0">
                <a:solidFill>
                  <a:schemeClr val="accent1">
                    <a:lumMod val="75000"/>
                  </a:schemeClr>
                </a:solidFill>
              </a:rPr>
              <a:t>Glossitis</a:t>
            </a:r>
            <a:r>
              <a:rPr lang="en-US" dirty="0" smtClean="0">
                <a:solidFill>
                  <a:schemeClr val="accent1">
                    <a:lumMod val="75000"/>
                  </a:schemeClr>
                </a:solidFill>
              </a:rPr>
              <a:t> (a beefy‐red sore tongue)</a:t>
            </a:r>
          </a:p>
          <a:p>
            <a:pPr algn="l">
              <a:buNone/>
            </a:pPr>
            <a:r>
              <a:rPr lang="en-US" dirty="0" smtClean="0"/>
              <a:t>angular </a:t>
            </a:r>
            <a:r>
              <a:rPr lang="en-US" dirty="0" err="1" smtClean="0"/>
              <a:t>cheilosis</a:t>
            </a:r>
            <a:r>
              <a:rPr lang="en-US" dirty="0" smtClean="0"/>
              <a:t> </a:t>
            </a:r>
            <a:endParaRPr lang="en-US" dirty="0" smtClean="0"/>
          </a:p>
          <a:p>
            <a:pPr algn="l">
              <a:buNone/>
            </a:pPr>
            <a:r>
              <a:rPr lang="en-US" dirty="0" smtClean="0">
                <a:solidFill>
                  <a:schemeClr val="accent1">
                    <a:lumMod val="75000"/>
                  </a:schemeClr>
                </a:solidFill>
              </a:rPr>
              <a:t>and </a:t>
            </a:r>
            <a:r>
              <a:rPr lang="en-US" dirty="0" smtClean="0">
                <a:solidFill>
                  <a:schemeClr val="accent1">
                    <a:lumMod val="75000"/>
                  </a:schemeClr>
                </a:solidFill>
              </a:rPr>
              <a:t>mild symptoms of </a:t>
            </a:r>
            <a:r>
              <a:rPr lang="en-US" dirty="0" err="1" smtClean="0">
                <a:solidFill>
                  <a:schemeClr val="accent1">
                    <a:lumMod val="75000"/>
                  </a:schemeClr>
                </a:solidFill>
              </a:rPr>
              <a:t>malabsorption</a:t>
            </a:r>
            <a:r>
              <a:rPr lang="en-US" dirty="0" smtClean="0">
                <a:solidFill>
                  <a:schemeClr val="accent1">
                    <a:lumMod val="75000"/>
                  </a:schemeClr>
                </a:solidFill>
              </a:rPr>
              <a:t> </a:t>
            </a:r>
            <a:r>
              <a:rPr lang="en-US" dirty="0" smtClean="0">
                <a:solidFill>
                  <a:schemeClr val="accent1">
                    <a:lumMod val="75000"/>
                  </a:schemeClr>
                </a:solidFill>
              </a:rPr>
              <a:t>with </a:t>
            </a:r>
            <a:r>
              <a:rPr lang="en-US" dirty="0" smtClean="0">
                <a:solidFill>
                  <a:schemeClr val="accent1">
                    <a:lumMod val="75000"/>
                  </a:schemeClr>
                </a:solidFill>
              </a:rPr>
              <a:t>loss of weight may be present because of the </a:t>
            </a:r>
            <a:r>
              <a:rPr lang="en-US" dirty="0" smtClean="0">
                <a:solidFill>
                  <a:schemeClr val="accent1">
                    <a:lumMod val="75000"/>
                  </a:schemeClr>
                </a:solidFill>
              </a:rPr>
              <a:t>epithelial abnormality</a:t>
            </a:r>
            <a:r>
              <a:rPr lang="en-US" dirty="0" smtClean="0">
                <a:solidFill>
                  <a:schemeClr val="accent1">
                    <a:lumMod val="75000"/>
                  </a:schemeClr>
                </a:solidFill>
              </a:rPr>
              <a:t>. </a:t>
            </a:r>
            <a:r>
              <a:rPr lang="en-US" dirty="0" err="1" smtClean="0"/>
              <a:t>Purpura</a:t>
            </a:r>
            <a:r>
              <a:rPr lang="en-US" dirty="0" smtClean="0"/>
              <a:t> as a result of thrombocytopenia </a:t>
            </a:r>
            <a:r>
              <a:rPr lang="en-US" dirty="0" smtClean="0"/>
              <a:t>and widespread </a:t>
            </a:r>
            <a:r>
              <a:rPr lang="en-US" dirty="0" smtClean="0"/>
              <a:t>melanin pigmentation (the cause of which is </a:t>
            </a:r>
            <a:r>
              <a:rPr lang="en-US" dirty="0" smtClean="0"/>
              <a:t>unclear) are </a:t>
            </a:r>
            <a:r>
              <a:rPr lang="en-US" dirty="0" smtClean="0"/>
              <a:t>less frequent presenting features </a:t>
            </a:r>
            <a:endParaRPr lang="en-US" dirty="0" smtClean="0"/>
          </a:p>
          <a:p>
            <a:pPr algn="l">
              <a:buNone/>
            </a:pPr>
            <a:r>
              <a:rPr lang="en-US" dirty="0" smtClean="0">
                <a:solidFill>
                  <a:schemeClr val="accent1">
                    <a:lumMod val="75000"/>
                  </a:schemeClr>
                </a:solidFill>
              </a:rPr>
              <a:t>Many asymptomatic patients </a:t>
            </a:r>
            <a:r>
              <a:rPr lang="en-US" dirty="0" smtClean="0">
                <a:solidFill>
                  <a:schemeClr val="accent1">
                    <a:lumMod val="75000"/>
                  </a:schemeClr>
                </a:solidFill>
              </a:rPr>
              <a:t>are diagnosed when a blood count that has </a:t>
            </a:r>
            <a:r>
              <a:rPr lang="en-US" dirty="0" smtClean="0">
                <a:solidFill>
                  <a:schemeClr val="accent1">
                    <a:lumMod val="75000"/>
                  </a:schemeClr>
                </a:solidFill>
              </a:rPr>
              <a:t>been</a:t>
            </a:r>
            <a:r>
              <a:rPr lang="en-US" dirty="0" smtClean="0">
                <a:solidFill>
                  <a:schemeClr val="accent1">
                    <a:lumMod val="75000"/>
                  </a:schemeClr>
                </a:solidFill>
              </a:rPr>
              <a:t> </a:t>
            </a:r>
            <a:r>
              <a:rPr lang="en-US" dirty="0" smtClean="0">
                <a:solidFill>
                  <a:schemeClr val="accent1">
                    <a:lumMod val="75000"/>
                  </a:schemeClr>
                </a:solidFill>
              </a:rPr>
              <a:t>performed </a:t>
            </a:r>
            <a:r>
              <a:rPr lang="en-US" dirty="0" smtClean="0">
                <a:solidFill>
                  <a:schemeClr val="accent1">
                    <a:lumMod val="75000"/>
                  </a:schemeClr>
                </a:solidFill>
              </a:rPr>
              <a:t>for another reason reveals </a:t>
            </a:r>
            <a:r>
              <a:rPr lang="en-US" dirty="0" err="1" smtClean="0">
                <a:solidFill>
                  <a:schemeClr val="accent1">
                    <a:lumMod val="75000"/>
                  </a:schemeClr>
                </a:solidFill>
              </a:rPr>
              <a:t>macrocytosis</a:t>
            </a:r>
            <a:r>
              <a:rPr lang="en-US" dirty="0" smtClean="0"/>
              <a:t>.</a:t>
            </a: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srcRect/>
          <a:stretch>
            <a:fillRect/>
          </a:stretch>
        </p:blipFill>
        <p:spPr bwMode="auto">
          <a:xfrm>
            <a:off x="0" y="0"/>
            <a:ext cx="3344980" cy="45259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95800" y="0"/>
            <a:ext cx="4648200" cy="31432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500562" y="3063652"/>
            <a:ext cx="4643438" cy="379434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1939916"/>
          </a:xfrm>
        </p:spPr>
        <p:txBody>
          <a:bodyPr>
            <a:noAutofit/>
          </a:bodyPr>
          <a:lstStyle/>
          <a:p>
            <a:pPr algn="l"/>
            <a:r>
              <a:rPr lang="en-US" sz="2800" dirty="0" smtClean="0"/>
              <a:t>Cross‐section of the spinal cord in a patient who died</a:t>
            </a:r>
            <a:br>
              <a:rPr lang="en-US" sz="2800" dirty="0" smtClean="0"/>
            </a:br>
            <a:r>
              <a:rPr lang="en-US" sz="2800" dirty="0" smtClean="0"/>
              <a:t>with </a:t>
            </a:r>
            <a:r>
              <a:rPr lang="en-US" sz="2800" dirty="0" err="1" smtClean="0">
                <a:solidFill>
                  <a:srgbClr val="FF0000"/>
                </a:solidFill>
              </a:rPr>
              <a:t>subacute</a:t>
            </a:r>
            <a:r>
              <a:rPr lang="en-US" sz="2800" dirty="0" smtClean="0">
                <a:solidFill>
                  <a:srgbClr val="FF0000"/>
                </a:solidFill>
              </a:rPr>
              <a:t> combined degeneration of the cord </a:t>
            </a:r>
            <a:r>
              <a:rPr lang="en-US" sz="2800" dirty="0" smtClean="0"/>
              <a:t>(</a:t>
            </a:r>
            <a:r>
              <a:rPr lang="en-US" sz="2800" dirty="0" err="1" smtClean="0"/>
              <a:t>Weigert</a:t>
            </a:r>
            <a:r>
              <a:rPr lang="en-US" sz="2800" dirty="0" smtClean="0"/>
              <a:t>–Pal stain</a:t>
            </a:r>
            <a:r>
              <a:rPr lang="en-US" sz="2800" dirty="0" smtClean="0"/>
              <a:t>). There is </a:t>
            </a:r>
            <a:r>
              <a:rPr lang="en-US" sz="2800" dirty="0" err="1" smtClean="0"/>
              <a:t>demyelination</a:t>
            </a:r>
            <a:r>
              <a:rPr lang="en-US" sz="2800" dirty="0" smtClean="0"/>
              <a:t/>
            </a:r>
            <a:br>
              <a:rPr lang="en-US" sz="2800" dirty="0" smtClean="0"/>
            </a:br>
            <a:r>
              <a:rPr lang="ar-IQ" sz="2800" dirty="0" smtClean="0"/>
              <a:t>  </a:t>
            </a:r>
            <a:r>
              <a:rPr lang="en-US" sz="2800" dirty="0" smtClean="0"/>
              <a:t>of </a:t>
            </a:r>
            <a:r>
              <a:rPr lang="en-US" sz="2800" dirty="0" smtClean="0"/>
              <a:t>the dorsal and </a:t>
            </a:r>
            <a:r>
              <a:rPr lang="en-US" sz="2800" dirty="0" err="1" smtClean="0"/>
              <a:t>dorsolateral</a:t>
            </a:r>
            <a:r>
              <a:rPr lang="en-US" sz="2800" dirty="0" smtClean="0"/>
              <a:t> </a:t>
            </a:r>
            <a:r>
              <a:rPr lang="en-US" sz="2800" dirty="0" smtClean="0"/>
              <a:t>columns.</a:t>
            </a:r>
            <a:endParaRPr lang="ar-IQ" sz="2800" dirty="0"/>
          </a:p>
        </p:txBody>
      </p:sp>
      <p:pic>
        <p:nvPicPr>
          <p:cNvPr id="2050" name="Picture 2"/>
          <p:cNvPicPr>
            <a:picLocks noGrp="1" noChangeAspect="1" noChangeArrowheads="1"/>
          </p:cNvPicPr>
          <p:nvPr>
            <p:ph idx="1"/>
          </p:nvPr>
        </p:nvPicPr>
        <p:blipFill>
          <a:blip r:embed="rId2"/>
          <a:srcRect/>
          <a:stretch>
            <a:fillRect/>
          </a:stretch>
        </p:blipFill>
        <p:spPr bwMode="auto">
          <a:xfrm>
            <a:off x="2214546" y="2214554"/>
            <a:ext cx="5904394" cy="400052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9144000" cy="6572272"/>
          </a:xfrm>
        </p:spPr>
        <p:txBody>
          <a:bodyPr>
            <a:normAutofit fontScale="85000" lnSpcReduction="20000"/>
          </a:bodyPr>
          <a:lstStyle/>
          <a:p>
            <a:pPr algn="l">
              <a:buNone/>
            </a:pPr>
            <a:r>
              <a:rPr lang="en-US" b="1" dirty="0" smtClean="0">
                <a:solidFill>
                  <a:srgbClr val="FF0000"/>
                </a:solidFill>
              </a:rPr>
              <a:t>Laboratory findings</a:t>
            </a:r>
          </a:p>
          <a:p>
            <a:pPr algn="l">
              <a:buNone/>
            </a:pPr>
            <a:r>
              <a:rPr lang="en-US" dirty="0" smtClean="0">
                <a:solidFill>
                  <a:srgbClr val="0070C0"/>
                </a:solidFill>
              </a:rPr>
              <a:t>-The </a:t>
            </a:r>
            <a:r>
              <a:rPr lang="en-US" dirty="0" err="1" smtClean="0">
                <a:solidFill>
                  <a:srgbClr val="0070C0"/>
                </a:solidFill>
              </a:rPr>
              <a:t>anaemia</a:t>
            </a:r>
            <a:r>
              <a:rPr lang="en-US" dirty="0" smtClean="0">
                <a:solidFill>
                  <a:srgbClr val="0070C0"/>
                </a:solidFill>
              </a:rPr>
              <a:t> is </a:t>
            </a:r>
            <a:r>
              <a:rPr lang="en-US" dirty="0" err="1" smtClean="0">
                <a:solidFill>
                  <a:srgbClr val="0070C0"/>
                </a:solidFill>
              </a:rPr>
              <a:t>macrocytic</a:t>
            </a:r>
            <a:r>
              <a:rPr lang="en-US" dirty="0" smtClean="0">
                <a:solidFill>
                  <a:srgbClr val="0070C0"/>
                </a:solidFill>
              </a:rPr>
              <a:t> (MCV &gt;98 </a:t>
            </a:r>
            <a:r>
              <a:rPr lang="en-US" dirty="0" err="1" smtClean="0">
                <a:solidFill>
                  <a:srgbClr val="0070C0"/>
                </a:solidFill>
              </a:rPr>
              <a:t>fL</a:t>
            </a:r>
            <a:r>
              <a:rPr lang="en-US" dirty="0" smtClean="0">
                <a:solidFill>
                  <a:srgbClr val="0070C0"/>
                </a:solidFill>
              </a:rPr>
              <a:t> and often as high as</a:t>
            </a:r>
          </a:p>
          <a:p>
            <a:pPr algn="l">
              <a:buNone/>
            </a:pPr>
            <a:r>
              <a:rPr lang="en-US" dirty="0" smtClean="0">
                <a:solidFill>
                  <a:srgbClr val="0070C0"/>
                </a:solidFill>
              </a:rPr>
              <a:t>120–140 </a:t>
            </a:r>
            <a:r>
              <a:rPr lang="en-US" dirty="0" err="1" smtClean="0">
                <a:solidFill>
                  <a:srgbClr val="0070C0"/>
                </a:solidFill>
              </a:rPr>
              <a:t>fL</a:t>
            </a:r>
            <a:r>
              <a:rPr lang="en-US" dirty="0" smtClean="0">
                <a:solidFill>
                  <a:srgbClr val="0070C0"/>
                </a:solidFill>
              </a:rPr>
              <a:t> in severe cases) and the </a:t>
            </a:r>
            <a:r>
              <a:rPr lang="en-US" dirty="0" err="1" smtClean="0">
                <a:solidFill>
                  <a:srgbClr val="0070C0"/>
                </a:solidFill>
              </a:rPr>
              <a:t>macrocytes</a:t>
            </a:r>
            <a:r>
              <a:rPr lang="en-US" dirty="0" smtClean="0">
                <a:solidFill>
                  <a:srgbClr val="0070C0"/>
                </a:solidFill>
              </a:rPr>
              <a:t> are typically oval .</a:t>
            </a:r>
          </a:p>
          <a:p>
            <a:pPr algn="l">
              <a:buNone/>
            </a:pPr>
            <a:r>
              <a:rPr lang="en-US" dirty="0" smtClean="0"/>
              <a:t>If iron deficiency is also present the MCV maybe normal.</a:t>
            </a:r>
          </a:p>
          <a:p>
            <a:pPr algn="l">
              <a:buNone/>
            </a:pPr>
            <a:r>
              <a:rPr lang="en-US" dirty="0" smtClean="0"/>
              <a:t> </a:t>
            </a:r>
            <a:r>
              <a:rPr lang="en-US" dirty="0" smtClean="0">
                <a:solidFill>
                  <a:srgbClr val="FF0000"/>
                </a:solidFill>
              </a:rPr>
              <a:t>-The </a:t>
            </a:r>
            <a:r>
              <a:rPr lang="en-US" dirty="0" err="1" smtClean="0">
                <a:solidFill>
                  <a:srgbClr val="FF0000"/>
                </a:solidFill>
              </a:rPr>
              <a:t>reticulocyte</a:t>
            </a:r>
            <a:r>
              <a:rPr lang="en-US" dirty="0" smtClean="0">
                <a:solidFill>
                  <a:srgbClr val="FF0000"/>
                </a:solidFill>
              </a:rPr>
              <a:t> count is low .</a:t>
            </a:r>
          </a:p>
          <a:p>
            <a:pPr algn="l">
              <a:buNone/>
            </a:pPr>
            <a:r>
              <a:rPr lang="en-US" dirty="0" smtClean="0">
                <a:solidFill>
                  <a:srgbClr val="00B050"/>
                </a:solidFill>
              </a:rPr>
              <a:t>-the total white cell and platelet counts may be moderately reduced, especially in severely </a:t>
            </a:r>
            <a:r>
              <a:rPr lang="en-US" dirty="0" err="1" smtClean="0">
                <a:solidFill>
                  <a:srgbClr val="00B050"/>
                </a:solidFill>
              </a:rPr>
              <a:t>anaemic</a:t>
            </a:r>
            <a:r>
              <a:rPr lang="en-US" dirty="0" smtClean="0">
                <a:solidFill>
                  <a:srgbClr val="00B050"/>
                </a:solidFill>
              </a:rPr>
              <a:t> patients.</a:t>
            </a:r>
            <a:r>
              <a:rPr lang="en-US" dirty="0" smtClean="0"/>
              <a:t> </a:t>
            </a:r>
          </a:p>
          <a:p>
            <a:pPr algn="l">
              <a:buNone/>
            </a:pPr>
            <a:r>
              <a:rPr lang="en-US" dirty="0" smtClean="0">
                <a:solidFill>
                  <a:srgbClr val="FF0000"/>
                </a:solidFill>
              </a:rPr>
              <a:t>-A proportion of the </a:t>
            </a:r>
            <a:r>
              <a:rPr lang="en-US" dirty="0" err="1" smtClean="0">
                <a:solidFill>
                  <a:srgbClr val="FF0000"/>
                </a:solidFill>
              </a:rPr>
              <a:t>neutrophils</a:t>
            </a:r>
            <a:r>
              <a:rPr lang="en-US" dirty="0" smtClean="0">
                <a:solidFill>
                  <a:srgbClr val="FF0000"/>
                </a:solidFill>
              </a:rPr>
              <a:t> show </a:t>
            </a:r>
            <a:r>
              <a:rPr lang="en-US" dirty="0" err="1" smtClean="0">
                <a:solidFill>
                  <a:srgbClr val="FF0000"/>
                </a:solidFill>
              </a:rPr>
              <a:t>hypersegmented</a:t>
            </a:r>
            <a:r>
              <a:rPr lang="en-US" dirty="0" smtClean="0">
                <a:solidFill>
                  <a:srgbClr val="FF0000"/>
                </a:solidFill>
              </a:rPr>
              <a:t> nuclei (with six or more lobes).</a:t>
            </a:r>
          </a:p>
          <a:p>
            <a:pPr algn="l">
              <a:buNone/>
            </a:pPr>
            <a:r>
              <a:rPr lang="en-US" dirty="0" smtClean="0">
                <a:solidFill>
                  <a:srgbClr val="0070C0"/>
                </a:solidFill>
              </a:rPr>
              <a:t>- The bone marrow </a:t>
            </a:r>
            <a:r>
              <a:rPr lang="en-US" dirty="0" smtClean="0"/>
              <a:t>is usually </a:t>
            </a:r>
            <a:r>
              <a:rPr lang="en-US" dirty="0" err="1" smtClean="0"/>
              <a:t>hypercellular</a:t>
            </a:r>
            <a:r>
              <a:rPr lang="en-US" dirty="0" smtClean="0"/>
              <a:t> and the erythroblasts are large and show an open, fine, lacy primitive chromatin pattern but normal </a:t>
            </a:r>
            <a:r>
              <a:rPr lang="en-US" dirty="0" err="1" smtClean="0"/>
              <a:t>cytoplasmic</a:t>
            </a:r>
            <a:r>
              <a:rPr lang="en-US" dirty="0" smtClean="0"/>
              <a:t> </a:t>
            </a:r>
            <a:r>
              <a:rPr lang="en-US" dirty="0" err="1" smtClean="0"/>
              <a:t>haemoglobinization</a:t>
            </a:r>
            <a:r>
              <a:rPr lang="en-US" dirty="0" smtClean="0"/>
              <a:t> .</a:t>
            </a:r>
          </a:p>
          <a:p>
            <a:pPr algn="l">
              <a:buNone/>
            </a:pPr>
            <a:r>
              <a:rPr lang="en-US" dirty="0" smtClean="0"/>
              <a:t>Giant and abnormally shaped </a:t>
            </a:r>
            <a:r>
              <a:rPr lang="en-US" dirty="0" err="1" smtClean="0"/>
              <a:t>metamyelocytes</a:t>
            </a:r>
            <a:r>
              <a:rPr lang="en-US" dirty="0" smtClean="0"/>
              <a:t> are characteristic.</a:t>
            </a:r>
          </a:p>
          <a:p>
            <a:pPr algn="l">
              <a:buNone/>
            </a:pPr>
            <a:r>
              <a:rPr lang="en-US" dirty="0" smtClean="0">
                <a:solidFill>
                  <a:srgbClr val="FF0000"/>
                </a:solidFill>
              </a:rPr>
              <a:t>-The serum </a:t>
            </a:r>
            <a:r>
              <a:rPr lang="en-US" dirty="0" err="1" smtClean="0">
                <a:solidFill>
                  <a:srgbClr val="FF0000"/>
                </a:solidFill>
              </a:rPr>
              <a:t>unconjugated</a:t>
            </a:r>
            <a:r>
              <a:rPr lang="en-US" dirty="0" smtClean="0">
                <a:solidFill>
                  <a:srgbClr val="FF0000"/>
                </a:solidFill>
              </a:rPr>
              <a:t> </a:t>
            </a:r>
            <a:r>
              <a:rPr lang="en-US" dirty="0" err="1" smtClean="0">
                <a:solidFill>
                  <a:srgbClr val="FF0000"/>
                </a:solidFill>
              </a:rPr>
              <a:t>bilirubin</a:t>
            </a:r>
            <a:r>
              <a:rPr lang="en-US" dirty="0" smtClean="0">
                <a:solidFill>
                  <a:srgbClr val="FF0000"/>
                </a:solidFill>
              </a:rPr>
              <a:t> and lactate </a:t>
            </a:r>
            <a:r>
              <a:rPr lang="en-US" dirty="0" err="1" smtClean="0">
                <a:solidFill>
                  <a:srgbClr val="FF0000"/>
                </a:solidFill>
              </a:rPr>
              <a:t>dehydrogenase</a:t>
            </a:r>
            <a:endParaRPr lang="en-US" dirty="0" smtClean="0">
              <a:solidFill>
                <a:srgbClr val="FF0000"/>
              </a:solidFill>
            </a:endParaRPr>
          </a:p>
          <a:p>
            <a:pPr algn="l">
              <a:buNone/>
            </a:pPr>
            <a:r>
              <a:rPr lang="en-US" dirty="0" smtClean="0">
                <a:solidFill>
                  <a:srgbClr val="FF0000"/>
                </a:solidFill>
              </a:rPr>
              <a:t>are raised as a result of marrow cell breakdown</a:t>
            </a:r>
            <a:r>
              <a:rPr lang="en-US" dirty="0" smtClean="0"/>
              <a:t>.</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dirty="0" err="1" smtClean="0"/>
              <a:t>Megaloblastic</a:t>
            </a:r>
            <a:r>
              <a:rPr lang="en-US" sz="3200" dirty="0" smtClean="0"/>
              <a:t> </a:t>
            </a:r>
            <a:r>
              <a:rPr lang="en-US" sz="3200" dirty="0" err="1" smtClean="0"/>
              <a:t>anaemia</a:t>
            </a:r>
            <a:r>
              <a:rPr lang="en-US" sz="3200" dirty="0" smtClean="0"/>
              <a:t>: peripheral blood film</a:t>
            </a:r>
            <a:br>
              <a:rPr lang="en-US" sz="3200" dirty="0" smtClean="0"/>
            </a:br>
            <a:r>
              <a:rPr lang="en-US" sz="3200" dirty="0" smtClean="0"/>
              <a:t>showing oval </a:t>
            </a:r>
            <a:r>
              <a:rPr lang="en-US" sz="3200" dirty="0" err="1" smtClean="0"/>
              <a:t>macrocytes</a:t>
            </a:r>
            <a:endParaRPr lang="ar-IQ" sz="3200" dirty="0"/>
          </a:p>
        </p:txBody>
      </p:sp>
      <p:pic>
        <p:nvPicPr>
          <p:cNvPr id="16386" name="Picture 2"/>
          <p:cNvPicPr>
            <a:picLocks noGrp="1" noChangeAspect="1" noChangeArrowheads="1"/>
          </p:cNvPicPr>
          <p:nvPr>
            <p:ph idx="1"/>
          </p:nvPr>
        </p:nvPicPr>
        <p:blipFill>
          <a:blip r:embed="rId2"/>
          <a:srcRect b="25959"/>
          <a:stretch>
            <a:fillRect/>
          </a:stretch>
        </p:blipFill>
        <p:spPr bwMode="auto">
          <a:xfrm>
            <a:off x="1000100" y="1928802"/>
            <a:ext cx="6887346" cy="435771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0"/>
            <a:ext cx="8929718" cy="1785926"/>
          </a:xfrm>
        </p:spPr>
        <p:txBody>
          <a:bodyPr>
            <a:noAutofit/>
          </a:bodyPr>
          <a:lstStyle/>
          <a:p>
            <a:pPr algn="l"/>
            <a:r>
              <a:rPr lang="en-US" sz="1600" dirty="0" err="1" smtClean="0"/>
              <a:t>Megaloblastic</a:t>
            </a:r>
            <a:r>
              <a:rPr lang="en-US" sz="1600" dirty="0" smtClean="0"/>
              <a:t> changes in the bone marrow in a patient with severe </a:t>
            </a:r>
            <a:r>
              <a:rPr lang="en-US" sz="1600" dirty="0" err="1" smtClean="0"/>
              <a:t>megaloblastic</a:t>
            </a:r>
            <a:r>
              <a:rPr lang="en-US" sz="1600" dirty="0" smtClean="0"/>
              <a:t> </a:t>
            </a:r>
            <a:r>
              <a:rPr lang="en-US" sz="1600" dirty="0" err="1" smtClean="0"/>
              <a:t>anaemia</a:t>
            </a:r>
            <a:r>
              <a:rPr lang="en-US" sz="1600" dirty="0" smtClean="0"/>
              <a:t>. </a:t>
            </a:r>
            <a:r>
              <a:rPr lang="en-US" sz="1600" b="1" dirty="0" smtClean="0"/>
              <a:t>(a–c) Erythroblasts showing fine,</a:t>
            </a:r>
            <a:br>
              <a:rPr lang="en-US" sz="1600" b="1" dirty="0" smtClean="0"/>
            </a:br>
            <a:r>
              <a:rPr lang="en-US" sz="1600" dirty="0" smtClean="0"/>
              <a:t>open stippled (primitive) appearance of the nuclear chromatin even in late cells (pale cytoplasm with some </a:t>
            </a:r>
            <a:r>
              <a:rPr lang="en-US" sz="1600" dirty="0" err="1" smtClean="0"/>
              <a:t>haemoglobin</a:t>
            </a:r>
            <a:r>
              <a:rPr lang="en-US" sz="1600" dirty="0" smtClean="0"/>
              <a:t> formation).</a:t>
            </a:r>
            <a:br>
              <a:rPr lang="en-US" sz="1600" dirty="0" smtClean="0"/>
            </a:br>
            <a:r>
              <a:rPr lang="en-US" sz="1600" b="1" dirty="0" smtClean="0"/>
              <a:t>(d) Abnormal giant </a:t>
            </a:r>
            <a:r>
              <a:rPr lang="en-US" sz="1600" b="1" dirty="0" err="1" smtClean="0"/>
              <a:t>metamyelocytes</a:t>
            </a:r>
            <a:r>
              <a:rPr lang="en-US" sz="1600" b="1" dirty="0" smtClean="0"/>
              <a:t> and band forms.</a:t>
            </a:r>
            <a:endParaRPr lang="ar-IQ" sz="1600" dirty="0"/>
          </a:p>
        </p:txBody>
      </p:sp>
      <p:pic>
        <p:nvPicPr>
          <p:cNvPr id="17410" name="Picture 2"/>
          <p:cNvPicPr>
            <a:picLocks noGrp="1" noChangeAspect="1" noChangeArrowheads="1"/>
          </p:cNvPicPr>
          <p:nvPr>
            <p:ph idx="1"/>
          </p:nvPr>
        </p:nvPicPr>
        <p:blipFill>
          <a:blip r:embed="rId2"/>
          <a:srcRect/>
          <a:stretch>
            <a:fillRect/>
          </a:stretch>
        </p:blipFill>
        <p:spPr bwMode="auto">
          <a:xfrm>
            <a:off x="1357290" y="1714488"/>
            <a:ext cx="5786478" cy="516196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Tests for cause of vitamin B12 or </a:t>
            </a:r>
            <a:r>
              <a:rPr lang="en-US" dirty="0" err="1" smtClean="0"/>
              <a:t>folate</a:t>
            </a:r>
            <a:r>
              <a:rPr lang="en-US" dirty="0" smtClean="0"/>
              <a:t/>
            </a:r>
            <a:br>
              <a:rPr lang="en-US" dirty="0" smtClean="0"/>
            </a:br>
            <a:r>
              <a:rPr lang="en-US" dirty="0" smtClean="0"/>
              <a:t>deficiency.</a:t>
            </a:r>
            <a:endParaRPr lang="ar-IQ" dirty="0"/>
          </a:p>
        </p:txBody>
      </p:sp>
      <p:pic>
        <p:nvPicPr>
          <p:cNvPr id="18434" name="Picture 2"/>
          <p:cNvPicPr>
            <a:picLocks noGrp="1" noChangeAspect="1" noChangeArrowheads="1"/>
          </p:cNvPicPr>
          <p:nvPr>
            <p:ph idx="1"/>
          </p:nvPr>
        </p:nvPicPr>
        <p:blipFill>
          <a:blip r:embed="rId2"/>
          <a:srcRect t="15254"/>
          <a:stretch>
            <a:fillRect/>
          </a:stretch>
        </p:blipFill>
        <p:spPr bwMode="auto">
          <a:xfrm>
            <a:off x="-1" y="1857364"/>
            <a:ext cx="9144001" cy="400052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t>Treatment of </a:t>
            </a:r>
            <a:r>
              <a:rPr lang="en-US" dirty="0" err="1" smtClean="0"/>
              <a:t>megaloblastic</a:t>
            </a:r>
            <a:r>
              <a:rPr lang="en-US" dirty="0" smtClean="0"/>
              <a:t> anemia</a:t>
            </a:r>
            <a:endParaRPr lang="ar-IQ" dirty="0"/>
          </a:p>
        </p:txBody>
      </p:sp>
      <p:pic>
        <p:nvPicPr>
          <p:cNvPr id="20482" name="Picture 2"/>
          <p:cNvPicPr>
            <a:picLocks noGrp="1" noChangeAspect="1" noChangeArrowheads="1"/>
          </p:cNvPicPr>
          <p:nvPr>
            <p:ph idx="1"/>
          </p:nvPr>
        </p:nvPicPr>
        <p:blipFill>
          <a:blip r:embed="rId2"/>
          <a:srcRect t="9756"/>
          <a:stretch>
            <a:fillRect/>
          </a:stretch>
        </p:blipFill>
        <p:spPr bwMode="auto">
          <a:xfrm>
            <a:off x="0" y="1571612"/>
            <a:ext cx="9201678" cy="528638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1472" y="571480"/>
            <a:ext cx="8115328" cy="5554683"/>
          </a:xfrm>
        </p:spPr>
        <p:txBody>
          <a:bodyPr>
            <a:normAutofit fontScale="85000" lnSpcReduction="20000"/>
          </a:bodyPr>
          <a:lstStyle/>
          <a:p>
            <a:pPr algn="ctr">
              <a:buNone/>
            </a:pPr>
            <a:r>
              <a:rPr lang="en-US" sz="4100" b="1" dirty="0" smtClean="0">
                <a:solidFill>
                  <a:srgbClr val="FF0000"/>
                </a:solidFill>
              </a:rPr>
              <a:t>Pernicious </a:t>
            </a:r>
            <a:r>
              <a:rPr lang="en-US" sz="4100" b="1" dirty="0" err="1" smtClean="0">
                <a:solidFill>
                  <a:srgbClr val="FF0000"/>
                </a:solidFill>
              </a:rPr>
              <a:t>anaemia</a:t>
            </a:r>
            <a:r>
              <a:rPr lang="en-US" sz="4100" b="1" dirty="0" smtClean="0">
                <a:solidFill>
                  <a:srgbClr val="FF0000"/>
                </a:solidFill>
              </a:rPr>
              <a:t> (PA)</a:t>
            </a:r>
          </a:p>
          <a:p>
            <a:pPr algn="l">
              <a:buNone/>
            </a:pPr>
            <a:r>
              <a:rPr lang="en-US" dirty="0" smtClean="0"/>
              <a:t>This is caused by </a:t>
            </a:r>
            <a:r>
              <a:rPr lang="en-US" dirty="0" smtClean="0">
                <a:solidFill>
                  <a:srgbClr val="FF0000"/>
                </a:solidFill>
              </a:rPr>
              <a:t>autoimmune attack on the gastric mucosa </a:t>
            </a:r>
            <a:r>
              <a:rPr lang="en-US" dirty="0" smtClean="0"/>
              <a:t>leading to atrophy of the stomach. </a:t>
            </a:r>
          </a:p>
          <a:p>
            <a:pPr algn="l">
              <a:buNone/>
            </a:pPr>
            <a:r>
              <a:rPr lang="en-US" dirty="0" smtClean="0"/>
              <a:t>The wall of the stomach becomes :</a:t>
            </a:r>
          </a:p>
          <a:p>
            <a:pPr algn="l">
              <a:buNone/>
            </a:pPr>
            <a:r>
              <a:rPr lang="en-US" dirty="0" smtClean="0"/>
              <a:t>-Thin</a:t>
            </a:r>
          </a:p>
          <a:p>
            <a:pPr algn="l">
              <a:buNone/>
            </a:pPr>
            <a:r>
              <a:rPr lang="en-US" dirty="0" smtClean="0"/>
              <a:t> -with a plasma cell and lymphoid infiltrate of the lamina </a:t>
            </a:r>
            <a:r>
              <a:rPr lang="en-US" dirty="0" err="1" smtClean="0"/>
              <a:t>propria</a:t>
            </a:r>
            <a:r>
              <a:rPr lang="en-US" dirty="0" smtClean="0"/>
              <a:t>.</a:t>
            </a:r>
          </a:p>
          <a:p>
            <a:pPr algn="l">
              <a:buNone/>
            </a:pPr>
            <a:r>
              <a:rPr lang="en-US" dirty="0" smtClean="0"/>
              <a:t>-Intestinal </a:t>
            </a:r>
            <a:r>
              <a:rPr lang="en-US" dirty="0" err="1" smtClean="0"/>
              <a:t>metaplasia</a:t>
            </a:r>
            <a:r>
              <a:rPr lang="en-US" dirty="0" smtClean="0"/>
              <a:t> may occur.</a:t>
            </a:r>
          </a:p>
          <a:p>
            <a:pPr algn="l">
              <a:buNone/>
            </a:pPr>
            <a:r>
              <a:rPr lang="en-US" dirty="0" smtClean="0"/>
              <a:t>-There is </a:t>
            </a:r>
            <a:r>
              <a:rPr lang="en-US" dirty="0" err="1" smtClean="0"/>
              <a:t>achlorhydria</a:t>
            </a:r>
            <a:r>
              <a:rPr lang="en-US" dirty="0" smtClean="0"/>
              <a:t> and secretion of IF is absent or</a:t>
            </a:r>
          </a:p>
          <a:p>
            <a:pPr algn="l">
              <a:buNone/>
            </a:pPr>
            <a:r>
              <a:rPr lang="en-US" dirty="0" smtClean="0"/>
              <a:t>almost absent.</a:t>
            </a:r>
          </a:p>
          <a:p>
            <a:pPr algn="l">
              <a:buNone/>
            </a:pPr>
            <a:r>
              <a:rPr lang="en-US" dirty="0" smtClean="0"/>
              <a:t>-Serum </a:t>
            </a:r>
            <a:r>
              <a:rPr lang="en-US" dirty="0" err="1" smtClean="0"/>
              <a:t>gastrin</a:t>
            </a:r>
            <a:r>
              <a:rPr lang="en-US" dirty="0" smtClean="0"/>
              <a:t> levels are raised. </a:t>
            </a:r>
          </a:p>
          <a:p>
            <a:pPr algn="l">
              <a:buNone/>
            </a:pPr>
            <a:r>
              <a:rPr lang="en-US" i="1" dirty="0" smtClean="0"/>
              <a:t>-</a:t>
            </a:r>
            <a:r>
              <a:rPr lang="en-US" i="1" dirty="0" err="1" smtClean="0"/>
              <a:t>Helicobaterpylori</a:t>
            </a:r>
            <a:r>
              <a:rPr lang="en-US" i="1" dirty="0" smtClean="0"/>
              <a:t> infection may initiate an autoimmune gastritis which </a:t>
            </a:r>
            <a:r>
              <a:rPr lang="en-US" dirty="0" smtClean="0"/>
              <a:t>presents in younger subjects as iron deficiency and in the elderly as PA.</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t>Introduction to </a:t>
            </a:r>
            <a:r>
              <a:rPr lang="en-US" b="1" dirty="0" err="1"/>
              <a:t>macrocytic</a:t>
            </a:r>
            <a:r>
              <a:rPr lang="en-US" b="1" dirty="0"/>
              <a:t> </a:t>
            </a:r>
            <a:r>
              <a:rPr lang="en-US" b="1" dirty="0" err="1"/>
              <a:t>anaemia</a:t>
            </a:r>
            <a:endParaRPr lang="ar-IQ" dirty="0"/>
          </a:p>
        </p:txBody>
      </p:sp>
      <p:sp>
        <p:nvSpPr>
          <p:cNvPr id="3" name="عنصر نائب للمحتوى 2"/>
          <p:cNvSpPr>
            <a:spLocks noGrp="1"/>
          </p:cNvSpPr>
          <p:nvPr>
            <p:ph idx="1"/>
          </p:nvPr>
        </p:nvSpPr>
        <p:spPr/>
        <p:txBody>
          <a:bodyPr>
            <a:normAutofit lnSpcReduction="10000"/>
          </a:bodyPr>
          <a:lstStyle/>
          <a:p>
            <a:pPr algn="l">
              <a:buNone/>
            </a:pPr>
            <a:r>
              <a:rPr lang="en-US" dirty="0"/>
              <a:t>In </a:t>
            </a:r>
            <a:r>
              <a:rPr lang="en-US" dirty="0" err="1"/>
              <a:t>macrocytic</a:t>
            </a:r>
            <a:r>
              <a:rPr lang="en-US" dirty="0"/>
              <a:t> </a:t>
            </a:r>
            <a:r>
              <a:rPr lang="en-US" dirty="0" err="1"/>
              <a:t>anaemia</a:t>
            </a:r>
            <a:r>
              <a:rPr lang="en-US" dirty="0"/>
              <a:t> the red cells are abnormally large (</a:t>
            </a:r>
            <a:r>
              <a:rPr lang="en-US" dirty="0" smtClean="0"/>
              <a:t>mean corpuscular </a:t>
            </a:r>
            <a:r>
              <a:rPr lang="en-US" dirty="0"/>
              <a:t>volume, MCV &gt;98 </a:t>
            </a:r>
            <a:r>
              <a:rPr lang="en-US" dirty="0" err="1"/>
              <a:t>fL</a:t>
            </a:r>
            <a:r>
              <a:rPr lang="en-US" dirty="0"/>
              <a:t>). </a:t>
            </a:r>
            <a:endParaRPr lang="en-US" dirty="0" smtClean="0"/>
          </a:p>
          <a:p>
            <a:pPr algn="l">
              <a:buNone/>
            </a:pPr>
            <a:r>
              <a:rPr lang="en-US" dirty="0" smtClean="0"/>
              <a:t>There </a:t>
            </a:r>
            <a:r>
              <a:rPr lang="en-US" dirty="0"/>
              <a:t>are several </a:t>
            </a:r>
            <a:r>
              <a:rPr lang="en-US" dirty="0" smtClean="0"/>
              <a:t>causes but </a:t>
            </a:r>
            <a:r>
              <a:rPr lang="en-US" dirty="0"/>
              <a:t>they can be broadly subdivided </a:t>
            </a:r>
            <a:r>
              <a:rPr lang="en-US" dirty="0" smtClean="0"/>
              <a:t>into:</a:t>
            </a:r>
          </a:p>
          <a:p>
            <a:pPr algn="l">
              <a:buNone/>
            </a:pPr>
            <a:r>
              <a:rPr lang="en-US" dirty="0" smtClean="0">
                <a:solidFill>
                  <a:srgbClr val="FF0000"/>
                </a:solidFill>
              </a:rPr>
              <a:t> </a:t>
            </a:r>
            <a:r>
              <a:rPr lang="en-US" dirty="0" err="1">
                <a:solidFill>
                  <a:srgbClr val="FF0000"/>
                </a:solidFill>
              </a:rPr>
              <a:t>megaloblastic</a:t>
            </a:r>
            <a:endParaRPr lang="en-US" dirty="0">
              <a:solidFill>
                <a:srgbClr val="FF0000"/>
              </a:solidFill>
            </a:endParaRPr>
          </a:p>
          <a:p>
            <a:pPr algn="l">
              <a:buNone/>
            </a:pPr>
            <a:r>
              <a:rPr lang="en-US" dirty="0">
                <a:solidFill>
                  <a:srgbClr val="FF0000"/>
                </a:solidFill>
              </a:rPr>
              <a:t>and non‐</a:t>
            </a:r>
            <a:r>
              <a:rPr lang="en-US" dirty="0" err="1">
                <a:solidFill>
                  <a:srgbClr val="FF0000"/>
                </a:solidFill>
              </a:rPr>
              <a:t>megaloblastic</a:t>
            </a:r>
            <a:r>
              <a:rPr lang="en-US" dirty="0">
                <a:solidFill>
                  <a:srgbClr val="FF0000"/>
                </a:solidFill>
              </a:rPr>
              <a:t> </a:t>
            </a:r>
            <a:endParaRPr lang="en-US" dirty="0" smtClean="0">
              <a:solidFill>
                <a:srgbClr val="FF0000"/>
              </a:solidFill>
            </a:endParaRPr>
          </a:p>
          <a:p>
            <a:pPr algn="l">
              <a:buNone/>
            </a:pPr>
            <a:r>
              <a:rPr lang="en-US" dirty="0" smtClean="0"/>
              <a:t> </a:t>
            </a:r>
            <a:r>
              <a:rPr lang="en-US" dirty="0"/>
              <a:t>based on </a:t>
            </a:r>
            <a:r>
              <a:rPr lang="en-US" dirty="0" smtClean="0"/>
              <a:t>the appearance </a:t>
            </a:r>
            <a:r>
              <a:rPr lang="en-US" dirty="0"/>
              <a:t>of developing erythroblasts in the bone marrow.</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500042"/>
            <a:ext cx="8229600" cy="5697559"/>
          </a:xfrm>
        </p:spPr>
        <p:txBody>
          <a:bodyPr>
            <a:normAutofit lnSpcReduction="10000"/>
          </a:bodyPr>
          <a:lstStyle/>
          <a:p>
            <a:pPr algn="l">
              <a:buNone/>
            </a:pPr>
            <a:r>
              <a:rPr lang="en-US" b="1" i="1" dirty="0" smtClean="0">
                <a:solidFill>
                  <a:srgbClr val="FF0000"/>
                </a:solidFill>
              </a:rPr>
              <a:t>Antibodies</a:t>
            </a:r>
          </a:p>
          <a:p>
            <a:pPr algn="l">
              <a:buNone/>
            </a:pPr>
            <a:r>
              <a:rPr lang="en-US" dirty="0" smtClean="0">
                <a:solidFill>
                  <a:srgbClr val="FF0000"/>
                </a:solidFill>
              </a:rPr>
              <a:t>Ninety per cent of patients show parietal cell antibody </a:t>
            </a:r>
            <a:r>
              <a:rPr lang="en-US" dirty="0" smtClean="0"/>
              <a:t>in the serum directed against gastric </a:t>
            </a:r>
            <a:endParaRPr lang="ar-IQ" dirty="0" smtClean="0"/>
          </a:p>
          <a:p>
            <a:pPr algn="l">
              <a:buNone/>
            </a:pPr>
            <a:r>
              <a:rPr lang="en-US" dirty="0" smtClean="0"/>
              <a:t>H+/K+‐</a:t>
            </a:r>
            <a:r>
              <a:rPr lang="en-US" dirty="0" err="1" smtClean="0"/>
              <a:t>ATPase</a:t>
            </a:r>
            <a:r>
              <a:rPr lang="en-US" dirty="0" smtClean="0"/>
              <a:t>.</a:t>
            </a:r>
          </a:p>
          <a:p>
            <a:pPr algn="l">
              <a:buNone/>
            </a:pPr>
            <a:r>
              <a:rPr lang="en-US" dirty="0" smtClean="0"/>
              <a:t>The more common parietal cell antibody is less specific as it occurs quite commonly in older subjects</a:t>
            </a:r>
            <a:endParaRPr lang="ar-IQ" dirty="0" smtClean="0"/>
          </a:p>
          <a:p>
            <a:pPr algn="l">
              <a:buNone/>
            </a:pPr>
            <a:endParaRPr lang="en-US" dirty="0" smtClean="0"/>
          </a:p>
          <a:p>
            <a:pPr algn="l">
              <a:buNone/>
            </a:pPr>
            <a:r>
              <a:rPr lang="en-US" dirty="0" smtClean="0"/>
              <a:t> PA is distinguished from simple atrophic or autoimmune gastritis by the presence of antibodies to IF.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normAutofit/>
          </a:bodyPr>
          <a:lstStyle/>
          <a:p>
            <a:pPr algn="l">
              <a:buNone/>
            </a:pPr>
            <a:r>
              <a:rPr lang="en-US" dirty="0" smtClean="0"/>
              <a:t> </a:t>
            </a:r>
          </a:p>
          <a:p>
            <a:pPr algn="l">
              <a:buNone/>
            </a:pPr>
            <a:r>
              <a:rPr lang="en-US" dirty="0" smtClean="0">
                <a:solidFill>
                  <a:srgbClr val="FF0000"/>
                </a:solidFill>
              </a:rPr>
              <a:t>Fifty per cent of PA patients show in serum an antibody to IF which inhibits IF binding to B12. </a:t>
            </a:r>
            <a:endParaRPr lang="ar-IQ" dirty="0" smtClean="0">
              <a:solidFill>
                <a:srgbClr val="FF0000"/>
              </a:solidFill>
            </a:endParaRPr>
          </a:p>
          <a:p>
            <a:pPr algn="l">
              <a:buNone/>
            </a:pPr>
            <a:endParaRPr lang="en-US" dirty="0" smtClean="0"/>
          </a:p>
          <a:p>
            <a:pPr algn="l">
              <a:buNone/>
            </a:pPr>
            <a:r>
              <a:rPr lang="en-US" dirty="0" smtClean="0"/>
              <a:t>IF antibodies also occur in PA in gastric juice.</a:t>
            </a:r>
          </a:p>
          <a:p>
            <a:pPr algn="l">
              <a:buNone/>
            </a:pPr>
            <a:r>
              <a:rPr lang="en-US" dirty="0" smtClean="0"/>
              <a:t>IF antibodies are virtually specific for PA but as they occur in the serum of only half of patients, their absence from serum</a:t>
            </a:r>
          </a:p>
          <a:p>
            <a:pPr algn="l">
              <a:buNone/>
            </a:pPr>
            <a:r>
              <a:rPr lang="en-US" dirty="0" smtClean="0"/>
              <a:t>does not exclude the diagnosis.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r>
              <a:rPr lang="en-US" dirty="0" smtClean="0">
                <a:solidFill>
                  <a:srgbClr val="FF0000"/>
                </a:solidFill>
              </a:rPr>
              <a:t>second antibody blocking IF attachment to its </a:t>
            </a:r>
            <a:r>
              <a:rPr lang="en-US" dirty="0" err="1" smtClean="0">
                <a:solidFill>
                  <a:srgbClr val="FF0000"/>
                </a:solidFill>
              </a:rPr>
              <a:t>ileal</a:t>
            </a:r>
            <a:r>
              <a:rPr lang="en-US" dirty="0" smtClean="0">
                <a:solidFill>
                  <a:srgbClr val="FF0000"/>
                </a:solidFill>
              </a:rPr>
              <a:t> binding site </a:t>
            </a:r>
            <a:r>
              <a:rPr lang="en-US" dirty="0" smtClean="0"/>
              <a:t>is less frequent.</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smtClean="0">
                <a:solidFill>
                  <a:srgbClr val="FF0000"/>
                </a:solidFill>
              </a:rPr>
              <a:t>Pernicious </a:t>
            </a:r>
            <a:r>
              <a:rPr lang="en-US" dirty="0" err="1" smtClean="0">
                <a:solidFill>
                  <a:srgbClr val="FF0000"/>
                </a:solidFill>
              </a:rPr>
              <a:t>anaemia</a:t>
            </a:r>
            <a:r>
              <a:rPr lang="en-US" dirty="0" smtClean="0">
                <a:solidFill>
                  <a:srgbClr val="FF0000"/>
                </a:solidFill>
              </a:rPr>
              <a:t>: associations.</a:t>
            </a:r>
            <a:endParaRPr lang="ar-IQ"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a:buNone/>
            </a:pPr>
            <a:r>
              <a:rPr lang="en-US" dirty="0" smtClean="0"/>
              <a:t>Female                                         </a:t>
            </a:r>
            <a:r>
              <a:rPr lang="en-US" dirty="0" err="1" smtClean="0"/>
              <a:t>Vitiligo</a:t>
            </a:r>
            <a:endParaRPr lang="en-US" dirty="0" smtClean="0"/>
          </a:p>
          <a:p>
            <a:pPr algn="l">
              <a:buNone/>
            </a:pPr>
            <a:r>
              <a:rPr lang="en-US" dirty="0" smtClean="0"/>
              <a:t>Blue eyes                                    </a:t>
            </a:r>
            <a:r>
              <a:rPr lang="en-US" dirty="0" err="1" smtClean="0"/>
              <a:t>Myxoedema</a:t>
            </a:r>
            <a:endParaRPr lang="en-US" dirty="0" smtClean="0"/>
          </a:p>
          <a:p>
            <a:pPr algn="l">
              <a:buNone/>
            </a:pPr>
            <a:r>
              <a:rPr lang="en-US" dirty="0" smtClean="0"/>
              <a:t>Early </a:t>
            </a:r>
            <a:r>
              <a:rPr lang="en-US" dirty="0" err="1" smtClean="0"/>
              <a:t>greying</a:t>
            </a:r>
            <a:r>
              <a:rPr lang="en-US" dirty="0" smtClean="0"/>
              <a:t>                            Hashimoto’s disease</a:t>
            </a:r>
          </a:p>
          <a:p>
            <a:pPr algn="l">
              <a:buNone/>
            </a:pPr>
            <a:r>
              <a:rPr lang="en-US" dirty="0" smtClean="0"/>
              <a:t>Northern European                </a:t>
            </a:r>
            <a:r>
              <a:rPr lang="en-US" dirty="0" err="1" smtClean="0"/>
              <a:t>Thyrotoxicosis</a:t>
            </a:r>
            <a:endParaRPr lang="en-US" dirty="0" smtClean="0"/>
          </a:p>
          <a:p>
            <a:pPr algn="l">
              <a:buNone/>
            </a:pPr>
            <a:r>
              <a:rPr lang="en-US" dirty="0" smtClean="0"/>
              <a:t>Familial                                     Addison’s disease</a:t>
            </a:r>
          </a:p>
          <a:p>
            <a:pPr algn="l">
              <a:buNone/>
            </a:pPr>
            <a:r>
              <a:rPr lang="en-US" dirty="0" smtClean="0"/>
              <a:t>Blood group A                         </a:t>
            </a:r>
            <a:r>
              <a:rPr lang="en-US" dirty="0" err="1" smtClean="0"/>
              <a:t>Hypoparathyroidism</a:t>
            </a:r>
            <a:endParaRPr lang="en-US" dirty="0" smtClean="0"/>
          </a:p>
          <a:p>
            <a:pPr algn="l">
              <a:buNone/>
            </a:pPr>
            <a:r>
              <a:rPr lang="en-US" dirty="0" err="1" smtClean="0"/>
              <a:t>Hypogammaglobulinaemia</a:t>
            </a:r>
            <a:endParaRPr lang="en-US" dirty="0" smtClean="0"/>
          </a:p>
          <a:p>
            <a:pPr algn="l">
              <a:buNone/>
            </a:pPr>
            <a:r>
              <a:rPr lang="en-US" dirty="0" smtClean="0"/>
              <a:t>Carcinoma of the stomach</a:t>
            </a: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Other </a:t>
            </a:r>
            <a:r>
              <a:rPr lang="en-US" b="1" dirty="0" err="1" smtClean="0"/>
              <a:t>macrocytic</a:t>
            </a:r>
            <a:r>
              <a:rPr lang="en-US" b="1" dirty="0" smtClean="0"/>
              <a:t> anemia</a:t>
            </a:r>
            <a:endParaRPr lang="ar-IQ" b="1" dirty="0"/>
          </a:p>
        </p:txBody>
      </p:sp>
      <p:sp>
        <p:nvSpPr>
          <p:cNvPr id="4" name="عنصر نائب للمحتوى 3"/>
          <p:cNvSpPr>
            <a:spLocks noGrp="1"/>
          </p:cNvSpPr>
          <p:nvPr>
            <p:ph idx="1"/>
          </p:nvPr>
        </p:nvSpPr>
        <p:spPr>
          <a:xfrm>
            <a:off x="214282" y="1428736"/>
            <a:ext cx="8715436" cy="5143536"/>
          </a:xfrm>
        </p:spPr>
        <p:txBody>
          <a:bodyPr>
            <a:normAutofit/>
          </a:bodyPr>
          <a:lstStyle/>
          <a:p>
            <a:pPr algn="l">
              <a:buNone/>
            </a:pPr>
            <a:r>
              <a:rPr lang="en-US" dirty="0" smtClean="0"/>
              <a:t>There are many non‐</a:t>
            </a:r>
            <a:r>
              <a:rPr lang="en-US" dirty="0" err="1" smtClean="0"/>
              <a:t>megaloblastic</a:t>
            </a:r>
            <a:r>
              <a:rPr lang="en-US" dirty="0" smtClean="0"/>
              <a:t> causes of </a:t>
            </a:r>
            <a:r>
              <a:rPr lang="en-US" dirty="0" err="1" smtClean="0"/>
              <a:t>macrocytic</a:t>
            </a:r>
            <a:r>
              <a:rPr lang="en-US" dirty="0" smtClean="0"/>
              <a:t> </a:t>
            </a:r>
            <a:r>
              <a:rPr lang="en-US" dirty="0" err="1" smtClean="0"/>
              <a:t>anaemia</a:t>
            </a:r>
            <a:r>
              <a:rPr lang="en-US" dirty="0" smtClean="0"/>
              <a:t> .</a:t>
            </a:r>
          </a:p>
          <a:p>
            <a:pPr algn="l">
              <a:buNone/>
            </a:pPr>
            <a:r>
              <a:rPr lang="en-US" dirty="0" smtClean="0"/>
              <a:t>The exact mechanisms creating large red cells in each of these conditions is not clear although </a:t>
            </a:r>
          </a:p>
          <a:p>
            <a:pPr algn="l">
              <a:buNone/>
            </a:pPr>
            <a:r>
              <a:rPr lang="en-US" dirty="0" smtClean="0">
                <a:solidFill>
                  <a:srgbClr val="FF0000"/>
                </a:solidFill>
              </a:rPr>
              <a:t>-Increased </a:t>
            </a:r>
            <a:r>
              <a:rPr lang="en-US" dirty="0" smtClean="0">
                <a:solidFill>
                  <a:srgbClr val="FF0000"/>
                </a:solidFill>
              </a:rPr>
              <a:t>lipid deposition on the red cell membrane</a:t>
            </a:r>
            <a:r>
              <a:rPr lang="en-US" dirty="0" smtClean="0"/>
              <a:t> </a:t>
            </a:r>
          </a:p>
          <a:p>
            <a:pPr algn="l">
              <a:buNone/>
            </a:pPr>
            <a:r>
              <a:rPr lang="en-US" dirty="0" smtClean="0">
                <a:solidFill>
                  <a:srgbClr val="FF0000"/>
                </a:solidFill>
              </a:rPr>
              <a:t>- </a:t>
            </a:r>
            <a:r>
              <a:rPr lang="en-US" dirty="0" smtClean="0">
                <a:solidFill>
                  <a:srgbClr val="FF0000"/>
                </a:solidFill>
              </a:rPr>
              <a:t>alterations of erythroblast maturation time in the marrow</a:t>
            </a:r>
            <a:r>
              <a:rPr lang="en-US" dirty="0" smtClean="0">
                <a:solidFill>
                  <a:schemeClr val="tx2">
                    <a:lumMod val="75000"/>
                  </a:schemeClr>
                </a:solidFill>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Causes of </a:t>
            </a:r>
            <a:r>
              <a:rPr lang="en-US" dirty="0" err="1" smtClean="0"/>
              <a:t>macrocytosis</a:t>
            </a:r>
            <a:r>
              <a:rPr lang="en-US" dirty="0" smtClean="0"/>
              <a:t> other than</a:t>
            </a:r>
            <a:br>
              <a:rPr lang="en-US" dirty="0" smtClean="0"/>
            </a:br>
            <a:r>
              <a:rPr lang="en-US" dirty="0" err="1" smtClean="0"/>
              <a:t>megaloblastic</a:t>
            </a:r>
            <a:r>
              <a:rPr lang="en-US" dirty="0" smtClean="0"/>
              <a:t> </a:t>
            </a:r>
            <a:r>
              <a:rPr lang="en-US" dirty="0" err="1" smtClean="0"/>
              <a:t>anaemia</a:t>
            </a:r>
            <a:r>
              <a:rPr lang="en-US" dirty="0" smtClean="0"/>
              <a:t>.</a:t>
            </a:r>
            <a:endParaRPr lang="ar-IQ" dirty="0"/>
          </a:p>
        </p:txBody>
      </p:sp>
      <p:pic>
        <p:nvPicPr>
          <p:cNvPr id="26626" name="Picture 2"/>
          <p:cNvPicPr>
            <a:picLocks noGrp="1" noChangeAspect="1" noChangeArrowheads="1"/>
          </p:cNvPicPr>
          <p:nvPr>
            <p:ph idx="1"/>
          </p:nvPr>
        </p:nvPicPr>
        <p:blipFill>
          <a:blip r:embed="rId2"/>
          <a:srcRect t="12881"/>
          <a:stretch>
            <a:fillRect/>
          </a:stretch>
        </p:blipFill>
        <p:spPr bwMode="auto">
          <a:xfrm>
            <a:off x="1071538" y="1571613"/>
            <a:ext cx="6834980" cy="5286388"/>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solidFill>
                  <a:srgbClr val="FF0000"/>
                </a:solidFill>
              </a:rPr>
              <a:t>Megaloblastic</a:t>
            </a:r>
            <a:r>
              <a:rPr lang="en-US" b="1" dirty="0" smtClean="0">
                <a:solidFill>
                  <a:srgbClr val="FF0000"/>
                </a:solidFill>
              </a:rPr>
              <a:t> </a:t>
            </a:r>
            <a:r>
              <a:rPr lang="en-US" b="1" dirty="0" err="1" smtClean="0">
                <a:solidFill>
                  <a:srgbClr val="FF0000"/>
                </a:solidFill>
              </a:rPr>
              <a:t>anaemias</a:t>
            </a:r>
            <a:endParaRPr lang="ar-IQ" dirty="0">
              <a:solidFill>
                <a:srgbClr val="FF0000"/>
              </a:solidFill>
            </a:endParaRPr>
          </a:p>
        </p:txBody>
      </p:sp>
      <p:sp>
        <p:nvSpPr>
          <p:cNvPr id="3" name="عنصر نائب للمحتوى 2"/>
          <p:cNvSpPr>
            <a:spLocks noGrp="1"/>
          </p:cNvSpPr>
          <p:nvPr>
            <p:ph idx="1"/>
          </p:nvPr>
        </p:nvSpPr>
        <p:spPr>
          <a:xfrm>
            <a:off x="214282" y="1071546"/>
            <a:ext cx="8929718" cy="5572164"/>
          </a:xfrm>
        </p:spPr>
        <p:txBody>
          <a:bodyPr>
            <a:normAutofit/>
          </a:bodyPr>
          <a:lstStyle/>
          <a:p>
            <a:pPr algn="l">
              <a:buNone/>
            </a:pPr>
            <a:endParaRPr lang="en-US" b="1" dirty="0"/>
          </a:p>
          <a:p>
            <a:pPr algn="l">
              <a:buNone/>
            </a:pPr>
            <a:r>
              <a:rPr lang="en-US" b="1" dirty="0"/>
              <a:t>This is a group of </a:t>
            </a:r>
            <a:r>
              <a:rPr lang="en-US" b="1" dirty="0" err="1"/>
              <a:t>anaemias</a:t>
            </a:r>
            <a:r>
              <a:rPr lang="en-US" b="1" dirty="0"/>
              <a:t> in which the </a:t>
            </a:r>
            <a:r>
              <a:rPr lang="en-US" b="1" dirty="0" smtClean="0"/>
              <a:t>erythroblasts in the bone </a:t>
            </a:r>
            <a:r>
              <a:rPr lang="en-US" b="1" dirty="0"/>
              <a:t>marrow show a characteristic abnormality </a:t>
            </a:r>
            <a:r>
              <a:rPr lang="en-US" b="1" dirty="0" smtClean="0"/>
              <a:t>.</a:t>
            </a:r>
          </a:p>
          <a:p>
            <a:pPr algn="l">
              <a:buNone/>
            </a:pPr>
            <a:endParaRPr lang="en-US" b="1" dirty="0" smtClean="0"/>
          </a:p>
          <a:p>
            <a:pPr algn="l">
              <a:buNone/>
            </a:pPr>
            <a:r>
              <a:rPr lang="en-US" b="1" dirty="0" smtClean="0"/>
              <a:t>Maturation of </a:t>
            </a:r>
            <a:r>
              <a:rPr lang="en-US" b="1" dirty="0"/>
              <a:t>the nucleus being delayed relative to that of the </a:t>
            </a:r>
            <a:r>
              <a:rPr lang="en-US" b="1" dirty="0" smtClean="0"/>
              <a:t>cytoplasm.</a:t>
            </a:r>
            <a:endParaRPr lang="en-US" b="1" dirty="0"/>
          </a:p>
          <a:p>
            <a:pPr algn="l">
              <a:buNone/>
            </a:pPr>
            <a:r>
              <a:rPr lang="en-US" b="1" dirty="0"/>
              <a:t>The underlying defect accounting for the asynchronous </a:t>
            </a:r>
            <a:r>
              <a:rPr lang="en-US" b="1" dirty="0" smtClean="0"/>
              <a:t>maturation of </a:t>
            </a:r>
            <a:r>
              <a:rPr lang="en-US" b="1" dirty="0"/>
              <a:t>the nucleus is defective DNA synthesis </a:t>
            </a:r>
            <a:r>
              <a:rPr lang="en-US" b="1" dirty="0" smtClean="0"/>
              <a:t>.</a:t>
            </a:r>
            <a:endParaRPr lang="en-US" b="1" dirty="0"/>
          </a:p>
          <a:p>
            <a:pPr algn="l">
              <a:buNone/>
            </a:pPr>
            <a:endParaRPr lang="en-US" sz="3600" b="1" dirty="0" smtClean="0">
              <a:solidFill>
                <a:srgbClr val="FF0000"/>
              </a:solidFill>
            </a:endParaRPr>
          </a:p>
          <a:p>
            <a:pPr algn="l">
              <a:buNone/>
            </a:pPr>
            <a:endParaRPr lang="ar-IQ" sz="3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Causes of </a:t>
            </a:r>
            <a:r>
              <a:rPr lang="en-US" dirty="0" err="1" smtClean="0">
                <a:solidFill>
                  <a:srgbClr val="FF0000"/>
                </a:solidFill>
              </a:rPr>
              <a:t>megaloblastic</a:t>
            </a:r>
            <a:r>
              <a:rPr lang="en-US" dirty="0" smtClean="0">
                <a:solidFill>
                  <a:srgbClr val="FF0000"/>
                </a:solidFill>
              </a:rPr>
              <a:t> </a:t>
            </a:r>
            <a:r>
              <a:rPr lang="en-US" dirty="0" err="1" smtClean="0">
                <a:solidFill>
                  <a:srgbClr val="FF0000"/>
                </a:solidFill>
              </a:rPr>
              <a:t>anaemia</a:t>
            </a:r>
            <a:endParaRPr lang="ar-IQ" dirty="0">
              <a:solidFill>
                <a:srgbClr val="FF0000"/>
              </a:solidFill>
            </a:endParaRPr>
          </a:p>
        </p:txBody>
      </p:sp>
      <p:sp>
        <p:nvSpPr>
          <p:cNvPr id="3" name="عنصر نائب للمحتوى 2"/>
          <p:cNvSpPr>
            <a:spLocks noGrp="1"/>
          </p:cNvSpPr>
          <p:nvPr>
            <p:ph idx="1"/>
          </p:nvPr>
        </p:nvSpPr>
        <p:spPr>
          <a:xfrm>
            <a:off x="285720" y="1142984"/>
            <a:ext cx="8858280" cy="5357850"/>
          </a:xfrm>
        </p:spPr>
        <p:txBody>
          <a:bodyPr>
            <a:normAutofit fontScale="85000" lnSpcReduction="20000"/>
          </a:bodyPr>
          <a:lstStyle/>
          <a:p>
            <a:pPr algn="l">
              <a:buNone/>
            </a:pPr>
            <a:endParaRPr lang="en-US" dirty="0" smtClean="0"/>
          </a:p>
          <a:p>
            <a:pPr algn="l">
              <a:buNone/>
            </a:pPr>
            <a:r>
              <a:rPr lang="en-US" dirty="0" smtClean="0"/>
              <a:t>-Vitamin B12 deficiency</a:t>
            </a:r>
          </a:p>
          <a:p>
            <a:pPr algn="l">
              <a:buNone/>
            </a:pPr>
            <a:endParaRPr lang="en-US" dirty="0" smtClean="0"/>
          </a:p>
          <a:p>
            <a:pPr algn="l">
              <a:buNone/>
            </a:pPr>
            <a:r>
              <a:rPr lang="en-US" dirty="0" smtClean="0"/>
              <a:t>-</a:t>
            </a:r>
            <a:r>
              <a:rPr lang="en-US" dirty="0" err="1" smtClean="0"/>
              <a:t>Folate</a:t>
            </a:r>
            <a:r>
              <a:rPr lang="en-US" dirty="0" smtClean="0"/>
              <a:t> deficiency</a:t>
            </a:r>
          </a:p>
          <a:p>
            <a:pPr algn="l">
              <a:buNone/>
            </a:pPr>
            <a:endParaRPr lang="en-US" dirty="0" smtClean="0"/>
          </a:p>
          <a:p>
            <a:pPr algn="l">
              <a:buNone/>
            </a:pPr>
            <a:r>
              <a:rPr lang="en-US" dirty="0" smtClean="0"/>
              <a:t>-Abnormalities of vitamin B12 or </a:t>
            </a:r>
            <a:r>
              <a:rPr lang="en-US" dirty="0" err="1" smtClean="0"/>
              <a:t>folate</a:t>
            </a:r>
            <a:r>
              <a:rPr lang="en-US" dirty="0" smtClean="0"/>
              <a:t> metabolism (e.g.</a:t>
            </a:r>
          </a:p>
          <a:p>
            <a:pPr algn="l">
              <a:buNone/>
            </a:pPr>
            <a:r>
              <a:rPr lang="en-US" dirty="0" err="1" smtClean="0"/>
              <a:t>transcobalamin</a:t>
            </a:r>
            <a:r>
              <a:rPr lang="en-US" dirty="0" smtClean="0"/>
              <a:t> deficiency, nitrous oxide, </a:t>
            </a:r>
            <a:r>
              <a:rPr lang="en-US" dirty="0" err="1" smtClean="0"/>
              <a:t>antifolate</a:t>
            </a:r>
            <a:r>
              <a:rPr lang="en-US" dirty="0" smtClean="0"/>
              <a:t> drugs)</a:t>
            </a:r>
          </a:p>
          <a:p>
            <a:pPr algn="l">
              <a:buNone/>
            </a:pPr>
            <a:endParaRPr lang="en-US" dirty="0" smtClean="0"/>
          </a:p>
          <a:p>
            <a:pPr algn="l">
              <a:buNone/>
            </a:pPr>
            <a:r>
              <a:rPr lang="en-US" dirty="0" smtClean="0"/>
              <a:t>-Other defects of DNA synthesis</a:t>
            </a:r>
          </a:p>
          <a:p>
            <a:pPr algn="l">
              <a:buNone/>
            </a:pPr>
            <a:r>
              <a:rPr lang="en-US" dirty="0" smtClean="0"/>
              <a:t>Congenital enzyme deficiencies (e.g. </a:t>
            </a:r>
            <a:r>
              <a:rPr lang="en-US" dirty="0" err="1" smtClean="0"/>
              <a:t>orotic</a:t>
            </a:r>
            <a:r>
              <a:rPr lang="en-US" dirty="0" smtClean="0"/>
              <a:t> </a:t>
            </a:r>
            <a:r>
              <a:rPr lang="en-US" dirty="0" err="1" smtClean="0"/>
              <a:t>aciduria</a:t>
            </a:r>
            <a:r>
              <a:rPr lang="en-US" dirty="0" smtClean="0"/>
              <a:t>)</a:t>
            </a:r>
          </a:p>
          <a:p>
            <a:pPr algn="l">
              <a:buNone/>
            </a:pPr>
            <a:r>
              <a:rPr lang="en-US" dirty="0" smtClean="0"/>
              <a:t>Acquired enzyme deficiencies (e.g. alcohol, therapy with</a:t>
            </a:r>
          </a:p>
          <a:p>
            <a:pPr algn="l">
              <a:buNone/>
            </a:pPr>
            <a:r>
              <a:rPr lang="en-US" dirty="0" err="1" smtClean="0"/>
              <a:t>hydroxyurea</a:t>
            </a:r>
            <a:r>
              <a:rPr lang="en-US" dirty="0" smtClean="0"/>
              <a:t>, cytosine </a:t>
            </a:r>
            <a:r>
              <a:rPr lang="en-US" dirty="0" err="1" smtClean="0"/>
              <a:t>arabinoside</a:t>
            </a:r>
            <a:r>
              <a:rPr lang="en-US" dirty="0" smtClean="0"/>
              <a:t>)</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1156"/>
          </a:xfrm>
        </p:spPr>
        <p:txBody>
          <a:bodyPr>
            <a:noAutofit/>
          </a:bodyPr>
          <a:lstStyle/>
          <a:p>
            <a:r>
              <a:rPr lang="en-US" sz="3600" dirty="0" smtClean="0">
                <a:solidFill>
                  <a:srgbClr val="FF0000"/>
                </a:solidFill>
              </a:rPr>
              <a:t>Vitamin B12 and </a:t>
            </a:r>
            <a:r>
              <a:rPr lang="en-US" sz="3600" dirty="0" err="1" smtClean="0">
                <a:solidFill>
                  <a:srgbClr val="FF0000"/>
                </a:solidFill>
              </a:rPr>
              <a:t>folate</a:t>
            </a:r>
            <a:r>
              <a:rPr lang="en-US" sz="3600" dirty="0" smtClean="0">
                <a:solidFill>
                  <a:srgbClr val="FF0000"/>
                </a:solidFill>
              </a:rPr>
              <a:t>: nutritional aspects.</a:t>
            </a:r>
            <a:endParaRPr lang="ar-IQ" sz="3600" dirty="0">
              <a:solidFill>
                <a:srgbClr val="FF0000"/>
              </a:solidFill>
            </a:endParaRPr>
          </a:p>
        </p:txBody>
      </p:sp>
      <p:pic>
        <p:nvPicPr>
          <p:cNvPr id="2050" name="Picture 2"/>
          <p:cNvPicPr>
            <a:picLocks noGrp="1" noChangeAspect="1" noChangeArrowheads="1"/>
          </p:cNvPicPr>
          <p:nvPr>
            <p:ph idx="1"/>
          </p:nvPr>
        </p:nvPicPr>
        <p:blipFill>
          <a:blip r:embed="rId2"/>
          <a:srcRect t="6897"/>
          <a:stretch>
            <a:fillRect/>
          </a:stretch>
        </p:blipFill>
        <p:spPr bwMode="auto">
          <a:xfrm>
            <a:off x="0" y="1071546"/>
            <a:ext cx="9144000" cy="5786454"/>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3074" name="Picture 2"/>
          <p:cNvPicPr>
            <a:picLocks noGrp="1" noChangeAspect="1" noChangeArrowheads="1"/>
          </p:cNvPicPr>
          <p:nvPr>
            <p:ph idx="1"/>
          </p:nvPr>
        </p:nvPicPr>
        <p:blipFill>
          <a:blip r:embed="rId2"/>
          <a:srcRect/>
          <a:stretch>
            <a:fillRect/>
          </a:stretch>
        </p:blipFill>
        <p:spPr bwMode="auto">
          <a:xfrm>
            <a:off x="1623374" y="1428737"/>
            <a:ext cx="4663423" cy="542926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71471" y="571480"/>
            <a:ext cx="7391451" cy="57150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4032"/>
          </a:xfrm>
        </p:spPr>
        <p:txBody>
          <a:bodyPr>
            <a:normAutofit fontScale="90000"/>
          </a:bodyPr>
          <a:lstStyle/>
          <a:p>
            <a:r>
              <a:rPr lang="en-US" dirty="0" smtClean="0"/>
              <a:t>Causes of B12 deficiency</a:t>
            </a:r>
            <a:endParaRPr lang="ar-IQ" dirty="0"/>
          </a:p>
        </p:txBody>
      </p:sp>
      <p:pic>
        <p:nvPicPr>
          <p:cNvPr id="8194" name="Picture 2"/>
          <p:cNvPicPr>
            <a:picLocks noGrp="1" noChangeAspect="1" noChangeArrowheads="1"/>
          </p:cNvPicPr>
          <p:nvPr>
            <p:ph idx="1"/>
          </p:nvPr>
        </p:nvPicPr>
        <p:blipFill>
          <a:blip r:embed="rId2"/>
          <a:srcRect t="7306"/>
          <a:stretch>
            <a:fillRect/>
          </a:stretch>
        </p:blipFill>
        <p:spPr bwMode="auto">
          <a:xfrm>
            <a:off x="1071538" y="883344"/>
            <a:ext cx="6858048" cy="597465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2114536" cy="2225668"/>
          </a:xfrm>
        </p:spPr>
        <p:txBody>
          <a:bodyPr>
            <a:noAutofit/>
          </a:bodyPr>
          <a:lstStyle/>
          <a:p>
            <a:pPr algn="l"/>
            <a:r>
              <a:rPr lang="en-US" sz="3200" dirty="0" smtClean="0"/>
              <a:t>Causes of </a:t>
            </a:r>
            <a:r>
              <a:rPr lang="en-US" sz="3200" dirty="0" err="1" smtClean="0"/>
              <a:t>Folate</a:t>
            </a:r>
            <a:r>
              <a:rPr lang="en-US" sz="3200" dirty="0" smtClean="0"/>
              <a:t> deficiency</a:t>
            </a:r>
            <a:endParaRPr lang="ar-IQ" sz="3200" dirty="0"/>
          </a:p>
        </p:txBody>
      </p:sp>
      <p:pic>
        <p:nvPicPr>
          <p:cNvPr id="9218" name="Picture 2"/>
          <p:cNvPicPr>
            <a:picLocks noGrp="1" noChangeAspect="1" noChangeArrowheads="1"/>
          </p:cNvPicPr>
          <p:nvPr>
            <p:ph idx="1"/>
          </p:nvPr>
        </p:nvPicPr>
        <p:blipFill>
          <a:blip r:embed="rId2"/>
          <a:srcRect t="6230"/>
          <a:stretch>
            <a:fillRect/>
          </a:stretch>
        </p:blipFill>
        <p:spPr bwMode="auto">
          <a:xfrm>
            <a:off x="2643174" y="42050"/>
            <a:ext cx="6500826" cy="68159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Effects of vitamin B12 or </a:t>
            </a:r>
            <a:r>
              <a:rPr lang="en-US" dirty="0" err="1" smtClean="0"/>
              <a:t>folate</a:t>
            </a:r>
            <a:r>
              <a:rPr lang="en-US" dirty="0" smtClean="0"/>
              <a:t> deficiency</a:t>
            </a:r>
            <a:endParaRPr lang="ar-IQ" dirty="0"/>
          </a:p>
        </p:txBody>
      </p:sp>
      <p:pic>
        <p:nvPicPr>
          <p:cNvPr id="14338" name="Picture 2"/>
          <p:cNvPicPr>
            <a:picLocks noGrp="1" noChangeAspect="1" noChangeArrowheads="1"/>
          </p:cNvPicPr>
          <p:nvPr>
            <p:ph idx="1"/>
          </p:nvPr>
        </p:nvPicPr>
        <p:blipFill>
          <a:blip r:embed="rId2"/>
          <a:srcRect t="9722" r="1215" b="-5556"/>
          <a:stretch>
            <a:fillRect/>
          </a:stretch>
        </p:blipFill>
        <p:spPr bwMode="auto">
          <a:xfrm>
            <a:off x="0" y="1500174"/>
            <a:ext cx="9144000" cy="535782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814</Words>
  <Application>Microsoft Office PowerPoint</Application>
  <PresentationFormat>عرض على الشاشة (3:4)‏</PresentationFormat>
  <Paragraphs>93</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سمة Office</vt:lpstr>
      <vt:lpstr>Megaloblastic anaemias and other macrocytic anaemias</vt:lpstr>
      <vt:lpstr>Introduction to macrocytic anaemia</vt:lpstr>
      <vt:lpstr>Megaloblastic anaemias</vt:lpstr>
      <vt:lpstr>Causes of megaloblastic anaemia</vt:lpstr>
      <vt:lpstr>Vitamin B12 and folate: nutritional aspects.</vt:lpstr>
      <vt:lpstr>الشريحة 6</vt:lpstr>
      <vt:lpstr>Causes of B12 deficiency</vt:lpstr>
      <vt:lpstr>Causes of Folate deficiency</vt:lpstr>
      <vt:lpstr>Effects of vitamin B12 or folate deficiency</vt:lpstr>
      <vt:lpstr>A baby with neural tube defect (spina bifida).</vt:lpstr>
      <vt:lpstr>الشريحة 11</vt:lpstr>
      <vt:lpstr>الشريحة 12</vt:lpstr>
      <vt:lpstr>Cross‐section of the spinal cord in a patient who died with subacute combined degeneration of the cord (Weigert–Pal stain). There is demyelination   of the dorsal and dorsolateral columns.</vt:lpstr>
      <vt:lpstr>الشريحة 14</vt:lpstr>
      <vt:lpstr>Megaloblastic anaemia: peripheral blood film showing oval macrocytes</vt:lpstr>
      <vt:lpstr>Megaloblastic changes in the bone marrow in a patient with severe megaloblastic anaemia. (a–c) Erythroblasts showing fine, open stippled (primitive) appearance of the nuclear chromatin even in late cells (pale cytoplasm with some haemoglobin formation). (d) Abnormal giant metamyelocytes and band forms.</vt:lpstr>
      <vt:lpstr>Tests for cause of vitamin B12 or folate deficiency.</vt:lpstr>
      <vt:lpstr>Treatment of megaloblastic anemia</vt:lpstr>
      <vt:lpstr>الشريحة 19</vt:lpstr>
      <vt:lpstr>الشريحة 20</vt:lpstr>
      <vt:lpstr>الشريحة 21</vt:lpstr>
      <vt:lpstr>الشريحة 22</vt:lpstr>
      <vt:lpstr>Pernicious anaemia: associations.</vt:lpstr>
      <vt:lpstr>Other macrocytic anemia</vt:lpstr>
      <vt:lpstr>Causes of macrocytosis other than megaloblastic anaemia.</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Megaloblastic anaemias and other macrocytic anaemias</dc:title>
  <dc:creator>DR.Ahmed Saker 2O14</dc:creator>
  <cp:lastModifiedBy>DR.Ahmed Saker 2O14</cp:lastModifiedBy>
  <cp:revision>52</cp:revision>
  <dcterms:created xsi:type="dcterms:W3CDTF">2018-10-14T14:16:06Z</dcterms:created>
  <dcterms:modified xsi:type="dcterms:W3CDTF">2021-12-15T18:19:28Z</dcterms:modified>
</cp:coreProperties>
</file>