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86" r:id="rId11"/>
    <p:sldId id="266" r:id="rId12"/>
    <p:sldId id="268" r:id="rId13"/>
    <p:sldId id="269" r:id="rId14"/>
    <p:sldId id="273" r:id="rId15"/>
    <p:sldId id="285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2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5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3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6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2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5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8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CYTOPATHOLOGY </a:t>
            </a:r>
            <a:endParaRPr lang="en-US" sz="8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5" y="5631135"/>
            <a:ext cx="3518263" cy="65645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RAGHAD HANOON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75663"/>
              </p:ext>
            </p:extLst>
          </p:nvPr>
        </p:nvGraphicFramePr>
        <p:xfrm>
          <a:off x="1500995" y="966158"/>
          <a:ext cx="8902461" cy="5078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295">
                  <a:extLst>
                    <a:ext uri="{9D8B030D-6E8A-4147-A177-3AD203B41FA5}">
                      <a16:colId xmlns:a16="http://schemas.microsoft.com/office/drawing/2014/main" val="360548969"/>
                    </a:ext>
                  </a:extLst>
                </a:gridCol>
                <a:gridCol w="2794958">
                  <a:extLst>
                    <a:ext uri="{9D8B030D-6E8A-4147-A177-3AD203B41FA5}">
                      <a16:colId xmlns:a16="http://schemas.microsoft.com/office/drawing/2014/main" val="1816938397"/>
                    </a:ext>
                  </a:extLst>
                </a:gridCol>
                <a:gridCol w="2361721">
                  <a:extLst>
                    <a:ext uri="{9D8B030D-6E8A-4147-A177-3AD203B41FA5}">
                      <a16:colId xmlns:a16="http://schemas.microsoft.com/office/drawing/2014/main" val="1197397067"/>
                    </a:ext>
                  </a:extLst>
                </a:gridCol>
                <a:gridCol w="1951487">
                  <a:extLst>
                    <a:ext uri="{9D8B030D-6E8A-4147-A177-3AD203B41FA5}">
                      <a16:colId xmlns:a16="http://schemas.microsoft.com/office/drawing/2014/main" val="1897320315"/>
                    </a:ext>
                  </a:extLst>
                </a:gridCol>
              </a:tblGrid>
              <a:tr h="662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Squamous cells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Metaplatic Squamous cells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Malignant Squamous cells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927222"/>
                  </a:ext>
                </a:extLst>
              </a:tr>
              <a:tr h="1232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arrangement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Exfoliated singly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Cohesive sheets or groups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Singly or dyscohesive sheets.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size &amp; shape of cells.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349300"/>
                  </a:ext>
                </a:extLst>
              </a:tr>
              <a:tr h="1858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Cytoplasmic 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Abundant cytoplasm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defined cell borders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Either pale to dense cytoplasm.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Cytoplasmic processes.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defined cell borders.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Scant cytoplasm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673021"/>
                  </a:ext>
                </a:extLst>
              </a:tr>
              <a:tr h="12327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characteristics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Centrally located nucleus.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 nucleoli.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N/C ratio.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Larger nuclei than normal.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or without nucleoli.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size &amp; shape.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N/c ratio.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Prominent nucleoli.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1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8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Qais\Desktop\New Folder (4)\215289_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34" y="539931"/>
            <a:ext cx="6471557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8530" y="5743694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squamous cells</a:t>
            </a:r>
          </a:p>
        </p:txBody>
      </p:sp>
    </p:spTree>
    <p:extLst>
      <p:ext uri="{BB962C8B-B14F-4D97-AF65-F5344CB8AC3E}">
        <p14:creationId xmlns:p14="http://schemas.microsoft.com/office/powerpoint/2010/main" val="14112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Qais\Desktop\New Folder (4)\1222139489_60x_2_co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03" y="632551"/>
            <a:ext cx="8011886" cy="487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8725" y="5795946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Squamous metaplastic cells</a:t>
            </a:r>
          </a:p>
        </p:txBody>
      </p:sp>
    </p:spTree>
    <p:extLst>
      <p:ext uri="{BB962C8B-B14F-4D97-AF65-F5344CB8AC3E}">
        <p14:creationId xmlns:p14="http://schemas.microsoft.com/office/powerpoint/2010/main" val="19360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Qais\Desktop\New Folder (4)\22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77294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Qais\Desktop\New Folder (4)\2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27" y="500706"/>
            <a:ext cx="9167034" cy="524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9460" y="5747657"/>
            <a:ext cx="408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Squamous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4630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12"/>
            <a:ext cx="10515600" cy="132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Non-Gynecological cytopathology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39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Non-Gynecological cytopathology: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cytological examination of all other organs (e.g. respiratory system cytopathology, urine cytopathology……….)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Serous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effusions cytology: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fluid in serous cavities (pleura, peritoneum…) is abnormal &amp; can results from many causes (inflammation, cancers….).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Cytological examination of serous effusions is performed mainly for establish the 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 or absence of malignancy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(either primary mesothelioma or metastatic carcinoma to these sites</a:t>
            </a:r>
            <a:r>
              <a:rPr lang="en-US" alt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Metastatic carcinomas to the serous surfaces are from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lung, breast, colon, 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ovary.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to differentiate between mesothelioma &amp; metastatic carcinoma by using special stains &amp; immunohistochemistry.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9536"/>
              </p:ext>
            </p:extLst>
          </p:nvPr>
        </p:nvGraphicFramePr>
        <p:xfrm>
          <a:off x="1384663" y="844731"/>
          <a:ext cx="9501051" cy="544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724">
                  <a:extLst>
                    <a:ext uri="{9D8B030D-6E8A-4147-A177-3AD203B41FA5}">
                      <a16:colId xmlns:a16="http://schemas.microsoft.com/office/drawing/2014/main" val="1234630572"/>
                    </a:ext>
                  </a:extLst>
                </a:gridCol>
                <a:gridCol w="2373645">
                  <a:extLst>
                    <a:ext uri="{9D8B030D-6E8A-4147-A177-3AD203B41FA5}">
                      <a16:colId xmlns:a16="http://schemas.microsoft.com/office/drawing/2014/main" val="1336119157"/>
                    </a:ext>
                  </a:extLst>
                </a:gridCol>
                <a:gridCol w="2372566">
                  <a:extLst>
                    <a:ext uri="{9D8B030D-6E8A-4147-A177-3AD203B41FA5}">
                      <a16:colId xmlns:a16="http://schemas.microsoft.com/office/drawing/2014/main" val="3190295241"/>
                    </a:ext>
                  </a:extLst>
                </a:gridCol>
                <a:gridCol w="2380116">
                  <a:extLst>
                    <a:ext uri="{9D8B030D-6E8A-4147-A177-3AD203B41FA5}">
                      <a16:colId xmlns:a16="http://schemas.microsoft.com/office/drawing/2014/main" val="2677377361"/>
                    </a:ext>
                  </a:extLst>
                </a:gridCol>
              </a:tblGrid>
              <a:tr h="589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reactive mesothelial cells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Malignant mesothelioma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Adenocarcinomas (metastatic)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6179"/>
                  </a:ext>
                </a:extLst>
              </a:tr>
              <a:tr h="285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 characteristics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Clear, turbid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Always hemorrhagic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Hemorrhagic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495257"/>
                  </a:ext>
                </a:extLst>
              </a:tr>
              <a:tr h="14994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Cells arrangement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Singly mainly, less as tissue fragments.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Ill-defined cell borders.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to large complex sheets of cells.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defined cell borders.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Acinar (gland like formation).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defined cell borders.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665667"/>
                  </a:ext>
                </a:extLst>
              </a:tr>
              <a:tr h="14994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Cytoplasmic characteristics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to abundant cytoplasm.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Scant to moderate amount.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Scant to moderate amount.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Presence of cytoplasmic vacuoles &amp; signet ring cells.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045417"/>
                  </a:ext>
                </a:extLst>
              </a:tr>
              <a:tr h="14994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characteristics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in number &amp; shape.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N/C ratio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micronucleoli.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N/C ratio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macronucleoli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coarse chromatin.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N/C ratio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24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6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4767" y="5760831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Reactive mesothelial cells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5" y="1257116"/>
            <a:ext cx="6174376" cy="39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9810" y="5724475"/>
            <a:ext cx="4144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Malignant mesothelial cells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863" y="843384"/>
            <a:ext cx="6897188" cy="44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1907" y="5718260"/>
            <a:ext cx="3943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Metastatic malignant cells</a:t>
            </a:r>
          </a:p>
        </p:txBody>
      </p:sp>
      <p:pic>
        <p:nvPicPr>
          <p:cNvPr id="1026" name="Picture 2" descr="Effusions Cytopathology | Cellnet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40" y="846103"/>
            <a:ext cx="7282243" cy="46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Sputum Cytology:</a:t>
            </a:r>
            <a:endParaRPr lang="en-US" altLang="en-US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diagnostic values for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centrally located lung cancer (Squamous, small cell cancers of lung).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to five consecutive daily sputum examinations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advisable to increase the rate of detection of cancers.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may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 coughed or induced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sample is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with </a:t>
            </a:r>
            <a:r>
              <a:rPr lang="en-US" altLang="en-US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Saccomanno</a:t>
            </a:r>
            <a:r>
              <a:rPr lang="en-US" altLang="en-US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fixative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polyethylene glycol With 50% ethyl alcohol).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sample is considered 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when it contains alveolar macrophages.</a:t>
            </a: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in cytopathology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CYTOPATHOLOGY: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study of the normal and diseased altered cells obtained from various sites of the body (i.e., through the detection of abnormal morphologic characteristics of the examined cells).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3968" y="5504044"/>
            <a:ext cx="3993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Alveolar macrophages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28" y="698738"/>
            <a:ext cx="6694098" cy="41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FNA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by far the most popular , simple, cost effective,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 procedure in cytological diagnosis of breast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lesions.</a:t>
            </a: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FNA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part in triple screening  for early detection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carcinoma (physical examination, mammography &amp; FNA).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4703"/>
              </p:ext>
            </p:extLst>
          </p:nvPr>
        </p:nvGraphicFramePr>
        <p:xfrm>
          <a:off x="1811547" y="871268"/>
          <a:ext cx="8462513" cy="5003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040">
                  <a:extLst>
                    <a:ext uri="{9D8B030D-6E8A-4147-A177-3AD203B41FA5}">
                      <a16:colId xmlns:a16="http://schemas.microsoft.com/office/drawing/2014/main" val="4264391179"/>
                    </a:ext>
                  </a:extLst>
                </a:gridCol>
                <a:gridCol w="2763548">
                  <a:extLst>
                    <a:ext uri="{9D8B030D-6E8A-4147-A177-3AD203B41FA5}">
                      <a16:colId xmlns:a16="http://schemas.microsoft.com/office/drawing/2014/main" val="1395570327"/>
                    </a:ext>
                  </a:extLst>
                </a:gridCol>
                <a:gridCol w="2809925">
                  <a:extLst>
                    <a:ext uri="{9D8B030D-6E8A-4147-A177-3AD203B41FA5}">
                      <a16:colId xmlns:a16="http://schemas.microsoft.com/office/drawing/2014/main" val="1646377193"/>
                    </a:ext>
                  </a:extLst>
                </a:gridCol>
              </a:tblGrid>
              <a:tr h="502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Benign pattern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Malignant pattern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250475"/>
                  </a:ext>
                </a:extLst>
              </a:tr>
              <a:tr h="1037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Cellularity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Almost  low cellularity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cellularity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591899"/>
                  </a:ext>
                </a:extLst>
              </a:tr>
              <a:tr h="1923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Cells  arrangements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Sheets of uniform ductal  cells (cohesive)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Single, variable size malignant cells.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(poorly cohesive)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7710"/>
                  </a:ext>
                </a:extLst>
              </a:tr>
              <a:tr h="502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 bare nuclei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FREQUENT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2219732"/>
                  </a:ext>
                </a:extLst>
              </a:tr>
              <a:tr h="1037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 characteristics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 size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Enlarged, atypical nuclei.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46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6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6873" y="5979729"/>
            <a:ext cx="3863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Fibroadenoma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breast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47" y="1069675"/>
            <a:ext cx="7392837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4597" y="5961736"/>
            <a:ext cx="455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Malignant cells of breast aspirate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17" y="724619"/>
            <a:ext cx="8376249" cy="48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34" y="24381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sz="9600" i="1" spc="-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i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CYTOPATHOLOGY: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Exfoliative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cytopathology</a:t>
            </a: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pontaneously shed cells in the body fluids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serous effusion, urine &amp;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CSF and sputum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cytopathology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Abrasive cytopathology:</a:t>
            </a:r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Dislodges cells from body surfaces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Pap smear (cervical smear), bronchial washing &amp; brushing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ar-IQ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Fine Needle Aspiration (FNA):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 of breast, FNA of thyroid, lymph node.</a:t>
            </a:r>
          </a:p>
        </p:txBody>
      </p:sp>
    </p:spTree>
    <p:extLst>
      <p:ext uri="{BB962C8B-B14F-4D97-AF65-F5344CB8AC3E}">
        <p14:creationId xmlns:p14="http://schemas.microsoft.com/office/powerpoint/2010/main" val="19482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Stains used in cytopathology: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Papnicolaou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stain: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Exfoliative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cytopathology.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&amp; better demonstration of nuclear details.</a:t>
            </a:r>
          </a:p>
          <a:p>
            <a:pPr marL="0" lv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Hematoxyline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Eosin  (H&amp; E):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used in FNA.</a:t>
            </a:r>
          </a:p>
          <a:p>
            <a:pPr marL="0" lv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Leishman 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Giemsa stains: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in FNA.</a:t>
            </a:r>
          </a:p>
          <a:p>
            <a:pPr marL="0" indent="0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49829"/>
            <a:ext cx="9601196" cy="452603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ideal stain in cytopathology</a:t>
            </a:r>
            <a:r>
              <a:rPr lang="en-US" altLang="en-US" sz="36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IQ" altLang="en-US" sz="3600" b="1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architectural pattern of tissue fragments.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evaluation of nuclear morphology (most important characteristic).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evaluation of cytoplasmic morphology.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background (blood, secretions, mucin…….)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Fixatives used in Cytopathology: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146" y="1880558"/>
            <a:ext cx="10456653" cy="4313822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ar-IQ" altLang="en-US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cs typeface="+mj-cs"/>
              </a:rPr>
              <a:t>95% ethyl alcohol </a:t>
            </a:r>
            <a:r>
              <a:rPr lang="en-US" altLang="en-US" dirty="0" smtClean="0">
                <a:solidFill>
                  <a:srgbClr val="C00000"/>
                </a:solidFill>
                <a:cs typeface="+mj-cs"/>
              </a:rPr>
              <a:t>(for Pap smear &amp; FNA).</a:t>
            </a:r>
            <a:endParaRPr lang="ar-IQ" altLang="en-US" dirty="0">
              <a:solidFill>
                <a:srgbClr val="C00000"/>
              </a:solidFill>
              <a:cs typeface="+mj-cs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ar-IQ" altLang="en-US" b="1" dirty="0" smtClean="0">
                <a:cs typeface="+mj-cs"/>
              </a:rPr>
              <a:t> </a:t>
            </a:r>
            <a:r>
              <a:rPr lang="en-US" altLang="en-US" b="1" dirty="0" smtClean="0">
                <a:cs typeface="+mj-cs"/>
              </a:rPr>
              <a:t>Spray fixatives </a:t>
            </a:r>
            <a:r>
              <a:rPr lang="en-US" altLang="en-US" dirty="0" smtClean="0">
                <a:cs typeface="+mj-cs"/>
              </a:rPr>
              <a:t>(does not result in lysis of RBC &amp; better reserved of nuclear details).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ar-IQ" altLang="en-US" b="1" dirty="0" smtClean="0">
                <a:cs typeface="+mj-cs"/>
              </a:rPr>
              <a:t> </a:t>
            </a:r>
            <a:r>
              <a:rPr lang="en-US" altLang="en-US" b="1" dirty="0" err="1" smtClean="0">
                <a:cs typeface="+mj-cs"/>
              </a:rPr>
              <a:t>Carnoy</a:t>
            </a:r>
            <a:r>
              <a:rPr lang="en-US" altLang="en-US" b="1" dirty="0" err="1" smtClean="0">
                <a:latin typeface="Arial" panose="020B0604020202020204" pitchFamily="34" charset="0"/>
                <a:cs typeface="+mj-cs"/>
              </a:rPr>
              <a:t>’</a:t>
            </a:r>
            <a:r>
              <a:rPr lang="en-US" altLang="en-US" b="1" dirty="0" err="1" smtClean="0">
                <a:cs typeface="+mj-cs"/>
              </a:rPr>
              <a:t>s</a:t>
            </a:r>
            <a:r>
              <a:rPr lang="en-US" altLang="en-US" b="1" dirty="0" smtClean="0">
                <a:cs typeface="+mj-cs"/>
              </a:rPr>
              <a:t> fixative </a:t>
            </a:r>
            <a:r>
              <a:rPr lang="en-US" altLang="en-US" dirty="0" smtClean="0">
                <a:cs typeface="+mj-cs"/>
              </a:rPr>
              <a:t>(lysis of RBC).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ar-IQ" altLang="en-US" b="1" dirty="0" smtClean="0">
                <a:cs typeface="+mj-cs"/>
              </a:rPr>
              <a:t> </a:t>
            </a:r>
            <a:r>
              <a:rPr lang="en-US" altLang="en-US" b="1" dirty="0" smtClean="0">
                <a:cs typeface="+mj-cs"/>
              </a:rPr>
              <a:t>Other (</a:t>
            </a:r>
            <a:r>
              <a:rPr lang="en-US" altLang="en-US" b="1" dirty="0" err="1" smtClean="0">
                <a:cs typeface="+mj-cs"/>
              </a:rPr>
              <a:t>Formaline</a:t>
            </a:r>
            <a:r>
              <a:rPr lang="en-US" altLang="en-US" b="1" dirty="0" smtClean="0">
                <a:cs typeface="+mj-cs"/>
              </a:rPr>
              <a:t>, </a:t>
            </a:r>
            <a:r>
              <a:rPr lang="en-US" altLang="en-US" b="1" dirty="0" err="1" smtClean="0">
                <a:cs typeface="+mj-cs"/>
              </a:rPr>
              <a:t>Glutarldehyde</a:t>
            </a:r>
            <a:r>
              <a:rPr lang="en-US" altLang="en-US" b="1" dirty="0" smtClean="0">
                <a:cs typeface="+mj-cs"/>
              </a:rPr>
              <a:t>).</a:t>
            </a:r>
            <a:endParaRPr lang="en-US" altLang="en-US" dirty="0" smtClean="0">
              <a:cs typeface="+mj-cs"/>
            </a:endParaRPr>
          </a:p>
          <a:p>
            <a:endParaRPr lang="en-US" alt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20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Staining methods in Cytopathology: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1.Air </a:t>
            </a:r>
            <a:r>
              <a:rPr lang="en-US" altLang="en-US" sz="3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dried  Giemsa  staining: </a:t>
            </a:r>
            <a:endParaRPr lang="en-US" altLang="en-US" sz="33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drying follows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staining with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Giemsa</a:t>
            </a:r>
            <a:r>
              <a:rPr lang="ar-IQ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alt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cytoplasmic </a:t>
            </a:r>
            <a:r>
              <a:rPr lang="en-US" alt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details.</a:t>
            </a:r>
            <a:endParaRPr lang="ar-IQ" alt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Exaggerated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&amp; nuclear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size.</a:t>
            </a:r>
            <a:endParaRPr lang="ar-IQ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Poorly </a:t>
            </a:r>
            <a:r>
              <a:rPr lang="en-US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 individual cells</a:t>
            </a:r>
            <a:r>
              <a:rPr lang="en-US" alt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altLang="en-US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Wet –fixed  Pap staining: </a:t>
            </a:r>
            <a:endParaRPr lang="en-US" altLang="en-US" sz="3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fixation follows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staining with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 or H &amp; E.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demonstration of nuclear details.</a:t>
            </a: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size of cell &amp; nucleus.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Clearly seen individual cells.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3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Cytopathology can be further subdivided into: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ar-IQ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Gynecological Cytopathology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cervicovaginal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cytopathology………..etc.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ar-IQ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gynecological Cytopathology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cytopathology of all other organs.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ar-IQ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Needle Aspiration (FNA):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FNA of breast, FNA of thyroid…….etc.</a:t>
            </a: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Gynecological cytopathology: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epithelial cells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present in female genital organs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Columnar epithelium: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lined uterus, fallopian tubes &amp;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endocervix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Squamous epithelium: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lined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ectocervix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vagina.</a:t>
            </a:r>
          </a:p>
          <a:p>
            <a:pPr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Squamous Metaplasia </a:t>
            </a:r>
            <a:r>
              <a:rPr lang="en-US" alt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endocervical</a:t>
            </a:r>
            <a:r>
              <a:rPr lang="en-US" alt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epithelium (columnar) into Squamous epithelium is usual process occurring in all women, as a result of hormonal effects. (Changes more in cytoplasm of cells more than nuclei).</a:t>
            </a:r>
            <a:endParaRPr lang="en-US" alt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reporting of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vaginal cytology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Bethesda </a:t>
            </a:r>
            <a:r>
              <a:rPr lang="en-US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currently used.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925</Words>
  <Application>Microsoft Office PowerPoint</Application>
  <PresentationFormat>Widescreen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CYTOPATHOLOGY </vt:lpstr>
      <vt:lpstr>Principles in cytopathology </vt:lpstr>
      <vt:lpstr>TYPES OF CYTOPATHOLOGY:</vt:lpstr>
      <vt:lpstr>Stains used in cytopathology:</vt:lpstr>
      <vt:lpstr>PowerPoint Presentation</vt:lpstr>
      <vt:lpstr>Fixatives used in Cytopathology: </vt:lpstr>
      <vt:lpstr>Staining methods in Cytopathology:</vt:lpstr>
      <vt:lpstr>Cytopathology can be further subdivided into:</vt:lpstr>
      <vt:lpstr>Gynecological cytopathology:</vt:lpstr>
      <vt:lpstr>PowerPoint Presentation</vt:lpstr>
      <vt:lpstr>PowerPoint Presentation</vt:lpstr>
      <vt:lpstr>PowerPoint Presentation</vt:lpstr>
      <vt:lpstr>PowerPoint Presentation</vt:lpstr>
      <vt:lpstr>Non-Gynecological cytopathology</vt:lpstr>
      <vt:lpstr>PowerPoint Presentation</vt:lpstr>
      <vt:lpstr>PowerPoint Presentation</vt:lpstr>
      <vt:lpstr>PowerPoint Presentation</vt:lpstr>
      <vt:lpstr>PowerPoint Presentation</vt:lpstr>
      <vt:lpstr>2. Sputum Cytology:</vt:lpstr>
      <vt:lpstr>PowerPoint Presentation</vt:lpstr>
      <vt:lpstr>FNA of Breast: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CYTOPATHOLOGY </dc:title>
  <dc:creator>Maher</dc:creator>
  <cp:lastModifiedBy>Maher</cp:lastModifiedBy>
  <cp:revision>38</cp:revision>
  <dcterms:created xsi:type="dcterms:W3CDTF">2021-12-10T10:32:22Z</dcterms:created>
  <dcterms:modified xsi:type="dcterms:W3CDTF">2021-12-14T09:48:41Z</dcterms:modified>
</cp:coreProperties>
</file>