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45" r:id="rId2"/>
  </p:sldMasterIdLst>
  <p:notesMasterIdLst>
    <p:notesMasterId r:id="rId33"/>
  </p:notesMasterIdLst>
  <p:sldIdLst>
    <p:sldId id="277" r:id="rId3"/>
    <p:sldId id="353" r:id="rId4"/>
    <p:sldId id="354" r:id="rId5"/>
    <p:sldId id="329" r:id="rId6"/>
    <p:sldId id="360" r:id="rId7"/>
    <p:sldId id="330" r:id="rId8"/>
    <p:sldId id="355" r:id="rId9"/>
    <p:sldId id="352" r:id="rId10"/>
    <p:sldId id="331" r:id="rId11"/>
    <p:sldId id="333" r:id="rId12"/>
    <p:sldId id="334" r:id="rId13"/>
    <p:sldId id="335" r:id="rId14"/>
    <p:sldId id="342" r:id="rId15"/>
    <p:sldId id="336" r:id="rId16"/>
    <p:sldId id="337" r:id="rId17"/>
    <p:sldId id="338" r:id="rId18"/>
    <p:sldId id="345" r:id="rId19"/>
    <p:sldId id="339" r:id="rId20"/>
    <p:sldId id="361" r:id="rId21"/>
    <p:sldId id="340" r:id="rId22"/>
    <p:sldId id="346" r:id="rId23"/>
    <p:sldId id="347" r:id="rId24"/>
    <p:sldId id="348" r:id="rId25"/>
    <p:sldId id="362" r:id="rId26"/>
    <p:sldId id="359" r:id="rId27"/>
    <p:sldId id="351" r:id="rId28"/>
    <p:sldId id="291" r:id="rId29"/>
    <p:sldId id="299" r:id="rId30"/>
    <p:sldId id="276" r:id="rId31"/>
    <p:sldId id="35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54"/>
      </p:cViewPr>
      <p:guideLst>
        <p:guide orient="horz" pos="2160"/>
        <p:guide pos="2880"/>
      </p:guideLst>
    </p:cSldViewPr>
  </p:slideViewPr>
  <p:notesTextViewPr>
    <p:cViewPr>
      <p:scale>
        <a:sx n="100" d="100"/>
        <a:sy n="100" d="100"/>
      </p:scale>
      <p:origin x="0" y="0"/>
    </p:cViewPr>
  </p:notesTextViewPr>
  <p:sorterViewPr>
    <p:cViewPr>
      <p:scale>
        <a:sx n="28" d="100"/>
        <a:sy n="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C1C33CC-982A-4330-BDAB-4E987FDD2138}" type="datetimeFigureOut">
              <a:rPr lang="ar-IQ" smtClean="0"/>
              <a:pPr/>
              <a:t>25/04/1443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DF36E6B-A402-4006-99F7-B29F2D90643A}" type="slidenum">
              <a:rPr lang="ar-IQ" smtClean="0"/>
              <a:pPr/>
              <a:t>‹#›</a:t>
            </a:fld>
            <a:endParaRPr lang="ar-IQ"/>
          </a:p>
        </p:txBody>
      </p:sp>
    </p:spTree>
    <p:extLst>
      <p:ext uri="{BB962C8B-B14F-4D97-AF65-F5344CB8AC3E}">
        <p14:creationId xmlns:p14="http://schemas.microsoft.com/office/powerpoint/2010/main" val="9945498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B641B72-2566-4697-B183-0DDE0FD0FC4F}" type="slidenum">
              <a:rPr lang="en-US">
                <a:solidFill>
                  <a:prstClr val="black"/>
                </a:solidFill>
              </a:rPr>
              <a:pPr/>
              <a:t>8</a:t>
            </a:fld>
            <a:endParaRPr lang="en-US">
              <a:solidFill>
                <a:prstClr val="black"/>
              </a:solidFill>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pPr eaLnBrk="1" hangingPunct="1"/>
            <a:endParaRPr lang="ar-IQ"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FFFFFF"/>
              </a:solidFill>
            </a:endParaRPr>
          </a:p>
        </p:txBody>
      </p:sp>
      <p:sp>
        <p:nvSpPr>
          <p:cNvPr id="19" name="Footer Placeholder 18"/>
          <p:cNvSpPr>
            <a:spLocks noGrp="1"/>
          </p:cNvSpPr>
          <p:nvPr>
            <p:ph type="ftr" sz="quarter" idx="11"/>
          </p:nvPr>
        </p:nvSpPr>
        <p:spPr/>
        <p:txBody>
          <a:bodyPr/>
          <a:lstStyle/>
          <a:p>
            <a:pPr>
              <a:defRPr/>
            </a:pPr>
            <a:endParaRPr lang="en-US">
              <a:solidFill>
                <a:srgbClr val="FFFFFF"/>
              </a:solidFill>
            </a:endParaRPr>
          </a:p>
        </p:txBody>
      </p:sp>
      <p:sp>
        <p:nvSpPr>
          <p:cNvPr id="27" name="Slide Number Placeholder 26"/>
          <p:cNvSpPr>
            <a:spLocks noGrp="1"/>
          </p:cNvSpPr>
          <p:nvPr>
            <p:ph type="sldNum" sz="quarter" idx="12"/>
          </p:nvPr>
        </p:nvSpPr>
        <p:spPr/>
        <p:txBody>
          <a:bodyPr/>
          <a:lstStyle/>
          <a:p>
            <a:pPr>
              <a:defRPr/>
            </a:pPr>
            <a:fld id="{BF39CE48-A838-4BF5-90AB-8A3FF31E8CD9}" type="slidenum">
              <a:rPr lang="en-US" smtClean="0">
                <a:solidFill>
                  <a:srgbClr val="FFFFFF"/>
                </a:solidFill>
              </a:rPr>
              <a:pPr>
                <a:defRPr/>
              </a:pPr>
              <a:t>‹#›</a:t>
            </a:fld>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84F9C552-6C19-44CD-8388-95EEF1209A19}"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83BE6715-BCCF-47BE-A21D-65491CD1A0B5}"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F39CE48-A838-4BF5-90AB-8A3FF31E8CD9}"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F1B5B6B-FBE7-41FD-BD26-B2962020D69D}"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A15A158-AE78-41C1-848E-C8A4D6600281}"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84CEF28A-549F-48F3-AE1C-773C28F8F13D}"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08666440-1EB8-4B14-8EED-59C9A95EA75F}"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D1C42FCF-9F8C-49E7-A6D4-FA325FC63F8F}"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02C2FF1-3F7E-4B67-9045-CA684581F966}"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F1B5B6B-FBE7-41FD-BD26-B2962020D69D}"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D45E4559-D392-4312-A0EC-AA1147513457}" type="slidenum">
              <a:rPr lang="en-US" smtClean="0">
                <a:solidFill>
                  <a:srgbClr val="FFFFFF"/>
                </a:solidFill>
              </a:rPr>
              <a:pPr>
                <a:defRPr/>
              </a:pPr>
              <a:t>‹#›</a:t>
            </a:fld>
            <a:endParaRPr lang="en-US">
              <a:solidFill>
                <a:srgbClr val="FFFFFF"/>
              </a:solidFill>
            </a:endParaRP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84F9C552-6C19-44CD-8388-95EEF1209A19}"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83BE6715-BCCF-47BE-A21D-65491CD1A0B5}"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A15A158-AE78-41C1-848E-C8A4D6600281}" type="slidenum">
              <a:rPr lang="en-US" smtClean="0">
                <a:solidFill>
                  <a:srgbClr val="FFFFFF"/>
                </a:solidFill>
              </a:rPr>
              <a:pPr>
                <a:defRPr/>
              </a:pPr>
              <a:t>‹#›</a:t>
            </a:fld>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84CEF28A-549F-48F3-AE1C-773C28F8F13D}"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08666440-1EB8-4B14-8EED-59C9A95EA75F}"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D1C42FCF-9F8C-49E7-A6D4-FA325FC63F8F}"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02C2FF1-3F7E-4B67-9045-CA684581F966}"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45E4559-D392-4312-A0EC-AA1147513457}" type="slidenum">
              <a:rPr lang="en-US" smtClean="0">
                <a:solidFill>
                  <a:srgbClr val="FFFFFF"/>
                </a:solidFill>
              </a:rPr>
              <a:pPr>
                <a:defRPr/>
              </a:pPr>
              <a:t>‹#›</a:t>
            </a:fld>
            <a:endParaRPr lang="en-US">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11/30/2021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D8BD707-D9CF-40AE-B4C6-C98DA3205C09}" type="datetimeFigureOut">
              <a:rPr lang="en-US" smtClean="0"/>
              <a:pPr/>
              <a:t>11/30/2021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8600"/>
            <a:ext cx="9126503" cy="7162800"/>
          </a:xfrm>
          <a:prstGeom prst="rect">
            <a:avLst/>
          </a:prstGeom>
        </p:spPr>
      </p:pic>
      <p:pic>
        <p:nvPicPr>
          <p:cNvPr id="5" name="Picture 4"/>
          <p:cNvPicPr>
            <a:picLocks noChangeAspect="1"/>
          </p:cNvPicPr>
          <p:nvPr/>
        </p:nvPicPr>
        <p:blipFill>
          <a:blip r:embed="rId2"/>
          <a:stretch>
            <a:fillRect/>
          </a:stretch>
        </p:blipFill>
        <p:spPr>
          <a:xfrm>
            <a:off x="0" y="-270164"/>
            <a:ext cx="9126503" cy="7162800"/>
          </a:xfrm>
          <a:prstGeom prst="rect">
            <a:avLst/>
          </a:prstGeom>
        </p:spPr>
      </p:pic>
      <p:pic>
        <p:nvPicPr>
          <p:cNvPr id="6" name="Picture 5"/>
          <p:cNvPicPr>
            <a:picLocks noChangeAspect="1"/>
          </p:cNvPicPr>
          <p:nvPr/>
        </p:nvPicPr>
        <p:blipFill>
          <a:blip r:embed="rId2"/>
          <a:stretch>
            <a:fillRect/>
          </a:stretch>
        </p:blipFill>
        <p:spPr>
          <a:xfrm>
            <a:off x="0" y="-284018"/>
            <a:ext cx="9126503" cy="7162800"/>
          </a:xfrm>
          <a:prstGeom prst="rect">
            <a:avLst/>
          </a:prstGeom>
        </p:spPr>
      </p:pic>
      <p:sp>
        <p:nvSpPr>
          <p:cNvPr id="7" name="TextBox 6"/>
          <p:cNvSpPr txBox="1"/>
          <p:nvPr/>
        </p:nvSpPr>
        <p:spPr>
          <a:xfrm>
            <a:off x="2819400" y="457200"/>
            <a:ext cx="5410200" cy="830997"/>
          </a:xfrm>
          <a:prstGeom prst="rect">
            <a:avLst/>
          </a:prstGeom>
          <a:noFill/>
        </p:spPr>
        <p:txBody>
          <a:bodyPr wrap="square" rtlCol="0">
            <a:spAutoFit/>
          </a:bodyPr>
          <a:lstStyle/>
          <a:p>
            <a:r>
              <a:rPr lang="en-US" sz="4800" b="1" dirty="0">
                <a:solidFill>
                  <a:srgbClr val="FFFF00"/>
                </a:solidFill>
              </a:rPr>
              <a:t>Viral Vaccines</a:t>
            </a:r>
          </a:p>
        </p:txBody>
      </p:sp>
      <p:sp>
        <p:nvSpPr>
          <p:cNvPr id="8" name="TextBox 7"/>
          <p:cNvSpPr txBox="1"/>
          <p:nvPr/>
        </p:nvSpPr>
        <p:spPr>
          <a:xfrm>
            <a:off x="762000" y="5257800"/>
            <a:ext cx="4343400" cy="646331"/>
          </a:xfrm>
          <a:prstGeom prst="rect">
            <a:avLst/>
          </a:prstGeom>
          <a:noFill/>
        </p:spPr>
        <p:txBody>
          <a:bodyPr wrap="square" rtlCol="0">
            <a:spAutoFit/>
          </a:bodyPr>
          <a:lstStyle/>
          <a:p>
            <a:r>
              <a:rPr lang="en-US" sz="3600" b="1" dirty="0" smtClean="0">
                <a:solidFill>
                  <a:srgbClr val="FFFF00"/>
                </a:solidFill>
              </a:rPr>
              <a:t>Dr. </a:t>
            </a:r>
            <a:r>
              <a:rPr lang="en-US" sz="3600" b="1" dirty="0" err="1" smtClean="0">
                <a:solidFill>
                  <a:srgbClr val="FFFF00"/>
                </a:solidFill>
              </a:rPr>
              <a:t>Luma</a:t>
            </a:r>
            <a:r>
              <a:rPr lang="en-US" sz="3600" b="1" dirty="0" smtClean="0">
                <a:solidFill>
                  <a:srgbClr val="FFFF00"/>
                </a:solidFill>
              </a:rPr>
              <a:t> </a:t>
            </a:r>
            <a:r>
              <a:rPr lang="en-US" sz="3600" b="1" dirty="0" err="1" smtClean="0">
                <a:solidFill>
                  <a:srgbClr val="FFFF00"/>
                </a:solidFill>
              </a:rPr>
              <a:t>Amer</a:t>
            </a:r>
            <a:endParaRPr lang="en-US" sz="36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7346"/>
            <a:ext cx="9144000" cy="5632311"/>
          </a:xfrm>
          <a:prstGeom prst="rect">
            <a:avLst/>
          </a:prstGeom>
        </p:spPr>
        <p:txBody>
          <a:bodyPr wrap="square">
            <a:spAutoFit/>
          </a:bodyPr>
          <a:lstStyle/>
          <a:p>
            <a:r>
              <a:rPr lang="en-US" sz="3200" b="1" dirty="0">
                <a:solidFill>
                  <a:srgbClr val="FFC000"/>
                </a:solidFill>
              </a:rPr>
              <a:t>There are three concerns about the use of live vaccines</a:t>
            </a:r>
            <a:r>
              <a:rPr lang="en-US" sz="3200" b="1" dirty="0" smtClean="0">
                <a:solidFill>
                  <a:srgbClr val="FFC000"/>
                </a:solidFill>
              </a:rPr>
              <a:t>:</a:t>
            </a:r>
          </a:p>
          <a:p>
            <a:endParaRPr lang="en-US" sz="3200" b="1" dirty="0">
              <a:solidFill>
                <a:srgbClr val="FFC000"/>
              </a:solidFill>
            </a:endParaRPr>
          </a:p>
          <a:p>
            <a:pPr>
              <a:buFont typeface="+mj-lt"/>
              <a:buAutoNum type="arabicPeriod"/>
            </a:pPr>
            <a:r>
              <a:rPr lang="en-US" sz="2400" dirty="0"/>
              <a:t>They are composed of attenuated viral mutants, which can </a:t>
            </a:r>
            <a:r>
              <a:rPr lang="en-US" sz="2400" b="1" u="sng" dirty="0">
                <a:solidFill>
                  <a:schemeClr val="tx2">
                    <a:lumMod val="75000"/>
                  </a:schemeClr>
                </a:solidFill>
              </a:rPr>
              <a:t>revert to virulence</a:t>
            </a:r>
            <a:r>
              <a:rPr lang="en-US" sz="2400" u="sng" dirty="0"/>
              <a:t> </a:t>
            </a:r>
            <a:r>
              <a:rPr lang="en-US" sz="2400" dirty="0"/>
              <a:t>either during vaccine production or in the immunized person. </a:t>
            </a:r>
            <a:r>
              <a:rPr lang="en-US" sz="2400" dirty="0" smtClean="0"/>
              <a:t>Of </a:t>
            </a:r>
            <a:r>
              <a:rPr lang="en-US" sz="2400" dirty="0"/>
              <a:t>the commonly used live vaccines, only </a:t>
            </a:r>
            <a:r>
              <a:rPr lang="en-US" sz="2400" b="1" dirty="0">
                <a:solidFill>
                  <a:srgbClr val="FFFF00"/>
                </a:solidFill>
              </a:rPr>
              <a:t>polio vaccine </a:t>
            </a:r>
            <a:r>
              <a:rPr lang="en-US" sz="2400" dirty="0"/>
              <a:t>has had problems regarding </a:t>
            </a:r>
            <a:r>
              <a:rPr lang="en-US" sz="2400" dirty="0" err="1"/>
              <a:t>revertants</a:t>
            </a:r>
            <a:r>
              <a:rPr lang="en-US" sz="2400" dirty="0"/>
              <a:t>; measles, mumps, rubella, and varicella vaccines have not</a:t>
            </a:r>
            <a:r>
              <a:rPr lang="en-US" sz="2400" dirty="0" smtClean="0"/>
              <a:t>.</a:t>
            </a:r>
          </a:p>
          <a:p>
            <a:pPr>
              <a:buFont typeface="+mj-lt"/>
              <a:buAutoNum type="arabicPeriod"/>
            </a:pPr>
            <a:endParaRPr lang="en-US" sz="2400" dirty="0"/>
          </a:p>
          <a:p>
            <a:r>
              <a:rPr lang="en-US" sz="2400" dirty="0"/>
              <a:t> </a:t>
            </a:r>
            <a:r>
              <a:rPr lang="en-US" sz="2400" dirty="0" smtClean="0"/>
              <a:t>Even </a:t>
            </a:r>
            <a:r>
              <a:rPr lang="en-US" sz="2400" dirty="0"/>
              <a:t>if the virus in the live vaccine does not revert, it can still cause disease because, although attenuated (</a:t>
            </a:r>
            <a:r>
              <a:rPr lang="en-US" sz="2400" dirty="0" smtClean="0"/>
              <a:t>weakened</a:t>
            </a:r>
            <a:r>
              <a:rPr lang="en-US" sz="2400" dirty="0"/>
              <a:t>), it can </a:t>
            </a:r>
            <a:r>
              <a:rPr lang="en-US" sz="2400" b="1" u="sng" dirty="0">
                <a:solidFill>
                  <a:srgbClr val="FFFF00"/>
                </a:solidFill>
              </a:rPr>
              <a:t>still be pathogenic in a host with reduced immunity</a:t>
            </a:r>
            <a:r>
              <a:rPr lang="en-US" sz="2400" dirty="0"/>
              <a:t>. </a:t>
            </a:r>
            <a:endParaRPr lang="en-US" sz="2800" b="1" u="sng" dirty="0">
              <a:solidFill>
                <a:srgbClr val="FFFF00"/>
              </a:solidFill>
              <a:effectLst/>
            </a:endParaRPr>
          </a:p>
        </p:txBody>
      </p:sp>
    </p:spTree>
    <p:extLst>
      <p:ext uri="{BB962C8B-B14F-4D97-AF65-F5344CB8AC3E}">
        <p14:creationId xmlns:p14="http://schemas.microsoft.com/office/powerpoint/2010/main" val="4094874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5771" y="179379"/>
            <a:ext cx="8686800" cy="5632311"/>
          </a:xfrm>
          <a:prstGeom prst="rect">
            <a:avLst/>
          </a:prstGeom>
        </p:spPr>
        <p:txBody>
          <a:bodyPr wrap="square">
            <a:spAutoFit/>
          </a:bodyPr>
          <a:lstStyle/>
          <a:p>
            <a:pPr algn="just"/>
            <a:r>
              <a:rPr lang="en-US" sz="3600" b="1" dirty="0" smtClean="0">
                <a:latin typeface="Times New Roman" panose="02020603050405020304" pitchFamily="18" charset="0"/>
                <a:cs typeface="Times New Roman" panose="02020603050405020304" pitchFamily="18" charset="0"/>
              </a:rPr>
              <a:t>2-The </a:t>
            </a:r>
            <a:r>
              <a:rPr lang="en-US" sz="3600" b="1" dirty="0">
                <a:solidFill>
                  <a:srgbClr val="FFFF00"/>
                </a:solidFill>
                <a:latin typeface="Times New Roman" panose="02020603050405020304" pitchFamily="18" charset="0"/>
                <a:cs typeface="Times New Roman" panose="02020603050405020304" pitchFamily="18" charset="0"/>
              </a:rPr>
              <a:t>live vaccine </a:t>
            </a:r>
            <a:r>
              <a:rPr lang="en-US" sz="3600" b="1" dirty="0">
                <a:latin typeface="Times New Roman" panose="02020603050405020304" pitchFamily="18" charset="0"/>
                <a:cs typeface="Times New Roman" panose="02020603050405020304" pitchFamily="18" charset="0"/>
              </a:rPr>
              <a:t>can be excreted by the immunized person. </a:t>
            </a:r>
            <a:endParaRPr lang="en-US" sz="3600" b="1" dirty="0" smtClean="0">
              <a:latin typeface="Times New Roman" panose="02020603050405020304" pitchFamily="18" charset="0"/>
              <a:cs typeface="Times New Roman" panose="02020603050405020304" pitchFamily="18" charset="0"/>
            </a:endParaRPr>
          </a:p>
          <a:p>
            <a:pPr algn="just"/>
            <a:r>
              <a:rPr lang="en-US" sz="3600" b="1" dirty="0" smtClean="0">
                <a:latin typeface="Times New Roman" panose="02020603050405020304" pitchFamily="18" charset="0"/>
                <a:cs typeface="Times New Roman" panose="02020603050405020304" pitchFamily="18" charset="0"/>
              </a:rPr>
              <a:t>It </a:t>
            </a:r>
            <a:r>
              <a:rPr lang="en-US" sz="3600" b="1" dirty="0">
                <a:latin typeface="Times New Roman" panose="02020603050405020304" pitchFamily="18" charset="0"/>
                <a:cs typeface="Times New Roman" panose="02020603050405020304" pitchFamily="18" charset="0"/>
              </a:rPr>
              <a:t>is </a:t>
            </a:r>
            <a:r>
              <a:rPr lang="en-US" sz="3600" b="1" dirty="0">
                <a:solidFill>
                  <a:srgbClr val="FF0000"/>
                </a:solidFill>
                <a:latin typeface="Times New Roman" panose="02020603050405020304" pitchFamily="18" charset="0"/>
                <a:cs typeface="Times New Roman" panose="02020603050405020304" pitchFamily="18" charset="0"/>
              </a:rPr>
              <a:t>advantageous </a:t>
            </a:r>
            <a:r>
              <a:rPr lang="en-US" sz="3600" b="1" dirty="0">
                <a:latin typeface="Times New Roman" panose="02020603050405020304" pitchFamily="18" charset="0"/>
                <a:cs typeface="Times New Roman" panose="02020603050405020304" pitchFamily="18" charset="0"/>
              </a:rPr>
              <a:t>if the spread of the virus successfully immunizes others, as occurs with the live polio vaccine. However, it could be a problem if, e.g., a virulent poliovirus </a:t>
            </a:r>
            <a:r>
              <a:rPr lang="en-US" sz="3600" b="1" dirty="0" err="1">
                <a:latin typeface="Times New Roman" panose="02020603050405020304" pitchFamily="18" charset="0"/>
                <a:cs typeface="Times New Roman" panose="02020603050405020304" pitchFamily="18" charset="0"/>
              </a:rPr>
              <a:t>revertant</a:t>
            </a:r>
            <a:r>
              <a:rPr lang="en-US" sz="3600" b="1" dirty="0">
                <a:latin typeface="Times New Roman" panose="02020603050405020304" pitchFamily="18" charset="0"/>
                <a:cs typeface="Times New Roman" panose="02020603050405020304" pitchFamily="18" charset="0"/>
              </a:rPr>
              <a:t> spreads to a susceptible person. </a:t>
            </a:r>
            <a:r>
              <a:rPr lang="en-US" sz="3600" b="1" u="sng" dirty="0">
                <a:latin typeface="Times New Roman" panose="02020603050405020304" pitchFamily="18" charset="0"/>
                <a:cs typeface="Times New Roman" panose="02020603050405020304" pitchFamily="18" charset="0"/>
              </a:rPr>
              <a:t>Rare cases of paralytic polio</a:t>
            </a:r>
            <a:r>
              <a:rPr lang="en-US" sz="3600" b="1" dirty="0">
                <a:latin typeface="Times New Roman" panose="02020603050405020304" pitchFamily="18" charset="0"/>
                <a:cs typeface="Times New Roman" panose="02020603050405020304" pitchFamily="18" charset="0"/>
              </a:rPr>
              <a:t> occur </a:t>
            </a:r>
            <a:r>
              <a:rPr lang="en-US" sz="3600" b="1" dirty="0" smtClean="0">
                <a:latin typeface="Times New Roman" panose="02020603050405020304" pitchFamily="18" charset="0"/>
                <a:cs typeface="Times New Roman" panose="02020603050405020304" pitchFamily="18" charset="0"/>
              </a:rPr>
              <a:t>each </a:t>
            </a:r>
            <a:r>
              <a:rPr lang="en-US" sz="3600" b="1" dirty="0">
                <a:latin typeface="Times New Roman" panose="02020603050405020304" pitchFamily="18" charset="0"/>
                <a:cs typeface="Times New Roman" panose="02020603050405020304" pitchFamily="18" charset="0"/>
              </a:rPr>
              <a:t>year by this route of infection.</a:t>
            </a:r>
            <a:endParaRPr lang="en-US" sz="36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9390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12</a:t>
            </a:fld>
            <a:endParaRPr lang="en-US">
              <a:solidFill>
                <a:srgbClr val="FFFFFF"/>
              </a:solidFill>
            </a:endParaRPr>
          </a:p>
        </p:txBody>
      </p:sp>
      <p:sp>
        <p:nvSpPr>
          <p:cNvPr id="3" name="Rectangle 2"/>
          <p:cNvSpPr/>
          <p:nvPr/>
        </p:nvSpPr>
        <p:spPr>
          <a:xfrm>
            <a:off x="228600" y="197346"/>
            <a:ext cx="8763000" cy="1569660"/>
          </a:xfrm>
          <a:prstGeom prst="rect">
            <a:avLst/>
          </a:prstGeom>
        </p:spPr>
        <p:txBody>
          <a:bodyPr wrap="square">
            <a:spAutoFit/>
          </a:bodyPr>
          <a:lstStyle/>
          <a:p>
            <a:r>
              <a:rPr lang="en-US" sz="2400" b="1" dirty="0" smtClean="0">
                <a:solidFill>
                  <a:srgbClr val="FFFF00"/>
                </a:solidFill>
              </a:rPr>
              <a:t>3-A second virus could contaminate the vaccine </a:t>
            </a:r>
            <a:r>
              <a:rPr lang="en-US" sz="2400" b="1" dirty="0" smtClean="0"/>
              <a:t>if it was present in the cell cultures used to prepare the vaccine. This concern exists for </a:t>
            </a:r>
            <a:r>
              <a:rPr lang="en-US" sz="2400" b="1" dirty="0" smtClean="0">
                <a:solidFill>
                  <a:srgbClr val="FFFF00"/>
                </a:solidFill>
              </a:rPr>
              <a:t>both live and killed vaccines.</a:t>
            </a:r>
            <a:endParaRPr lang="en-US" dirty="0">
              <a:effectLst/>
            </a:endParaRPr>
          </a:p>
        </p:txBody>
      </p:sp>
    </p:spTree>
    <p:extLst>
      <p:ext uri="{BB962C8B-B14F-4D97-AF65-F5344CB8AC3E}">
        <p14:creationId xmlns:p14="http://schemas.microsoft.com/office/powerpoint/2010/main" val="1616580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hp\Desktop\hpqscan0008.jpg"/>
          <p:cNvPicPr>
            <a:picLocks noChangeAspect="1" noChangeArrowheads="1"/>
          </p:cNvPicPr>
          <p:nvPr/>
        </p:nvPicPr>
        <p:blipFill>
          <a:blip r:embed="rId2" cstate="print"/>
          <a:srcRect/>
          <a:stretch>
            <a:fillRect/>
          </a:stretch>
        </p:blipFill>
        <p:spPr bwMode="auto">
          <a:xfrm>
            <a:off x="0" y="0"/>
            <a:ext cx="9753599" cy="6858000"/>
          </a:xfrm>
          <a:prstGeom prst="rect">
            <a:avLst/>
          </a:prstGeom>
          <a:noFill/>
        </p:spPr>
      </p:pic>
    </p:spTree>
    <p:extLst>
      <p:ext uri="{BB962C8B-B14F-4D97-AF65-F5344CB8AC3E}">
        <p14:creationId xmlns:p14="http://schemas.microsoft.com/office/powerpoint/2010/main" val="290574835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14</a:t>
            </a:fld>
            <a:endParaRPr lang="en-US">
              <a:solidFill>
                <a:srgbClr val="FFFFFF"/>
              </a:solidFill>
            </a:endParaRPr>
          </a:p>
        </p:txBody>
      </p:sp>
      <p:sp>
        <p:nvSpPr>
          <p:cNvPr id="3" name="Rectangle 2"/>
          <p:cNvSpPr/>
          <p:nvPr/>
        </p:nvSpPr>
        <p:spPr>
          <a:xfrm>
            <a:off x="152400" y="304800"/>
            <a:ext cx="8610600" cy="5632311"/>
          </a:xfrm>
          <a:prstGeom prst="rect">
            <a:avLst/>
          </a:prstGeom>
        </p:spPr>
        <p:txBody>
          <a:bodyPr wrap="square">
            <a:spAutoFit/>
          </a:bodyPr>
          <a:lstStyle/>
          <a:p>
            <a:pPr algn="just"/>
            <a:endParaRPr lang="en-US" sz="4000" dirty="0" smtClean="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Certain </a:t>
            </a:r>
            <a:r>
              <a:rPr lang="en-US" sz="4000" dirty="0">
                <a:latin typeface="Times New Roman" panose="02020603050405020304" pitchFamily="18" charset="0"/>
                <a:cs typeface="Times New Roman" panose="02020603050405020304" pitchFamily="18" charset="0"/>
              </a:rPr>
              <a:t>viral vaccines, namely, </a:t>
            </a:r>
            <a:r>
              <a:rPr lang="en-US" sz="4000" dirty="0">
                <a:solidFill>
                  <a:srgbClr val="FFFF00"/>
                </a:solidFill>
                <a:latin typeface="Times New Roman" panose="02020603050405020304" pitchFamily="18" charset="0"/>
                <a:cs typeface="Times New Roman" panose="02020603050405020304" pitchFamily="18" charset="0"/>
              </a:rPr>
              <a:t>influenza, measles, mumps, and yellow fever vaccines</a:t>
            </a:r>
            <a:r>
              <a:rPr lang="en-US" sz="4000" dirty="0">
                <a:latin typeface="Times New Roman" panose="02020603050405020304" pitchFamily="18" charset="0"/>
                <a:cs typeface="Times New Roman" panose="02020603050405020304" pitchFamily="18" charset="0"/>
              </a:rPr>
              <a:t>, are grown in chick embryos</a:t>
            </a:r>
            <a:r>
              <a:rPr lang="en-US" sz="4000" dirty="0" smtClean="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These vaccines should </a:t>
            </a:r>
            <a:r>
              <a:rPr lang="en-US" sz="4000" i="1" dirty="0">
                <a:latin typeface="Times New Roman" panose="02020603050405020304" pitchFamily="18" charset="0"/>
                <a:cs typeface="Times New Roman" panose="02020603050405020304" pitchFamily="18" charset="0"/>
              </a:rPr>
              <a:t>not</a:t>
            </a:r>
            <a:r>
              <a:rPr lang="en-US" sz="4000" dirty="0">
                <a:latin typeface="Times New Roman" panose="02020603050405020304" pitchFamily="18" charset="0"/>
                <a:cs typeface="Times New Roman" panose="02020603050405020304" pitchFamily="18" charset="0"/>
              </a:rPr>
              <a:t> be given to those who have had an </a:t>
            </a:r>
            <a:r>
              <a:rPr lang="en-US" sz="4000" b="1" dirty="0">
                <a:solidFill>
                  <a:srgbClr val="FFFF00"/>
                </a:solidFill>
                <a:latin typeface="Times New Roman" panose="02020603050405020304" pitchFamily="18" charset="0"/>
                <a:cs typeface="Times New Roman" panose="02020603050405020304" pitchFamily="18" charset="0"/>
              </a:rPr>
              <a:t>anaphylactic reaction to eggs</a:t>
            </a:r>
            <a:r>
              <a:rPr lang="en-US" sz="4000" b="1"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People with allergies to chicken feathers can be </a:t>
            </a:r>
            <a:r>
              <a:rPr lang="en-US" sz="4000" dirty="0" smtClean="0">
                <a:latin typeface="Times New Roman" panose="02020603050405020304" pitchFamily="18" charset="0"/>
                <a:cs typeface="Times New Roman" panose="02020603050405020304" pitchFamily="18" charset="0"/>
              </a:rPr>
              <a:t>immunized.</a:t>
            </a:r>
            <a:endParaRPr lang="ar-IQ"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3503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15</a:t>
            </a:fld>
            <a:endParaRPr lang="en-US">
              <a:solidFill>
                <a:srgbClr val="FFFFFF"/>
              </a:solidFill>
            </a:endParaRPr>
          </a:p>
        </p:txBody>
      </p:sp>
      <p:sp>
        <p:nvSpPr>
          <p:cNvPr id="3" name="Rectangle 2"/>
          <p:cNvSpPr/>
          <p:nvPr/>
        </p:nvSpPr>
        <p:spPr>
          <a:xfrm>
            <a:off x="381000" y="152400"/>
            <a:ext cx="8534400" cy="2677656"/>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In addition to the disadvantages of the killed vaccines already mentioned—namely, that they induce a </a:t>
            </a:r>
            <a:r>
              <a:rPr lang="en-US" sz="2800" b="1" u="sng" dirty="0">
                <a:latin typeface="Times New Roman" panose="02020603050405020304" pitchFamily="18" charset="0"/>
                <a:cs typeface="Times New Roman" panose="02020603050405020304" pitchFamily="18" charset="0"/>
              </a:rPr>
              <a:t>shorter duration of protection, are less protective, and induce fewer IgA antibodies—there is the potential problem that the inactivation process might be inadequate</a:t>
            </a:r>
            <a:r>
              <a:rPr lang="en-US" sz="2800" b="1" dirty="0">
                <a:latin typeface="Times New Roman" panose="02020603050405020304" pitchFamily="18" charset="0"/>
                <a:cs typeface="Times New Roman" panose="02020603050405020304" pitchFamily="18" charset="0"/>
              </a:rPr>
              <a:t>. </a:t>
            </a:r>
            <a:endParaRPr lang="ar-IQ"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2132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16</a:t>
            </a:fld>
            <a:endParaRPr lang="en-US">
              <a:solidFill>
                <a:srgbClr val="FFFFFF"/>
              </a:solidFill>
            </a:endParaRPr>
          </a:p>
        </p:txBody>
      </p:sp>
      <p:sp>
        <p:nvSpPr>
          <p:cNvPr id="3" name="Rectangle 2"/>
          <p:cNvSpPr/>
          <p:nvPr/>
        </p:nvSpPr>
        <p:spPr>
          <a:xfrm>
            <a:off x="76200" y="152400"/>
            <a:ext cx="9067800" cy="63709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Most viral vaccines are usually given before a known exposure; i.e., they are administered </a:t>
            </a:r>
            <a:r>
              <a:rPr lang="en-US" sz="4800" b="1" u="sng" dirty="0" err="1">
                <a:solidFill>
                  <a:srgbClr val="FFFF00"/>
                </a:solidFill>
                <a:latin typeface="Times New Roman" panose="02020603050405020304" pitchFamily="18" charset="0"/>
                <a:cs typeface="Times New Roman" panose="02020603050405020304" pitchFamily="18" charset="0"/>
              </a:rPr>
              <a:t>preexposure</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However, there are two vaccines, the vaccines against </a:t>
            </a:r>
            <a:r>
              <a:rPr lang="en-US" sz="3200" dirty="0">
                <a:solidFill>
                  <a:srgbClr val="FF0000"/>
                </a:solidFill>
                <a:latin typeface="Times New Roman" panose="02020603050405020304" pitchFamily="18" charset="0"/>
                <a:cs typeface="Times New Roman" panose="02020603050405020304" pitchFamily="18" charset="0"/>
              </a:rPr>
              <a:t>rabies</a:t>
            </a:r>
            <a:r>
              <a:rPr lang="en-US" sz="3200" dirty="0">
                <a:latin typeface="Times New Roman" panose="02020603050405020304" pitchFamily="18" charset="0"/>
                <a:cs typeface="Times New Roman" panose="02020603050405020304" pitchFamily="18" charset="0"/>
              </a:rPr>
              <a:t> and </a:t>
            </a:r>
            <a:r>
              <a:rPr lang="en-US" sz="3200" dirty="0">
                <a:solidFill>
                  <a:srgbClr val="FF0000"/>
                </a:solidFill>
                <a:latin typeface="Times New Roman" panose="02020603050405020304" pitchFamily="18" charset="0"/>
                <a:cs typeface="Times New Roman" panose="02020603050405020304" pitchFamily="18" charset="0"/>
              </a:rPr>
              <a:t>hepatitis B,</a:t>
            </a:r>
            <a:r>
              <a:rPr lang="en-US" sz="3200" dirty="0">
                <a:latin typeface="Times New Roman" panose="02020603050405020304" pitchFamily="18" charset="0"/>
                <a:cs typeface="Times New Roman" panose="02020603050405020304" pitchFamily="18" charset="0"/>
              </a:rPr>
              <a:t> that are also effective when given </a:t>
            </a:r>
            <a:r>
              <a:rPr lang="en-US" sz="4000" b="1" dirty="0" err="1">
                <a:solidFill>
                  <a:srgbClr val="FFFF00"/>
                </a:solidFill>
                <a:latin typeface="Times New Roman" panose="02020603050405020304" pitchFamily="18" charset="0"/>
                <a:cs typeface="Times New Roman" panose="02020603050405020304" pitchFamily="18" charset="0"/>
              </a:rPr>
              <a:t>postexposure</a:t>
            </a:r>
            <a:r>
              <a:rPr lang="en-US" sz="3200" dirty="0">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because the incubation period of these diseases is long enough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that the vaccine-induced immunity can prevent the disease. Thus, the </a:t>
            </a:r>
            <a:r>
              <a:rPr lang="en-US" sz="3200" b="1" dirty="0">
                <a:solidFill>
                  <a:srgbClr val="FFFF00"/>
                </a:solidFill>
                <a:latin typeface="Times New Roman" panose="02020603050405020304" pitchFamily="18" charset="0"/>
                <a:cs typeface="Times New Roman" panose="02020603050405020304" pitchFamily="18" charset="0"/>
              </a:rPr>
              <a:t>rabies vaccine </a:t>
            </a:r>
            <a:r>
              <a:rPr lang="en-US" sz="3200" dirty="0">
                <a:latin typeface="Times New Roman" panose="02020603050405020304" pitchFamily="18" charset="0"/>
                <a:cs typeface="Times New Roman" panose="02020603050405020304" pitchFamily="18" charset="0"/>
              </a:rPr>
              <a:t>is most often used in people after they have received a bite from a potentially rabid animal and the </a:t>
            </a:r>
            <a:r>
              <a:rPr lang="en-US" sz="3200" dirty="0">
                <a:solidFill>
                  <a:srgbClr val="FFFF00"/>
                </a:solidFill>
                <a:latin typeface="Times New Roman" panose="02020603050405020304" pitchFamily="18" charset="0"/>
                <a:cs typeface="Times New Roman" panose="02020603050405020304" pitchFamily="18" charset="0"/>
              </a:rPr>
              <a:t>hepatitis B vaccine </a:t>
            </a:r>
            <a:r>
              <a:rPr lang="en-US" sz="3200" dirty="0">
                <a:latin typeface="Times New Roman" panose="02020603050405020304" pitchFamily="18" charset="0"/>
                <a:cs typeface="Times New Roman" panose="02020603050405020304" pitchFamily="18" charset="0"/>
              </a:rPr>
              <a:t>is used in people who have sustained a needle-stick injury</a:t>
            </a: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7870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hp\Desktop\hpqscan0009.jpg"/>
          <p:cNvPicPr>
            <a:picLocks noChangeAspect="1" noChangeArrowheads="1"/>
          </p:cNvPicPr>
          <p:nvPr/>
        </p:nvPicPr>
        <p:blipFill>
          <a:blip r:embed="rId2" cstate="print"/>
          <a:srcRect/>
          <a:stretch>
            <a:fillRect/>
          </a:stretch>
        </p:blipFill>
        <p:spPr bwMode="auto">
          <a:xfrm>
            <a:off x="0" y="0"/>
            <a:ext cx="9296400" cy="6857999"/>
          </a:xfrm>
          <a:prstGeom prst="rect">
            <a:avLst/>
          </a:prstGeom>
          <a:noFill/>
        </p:spPr>
      </p:pic>
    </p:spTree>
    <p:extLst>
      <p:ext uri="{BB962C8B-B14F-4D97-AF65-F5344CB8AC3E}">
        <p14:creationId xmlns:p14="http://schemas.microsoft.com/office/powerpoint/2010/main" val="221704448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9220200" cy="5262979"/>
          </a:xfrm>
          <a:prstGeom prst="rect">
            <a:avLst/>
          </a:prstGeom>
        </p:spPr>
        <p:txBody>
          <a:bodyPr wrap="square">
            <a:spAutoFit/>
          </a:bodyPr>
          <a:lstStyle/>
          <a:p>
            <a:pPr marL="457200" indent="-457200">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The prospect for the future is that some of the disadvantages of current vaccines will be bypassed by the use </a:t>
            </a:r>
            <a:r>
              <a:rPr lang="en-US" sz="2800" b="1" dirty="0">
                <a:solidFill>
                  <a:srgbClr val="FFFF00"/>
                </a:solidFill>
                <a:latin typeface="Times New Roman" panose="02020603050405020304" pitchFamily="18" charset="0"/>
                <a:cs typeface="Times New Roman" panose="02020603050405020304" pitchFamily="18" charset="0"/>
              </a:rPr>
              <a:t>of purified viral antigens </a:t>
            </a:r>
            <a:r>
              <a:rPr lang="en-US" sz="2800" b="1" dirty="0">
                <a:latin typeface="Times New Roman" panose="02020603050405020304" pitchFamily="18" charset="0"/>
                <a:cs typeface="Times New Roman" panose="02020603050405020304" pitchFamily="18" charset="0"/>
              </a:rPr>
              <a:t>produced from genes cloned in either bacteria or yeasts</a:t>
            </a:r>
            <a:r>
              <a:rPr lang="en-US" sz="2800" b="1" dirty="0" smtClean="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q"/>
            </a:pP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a:t>
            </a:r>
            <a:r>
              <a:rPr lang="en-US" sz="2800" b="1" dirty="0">
                <a:solidFill>
                  <a:srgbClr val="FFFF00"/>
                </a:solidFill>
                <a:latin typeface="Times New Roman" panose="02020603050405020304" pitchFamily="18" charset="0"/>
                <a:cs typeface="Times New Roman" panose="02020603050405020304" pitchFamily="18" charset="0"/>
              </a:rPr>
              <a:t>advantages</a:t>
            </a:r>
            <a:r>
              <a:rPr lang="en-US" sz="2800" b="1" dirty="0">
                <a:latin typeface="Times New Roman" panose="02020603050405020304" pitchFamily="18" charset="0"/>
                <a:cs typeface="Times New Roman" panose="02020603050405020304" pitchFamily="18" charset="0"/>
              </a:rPr>
              <a:t> of antigens produced by the cloning process are that they contain </a:t>
            </a:r>
            <a:r>
              <a:rPr lang="en-US" sz="2800" b="1" dirty="0">
                <a:solidFill>
                  <a:schemeClr val="accent3">
                    <a:lumMod val="50000"/>
                  </a:schemeClr>
                </a:solidFill>
                <a:latin typeface="Times New Roman" panose="02020603050405020304" pitchFamily="18" charset="0"/>
                <a:cs typeface="Times New Roman" panose="02020603050405020304" pitchFamily="18" charset="0"/>
              </a:rPr>
              <a:t>no viral nucleic acid </a:t>
            </a:r>
            <a:r>
              <a:rPr lang="en-US" sz="2800" b="1" dirty="0">
                <a:latin typeface="Times New Roman" panose="02020603050405020304" pitchFamily="18" charset="0"/>
                <a:cs typeface="Times New Roman" panose="02020603050405020304" pitchFamily="18" charset="0"/>
              </a:rPr>
              <a:t>and so cannot replicate or revert to virulence; they have </a:t>
            </a:r>
            <a:r>
              <a:rPr lang="en-US" sz="2800" b="1" dirty="0">
                <a:solidFill>
                  <a:schemeClr val="accent3">
                    <a:lumMod val="50000"/>
                  </a:schemeClr>
                </a:solidFill>
                <a:latin typeface="Times New Roman" panose="02020603050405020304" pitchFamily="18" charset="0"/>
                <a:cs typeface="Times New Roman" panose="02020603050405020304" pitchFamily="18" charset="0"/>
              </a:rPr>
              <a:t>no contaminating viruses</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from cell culture; and they can be </a:t>
            </a:r>
            <a:r>
              <a:rPr lang="en-US" sz="2800" b="1" dirty="0">
                <a:solidFill>
                  <a:srgbClr val="FFFF00"/>
                </a:solidFill>
                <a:latin typeface="Times New Roman" panose="02020603050405020304" pitchFamily="18" charset="0"/>
                <a:cs typeface="Times New Roman" panose="02020603050405020304" pitchFamily="18" charset="0"/>
              </a:rPr>
              <a:t>produced in large amounts</a:t>
            </a:r>
            <a:r>
              <a:rPr lang="en-US" sz="2800" b="1" dirty="0" smtClean="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q"/>
            </a:pP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 </a:t>
            </a:r>
            <a:r>
              <a:rPr lang="en-US" sz="2800" b="1" u="sng" dirty="0">
                <a:solidFill>
                  <a:srgbClr val="FFFF00"/>
                </a:solidFill>
                <a:latin typeface="Times New Roman" panose="02020603050405020304" pitchFamily="18" charset="0"/>
                <a:cs typeface="Times New Roman" panose="02020603050405020304" pitchFamily="18" charset="0"/>
              </a:rPr>
              <a:t>disadvantage </a:t>
            </a:r>
            <a:r>
              <a:rPr lang="en-US" sz="2800" b="1" u="sng" dirty="0">
                <a:latin typeface="Times New Roman" panose="02020603050405020304" pitchFamily="18" charset="0"/>
                <a:cs typeface="Times New Roman" panose="02020603050405020304" pitchFamily="18" charset="0"/>
              </a:rPr>
              <a:t>of these cloned vaccines is that they are unlikely to stimulate a cytotoxic T-cell </a:t>
            </a:r>
            <a:r>
              <a:rPr lang="en-US" sz="2800" b="1" dirty="0">
                <a:latin typeface="Times New Roman" panose="02020603050405020304" pitchFamily="18" charset="0"/>
                <a:cs typeface="Times New Roman" panose="02020603050405020304" pitchFamily="18" charset="0"/>
              </a:rPr>
              <a:t>response because no viral replication occurs</a:t>
            </a:r>
            <a:endParaRPr lang="ar-IQ"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46918"/>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3999" cy="7010400"/>
          </a:xfrm>
          <a:prstGeom prst="rect">
            <a:avLst/>
          </a:prstGeom>
        </p:spPr>
      </p:pic>
    </p:spTree>
    <p:extLst>
      <p:ext uri="{BB962C8B-B14F-4D97-AF65-F5344CB8AC3E}">
        <p14:creationId xmlns:p14="http://schemas.microsoft.com/office/powerpoint/2010/main" val="3809030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286000" y="776070"/>
            <a:ext cx="3314700" cy="4048344"/>
          </a:xfrm>
          <a:prstGeom prst="rect">
            <a:avLst/>
          </a:prstGeom>
          <a:noFill/>
          <a:ln w="9525">
            <a:noFill/>
            <a:miter lim="800000"/>
            <a:headEnd/>
            <a:tailEnd/>
          </a:ln>
        </p:spPr>
      </p:pic>
      <p:sp>
        <p:nvSpPr>
          <p:cNvPr id="3" name="Rectangle 2"/>
          <p:cNvSpPr/>
          <p:nvPr/>
        </p:nvSpPr>
        <p:spPr>
          <a:xfrm>
            <a:off x="2514600" y="129738"/>
            <a:ext cx="2952411" cy="646331"/>
          </a:xfrm>
          <a:prstGeom prst="rect">
            <a:avLst/>
          </a:prstGeom>
        </p:spPr>
        <p:txBody>
          <a:bodyPr wrap="none">
            <a:spAutoFit/>
          </a:bodyPr>
          <a:lstStyle/>
          <a:p>
            <a:r>
              <a:rPr lang="en-US" sz="3600" b="1" i="1" dirty="0" smtClean="0">
                <a:solidFill>
                  <a:srgbClr val="FFFFFF"/>
                </a:solidFill>
              </a:rPr>
              <a:t>Virus Vaccines</a:t>
            </a:r>
            <a:endParaRPr lang="ar-IQ" sz="3600" b="1" dirty="0">
              <a:solidFill>
                <a:srgbClr val="FFFFFF"/>
              </a:solidFill>
            </a:endParaRPr>
          </a:p>
        </p:txBody>
      </p:sp>
      <p:sp>
        <p:nvSpPr>
          <p:cNvPr id="4" name="Rectangle 3"/>
          <p:cNvSpPr/>
          <p:nvPr/>
        </p:nvSpPr>
        <p:spPr>
          <a:xfrm>
            <a:off x="2133600" y="5029200"/>
            <a:ext cx="4572000" cy="1384995"/>
          </a:xfrm>
          <a:prstGeom prst="rect">
            <a:avLst/>
          </a:prstGeom>
        </p:spPr>
        <p:txBody>
          <a:bodyPr>
            <a:spAutoFit/>
          </a:bodyPr>
          <a:lstStyle/>
          <a:p>
            <a:r>
              <a:rPr lang="en-US" sz="2800" b="1" dirty="0" smtClean="0">
                <a:solidFill>
                  <a:srgbClr val="FFFFFF"/>
                </a:solidFill>
              </a:rPr>
              <a:t>First vaccine developed by Jenner in late 1700's against</a:t>
            </a:r>
          </a:p>
          <a:p>
            <a:r>
              <a:rPr lang="en-US" sz="2800" b="1" dirty="0" smtClean="0">
                <a:solidFill>
                  <a:srgbClr val="FFFFFF"/>
                </a:solidFill>
              </a:rPr>
              <a:t>smallpox virus</a:t>
            </a:r>
            <a:endParaRPr lang="ar-IQ" sz="2800" b="1" dirty="0">
              <a:solidFill>
                <a:srgbClr val="FFFFFF"/>
              </a:solidFill>
            </a:endParaRPr>
          </a:p>
        </p:txBody>
      </p:sp>
    </p:spTree>
    <p:extLst>
      <p:ext uri="{BB962C8B-B14F-4D97-AF65-F5344CB8AC3E}">
        <p14:creationId xmlns:p14="http://schemas.microsoft.com/office/powerpoint/2010/main" val="178268016"/>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20</a:t>
            </a:fld>
            <a:endParaRPr lang="en-US">
              <a:solidFill>
                <a:srgbClr val="FFFFFF"/>
              </a:solidFill>
            </a:endParaRPr>
          </a:p>
        </p:txBody>
      </p:sp>
      <p:sp>
        <p:nvSpPr>
          <p:cNvPr id="3" name="Rectangle 2"/>
          <p:cNvSpPr/>
          <p:nvPr/>
        </p:nvSpPr>
        <p:spPr>
          <a:xfrm>
            <a:off x="152400" y="381000"/>
            <a:ext cx="8991600" cy="5078313"/>
          </a:xfrm>
          <a:prstGeom prst="rect">
            <a:avLst/>
          </a:prstGeom>
        </p:spPr>
        <p:txBody>
          <a:bodyPr wrap="square">
            <a:spAutoFit/>
          </a:bodyPr>
          <a:lstStyle/>
          <a:p>
            <a:pPr algn="just"/>
            <a:r>
              <a:rPr lang="en-US" sz="3600" b="1" dirty="0">
                <a:latin typeface="Times New Roman" panose="02020603050405020304" pitchFamily="18" charset="0"/>
                <a:cs typeface="Times New Roman" panose="02020603050405020304" pitchFamily="18" charset="0"/>
              </a:rPr>
              <a:t>Another prospect for the future is the use of </a:t>
            </a:r>
            <a:r>
              <a:rPr lang="en-US" sz="3600" b="1" u="sng" dirty="0">
                <a:latin typeface="Times New Roman" panose="02020603050405020304" pitchFamily="18" charset="0"/>
                <a:cs typeface="Times New Roman" panose="02020603050405020304" pitchFamily="18" charset="0"/>
              </a:rPr>
              <a:t>"DNA vaccines</a:t>
            </a:r>
            <a:r>
              <a:rPr lang="en-US" sz="3600" b="1" dirty="0">
                <a:latin typeface="Times New Roman" panose="02020603050405020304" pitchFamily="18" charset="0"/>
                <a:cs typeface="Times New Roman" panose="02020603050405020304" pitchFamily="18" charset="0"/>
              </a:rPr>
              <a:t>." These vaccines contain purified DNA encoding the appropriate viral proteins </a:t>
            </a:r>
            <a:r>
              <a:rPr lang="en-US" sz="3600" b="1" dirty="0">
                <a:solidFill>
                  <a:srgbClr val="FFFF00"/>
                </a:solidFill>
                <a:latin typeface="Times New Roman" panose="02020603050405020304" pitchFamily="18" charset="0"/>
                <a:cs typeface="Times New Roman" panose="02020603050405020304" pitchFamily="18" charset="0"/>
              </a:rPr>
              <a:t>genetically engineered into a viral vector or plasmid</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endParaRPr lang="en-US" sz="3600" b="1" dirty="0" smtClean="0">
              <a:latin typeface="Times New Roman" panose="02020603050405020304" pitchFamily="18" charset="0"/>
              <a:cs typeface="Times New Roman" panose="02020603050405020304" pitchFamily="18" charset="0"/>
            </a:endParaRPr>
          </a:p>
          <a:p>
            <a:pPr algn="just"/>
            <a:r>
              <a:rPr lang="en-US" sz="3600" b="1" dirty="0" smtClean="0">
                <a:latin typeface="Times New Roman" panose="02020603050405020304" pitchFamily="18" charset="0"/>
                <a:cs typeface="Times New Roman" panose="02020603050405020304" pitchFamily="18" charset="0"/>
              </a:rPr>
              <a:t>Immunization </a:t>
            </a:r>
            <a:r>
              <a:rPr lang="en-US" sz="3600" b="1" dirty="0">
                <a:latin typeface="Times New Roman" panose="02020603050405020304" pitchFamily="18" charset="0"/>
                <a:cs typeface="Times New Roman" panose="02020603050405020304" pitchFamily="18" charset="0"/>
              </a:rPr>
              <a:t>with this composite DNA elicits both </a:t>
            </a:r>
            <a:r>
              <a:rPr lang="en-US" sz="3600" b="1" dirty="0">
                <a:solidFill>
                  <a:srgbClr val="FF0000"/>
                </a:solidFill>
                <a:latin typeface="Times New Roman" panose="02020603050405020304" pitchFamily="18" charset="0"/>
                <a:cs typeface="Times New Roman" panose="02020603050405020304" pitchFamily="18" charset="0"/>
              </a:rPr>
              <a:t>antibody</a:t>
            </a:r>
            <a:r>
              <a:rPr lang="en-US" sz="3600" b="1" dirty="0">
                <a:latin typeface="Times New Roman" panose="02020603050405020304" pitchFamily="18" charset="0"/>
                <a:cs typeface="Times New Roman" panose="02020603050405020304" pitchFamily="18" charset="0"/>
              </a:rPr>
              <a:t> and </a:t>
            </a:r>
            <a:r>
              <a:rPr lang="en-US" sz="3600" b="1" dirty="0">
                <a:solidFill>
                  <a:srgbClr val="FF0000"/>
                </a:solidFill>
                <a:latin typeface="Times New Roman" panose="02020603050405020304" pitchFamily="18" charset="0"/>
                <a:cs typeface="Times New Roman" panose="02020603050405020304" pitchFamily="18" charset="0"/>
              </a:rPr>
              <a:t>cytotoxic T cells </a:t>
            </a:r>
            <a:r>
              <a:rPr lang="en-US" sz="3600" b="1" dirty="0">
                <a:latin typeface="Times New Roman" panose="02020603050405020304" pitchFamily="18" charset="0"/>
                <a:cs typeface="Times New Roman" panose="02020603050405020304" pitchFamily="18" charset="0"/>
              </a:rPr>
              <a:t>and protects against disease </a:t>
            </a:r>
            <a:r>
              <a:rPr lang="en-US" sz="3600" b="1" u="sng" dirty="0">
                <a:latin typeface="Times New Roman" panose="02020603050405020304" pitchFamily="18" charset="0"/>
                <a:cs typeface="Times New Roman" panose="02020603050405020304" pitchFamily="18" charset="0"/>
              </a:rPr>
              <a:t>in experimental animals</a:t>
            </a:r>
            <a:r>
              <a:rPr lang="en-US" dirty="0">
                <a:latin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8119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21</a:t>
            </a:fld>
            <a:endParaRPr lang="en-US">
              <a:solidFill>
                <a:srgbClr val="FFFFFF"/>
              </a:solidFill>
            </a:endParaRPr>
          </a:p>
        </p:txBody>
      </p:sp>
      <p:sp>
        <p:nvSpPr>
          <p:cNvPr id="3" name="Rectangle 2"/>
          <p:cNvSpPr/>
          <p:nvPr/>
        </p:nvSpPr>
        <p:spPr>
          <a:xfrm>
            <a:off x="304800" y="228600"/>
            <a:ext cx="8382000" cy="2185214"/>
          </a:xfrm>
          <a:prstGeom prst="rect">
            <a:avLst/>
          </a:prstGeom>
        </p:spPr>
        <p:txBody>
          <a:bodyPr wrap="square">
            <a:spAutoFit/>
          </a:bodyPr>
          <a:lstStyle/>
          <a:p>
            <a:r>
              <a:rPr lang="en-US" sz="4000" b="1" dirty="0">
                <a:solidFill>
                  <a:srgbClr val="FFFF00"/>
                </a:solidFill>
              </a:rPr>
              <a:t>Passive Immunity</a:t>
            </a:r>
          </a:p>
          <a:p>
            <a:r>
              <a:rPr lang="en-US" sz="3200" b="1" dirty="0"/>
              <a:t>Passive</a:t>
            </a:r>
            <a:r>
              <a:rPr lang="en-US" sz="3200" dirty="0"/>
              <a:t> immunity is provided by the administration of preformed antibody in preparations called immune globulins. </a:t>
            </a:r>
            <a:endParaRPr lang="en-US" sz="3200" dirty="0">
              <a:effectLst/>
            </a:endParaRPr>
          </a:p>
        </p:txBody>
      </p:sp>
      <p:sp>
        <p:nvSpPr>
          <p:cNvPr id="4" name="TextBox 3"/>
          <p:cNvSpPr txBox="1"/>
          <p:nvPr/>
        </p:nvSpPr>
        <p:spPr>
          <a:xfrm>
            <a:off x="457200" y="2895600"/>
            <a:ext cx="8458200" cy="2000548"/>
          </a:xfrm>
          <a:prstGeom prst="rect">
            <a:avLst/>
          </a:prstGeom>
          <a:noFill/>
        </p:spPr>
        <p:txBody>
          <a:bodyPr wrap="square" rtlCol="0">
            <a:spAutoFit/>
          </a:bodyPr>
          <a:lstStyle/>
          <a:p>
            <a:r>
              <a:rPr lang="en-US" sz="4000" b="1" dirty="0">
                <a:solidFill>
                  <a:srgbClr val="FFFF00"/>
                </a:solidFill>
              </a:rPr>
              <a:t>Passive–active immunity </a:t>
            </a:r>
            <a:r>
              <a:rPr lang="en-US" sz="2800" dirty="0"/>
              <a:t>is induced by giving both immune globulins to provide immediate protection and a vaccine to provide long-term protection. </a:t>
            </a:r>
          </a:p>
        </p:txBody>
      </p:sp>
    </p:spTree>
    <p:extLst>
      <p:ext uri="{BB962C8B-B14F-4D97-AF65-F5344CB8AC3E}">
        <p14:creationId xmlns:p14="http://schemas.microsoft.com/office/powerpoint/2010/main" val="366931970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22</a:t>
            </a:fld>
            <a:endParaRPr lang="en-US">
              <a:solidFill>
                <a:srgbClr val="FFFFFF"/>
              </a:solidFill>
            </a:endParaRPr>
          </a:p>
        </p:txBody>
      </p:sp>
      <p:sp>
        <p:nvSpPr>
          <p:cNvPr id="3" name="Rectangle 2"/>
          <p:cNvSpPr/>
          <p:nvPr/>
        </p:nvSpPr>
        <p:spPr>
          <a:xfrm>
            <a:off x="152400" y="29029"/>
            <a:ext cx="8686800" cy="5816977"/>
          </a:xfrm>
          <a:prstGeom prst="rect">
            <a:avLst/>
          </a:prstGeom>
        </p:spPr>
        <p:txBody>
          <a:bodyPr wrap="square">
            <a:spAutoFit/>
          </a:bodyPr>
          <a:lstStyle/>
          <a:p>
            <a:endParaRPr lang="en-US" sz="2800" b="1" dirty="0" smtClean="0"/>
          </a:p>
          <a:p>
            <a:r>
              <a:rPr lang="en-US" sz="2800" b="1" dirty="0" smtClean="0">
                <a:solidFill>
                  <a:srgbClr val="FFFF00"/>
                </a:solidFill>
              </a:rPr>
              <a:t>Example:</a:t>
            </a:r>
          </a:p>
          <a:p>
            <a:pPr marL="457200" indent="-457200" algn="just">
              <a:buFont typeface="Wingdings" panose="05000000000000000000" pitchFamily="2" charset="2"/>
              <a:buChar char="q"/>
            </a:pPr>
            <a:r>
              <a:rPr lang="en-US" sz="2800" b="1" dirty="0" smtClean="0">
                <a:solidFill>
                  <a:schemeClr val="tx2">
                    <a:lumMod val="10000"/>
                  </a:schemeClr>
                </a:solidFill>
                <a:latin typeface="Times New Roman" panose="02020603050405020304" pitchFamily="18" charset="0"/>
                <a:cs typeface="Times New Roman" panose="02020603050405020304" pitchFamily="18" charset="0"/>
              </a:rPr>
              <a:t>Rabies immune globulin</a:t>
            </a:r>
            <a:r>
              <a:rPr lang="en-US" sz="2800" b="1" dirty="0" smtClean="0">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(RIG) </a:t>
            </a:r>
            <a:r>
              <a:rPr lang="en-US" sz="2800" b="1" dirty="0">
                <a:latin typeface="Times New Roman" panose="02020603050405020304" pitchFamily="18" charset="0"/>
                <a:cs typeface="Times New Roman" panose="02020603050405020304" pitchFamily="18" charset="0"/>
              </a:rPr>
              <a:t>is used in the prevention of rabies in people who may have been exposed to the virus. It is administered by injecting as much RIG as possible into the tissue </a:t>
            </a:r>
            <a:r>
              <a:rPr lang="en-US" sz="2800" b="1" u="sng" dirty="0">
                <a:latin typeface="Times New Roman" panose="02020603050405020304" pitchFamily="18" charset="0"/>
                <a:cs typeface="Times New Roman" panose="02020603050405020304" pitchFamily="18" charset="0"/>
              </a:rPr>
              <a:t>at the bite site and the remainder is given intramuscularly</a:t>
            </a:r>
            <a:r>
              <a:rPr lang="en-US" sz="2800" b="1" dirty="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q"/>
            </a:pPr>
            <a:endParaRPr lang="en-US" sz="2800" b="1"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 </a:t>
            </a:r>
            <a:r>
              <a:rPr lang="en-US" sz="2800" b="1" dirty="0">
                <a:solidFill>
                  <a:schemeClr val="tx2">
                    <a:lumMod val="10000"/>
                  </a:schemeClr>
                </a:solidFill>
                <a:latin typeface="Times New Roman" panose="02020603050405020304" pitchFamily="18" charset="0"/>
                <a:cs typeface="Times New Roman" panose="02020603050405020304" pitchFamily="18" charset="0"/>
              </a:rPr>
              <a:t>Varicella-zoster immune globulin </a:t>
            </a:r>
            <a:r>
              <a:rPr lang="en-US" sz="2800" b="1" dirty="0">
                <a:solidFill>
                  <a:srgbClr val="FF0000"/>
                </a:solidFill>
                <a:latin typeface="Times New Roman" panose="02020603050405020304" pitchFamily="18" charset="0"/>
                <a:cs typeface="Times New Roman" panose="02020603050405020304" pitchFamily="18" charset="0"/>
              </a:rPr>
              <a:t>(VZIG) </a:t>
            </a:r>
            <a:r>
              <a:rPr lang="en-US" sz="2800" b="1" dirty="0">
                <a:latin typeface="Times New Roman" panose="02020603050405020304" pitchFamily="18" charset="0"/>
                <a:cs typeface="Times New Roman" panose="02020603050405020304" pitchFamily="18" charset="0"/>
              </a:rPr>
              <a:t>is used in the prevention of disseminated zoster in people who may have been exposed to the virus and who are immunocompromised. </a:t>
            </a:r>
          </a:p>
          <a:p>
            <a:pPr algn="just"/>
            <a:endParaRPr lang="ar-IQ"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1931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23</a:t>
            </a:fld>
            <a:endParaRPr lang="en-US">
              <a:solidFill>
                <a:srgbClr val="FFFFFF"/>
              </a:solidFill>
            </a:endParaRPr>
          </a:p>
        </p:txBody>
      </p:sp>
      <p:sp>
        <p:nvSpPr>
          <p:cNvPr id="3" name="Rectangle 2"/>
          <p:cNvSpPr/>
          <p:nvPr/>
        </p:nvSpPr>
        <p:spPr>
          <a:xfrm>
            <a:off x="152400" y="469642"/>
            <a:ext cx="8839200" cy="5509200"/>
          </a:xfrm>
          <a:prstGeom prst="rect">
            <a:avLst/>
          </a:prstGeom>
        </p:spPr>
        <p:txBody>
          <a:bodyPr wrap="square">
            <a:spAutoFit/>
          </a:bodyPr>
          <a:lstStyle/>
          <a:p>
            <a:pPr marL="457200" indent="-457200" algn="just">
              <a:buFont typeface="Wingdings" panose="05000000000000000000" pitchFamily="2" charset="2"/>
              <a:buChar char="q"/>
            </a:pPr>
            <a:r>
              <a:rPr lang="en-US" sz="3200" dirty="0">
                <a:solidFill>
                  <a:schemeClr val="bg1"/>
                </a:solidFill>
                <a:latin typeface="Times New Roman" panose="02020603050405020304" pitchFamily="18" charset="0"/>
                <a:cs typeface="Times New Roman" panose="02020603050405020304" pitchFamily="18" charset="0"/>
              </a:rPr>
              <a:t>Hepatitis B immune globulin </a:t>
            </a:r>
            <a:r>
              <a:rPr lang="en-US" sz="3200" b="1" dirty="0">
                <a:solidFill>
                  <a:srgbClr val="FF0000"/>
                </a:solidFill>
                <a:latin typeface="Times New Roman" panose="02020603050405020304" pitchFamily="18" charset="0"/>
                <a:cs typeface="Times New Roman" panose="02020603050405020304" pitchFamily="18" charset="0"/>
              </a:rPr>
              <a:t>(HBIG) </a:t>
            </a:r>
            <a:r>
              <a:rPr lang="en-US" sz="3200" dirty="0">
                <a:latin typeface="Times New Roman" panose="02020603050405020304" pitchFamily="18" charset="0"/>
                <a:cs typeface="Times New Roman" panose="02020603050405020304" pitchFamily="18" charset="0"/>
              </a:rPr>
              <a:t>is used in the prevention of </a:t>
            </a:r>
            <a:r>
              <a:rPr lang="en-US" sz="3200" b="1" dirty="0">
                <a:solidFill>
                  <a:srgbClr val="FFC000"/>
                </a:solidFill>
                <a:latin typeface="Times New Roman" panose="02020603050405020304" pitchFamily="18" charset="0"/>
                <a:cs typeface="Times New Roman" panose="02020603050405020304" pitchFamily="18" charset="0"/>
              </a:rPr>
              <a:t>hepatitis B</a:t>
            </a:r>
            <a:r>
              <a:rPr lang="en-US" sz="3200" dirty="0">
                <a:latin typeface="Times New Roman" panose="02020603050405020304" pitchFamily="18" charset="0"/>
                <a:cs typeface="Times New Roman" panose="02020603050405020304" pitchFamily="18" charset="0"/>
              </a:rPr>
              <a:t> in people who may have been exposed to the virus either by needle-stick or as a neonate born of a mother who is a carrier of HBV. </a:t>
            </a:r>
            <a:endParaRPr lang="en-US" sz="32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endParaRPr lang="en-US" sz="32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preparation contains a high titer of antibody to hepatitis B virus and is obtained from humans to avoid hypersensitivity reactions. HBIG is often used in conjunction with hepatitis B vaccine, an example of passive–active immunization.</a:t>
            </a:r>
            <a:endParaRPr lang="en-US" sz="3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13625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561975"/>
            <a:ext cx="9372600" cy="7419975"/>
          </a:xfrm>
          <a:prstGeom prst="rect">
            <a:avLst/>
          </a:prstGeom>
        </p:spPr>
      </p:pic>
    </p:spTree>
    <p:extLst>
      <p:ext uri="{BB962C8B-B14F-4D97-AF65-F5344CB8AC3E}">
        <p14:creationId xmlns:p14="http://schemas.microsoft.com/office/powerpoint/2010/main" val="4272303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hp\Desktop\hpqscan0010.jpg"/>
          <p:cNvPicPr>
            <a:picLocks noChangeAspect="1" noChangeArrowheads="1"/>
          </p:cNvPicPr>
          <p:nvPr/>
        </p:nvPicPr>
        <p:blipFill>
          <a:blip r:embed="rId2" cstate="print"/>
          <a:srcRect/>
          <a:stretch>
            <a:fillRect/>
          </a:stretch>
        </p:blipFill>
        <p:spPr bwMode="auto">
          <a:xfrm>
            <a:off x="0" y="0"/>
            <a:ext cx="10439400" cy="7239000"/>
          </a:xfrm>
          <a:prstGeom prst="rect">
            <a:avLst/>
          </a:prstGeom>
          <a:noFill/>
        </p:spPr>
      </p:pic>
    </p:spTree>
    <p:extLst>
      <p:ext uri="{BB962C8B-B14F-4D97-AF65-F5344CB8AC3E}">
        <p14:creationId xmlns:p14="http://schemas.microsoft.com/office/powerpoint/2010/main" val="9617053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26</a:t>
            </a:fld>
            <a:endParaRPr lang="en-US">
              <a:solidFill>
                <a:srgbClr val="FFFFFF"/>
              </a:solidFill>
            </a:endParaRPr>
          </a:p>
        </p:txBody>
      </p:sp>
      <p:sp>
        <p:nvSpPr>
          <p:cNvPr id="3" name="Rectangle 2"/>
          <p:cNvSpPr/>
          <p:nvPr/>
        </p:nvSpPr>
        <p:spPr>
          <a:xfrm>
            <a:off x="152400" y="61302"/>
            <a:ext cx="8839200" cy="5447645"/>
          </a:xfrm>
          <a:prstGeom prst="rect">
            <a:avLst/>
          </a:prstGeom>
        </p:spPr>
        <p:txBody>
          <a:bodyPr wrap="square">
            <a:spAutoFit/>
          </a:bodyPr>
          <a:lstStyle/>
          <a:p>
            <a:r>
              <a:rPr lang="en-US" sz="4000" dirty="0">
                <a:solidFill>
                  <a:srgbClr val="FFFF00"/>
                </a:solidFill>
              </a:rPr>
              <a:t>Herd Immunity</a:t>
            </a:r>
          </a:p>
          <a:p>
            <a:pPr algn="just"/>
            <a:r>
              <a:rPr lang="en-US" sz="2400" dirty="0">
                <a:latin typeface="Times New Roman" panose="02020603050405020304" pitchFamily="18" charset="0"/>
                <a:cs typeface="Times New Roman" panose="02020603050405020304" pitchFamily="18" charset="0"/>
              </a:rPr>
              <a:t>Herd immunity (also known as community immunity) occurs when a sufficiently large percentage of the population (the "herd") is immunized so that an unimmunized individual is protected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herd immunity to occur, the vaccine must prevent transmission of the virus as well as prevent disease. For example, the live, attenuated polio vaccine can provide good herd immunity because it induces intestinal IgA, which prevents poliovirus from replicating in the gastrointestinal tract and being transmitted to others</a:t>
            </a:r>
            <a:r>
              <a:rPr lang="en-US" sz="24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However, the killed polio vaccine does not induce herd immunity because secretory IgA is not produced and immunized individuals (although protected from poliomyelitis) can still serve as a source of poliovirus for others.</a:t>
            </a:r>
            <a:endParaRPr lang="en-US" sz="280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1122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6924973"/>
          </a:xfrm>
          <a:prstGeom prst="rect">
            <a:avLst/>
          </a:prstGeom>
        </p:spPr>
        <p:txBody>
          <a:bodyPr wrap="square">
            <a:spAutoFit/>
          </a:bodyPr>
          <a:lstStyle/>
          <a:p>
            <a:r>
              <a:rPr lang="en-US" sz="4800" b="1" dirty="0" smtClean="0">
                <a:solidFill>
                  <a:srgbClr val="FF0000"/>
                </a:solidFill>
                <a:latin typeface="Arial Black"/>
              </a:rPr>
              <a:t>TECHNOLOGIES</a:t>
            </a:r>
          </a:p>
          <a:p>
            <a:r>
              <a:rPr lang="en-US" sz="3600" dirty="0" smtClean="0">
                <a:solidFill>
                  <a:srgbClr val="000000"/>
                </a:solidFill>
                <a:latin typeface="Arial"/>
              </a:rPr>
              <a:t>• </a:t>
            </a:r>
            <a:r>
              <a:rPr lang="en-US" sz="3600" dirty="0" smtClean="0">
                <a:solidFill>
                  <a:srgbClr val="FFC000"/>
                </a:solidFill>
                <a:latin typeface="Arial"/>
              </a:rPr>
              <a:t>Vaccine delivery technologies:</a:t>
            </a:r>
          </a:p>
          <a:p>
            <a:endParaRPr lang="en-US" sz="3600" dirty="0" smtClean="0">
              <a:solidFill>
                <a:srgbClr val="FFC000"/>
              </a:solidFill>
              <a:latin typeface="Arial"/>
            </a:endParaRPr>
          </a:p>
          <a:p>
            <a:r>
              <a:rPr lang="en-US" sz="3600" dirty="0" smtClean="0">
                <a:solidFill>
                  <a:srgbClr val="FFC000"/>
                </a:solidFill>
                <a:latin typeface="Arial"/>
              </a:rPr>
              <a:t>• Transcutaneous vaccines,</a:t>
            </a:r>
          </a:p>
          <a:p>
            <a:endParaRPr lang="en-US" sz="3600" dirty="0" smtClean="0">
              <a:solidFill>
                <a:srgbClr val="FFC000"/>
              </a:solidFill>
              <a:latin typeface="Arial"/>
            </a:endParaRPr>
          </a:p>
          <a:p>
            <a:pPr lvl="0"/>
            <a:r>
              <a:rPr lang="en-US" sz="3600" dirty="0" smtClean="0">
                <a:solidFill>
                  <a:srgbClr val="FFC000"/>
                </a:solidFill>
                <a:latin typeface="Arial"/>
              </a:rPr>
              <a:t>• Nasal sprays</a:t>
            </a:r>
          </a:p>
          <a:p>
            <a:pPr lvl="0"/>
            <a:endParaRPr lang="en-US" sz="3600" dirty="0" smtClean="0">
              <a:solidFill>
                <a:srgbClr val="FFC000"/>
              </a:solidFill>
            </a:endParaRPr>
          </a:p>
          <a:p>
            <a:pPr lvl="0"/>
            <a:r>
              <a:rPr lang="en-US" sz="3600" dirty="0" smtClean="0">
                <a:solidFill>
                  <a:srgbClr val="FFC000"/>
                </a:solidFill>
              </a:rPr>
              <a:t>• </a:t>
            </a:r>
            <a:r>
              <a:rPr lang="en-US" sz="3600" dirty="0">
                <a:solidFill>
                  <a:srgbClr val="FFC000"/>
                </a:solidFill>
              </a:rPr>
              <a:t>Transgenic edible plants containing genes for human vaccine</a:t>
            </a:r>
            <a:r>
              <a:rPr lang="en-US" sz="3600" dirty="0" smtClean="0">
                <a:solidFill>
                  <a:srgbClr val="FFC000"/>
                </a:solidFill>
              </a:rPr>
              <a:t>, antigens.</a:t>
            </a:r>
            <a:endParaRPr lang="en-US" sz="3600" dirty="0">
              <a:solidFill>
                <a:srgbClr val="FFC000"/>
              </a:solidFill>
            </a:endParaRPr>
          </a:p>
          <a:p>
            <a:endParaRPr lang="en-US" sz="3600" dirty="0" smtClean="0">
              <a:solidFill>
                <a:srgbClr val="FFC000"/>
              </a:solidFill>
              <a:latin typeface="Arial"/>
            </a:endParaRPr>
          </a:p>
          <a:p>
            <a:endParaRPr lang="en-US" sz="3600" dirty="0" smtClean="0">
              <a:solidFill>
                <a:srgbClr val="FFC000"/>
              </a:solidFill>
              <a:latin typeface="Arial"/>
            </a:endParaRPr>
          </a:p>
          <a:p>
            <a:r>
              <a:rPr lang="en-US" sz="3600" dirty="0" smtClean="0">
                <a:solidFill>
                  <a:srgbClr val="000000"/>
                </a:solidFill>
                <a:latin typeface="Arial"/>
              </a:rPr>
              <a:t>•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srcRect/>
          <a:stretch>
            <a:fillRect/>
          </a:stretch>
        </p:blipFill>
        <p:spPr bwMode="auto">
          <a:xfrm>
            <a:off x="1371600" y="0"/>
            <a:ext cx="6705599" cy="6858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ChangeArrowheads="1"/>
          </p:cNvSpPr>
          <p:nvPr/>
        </p:nvSpPr>
        <p:spPr bwMode="auto">
          <a:xfrm>
            <a:off x="2971800" y="2667000"/>
            <a:ext cx="5202238" cy="914400"/>
          </a:xfrm>
          <a:prstGeom prst="rect">
            <a:avLst/>
          </a:prstGeom>
          <a:noFill/>
          <a:ln w="9525">
            <a:noFill/>
            <a:miter lim="800000"/>
            <a:headEnd/>
            <a:tailEnd/>
          </a:ln>
          <a:effectLst>
            <a:outerShdw blurRad="225425" dist="50800" dir="5220000" algn="ctr">
              <a:srgbClr val="000000">
                <a:alpha val="33000"/>
              </a:srgbClr>
            </a:outerShdw>
          </a:effectLst>
          <a:scene3d>
            <a:camera prst="perspectiveHeroicExtremeRightFacing"/>
            <a:lightRig rig="harsh" dir="t">
              <a:rot lat="0" lon="0" rev="3000000"/>
            </a:lightRig>
          </a:scene3d>
          <a:sp3d extrusionH="254000" contourW="19050">
            <a:bevelT w="82550" h="44450" prst="angle"/>
            <a:bevelB w="82550" h="44450" prst="angle"/>
            <a:contourClr>
              <a:srgbClr val="FFFFFF"/>
            </a:contourClr>
          </a:sp3d>
        </p:spPr>
        <p:txBody>
          <a:bodyPr>
            <a:spAutoFit/>
          </a:bodyPr>
          <a:lstStyle/>
          <a:p>
            <a:r>
              <a:rPr lang="en-US" sz="5400" b="1" i="1" dirty="0">
                <a:solidFill>
                  <a:schemeClr val="tx2"/>
                </a:solidFill>
                <a:latin typeface="Algerian" pitchFamily="82" charset="0"/>
              </a:rPr>
              <a:t>Thank you</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smtClean="0"/>
              <a:t>Vaccines</a:t>
            </a:r>
          </a:p>
        </p:txBody>
      </p:sp>
      <p:sp>
        <p:nvSpPr>
          <p:cNvPr id="44034" name="Slide Number Placeholder 4"/>
          <p:cNvSpPr>
            <a:spLocks noGrp="1"/>
          </p:cNvSpPr>
          <p:nvPr>
            <p:ph type="sldNum" sz="quarter" idx="12"/>
          </p:nvPr>
        </p:nvSpPr>
        <p:spPr>
          <a:noFill/>
        </p:spPr>
        <p:txBody>
          <a:bodyPr/>
          <a:lstStyle/>
          <a:p>
            <a:fld id="{731AA012-E5FC-41F5-9935-0AA0E0D8D5FC}" type="slidenum">
              <a:rPr lang="en-US">
                <a:solidFill>
                  <a:srgbClr val="FFFFFF"/>
                </a:solidFill>
              </a:rPr>
              <a:pPr/>
              <a:t>3</a:t>
            </a:fld>
            <a:endParaRPr lang="en-US">
              <a:solidFill>
                <a:srgbClr val="FFFFFF"/>
              </a:solidFill>
            </a:endParaRPr>
          </a:p>
        </p:txBody>
      </p:sp>
      <p:sp>
        <p:nvSpPr>
          <p:cNvPr id="44036" name="Text Box 3"/>
          <p:cNvSpPr txBox="1">
            <a:spLocks noChangeArrowheads="1"/>
          </p:cNvSpPr>
          <p:nvPr/>
        </p:nvSpPr>
        <p:spPr bwMode="auto">
          <a:xfrm>
            <a:off x="152400" y="1752603"/>
            <a:ext cx="8763000" cy="4247317"/>
          </a:xfrm>
          <a:prstGeom prst="rect">
            <a:avLst/>
          </a:prstGeom>
          <a:noFill/>
          <a:ln w="9525">
            <a:noFill/>
            <a:miter lim="800000"/>
            <a:headEnd/>
            <a:tailEnd/>
          </a:ln>
        </p:spPr>
        <p:txBody>
          <a:bodyPr>
            <a:spAutoFit/>
          </a:bodyPr>
          <a:lstStyle/>
          <a:p>
            <a:pPr algn="ctr" eaLnBrk="0" fontAlgn="base" hangingPunct="0">
              <a:spcBef>
                <a:spcPct val="50000"/>
              </a:spcBef>
              <a:spcAft>
                <a:spcPct val="0"/>
              </a:spcAft>
              <a:buFontTx/>
              <a:buChar char="•"/>
            </a:pPr>
            <a:r>
              <a:rPr lang="en-US" sz="3600" b="1" dirty="0" smtClean="0">
                <a:solidFill>
                  <a:srgbClr val="FFFFFF"/>
                </a:solidFill>
              </a:rPr>
              <a:t>  1796 Jenner:  wild type animal-adapted virus</a:t>
            </a:r>
          </a:p>
          <a:p>
            <a:pPr algn="ctr" eaLnBrk="0" fontAlgn="base" hangingPunct="0">
              <a:spcBef>
                <a:spcPct val="50000"/>
              </a:spcBef>
              <a:spcAft>
                <a:spcPct val="0"/>
              </a:spcAft>
              <a:buFontTx/>
              <a:buChar char="•"/>
            </a:pPr>
            <a:r>
              <a:rPr lang="en-US" sz="3600" b="1" dirty="0" smtClean="0">
                <a:solidFill>
                  <a:srgbClr val="FFFFFF"/>
                </a:solidFill>
              </a:rPr>
              <a:t>  1800’s Pasteur: Attenuated virus</a:t>
            </a:r>
          </a:p>
          <a:p>
            <a:pPr algn="ctr" eaLnBrk="0" fontAlgn="base" hangingPunct="0">
              <a:spcBef>
                <a:spcPct val="50000"/>
              </a:spcBef>
              <a:spcAft>
                <a:spcPct val="0"/>
              </a:spcAft>
              <a:buFontTx/>
              <a:buChar char="•"/>
            </a:pPr>
            <a:r>
              <a:rPr lang="en-US" sz="3600" b="1" dirty="0" smtClean="0">
                <a:solidFill>
                  <a:srgbClr val="FFFFFF"/>
                </a:solidFill>
              </a:rPr>
              <a:t>  </a:t>
            </a:r>
            <a:r>
              <a:rPr lang="en-US" sz="3600" b="1" dirty="0" smtClean="0">
                <a:solidFill>
                  <a:srgbClr val="FFFF00"/>
                </a:solidFill>
              </a:rPr>
              <a:t>1996 DNA vaccines</a:t>
            </a:r>
          </a:p>
          <a:p>
            <a:pPr algn="ctr" eaLnBrk="0" fontAlgn="base" hangingPunct="0">
              <a:spcBef>
                <a:spcPct val="50000"/>
              </a:spcBef>
              <a:spcAft>
                <a:spcPct val="0"/>
              </a:spcAft>
            </a:pPr>
            <a:endParaRPr lang="en-US" sz="3600" b="1" dirty="0" smtClean="0">
              <a:solidFill>
                <a:srgbClr val="66FF66"/>
              </a:solidFill>
            </a:endParaRPr>
          </a:p>
        </p:txBody>
      </p:sp>
    </p:spTree>
    <p:extLst>
      <p:ext uri="{BB962C8B-B14F-4D97-AF65-F5344CB8AC3E}">
        <p14:creationId xmlns:p14="http://schemas.microsoft.com/office/powerpoint/2010/main" val="3648784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Question</a:t>
            </a:r>
            <a:endParaRPr lang="ar-IQ" dirty="0"/>
          </a:p>
        </p:txBody>
      </p:sp>
      <p:sp>
        <p:nvSpPr>
          <p:cNvPr id="3" name="عنصر نائب للمحتوى 2"/>
          <p:cNvSpPr>
            <a:spLocks noGrp="1"/>
          </p:cNvSpPr>
          <p:nvPr>
            <p:ph idx="1"/>
          </p:nvPr>
        </p:nvSpPr>
        <p:spPr>
          <a:xfrm>
            <a:off x="152400" y="1807361"/>
            <a:ext cx="8686800" cy="4051437"/>
          </a:xfrm>
        </p:spPr>
        <p:txBody>
          <a:bodyPr>
            <a:normAutofit/>
          </a:bodyPr>
          <a:lstStyle/>
          <a:p>
            <a:pPr algn="ctr"/>
            <a:r>
              <a:rPr lang="en-US" sz="4000" b="1" dirty="0" smtClean="0">
                <a:solidFill>
                  <a:schemeClr val="bg1"/>
                </a:solidFill>
              </a:rPr>
              <a:t>Differentiate between disadvantages of live attenuated and killed vaccines</a:t>
            </a:r>
            <a:endParaRPr lang="ar-IQ" sz="4000" b="1" dirty="0">
              <a:solidFill>
                <a:schemeClr val="bg1"/>
              </a:solidFill>
            </a:endParaRPr>
          </a:p>
        </p:txBody>
      </p:sp>
    </p:spTree>
    <p:extLst>
      <p:ext uri="{BB962C8B-B14F-4D97-AF65-F5344CB8AC3E}">
        <p14:creationId xmlns:p14="http://schemas.microsoft.com/office/powerpoint/2010/main" val="180439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84287"/>
            <a:ext cx="8686800" cy="5078313"/>
          </a:xfrm>
          <a:prstGeom prst="rect">
            <a:avLst/>
          </a:prstGeom>
        </p:spPr>
        <p:txBody>
          <a:bodyPr wrap="square">
            <a:spAutoFit/>
          </a:bodyPr>
          <a:lstStyle/>
          <a:p>
            <a:pPr marL="571500" indent="-571500"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Because few drugs are useful against viral infections, prevention of infection by the use of vaccines is very important</a:t>
            </a:r>
            <a:r>
              <a:rPr lang="en-US" sz="3600" dirty="0" smtClean="0">
                <a:latin typeface="Times New Roman" panose="02020603050405020304" pitchFamily="18" charset="0"/>
                <a:cs typeface="Times New Roman" panose="02020603050405020304" pitchFamily="18" charset="0"/>
              </a:rPr>
              <a:t>.</a:t>
            </a:r>
          </a:p>
          <a:p>
            <a:pPr marL="571500" indent="-571500" algn="just">
              <a:buFont typeface="Wingdings" panose="05000000000000000000" pitchFamily="2" charset="2"/>
              <a:buChar char="q"/>
            </a:pPr>
            <a:endParaRPr lang="en-US" sz="3600" dirty="0" smtClean="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Prevention of viral diseases can be achieved by the </a:t>
            </a:r>
            <a:r>
              <a:rPr lang="en-US" sz="3600" b="1" dirty="0">
                <a:solidFill>
                  <a:srgbClr val="FFFF00"/>
                </a:solidFill>
                <a:latin typeface="Times New Roman" panose="02020603050405020304" pitchFamily="18" charset="0"/>
                <a:cs typeface="Times New Roman" panose="02020603050405020304" pitchFamily="18" charset="0"/>
              </a:rPr>
              <a:t>use of vaccines that induce </a:t>
            </a:r>
            <a:r>
              <a:rPr lang="en-US" sz="3600" b="1" dirty="0">
                <a:solidFill>
                  <a:srgbClr val="FF0000"/>
                </a:solidFill>
                <a:latin typeface="Times New Roman" panose="02020603050405020304" pitchFamily="18" charset="0"/>
                <a:cs typeface="Times New Roman" panose="02020603050405020304" pitchFamily="18" charset="0"/>
              </a:rPr>
              <a:t>active immunity </a:t>
            </a:r>
            <a:r>
              <a:rPr lang="en-US" sz="3600" dirty="0">
                <a:solidFill>
                  <a:srgbClr val="FFFF00"/>
                </a:solidFill>
                <a:latin typeface="Times New Roman" panose="02020603050405020304" pitchFamily="18" charset="0"/>
                <a:cs typeface="Times New Roman" panose="02020603050405020304" pitchFamily="18" charset="0"/>
              </a:rPr>
              <a:t>or </a:t>
            </a:r>
            <a:r>
              <a:rPr lang="en-US" sz="3600" b="1" dirty="0">
                <a:solidFill>
                  <a:srgbClr val="FFFF00"/>
                </a:solidFill>
                <a:latin typeface="Times New Roman" panose="02020603050405020304" pitchFamily="18" charset="0"/>
                <a:cs typeface="Times New Roman" panose="02020603050405020304" pitchFamily="18" charset="0"/>
              </a:rPr>
              <a:t>by the administration of preformed antibody that provides </a:t>
            </a:r>
            <a:r>
              <a:rPr lang="en-US" sz="3600" b="1" dirty="0">
                <a:solidFill>
                  <a:srgbClr val="FF0000"/>
                </a:solidFill>
                <a:latin typeface="Times New Roman" panose="02020603050405020304" pitchFamily="18" charset="0"/>
                <a:cs typeface="Times New Roman" panose="02020603050405020304" pitchFamily="18" charset="0"/>
              </a:rPr>
              <a:t>passive immunity</a:t>
            </a:r>
            <a:r>
              <a:rPr lang="en-US" sz="3600" b="1" dirty="0">
                <a:solidFill>
                  <a:srgbClr val="FFFF00"/>
                </a:solidFill>
                <a:latin typeface="Times New Roman" panose="02020603050405020304" pitchFamily="18" charset="0"/>
                <a:cs typeface="Times New Roman" panose="02020603050405020304" pitchFamily="18" charset="0"/>
              </a:rPr>
              <a:t>.</a:t>
            </a:r>
            <a:endParaRPr lang="en-US" sz="3600" b="1" dirty="0">
              <a:solidFill>
                <a:srgbClr val="FFFF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87099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3999" cy="6858000"/>
          </a:xfrm>
          <a:prstGeom prst="rect">
            <a:avLst/>
          </a:prstGeom>
        </p:spPr>
      </p:pic>
      <p:sp>
        <p:nvSpPr>
          <p:cNvPr id="3" name="TextBox 2"/>
          <p:cNvSpPr txBox="1"/>
          <p:nvPr/>
        </p:nvSpPr>
        <p:spPr>
          <a:xfrm>
            <a:off x="2209800" y="533400"/>
            <a:ext cx="4800600" cy="10668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p:txBody>
      </p:sp>
      <p:sp>
        <p:nvSpPr>
          <p:cNvPr id="4" name="TextBox 3"/>
          <p:cNvSpPr txBox="1"/>
          <p:nvPr/>
        </p:nvSpPr>
        <p:spPr>
          <a:xfrm>
            <a:off x="2667000" y="914400"/>
            <a:ext cx="3886200" cy="584775"/>
          </a:xfrm>
          <a:prstGeom prst="rect">
            <a:avLst/>
          </a:prstGeom>
          <a:noFill/>
        </p:spPr>
        <p:txBody>
          <a:bodyPr wrap="square" rtlCol="0">
            <a:spAutoFit/>
          </a:bodyPr>
          <a:lstStyle/>
          <a:p>
            <a:r>
              <a:rPr lang="en-US" sz="3200" b="1" dirty="0" smtClean="0">
                <a:solidFill>
                  <a:schemeClr val="bg1"/>
                </a:solidFill>
              </a:rPr>
              <a:t>Type of vaccine</a:t>
            </a:r>
            <a:endParaRPr lang="en-US" sz="3200" b="1" dirty="0">
              <a:solidFill>
                <a:schemeClr val="bg1"/>
              </a:solidFill>
            </a:endParaRPr>
          </a:p>
        </p:txBody>
      </p:sp>
    </p:spTree>
    <p:extLst>
      <p:ext uri="{BB962C8B-B14F-4D97-AF65-F5344CB8AC3E}">
        <p14:creationId xmlns:p14="http://schemas.microsoft.com/office/powerpoint/2010/main" val="429047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D805F2-602F-4C90-97D5-B4D962AD7374}" type="slidenum">
              <a:rPr lang="en-US" smtClean="0">
                <a:solidFill>
                  <a:srgbClr val="FFFFFF"/>
                </a:solidFill>
              </a:rPr>
              <a:pPr>
                <a:defRPr/>
              </a:pPr>
              <a:t>6</a:t>
            </a:fld>
            <a:endParaRPr lang="en-US">
              <a:solidFill>
                <a:srgbClr val="FFFFFF"/>
              </a:solidFill>
            </a:endParaRPr>
          </a:p>
        </p:txBody>
      </p:sp>
      <p:sp>
        <p:nvSpPr>
          <p:cNvPr id="3" name="Rectangle 2"/>
          <p:cNvSpPr/>
          <p:nvPr/>
        </p:nvSpPr>
        <p:spPr>
          <a:xfrm>
            <a:off x="-14514" y="284"/>
            <a:ext cx="9067800" cy="5016758"/>
          </a:xfrm>
          <a:prstGeom prst="rect">
            <a:avLst/>
          </a:prstGeom>
        </p:spPr>
        <p:txBody>
          <a:bodyPr wrap="square">
            <a:spAutoFit/>
          </a:bodyPr>
          <a:lstStyle/>
          <a:p>
            <a:r>
              <a:rPr lang="en-US" sz="2800" b="1" dirty="0">
                <a:solidFill>
                  <a:srgbClr val="FFFF00"/>
                </a:solidFill>
              </a:rPr>
              <a:t>Active Immunity</a:t>
            </a:r>
          </a:p>
          <a:p>
            <a:pPr algn="just"/>
            <a:r>
              <a:rPr lang="en-US" sz="3200" b="1" dirty="0">
                <a:latin typeface="Times New Roman" panose="02020603050405020304" pitchFamily="18" charset="0"/>
                <a:cs typeface="Times New Roman" panose="02020603050405020304" pitchFamily="18" charset="0"/>
              </a:rPr>
              <a:t>There are two types of vaccines that induce active immunity: those that </a:t>
            </a:r>
            <a:r>
              <a:rPr lang="en-US" sz="3200" b="1" dirty="0" smtClean="0">
                <a:latin typeface="Times New Roman" panose="02020603050405020304" pitchFamily="18" charset="0"/>
                <a:cs typeface="Times New Roman" panose="02020603050405020304" pitchFamily="18" charset="0"/>
              </a:rPr>
              <a:t>contain:</a:t>
            </a:r>
          </a:p>
          <a:p>
            <a:pPr algn="just"/>
            <a:endParaRPr lang="en-US" sz="3200" b="1" dirty="0" smtClean="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q"/>
            </a:pPr>
            <a:r>
              <a:rPr lang="en-US" sz="2800" b="1" dirty="0" err="1" smtClean="0">
                <a:solidFill>
                  <a:srgbClr val="FFC000"/>
                </a:solidFill>
                <a:latin typeface="Times New Roman" panose="02020603050405020304" pitchFamily="18" charset="0"/>
                <a:cs typeface="Times New Roman" panose="02020603050405020304" pitchFamily="18" charset="0"/>
              </a:rPr>
              <a:t>Livevirus</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whose pathogenicity </a:t>
            </a:r>
            <a:r>
              <a:rPr lang="en-US" sz="2800" b="1" dirty="0">
                <a:latin typeface="Times New Roman" panose="02020603050405020304" pitchFamily="18" charset="0"/>
                <a:cs typeface="Times New Roman" panose="02020603050405020304" pitchFamily="18" charset="0"/>
              </a:rPr>
              <a:t>has been </a:t>
            </a:r>
            <a:r>
              <a:rPr lang="en-US" sz="2800" b="1" dirty="0" smtClean="0">
                <a:latin typeface="Times New Roman" panose="02020603050405020304" pitchFamily="18" charset="0"/>
                <a:cs typeface="Times New Roman" panose="02020603050405020304" pitchFamily="18" charset="0"/>
              </a:rPr>
              <a:t>attenuated</a:t>
            </a:r>
            <a:r>
              <a:rPr lang="en-US" sz="2800" b="1" baseline="300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an</a:t>
            </a:r>
          </a:p>
          <a:p>
            <a:pPr marL="571500" indent="-571500" algn="just">
              <a:buFont typeface="Wingdings" panose="05000000000000000000" pitchFamily="2" charset="2"/>
              <a:buChar char="q"/>
            </a:pPr>
            <a:endParaRPr lang="en-US" sz="2800" b="1" dirty="0" smtClean="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q"/>
            </a:pPr>
            <a:r>
              <a:rPr lang="en-US" sz="2800" b="1" dirty="0" smtClean="0">
                <a:solidFill>
                  <a:srgbClr val="FFC000"/>
                </a:solidFill>
                <a:latin typeface="Times New Roman" panose="02020603050405020304" pitchFamily="18" charset="0"/>
                <a:cs typeface="Times New Roman" panose="02020603050405020304" pitchFamily="18" charset="0"/>
              </a:rPr>
              <a:t>killed virus</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Some </a:t>
            </a:r>
            <a:r>
              <a:rPr lang="en-US" sz="2800" b="1" dirty="0">
                <a:latin typeface="Times New Roman" panose="02020603050405020304" pitchFamily="18" charset="0"/>
                <a:cs typeface="Times New Roman" panose="02020603050405020304" pitchFamily="18" charset="0"/>
              </a:rPr>
              <a:t>vaccines, such as the </a:t>
            </a:r>
            <a:r>
              <a:rPr lang="en-US" sz="2800" b="1" dirty="0">
                <a:solidFill>
                  <a:srgbClr val="92D050"/>
                </a:solidFill>
                <a:latin typeface="Times New Roman" panose="02020603050405020304" pitchFamily="18" charset="0"/>
                <a:cs typeface="Times New Roman" panose="02020603050405020304" pitchFamily="18" charset="0"/>
              </a:rPr>
              <a:t>hepatitis B vaccine</a:t>
            </a:r>
            <a:r>
              <a:rPr lang="en-US" sz="2800" b="1" dirty="0">
                <a:latin typeface="Times New Roman" panose="02020603050405020304" pitchFamily="18" charset="0"/>
                <a:cs typeface="Times New Roman" panose="02020603050405020304" pitchFamily="18" charset="0"/>
              </a:rPr>
              <a:t>, contain purified viral proteins and are often called </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FFC000"/>
                </a:solidFill>
                <a:latin typeface="Times New Roman" panose="02020603050405020304" pitchFamily="18" charset="0"/>
                <a:cs typeface="Times New Roman" panose="02020603050405020304" pitchFamily="18" charset="0"/>
              </a:rPr>
              <a:t>subunit </a:t>
            </a:r>
            <a:r>
              <a:rPr lang="en-US" sz="2800" b="1" dirty="0">
                <a:solidFill>
                  <a:srgbClr val="FFC000"/>
                </a:solidFill>
                <a:latin typeface="Times New Roman" panose="02020603050405020304" pitchFamily="18" charset="0"/>
                <a:cs typeface="Times New Roman" panose="02020603050405020304" pitchFamily="18" charset="0"/>
              </a:rPr>
              <a:t>vaccines</a:t>
            </a:r>
            <a:r>
              <a:rPr lang="en-US" sz="2800" b="1"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The features of subunit vaccines resemble those of killed vaccines because no viral replication occurs in these vaccines. </a:t>
            </a:r>
            <a:endParaRPr lang="en-US" sz="2800" b="1" u="sng"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5560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mtClean="0"/>
              <a:t>New Methods</a:t>
            </a:r>
          </a:p>
        </p:txBody>
      </p:sp>
      <p:grpSp>
        <p:nvGrpSpPr>
          <p:cNvPr id="2" name="Group 37"/>
          <p:cNvGrpSpPr>
            <a:grpSpLocks/>
          </p:cNvGrpSpPr>
          <p:nvPr/>
        </p:nvGrpSpPr>
        <p:grpSpPr bwMode="auto">
          <a:xfrm>
            <a:off x="457200" y="1905003"/>
            <a:ext cx="8382000" cy="4953000"/>
            <a:chOff x="324" y="1200"/>
            <a:chExt cx="5940" cy="3120"/>
          </a:xfrm>
        </p:grpSpPr>
        <p:sp>
          <p:nvSpPr>
            <p:cNvPr id="33797" name="Text Box 3"/>
            <p:cNvSpPr txBox="1">
              <a:spLocks noChangeArrowheads="1"/>
            </p:cNvSpPr>
            <p:nvPr/>
          </p:nvSpPr>
          <p:spPr bwMode="auto">
            <a:xfrm>
              <a:off x="324" y="1200"/>
              <a:ext cx="5940" cy="640"/>
            </a:xfrm>
            <a:prstGeom prst="rect">
              <a:avLst/>
            </a:prstGeom>
            <a:noFill/>
            <a:ln w="9525">
              <a:noFill/>
              <a:miter lim="800000"/>
              <a:headEnd/>
              <a:tailEnd/>
            </a:ln>
          </p:spPr>
          <p:txBody>
            <a:bodyPr>
              <a:spAutoFit/>
            </a:bodyPr>
            <a:lstStyle/>
            <a:p>
              <a:pPr algn="ctr" eaLnBrk="0" fontAlgn="base" hangingPunct="0">
                <a:spcBef>
                  <a:spcPct val="50000"/>
                </a:spcBef>
                <a:spcAft>
                  <a:spcPct val="0"/>
                </a:spcAft>
                <a:buFontTx/>
                <a:buChar char="•"/>
              </a:pPr>
              <a:r>
                <a:rPr lang="en-US" sz="2400" smtClean="0">
                  <a:solidFill>
                    <a:srgbClr val="FFFFFF"/>
                  </a:solidFill>
                </a:rPr>
                <a:t> </a:t>
              </a:r>
              <a:r>
                <a:rPr lang="en-US" sz="2400" b="1" smtClean="0">
                  <a:solidFill>
                    <a:srgbClr val="FFFFFF"/>
                  </a:solidFill>
                </a:rPr>
                <a:t>Recombinant DNA</a:t>
              </a:r>
            </a:p>
            <a:p>
              <a:pPr algn="ctr" eaLnBrk="0" fontAlgn="base" hangingPunct="0">
                <a:spcBef>
                  <a:spcPct val="50000"/>
                </a:spcBef>
                <a:spcAft>
                  <a:spcPct val="0"/>
                </a:spcAft>
                <a:buFontTx/>
                <a:buChar char="•"/>
              </a:pPr>
              <a:r>
                <a:rPr lang="en-US" sz="2400" b="1" smtClean="0">
                  <a:solidFill>
                    <a:srgbClr val="FFFFFF"/>
                  </a:solidFill>
                </a:rPr>
                <a:t>Single gene (subunit)</a:t>
              </a:r>
            </a:p>
          </p:txBody>
        </p:sp>
        <p:sp>
          <p:nvSpPr>
            <p:cNvPr id="33798" name="Line 4"/>
            <p:cNvSpPr>
              <a:spLocks noChangeShapeType="1"/>
            </p:cNvSpPr>
            <p:nvPr/>
          </p:nvSpPr>
          <p:spPr bwMode="auto">
            <a:xfrm>
              <a:off x="2322" y="2112"/>
              <a:ext cx="1836" cy="0"/>
            </a:xfrm>
            <a:prstGeom prst="line">
              <a:avLst/>
            </a:prstGeom>
            <a:noFill/>
            <a:ln w="38100">
              <a:solidFill>
                <a:srgbClr val="FF0066"/>
              </a:solidFill>
              <a:round/>
              <a:headEnd/>
              <a:tailEnd/>
            </a:ln>
          </p:spPr>
          <p:txBody>
            <a:bodyPr wrap="none" anchor="ctr"/>
            <a:lstStyle/>
            <a:p>
              <a:pPr eaLnBrk="0" fontAlgn="base" hangingPunct="0">
                <a:spcBef>
                  <a:spcPct val="0"/>
                </a:spcBef>
                <a:spcAft>
                  <a:spcPct val="0"/>
                </a:spcAft>
              </a:pPr>
              <a:endParaRPr lang="ar-IQ" sz="2400" smtClean="0">
                <a:solidFill>
                  <a:srgbClr val="FFFFFF"/>
                </a:solidFill>
              </a:endParaRPr>
            </a:p>
          </p:txBody>
        </p:sp>
        <p:sp>
          <p:nvSpPr>
            <p:cNvPr id="33799" name="Text Box 5"/>
            <p:cNvSpPr txBox="1">
              <a:spLocks noChangeArrowheads="1"/>
            </p:cNvSpPr>
            <p:nvPr/>
          </p:nvSpPr>
          <p:spPr bwMode="auto">
            <a:xfrm>
              <a:off x="4320" y="1968"/>
              <a:ext cx="1458" cy="446"/>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smtClean="0">
                  <a:solidFill>
                    <a:srgbClr val="FFFFFF"/>
                  </a:solidFill>
                </a:rPr>
                <a:t>S-antigen mRNA</a:t>
              </a:r>
              <a:endParaRPr lang="en-US" sz="2400" smtClean="0">
                <a:solidFill>
                  <a:srgbClr val="FFFFFF"/>
                </a:solidFill>
              </a:endParaRPr>
            </a:p>
          </p:txBody>
        </p:sp>
        <p:sp>
          <p:nvSpPr>
            <p:cNvPr id="33800" name="Line 7"/>
            <p:cNvSpPr>
              <a:spLocks noChangeShapeType="1"/>
            </p:cNvSpPr>
            <p:nvPr/>
          </p:nvSpPr>
          <p:spPr bwMode="auto">
            <a:xfrm>
              <a:off x="2322" y="2496"/>
              <a:ext cx="1836" cy="0"/>
            </a:xfrm>
            <a:prstGeom prst="line">
              <a:avLst/>
            </a:prstGeom>
            <a:noFill/>
            <a:ln w="38100">
              <a:solidFill>
                <a:srgbClr val="66FF66"/>
              </a:solidFill>
              <a:round/>
              <a:headEnd/>
              <a:tailEnd/>
            </a:ln>
          </p:spPr>
          <p:txBody>
            <a:bodyPr wrap="none" anchor="ctr"/>
            <a:lstStyle/>
            <a:p>
              <a:pPr eaLnBrk="0" fontAlgn="base" hangingPunct="0">
                <a:spcBef>
                  <a:spcPct val="0"/>
                </a:spcBef>
                <a:spcAft>
                  <a:spcPct val="0"/>
                </a:spcAft>
              </a:pPr>
              <a:endParaRPr lang="ar-IQ" sz="2400" smtClean="0">
                <a:solidFill>
                  <a:srgbClr val="FFFFFF"/>
                </a:solidFill>
              </a:endParaRPr>
            </a:p>
          </p:txBody>
        </p:sp>
        <p:sp>
          <p:nvSpPr>
            <p:cNvPr id="33801" name="Line 8"/>
            <p:cNvSpPr>
              <a:spLocks noChangeShapeType="1"/>
            </p:cNvSpPr>
            <p:nvPr/>
          </p:nvSpPr>
          <p:spPr bwMode="auto">
            <a:xfrm>
              <a:off x="2322" y="2544"/>
              <a:ext cx="1836" cy="0"/>
            </a:xfrm>
            <a:prstGeom prst="line">
              <a:avLst/>
            </a:prstGeom>
            <a:noFill/>
            <a:ln w="38100">
              <a:solidFill>
                <a:srgbClr val="66FF66"/>
              </a:solidFill>
              <a:round/>
              <a:headEnd/>
              <a:tailEnd/>
            </a:ln>
          </p:spPr>
          <p:txBody>
            <a:bodyPr wrap="none" anchor="ctr"/>
            <a:lstStyle/>
            <a:p>
              <a:pPr eaLnBrk="0" fontAlgn="base" hangingPunct="0">
                <a:spcBef>
                  <a:spcPct val="0"/>
                </a:spcBef>
                <a:spcAft>
                  <a:spcPct val="0"/>
                </a:spcAft>
              </a:pPr>
              <a:endParaRPr lang="ar-IQ" sz="2400" smtClean="0">
                <a:solidFill>
                  <a:srgbClr val="FFFFFF"/>
                </a:solidFill>
              </a:endParaRPr>
            </a:p>
          </p:txBody>
        </p:sp>
        <p:sp>
          <p:nvSpPr>
            <p:cNvPr id="33802" name="Text Box 9"/>
            <p:cNvSpPr txBox="1">
              <a:spLocks noChangeArrowheads="1"/>
            </p:cNvSpPr>
            <p:nvPr/>
          </p:nvSpPr>
          <p:spPr bwMode="auto">
            <a:xfrm>
              <a:off x="4374" y="2400"/>
              <a:ext cx="1350" cy="2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smtClean="0">
                  <a:solidFill>
                    <a:srgbClr val="FFFFFF"/>
                  </a:solidFill>
                </a:rPr>
                <a:t>cDNA</a:t>
              </a:r>
              <a:endParaRPr lang="en-US" sz="2400" smtClean="0">
                <a:solidFill>
                  <a:srgbClr val="FFFFFF"/>
                </a:solidFill>
              </a:endParaRPr>
            </a:p>
          </p:txBody>
        </p:sp>
        <p:sp>
          <p:nvSpPr>
            <p:cNvPr id="33803" name="Text Box 17"/>
            <p:cNvSpPr txBox="1">
              <a:spLocks noChangeArrowheads="1"/>
            </p:cNvSpPr>
            <p:nvPr/>
          </p:nvSpPr>
          <p:spPr bwMode="auto">
            <a:xfrm>
              <a:off x="4266" y="2928"/>
              <a:ext cx="1458" cy="446"/>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smtClean="0">
                  <a:solidFill>
                    <a:srgbClr val="FFFFFF"/>
                  </a:solidFill>
                </a:rPr>
                <a:t>Express plasmid</a:t>
              </a:r>
              <a:endParaRPr lang="en-US" sz="2400" smtClean="0">
                <a:solidFill>
                  <a:srgbClr val="FFFFFF"/>
                </a:solidFill>
              </a:endParaRPr>
            </a:p>
          </p:txBody>
        </p:sp>
        <p:sp>
          <p:nvSpPr>
            <p:cNvPr id="33804" name="Line 18"/>
            <p:cNvSpPr>
              <a:spLocks noChangeShapeType="1"/>
            </p:cNvSpPr>
            <p:nvPr/>
          </p:nvSpPr>
          <p:spPr bwMode="auto">
            <a:xfrm>
              <a:off x="2376" y="3744"/>
              <a:ext cx="1836" cy="0"/>
            </a:xfrm>
            <a:prstGeom prst="line">
              <a:avLst/>
            </a:prstGeom>
            <a:noFill/>
            <a:ln w="38100">
              <a:solidFill>
                <a:srgbClr val="FF0066"/>
              </a:solidFill>
              <a:round/>
              <a:headEnd/>
              <a:tailEnd/>
            </a:ln>
          </p:spPr>
          <p:txBody>
            <a:bodyPr wrap="none" anchor="ctr"/>
            <a:lstStyle/>
            <a:p>
              <a:pPr eaLnBrk="0" fontAlgn="base" hangingPunct="0">
                <a:spcBef>
                  <a:spcPct val="0"/>
                </a:spcBef>
                <a:spcAft>
                  <a:spcPct val="0"/>
                </a:spcAft>
              </a:pPr>
              <a:endParaRPr lang="ar-IQ" sz="2400" smtClean="0">
                <a:solidFill>
                  <a:srgbClr val="FFFFFF"/>
                </a:solidFill>
              </a:endParaRPr>
            </a:p>
          </p:txBody>
        </p:sp>
        <p:sp>
          <p:nvSpPr>
            <p:cNvPr id="33805" name="Text Box 19"/>
            <p:cNvSpPr txBox="1">
              <a:spLocks noChangeArrowheads="1"/>
            </p:cNvSpPr>
            <p:nvPr/>
          </p:nvSpPr>
          <p:spPr bwMode="auto">
            <a:xfrm>
              <a:off x="4320" y="3696"/>
              <a:ext cx="1512" cy="446"/>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smtClean="0">
                  <a:solidFill>
                    <a:srgbClr val="FFFFFF"/>
                  </a:solidFill>
                </a:rPr>
                <a:t>S-antigen mRNA</a:t>
              </a:r>
            </a:p>
          </p:txBody>
        </p:sp>
        <p:sp>
          <p:nvSpPr>
            <p:cNvPr id="33806" name="Freeform 20"/>
            <p:cNvSpPr>
              <a:spLocks/>
            </p:cNvSpPr>
            <p:nvPr/>
          </p:nvSpPr>
          <p:spPr bwMode="auto">
            <a:xfrm>
              <a:off x="2609" y="3967"/>
              <a:ext cx="389" cy="203"/>
            </a:xfrm>
            <a:custGeom>
              <a:avLst/>
              <a:gdLst>
                <a:gd name="T0" fmla="*/ 229 w 346"/>
                <a:gd name="T1" fmla="*/ 23 h 203"/>
                <a:gd name="T2" fmla="*/ 167 w 346"/>
                <a:gd name="T3" fmla="*/ 202 h 203"/>
                <a:gd name="T4" fmla="*/ 206 w 346"/>
                <a:gd name="T5" fmla="*/ 195 h 203"/>
                <a:gd name="T6" fmla="*/ 229 w 346"/>
                <a:gd name="T7" fmla="*/ 179 h 203"/>
                <a:gd name="T8" fmla="*/ 159 w 346"/>
                <a:gd name="T9" fmla="*/ 132 h 203"/>
                <a:gd name="T10" fmla="*/ 104 w 346"/>
                <a:gd name="T11" fmla="*/ 54 h 203"/>
                <a:gd name="T12" fmla="*/ 89 w 346"/>
                <a:gd name="T13" fmla="*/ 171 h 203"/>
                <a:gd name="T14" fmla="*/ 167 w 346"/>
                <a:gd name="T15" fmla="*/ 163 h 203"/>
                <a:gd name="T16" fmla="*/ 245 w 346"/>
                <a:gd name="T17" fmla="*/ 101 h 203"/>
                <a:gd name="T18" fmla="*/ 253 w 346"/>
                <a:gd name="T19" fmla="*/ 78 h 203"/>
                <a:gd name="T20" fmla="*/ 104 w 346"/>
                <a:gd name="T21" fmla="*/ 15 h 203"/>
                <a:gd name="T22" fmla="*/ 66 w 346"/>
                <a:gd name="T23" fmla="*/ 187 h 203"/>
                <a:gd name="T24" fmla="*/ 136 w 346"/>
                <a:gd name="T25" fmla="*/ 171 h 203"/>
                <a:gd name="T26" fmla="*/ 112 w 346"/>
                <a:gd name="T27" fmla="*/ 93 h 203"/>
                <a:gd name="T28" fmla="*/ 89 w 346"/>
                <a:gd name="T29" fmla="*/ 78 h 203"/>
                <a:gd name="T30" fmla="*/ 167 w 346"/>
                <a:gd name="T31" fmla="*/ 109 h 203"/>
                <a:gd name="T32" fmla="*/ 182 w 346"/>
                <a:gd name="T33" fmla="*/ 85 h 203"/>
                <a:gd name="T34" fmla="*/ 214 w 346"/>
                <a:gd name="T35" fmla="*/ 31 h 203"/>
                <a:gd name="T36" fmla="*/ 284 w 346"/>
                <a:gd name="T37" fmla="*/ 124 h 203"/>
                <a:gd name="T38" fmla="*/ 330 w 346"/>
                <a:gd name="T39" fmla="*/ 140 h 203"/>
                <a:gd name="T40" fmla="*/ 143 w 346"/>
                <a:gd name="T41" fmla="*/ 140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203"/>
                <a:gd name="T65" fmla="*/ 346 w 346"/>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203">
                  <a:moveTo>
                    <a:pt x="229" y="23"/>
                  </a:moveTo>
                  <a:cubicBezTo>
                    <a:pt x="111" y="43"/>
                    <a:pt x="153" y="76"/>
                    <a:pt x="167" y="202"/>
                  </a:cubicBezTo>
                  <a:cubicBezTo>
                    <a:pt x="180" y="200"/>
                    <a:pt x="194" y="200"/>
                    <a:pt x="206" y="195"/>
                  </a:cubicBezTo>
                  <a:cubicBezTo>
                    <a:pt x="215" y="192"/>
                    <a:pt x="233" y="188"/>
                    <a:pt x="229" y="179"/>
                  </a:cubicBezTo>
                  <a:cubicBezTo>
                    <a:pt x="216" y="149"/>
                    <a:pt x="185" y="141"/>
                    <a:pt x="159" y="132"/>
                  </a:cubicBezTo>
                  <a:cubicBezTo>
                    <a:pt x="133" y="52"/>
                    <a:pt x="160" y="68"/>
                    <a:pt x="104" y="54"/>
                  </a:cubicBezTo>
                  <a:cubicBezTo>
                    <a:pt x="62" y="69"/>
                    <a:pt x="10" y="78"/>
                    <a:pt x="89" y="171"/>
                  </a:cubicBezTo>
                  <a:cubicBezTo>
                    <a:pt x="106" y="191"/>
                    <a:pt x="141" y="166"/>
                    <a:pt x="167" y="163"/>
                  </a:cubicBezTo>
                  <a:cubicBezTo>
                    <a:pt x="198" y="143"/>
                    <a:pt x="212" y="118"/>
                    <a:pt x="245" y="101"/>
                  </a:cubicBezTo>
                  <a:cubicBezTo>
                    <a:pt x="248" y="93"/>
                    <a:pt x="257" y="85"/>
                    <a:pt x="253" y="78"/>
                  </a:cubicBezTo>
                  <a:cubicBezTo>
                    <a:pt x="232" y="41"/>
                    <a:pt x="145" y="25"/>
                    <a:pt x="104" y="15"/>
                  </a:cubicBezTo>
                  <a:cubicBezTo>
                    <a:pt x="77" y="54"/>
                    <a:pt x="0" y="127"/>
                    <a:pt x="66" y="187"/>
                  </a:cubicBezTo>
                  <a:cubicBezTo>
                    <a:pt x="84" y="203"/>
                    <a:pt x="113" y="176"/>
                    <a:pt x="136" y="171"/>
                  </a:cubicBezTo>
                  <a:cubicBezTo>
                    <a:pt x="131" y="153"/>
                    <a:pt x="120" y="106"/>
                    <a:pt x="112" y="93"/>
                  </a:cubicBezTo>
                  <a:cubicBezTo>
                    <a:pt x="107" y="85"/>
                    <a:pt x="80" y="75"/>
                    <a:pt x="89" y="78"/>
                  </a:cubicBezTo>
                  <a:cubicBezTo>
                    <a:pt x="116" y="86"/>
                    <a:pt x="141" y="99"/>
                    <a:pt x="167" y="109"/>
                  </a:cubicBezTo>
                  <a:cubicBezTo>
                    <a:pt x="172" y="101"/>
                    <a:pt x="180" y="94"/>
                    <a:pt x="182" y="85"/>
                  </a:cubicBezTo>
                  <a:cubicBezTo>
                    <a:pt x="200" y="11"/>
                    <a:pt x="167" y="0"/>
                    <a:pt x="214" y="31"/>
                  </a:cubicBezTo>
                  <a:cubicBezTo>
                    <a:pt x="230" y="55"/>
                    <a:pt x="255" y="108"/>
                    <a:pt x="284" y="124"/>
                  </a:cubicBezTo>
                  <a:cubicBezTo>
                    <a:pt x="298" y="132"/>
                    <a:pt x="346" y="138"/>
                    <a:pt x="330" y="140"/>
                  </a:cubicBezTo>
                  <a:cubicBezTo>
                    <a:pt x="268" y="147"/>
                    <a:pt x="205" y="140"/>
                    <a:pt x="143" y="140"/>
                  </a:cubicBezTo>
                </a:path>
              </a:pathLst>
            </a:custGeom>
            <a:noFill/>
            <a:ln w="9525">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FFFFFF"/>
                </a:solidFill>
              </a:endParaRPr>
            </a:p>
          </p:txBody>
        </p:sp>
        <p:sp>
          <p:nvSpPr>
            <p:cNvPr id="33807" name="Freeform 21"/>
            <p:cNvSpPr>
              <a:spLocks/>
            </p:cNvSpPr>
            <p:nvPr/>
          </p:nvSpPr>
          <p:spPr bwMode="auto">
            <a:xfrm>
              <a:off x="3078" y="3936"/>
              <a:ext cx="389" cy="203"/>
            </a:xfrm>
            <a:custGeom>
              <a:avLst/>
              <a:gdLst>
                <a:gd name="T0" fmla="*/ 229 w 346"/>
                <a:gd name="T1" fmla="*/ 23 h 203"/>
                <a:gd name="T2" fmla="*/ 167 w 346"/>
                <a:gd name="T3" fmla="*/ 202 h 203"/>
                <a:gd name="T4" fmla="*/ 206 w 346"/>
                <a:gd name="T5" fmla="*/ 195 h 203"/>
                <a:gd name="T6" fmla="*/ 229 w 346"/>
                <a:gd name="T7" fmla="*/ 179 h 203"/>
                <a:gd name="T8" fmla="*/ 159 w 346"/>
                <a:gd name="T9" fmla="*/ 132 h 203"/>
                <a:gd name="T10" fmla="*/ 104 w 346"/>
                <a:gd name="T11" fmla="*/ 54 h 203"/>
                <a:gd name="T12" fmla="*/ 89 w 346"/>
                <a:gd name="T13" fmla="*/ 171 h 203"/>
                <a:gd name="T14" fmla="*/ 167 w 346"/>
                <a:gd name="T15" fmla="*/ 163 h 203"/>
                <a:gd name="T16" fmla="*/ 245 w 346"/>
                <a:gd name="T17" fmla="*/ 101 h 203"/>
                <a:gd name="T18" fmla="*/ 253 w 346"/>
                <a:gd name="T19" fmla="*/ 78 h 203"/>
                <a:gd name="T20" fmla="*/ 104 w 346"/>
                <a:gd name="T21" fmla="*/ 15 h 203"/>
                <a:gd name="T22" fmla="*/ 66 w 346"/>
                <a:gd name="T23" fmla="*/ 187 h 203"/>
                <a:gd name="T24" fmla="*/ 136 w 346"/>
                <a:gd name="T25" fmla="*/ 171 h 203"/>
                <a:gd name="T26" fmla="*/ 112 w 346"/>
                <a:gd name="T27" fmla="*/ 93 h 203"/>
                <a:gd name="T28" fmla="*/ 89 w 346"/>
                <a:gd name="T29" fmla="*/ 78 h 203"/>
                <a:gd name="T30" fmla="*/ 167 w 346"/>
                <a:gd name="T31" fmla="*/ 109 h 203"/>
                <a:gd name="T32" fmla="*/ 182 w 346"/>
                <a:gd name="T33" fmla="*/ 85 h 203"/>
                <a:gd name="T34" fmla="*/ 214 w 346"/>
                <a:gd name="T35" fmla="*/ 31 h 203"/>
                <a:gd name="T36" fmla="*/ 284 w 346"/>
                <a:gd name="T37" fmla="*/ 124 h 203"/>
                <a:gd name="T38" fmla="*/ 330 w 346"/>
                <a:gd name="T39" fmla="*/ 140 h 203"/>
                <a:gd name="T40" fmla="*/ 143 w 346"/>
                <a:gd name="T41" fmla="*/ 140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203"/>
                <a:gd name="T65" fmla="*/ 346 w 346"/>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203">
                  <a:moveTo>
                    <a:pt x="229" y="23"/>
                  </a:moveTo>
                  <a:cubicBezTo>
                    <a:pt x="111" y="43"/>
                    <a:pt x="153" y="76"/>
                    <a:pt x="167" y="202"/>
                  </a:cubicBezTo>
                  <a:cubicBezTo>
                    <a:pt x="180" y="200"/>
                    <a:pt x="194" y="200"/>
                    <a:pt x="206" y="195"/>
                  </a:cubicBezTo>
                  <a:cubicBezTo>
                    <a:pt x="215" y="192"/>
                    <a:pt x="233" y="188"/>
                    <a:pt x="229" y="179"/>
                  </a:cubicBezTo>
                  <a:cubicBezTo>
                    <a:pt x="216" y="149"/>
                    <a:pt x="185" y="141"/>
                    <a:pt x="159" y="132"/>
                  </a:cubicBezTo>
                  <a:cubicBezTo>
                    <a:pt x="133" y="52"/>
                    <a:pt x="160" y="68"/>
                    <a:pt x="104" y="54"/>
                  </a:cubicBezTo>
                  <a:cubicBezTo>
                    <a:pt x="62" y="69"/>
                    <a:pt x="10" y="78"/>
                    <a:pt x="89" y="171"/>
                  </a:cubicBezTo>
                  <a:cubicBezTo>
                    <a:pt x="106" y="191"/>
                    <a:pt x="141" y="166"/>
                    <a:pt x="167" y="163"/>
                  </a:cubicBezTo>
                  <a:cubicBezTo>
                    <a:pt x="198" y="143"/>
                    <a:pt x="212" y="118"/>
                    <a:pt x="245" y="101"/>
                  </a:cubicBezTo>
                  <a:cubicBezTo>
                    <a:pt x="248" y="93"/>
                    <a:pt x="257" y="85"/>
                    <a:pt x="253" y="78"/>
                  </a:cubicBezTo>
                  <a:cubicBezTo>
                    <a:pt x="232" y="41"/>
                    <a:pt x="145" y="25"/>
                    <a:pt x="104" y="15"/>
                  </a:cubicBezTo>
                  <a:cubicBezTo>
                    <a:pt x="77" y="54"/>
                    <a:pt x="0" y="127"/>
                    <a:pt x="66" y="187"/>
                  </a:cubicBezTo>
                  <a:cubicBezTo>
                    <a:pt x="84" y="203"/>
                    <a:pt x="113" y="176"/>
                    <a:pt x="136" y="171"/>
                  </a:cubicBezTo>
                  <a:cubicBezTo>
                    <a:pt x="131" y="153"/>
                    <a:pt x="120" y="106"/>
                    <a:pt x="112" y="93"/>
                  </a:cubicBezTo>
                  <a:cubicBezTo>
                    <a:pt x="107" y="85"/>
                    <a:pt x="80" y="75"/>
                    <a:pt x="89" y="78"/>
                  </a:cubicBezTo>
                  <a:cubicBezTo>
                    <a:pt x="116" y="86"/>
                    <a:pt x="141" y="99"/>
                    <a:pt x="167" y="109"/>
                  </a:cubicBezTo>
                  <a:cubicBezTo>
                    <a:pt x="172" y="101"/>
                    <a:pt x="180" y="94"/>
                    <a:pt x="182" y="85"/>
                  </a:cubicBezTo>
                  <a:cubicBezTo>
                    <a:pt x="200" y="11"/>
                    <a:pt x="167" y="0"/>
                    <a:pt x="214" y="31"/>
                  </a:cubicBezTo>
                  <a:cubicBezTo>
                    <a:pt x="230" y="55"/>
                    <a:pt x="255" y="108"/>
                    <a:pt x="284" y="124"/>
                  </a:cubicBezTo>
                  <a:cubicBezTo>
                    <a:pt x="298" y="132"/>
                    <a:pt x="346" y="138"/>
                    <a:pt x="330" y="140"/>
                  </a:cubicBezTo>
                  <a:cubicBezTo>
                    <a:pt x="268" y="147"/>
                    <a:pt x="205" y="140"/>
                    <a:pt x="143" y="140"/>
                  </a:cubicBezTo>
                </a:path>
              </a:pathLst>
            </a:custGeom>
            <a:noFill/>
            <a:ln w="9525">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FFFFFF"/>
                </a:solidFill>
              </a:endParaRPr>
            </a:p>
          </p:txBody>
        </p:sp>
        <p:sp>
          <p:nvSpPr>
            <p:cNvPr id="33808" name="Freeform 22"/>
            <p:cNvSpPr>
              <a:spLocks/>
            </p:cNvSpPr>
            <p:nvPr/>
          </p:nvSpPr>
          <p:spPr bwMode="auto">
            <a:xfrm>
              <a:off x="3510" y="3888"/>
              <a:ext cx="389" cy="203"/>
            </a:xfrm>
            <a:custGeom>
              <a:avLst/>
              <a:gdLst>
                <a:gd name="T0" fmla="*/ 229 w 346"/>
                <a:gd name="T1" fmla="*/ 23 h 203"/>
                <a:gd name="T2" fmla="*/ 167 w 346"/>
                <a:gd name="T3" fmla="*/ 202 h 203"/>
                <a:gd name="T4" fmla="*/ 206 w 346"/>
                <a:gd name="T5" fmla="*/ 195 h 203"/>
                <a:gd name="T6" fmla="*/ 229 w 346"/>
                <a:gd name="T7" fmla="*/ 179 h 203"/>
                <a:gd name="T8" fmla="*/ 159 w 346"/>
                <a:gd name="T9" fmla="*/ 132 h 203"/>
                <a:gd name="T10" fmla="*/ 104 w 346"/>
                <a:gd name="T11" fmla="*/ 54 h 203"/>
                <a:gd name="T12" fmla="*/ 89 w 346"/>
                <a:gd name="T13" fmla="*/ 171 h 203"/>
                <a:gd name="T14" fmla="*/ 167 w 346"/>
                <a:gd name="T15" fmla="*/ 163 h 203"/>
                <a:gd name="T16" fmla="*/ 245 w 346"/>
                <a:gd name="T17" fmla="*/ 101 h 203"/>
                <a:gd name="T18" fmla="*/ 253 w 346"/>
                <a:gd name="T19" fmla="*/ 78 h 203"/>
                <a:gd name="T20" fmla="*/ 104 w 346"/>
                <a:gd name="T21" fmla="*/ 15 h 203"/>
                <a:gd name="T22" fmla="*/ 66 w 346"/>
                <a:gd name="T23" fmla="*/ 187 h 203"/>
                <a:gd name="T24" fmla="*/ 136 w 346"/>
                <a:gd name="T25" fmla="*/ 171 h 203"/>
                <a:gd name="T26" fmla="*/ 112 w 346"/>
                <a:gd name="T27" fmla="*/ 93 h 203"/>
                <a:gd name="T28" fmla="*/ 89 w 346"/>
                <a:gd name="T29" fmla="*/ 78 h 203"/>
                <a:gd name="T30" fmla="*/ 167 w 346"/>
                <a:gd name="T31" fmla="*/ 109 h 203"/>
                <a:gd name="T32" fmla="*/ 182 w 346"/>
                <a:gd name="T33" fmla="*/ 85 h 203"/>
                <a:gd name="T34" fmla="*/ 214 w 346"/>
                <a:gd name="T35" fmla="*/ 31 h 203"/>
                <a:gd name="T36" fmla="*/ 284 w 346"/>
                <a:gd name="T37" fmla="*/ 124 h 203"/>
                <a:gd name="T38" fmla="*/ 330 w 346"/>
                <a:gd name="T39" fmla="*/ 140 h 203"/>
                <a:gd name="T40" fmla="*/ 143 w 346"/>
                <a:gd name="T41" fmla="*/ 140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203"/>
                <a:gd name="T65" fmla="*/ 346 w 346"/>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203">
                  <a:moveTo>
                    <a:pt x="229" y="23"/>
                  </a:moveTo>
                  <a:cubicBezTo>
                    <a:pt x="111" y="43"/>
                    <a:pt x="153" y="76"/>
                    <a:pt x="167" y="202"/>
                  </a:cubicBezTo>
                  <a:cubicBezTo>
                    <a:pt x="180" y="200"/>
                    <a:pt x="194" y="200"/>
                    <a:pt x="206" y="195"/>
                  </a:cubicBezTo>
                  <a:cubicBezTo>
                    <a:pt x="215" y="192"/>
                    <a:pt x="233" y="188"/>
                    <a:pt x="229" y="179"/>
                  </a:cubicBezTo>
                  <a:cubicBezTo>
                    <a:pt x="216" y="149"/>
                    <a:pt x="185" y="141"/>
                    <a:pt x="159" y="132"/>
                  </a:cubicBezTo>
                  <a:cubicBezTo>
                    <a:pt x="133" y="52"/>
                    <a:pt x="160" y="68"/>
                    <a:pt x="104" y="54"/>
                  </a:cubicBezTo>
                  <a:cubicBezTo>
                    <a:pt x="62" y="69"/>
                    <a:pt x="10" y="78"/>
                    <a:pt x="89" y="171"/>
                  </a:cubicBezTo>
                  <a:cubicBezTo>
                    <a:pt x="106" y="191"/>
                    <a:pt x="141" y="166"/>
                    <a:pt x="167" y="163"/>
                  </a:cubicBezTo>
                  <a:cubicBezTo>
                    <a:pt x="198" y="143"/>
                    <a:pt x="212" y="118"/>
                    <a:pt x="245" y="101"/>
                  </a:cubicBezTo>
                  <a:cubicBezTo>
                    <a:pt x="248" y="93"/>
                    <a:pt x="257" y="85"/>
                    <a:pt x="253" y="78"/>
                  </a:cubicBezTo>
                  <a:cubicBezTo>
                    <a:pt x="232" y="41"/>
                    <a:pt x="145" y="25"/>
                    <a:pt x="104" y="15"/>
                  </a:cubicBezTo>
                  <a:cubicBezTo>
                    <a:pt x="77" y="54"/>
                    <a:pt x="0" y="127"/>
                    <a:pt x="66" y="187"/>
                  </a:cubicBezTo>
                  <a:cubicBezTo>
                    <a:pt x="84" y="203"/>
                    <a:pt x="113" y="176"/>
                    <a:pt x="136" y="171"/>
                  </a:cubicBezTo>
                  <a:cubicBezTo>
                    <a:pt x="131" y="153"/>
                    <a:pt x="120" y="106"/>
                    <a:pt x="112" y="93"/>
                  </a:cubicBezTo>
                  <a:cubicBezTo>
                    <a:pt x="107" y="85"/>
                    <a:pt x="80" y="75"/>
                    <a:pt x="89" y="78"/>
                  </a:cubicBezTo>
                  <a:cubicBezTo>
                    <a:pt x="116" y="86"/>
                    <a:pt x="141" y="99"/>
                    <a:pt x="167" y="109"/>
                  </a:cubicBezTo>
                  <a:cubicBezTo>
                    <a:pt x="172" y="101"/>
                    <a:pt x="180" y="94"/>
                    <a:pt x="182" y="85"/>
                  </a:cubicBezTo>
                  <a:cubicBezTo>
                    <a:pt x="200" y="11"/>
                    <a:pt x="167" y="0"/>
                    <a:pt x="214" y="31"/>
                  </a:cubicBezTo>
                  <a:cubicBezTo>
                    <a:pt x="230" y="55"/>
                    <a:pt x="255" y="108"/>
                    <a:pt x="284" y="124"/>
                  </a:cubicBezTo>
                  <a:cubicBezTo>
                    <a:pt x="298" y="132"/>
                    <a:pt x="346" y="138"/>
                    <a:pt x="330" y="140"/>
                  </a:cubicBezTo>
                  <a:cubicBezTo>
                    <a:pt x="268" y="147"/>
                    <a:pt x="205" y="140"/>
                    <a:pt x="143" y="140"/>
                  </a:cubicBezTo>
                </a:path>
              </a:pathLst>
            </a:custGeom>
            <a:noFill/>
            <a:ln w="9525">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FFFFFF"/>
                </a:solidFill>
              </a:endParaRPr>
            </a:p>
          </p:txBody>
        </p:sp>
        <p:sp>
          <p:nvSpPr>
            <p:cNvPr id="33809" name="Text Box 23"/>
            <p:cNvSpPr txBox="1">
              <a:spLocks noChangeArrowheads="1"/>
            </p:cNvSpPr>
            <p:nvPr/>
          </p:nvSpPr>
          <p:spPr bwMode="auto">
            <a:xfrm>
              <a:off x="4320" y="4070"/>
              <a:ext cx="1512" cy="2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dirty="0" smtClean="0">
                  <a:solidFill>
                    <a:srgbClr val="FFFFFF"/>
                  </a:solidFill>
                </a:rPr>
                <a:t>  protein</a:t>
              </a:r>
              <a:endParaRPr lang="en-US" sz="2400" dirty="0" smtClean="0">
                <a:solidFill>
                  <a:srgbClr val="FFFFFF"/>
                </a:solidFill>
              </a:endParaRPr>
            </a:p>
          </p:txBody>
        </p:sp>
        <p:sp>
          <p:nvSpPr>
            <p:cNvPr id="33810" name="Text Box 24"/>
            <p:cNvSpPr txBox="1">
              <a:spLocks noChangeArrowheads="1"/>
            </p:cNvSpPr>
            <p:nvPr/>
          </p:nvSpPr>
          <p:spPr bwMode="auto">
            <a:xfrm>
              <a:off x="324" y="2016"/>
              <a:ext cx="1728" cy="872"/>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smtClean="0">
                  <a:solidFill>
                    <a:srgbClr val="FFFFFF"/>
                  </a:solidFill>
                </a:rPr>
                <a:t>Hepatitis B vaccine</a:t>
              </a:r>
              <a:endParaRPr lang="en-US" sz="2400" smtClean="0">
                <a:solidFill>
                  <a:srgbClr val="FFFFFF"/>
                </a:solidFill>
              </a:endParaRPr>
            </a:p>
            <a:p>
              <a:pPr eaLnBrk="0" fontAlgn="base" hangingPunct="0">
                <a:spcBef>
                  <a:spcPct val="50000"/>
                </a:spcBef>
                <a:spcAft>
                  <a:spcPct val="0"/>
                </a:spcAft>
              </a:pPr>
              <a:r>
                <a:rPr lang="en-US" sz="2400" smtClean="0">
                  <a:solidFill>
                    <a:srgbClr val="FFFFFF"/>
                  </a:solidFill>
                </a:rPr>
                <a:t>raised in yeast</a:t>
              </a:r>
            </a:p>
          </p:txBody>
        </p:sp>
        <p:sp>
          <p:nvSpPr>
            <p:cNvPr id="33811" name="Arc 30"/>
            <p:cNvSpPr>
              <a:spLocks/>
            </p:cNvSpPr>
            <p:nvPr/>
          </p:nvSpPr>
          <p:spPr bwMode="auto">
            <a:xfrm>
              <a:off x="2736" y="2688"/>
              <a:ext cx="960" cy="960"/>
            </a:xfrm>
            <a:custGeom>
              <a:avLst/>
              <a:gdLst>
                <a:gd name="T0" fmla="*/ 480 w 43200"/>
                <a:gd name="T1" fmla="*/ 0 h 43200"/>
                <a:gd name="T2" fmla="*/ 452 w 43200"/>
                <a:gd name="T3" fmla="*/ 1 h 43200"/>
                <a:gd name="T4" fmla="*/ 480 w 43200"/>
                <a:gd name="T5" fmla="*/ 48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63"/>
                    <a:pt x="8914" y="708"/>
                    <a:pt x="20332" y="3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63"/>
                    <a:pt x="8914" y="708"/>
                    <a:pt x="20332" y="37"/>
                  </a:cubicBezTo>
                  <a:lnTo>
                    <a:pt x="21600" y="21600"/>
                  </a:lnTo>
                  <a:close/>
                </a:path>
              </a:pathLst>
            </a:custGeom>
            <a:noFill/>
            <a:ln w="5715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FFFFFF"/>
                </a:solidFill>
              </a:endParaRPr>
            </a:p>
          </p:txBody>
        </p:sp>
        <p:sp>
          <p:nvSpPr>
            <p:cNvPr id="33812" name="Arc 31"/>
            <p:cNvSpPr>
              <a:spLocks/>
            </p:cNvSpPr>
            <p:nvPr/>
          </p:nvSpPr>
          <p:spPr bwMode="auto">
            <a:xfrm rot="-3653979">
              <a:off x="2977" y="2549"/>
              <a:ext cx="480" cy="690"/>
            </a:xfrm>
            <a:custGeom>
              <a:avLst/>
              <a:gdLst>
                <a:gd name="T0" fmla="*/ 0 w 21600"/>
                <a:gd name="T1" fmla="*/ 0 h 31059"/>
                <a:gd name="T2" fmla="*/ 432 w 21600"/>
                <a:gd name="T3" fmla="*/ 690 h 31059"/>
                <a:gd name="T4" fmla="*/ 0 w 21600"/>
                <a:gd name="T5" fmla="*/ 480 h 31059"/>
                <a:gd name="T6" fmla="*/ 0 60000 65536"/>
                <a:gd name="T7" fmla="*/ 0 60000 65536"/>
                <a:gd name="T8" fmla="*/ 0 60000 65536"/>
                <a:gd name="T9" fmla="*/ 0 w 21600"/>
                <a:gd name="T10" fmla="*/ 0 h 31059"/>
                <a:gd name="T11" fmla="*/ 21600 w 21600"/>
                <a:gd name="T12" fmla="*/ 31059 h 31059"/>
              </a:gdLst>
              <a:ahLst/>
              <a:cxnLst>
                <a:cxn ang="T6">
                  <a:pos x="T0" y="T1"/>
                </a:cxn>
                <a:cxn ang="T7">
                  <a:pos x="T2" y="T3"/>
                </a:cxn>
                <a:cxn ang="T8">
                  <a:pos x="T4" y="T5"/>
                </a:cxn>
              </a:cxnLst>
              <a:rect l="T9" t="T10" r="T11" b="T12"/>
              <a:pathLst>
                <a:path w="21600" h="31059" fill="none" extrusionOk="0">
                  <a:moveTo>
                    <a:pt x="-1" y="0"/>
                  </a:moveTo>
                  <a:cubicBezTo>
                    <a:pt x="11929" y="0"/>
                    <a:pt x="21600" y="9670"/>
                    <a:pt x="21600" y="21600"/>
                  </a:cubicBezTo>
                  <a:cubicBezTo>
                    <a:pt x="21600" y="24877"/>
                    <a:pt x="20854" y="28112"/>
                    <a:pt x="19418" y="31058"/>
                  </a:cubicBezTo>
                </a:path>
                <a:path w="21600" h="31059" stroke="0" extrusionOk="0">
                  <a:moveTo>
                    <a:pt x="-1" y="0"/>
                  </a:moveTo>
                  <a:cubicBezTo>
                    <a:pt x="11929" y="0"/>
                    <a:pt x="21600" y="9670"/>
                    <a:pt x="21600" y="21600"/>
                  </a:cubicBezTo>
                  <a:cubicBezTo>
                    <a:pt x="21600" y="24877"/>
                    <a:pt x="20854" y="28112"/>
                    <a:pt x="19418" y="31058"/>
                  </a:cubicBezTo>
                  <a:lnTo>
                    <a:pt x="0" y="21600"/>
                  </a:lnTo>
                  <a:close/>
                </a:path>
              </a:pathLst>
            </a:custGeom>
            <a:noFill/>
            <a:ln w="76200">
              <a:solidFill>
                <a:srgbClr val="66FF66"/>
              </a:solidFill>
              <a:round/>
              <a:headEnd/>
              <a:tailEnd/>
            </a:ln>
          </p:spPr>
          <p:txBody>
            <a:bodyPr wrap="none" anchor="ctr"/>
            <a:lstStyle/>
            <a:p>
              <a:pPr eaLnBrk="0" fontAlgn="base" hangingPunct="0">
                <a:spcBef>
                  <a:spcPct val="0"/>
                </a:spcBef>
                <a:spcAft>
                  <a:spcPct val="0"/>
                </a:spcAft>
              </a:pPr>
              <a:endParaRPr lang="ar-IQ" sz="2400" smtClean="0">
                <a:solidFill>
                  <a:srgbClr val="FFFFFF"/>
                </a:solidFill>
              </a:endParaRPr>
            </a:p>
          </p:txBody>
        </p:sp>
        <p:grpSp>
          <p:nvGrpSpPr>
            <p:cNvPr id="3" name="Group 36"/>
            <p:cNvGrpSpPr>
              <a:grpSpLocks/>
            </p:cNvGrpSpPr>
            <p:nvPr/>
          </p:nvGrpSpPr>
          <p:grpSpPr bwMode="auto">
            <a:xfrm>
              <a:off x="2804" y="2728"/>
              <a:ext cx="835" cy="864"/>
              <a:chOff x="2804" y="2728"/>
              <a:chExt cx="835" cy="864"/>
            </a:xfrm>
          </p:grpSpPr>
          <p:sp>
            <p:nvSpPr>
              <p:cNvPr id="33814" name="Arc 34"/>
              <p:cNvSpPr>
                <a:spLocks/>
              </p:cNvSpPr>
              <p:nvPr/>
            </p:nvSpPr>
            <p:spPr bwMode="auto">
              <a:xfrm>
                <a:off x="2804" y="2758"/>
                <a:ext cx="835" cy="834"/>
              </a:xfrm>
              <a:custGeom>
                <a:avLst/>
                <a:gdLst>
                  <a:gd name="T0" fmla="*/ 418 w 43200"/>
                  <a:gd name="T1" fmla="*/ 0 h 43200"/>
                  <a:gd name="T2" fmla="*/ 393 w 43200"/>
                  <a:gd name="T3" fmla="*/ 1 h 43200"/>
                  <a:gd name="T4" fmla="*/ 418 w 43200"/>
                  <a:gd name="T5" fmla="*/ 41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63"/>
                      <a:pt x="8914" y="708"/>
                      <a:pt x="20332" y="3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63"/>
                      <a:pt x="8914" y="708"/>
                      <a:pt x="20332" y="37"/>
                    </a:cubicBezTo>
                    <a:lnTo>
                      <a:pt x="21600" y="21600"/>
                    </a:lnTo>
                    <a:close/>
                  </a:path>
                </a:pathLst>
              </a:custGeom>
              <a:noFill/>
              <a:ln w="5715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FFFFFF"/>
                  </a:solidFill>
                </a:endParaRPr>
              </a:p>
            </p:txBody>
          </p:sp>
          <p:sp>
            <p:nvSpPr>
              <p:cNvPr id="33815" name="Arc 35"/>
              <p:cNvSpPr>
                <a:spLocks/>
              </p:cNvSpPr>
              <p:nvPr/>
            </p:nvSpPr>
            <p:spPr bwMode="auto">
              <a:xfrm rot="-3653979">
                <a:off x="3013" y="2637"/>
                <a:ext cx="417" cy="600"/>
              </a:xfrm>
              <a:custGeom>
                <a:avLst/>
                <a:gdLst>
                  <a:gd name="T0" fmla="*/ 0 w 21600"/>
                  <a:gd name="T1" fmla="*/ 0 h 31059"/>
                  <a:gd name="T2" fmla="*/ 375 w 21600"/>
                  <a:gd name="T3" fmla="*/ 600 h 31059"/>
                  <a:gd name="T4" fmla="*/ 0 w 21600"/>
                  <a:gd name="T5" fmla="*/ 417 h 31059"/>
                  <a:gd name="T6" fmla="*/ 0 60000 65536"/>
                  <a:gd name="T7" fmla="*/ 0 60000 65536"/>
                  <a:gd name="T8" fmla="*/ 0 60000 65536"/>
                  <a:gd name="T9" fmla="*/ 0 w 21600"/>
                  <a:gd name="T10" fmla="*/ 0 h 31059"/>
                  <a:gd name="T11" fmla="*/ 21600 w 21600"/>
                  <a:gd name="T12" fmla="*/ 31059 h 31059"/>
                </a:gdLst>
                <a:ahLst/>
                <a:cxnLst>
                  <a:cxn ang="T6">
                    <a:pos x="T0" y="T1"/>
                  </a:cxn>
                  <a:cxn ang="T7">
                    <a:pos x="T2" y="T3"/>
                  </a:cxn>
                  <a:cxn ang="T8">
                    <a:pos x="T4" y="T5"/>
                  </a:cxn>
                </a:cxnLst>
                <a:rect l="T9" t="T10" r="T11" b="T12"/>
                <a:pathLst>
                  <a:path w="21600" h="31059" fill="none" extrusionOk="0">
                    <a:moveTo>
                      <a:pt x="-1" y="0"/>
                    </a:moveTo>
                    <a:cubicBezTo>
                      <a:pt x="11929" y="0"/>
                      <a:pt x="21600" y="9670"/>
                      <a:pt x="21600" y="21600"/>
                    </a:cubicBezTo>
                    <a:cubicBezTo>
                      <a:pt x="21600" y="24877"/>
                      <a:pt x="20854" y="28112"/>
                      <a:pt x="19418" y="31058"/>
                    </a:cubicBezTo>
                  </a:path>
                  <a:path w="21600" h="31059" stroke="0" extrusionOk="0">
                    <a:moveTo>
                      <a:pt x="-1" y="0"/>
                    </a:moveTo>
                    <a:cubicBezTo>
                      <a:pt x="11929" y="0"/>
                      <a:pt x="21600" y="9670"/>
                      <a:pt x="21600" y="21600"/>
                    </a:cubicBezTo>
                    <a:cubicBezTo>
                      <a:pt x="21600" y="24877"/>
                      <a:pt x="20854" y="28112"/>
                      <a:pt x="19418" y="31058"/>
                    </a:cubicBezTo>
                    <a:lnTo>
                      <a:pt x="0" y="21600"/>
                    </a:lnTo>
                    <a:close/>
                  </a:path>
                </a:pathLst>
              </a:custGeom>
              <a:noFill/>
              <a:ln w="76200">
                <a:solidFill>
                  <a:srgbClr val="66FF66"/>
                </a:solidFill>
                <a:round/>
                <a:headEnd/>
                <a:tailEnd/>
              </a:ln>
            </p:spPr>
            <p:txBody>
              <a:bodyPr wrap="none" anchor="ctr"/>
              <a:lstStyle/>
              <a:p>
                <a:pPr eaLnBrk="0" fontAlgn="base" hangingPunct="0">
                  <a:spcBef>
                    <a:spcPct val="0"/>
                  </a:spcBef>
                  <a:spcAft>
                    <a:spcPct val="0"/>
                  </a:spcAft>
                </a:pPr>
                <a:endParaRPr lang="ar-IQ" sz="2400" smtClean="0">
                  <a:solidFill>
                    <a:srgbClr val="FFFFFF"/>
                  </a:solidFill>
                </a:endParaRPr>
              </a:p>
            </p:txBody>
          </p:sp>
        </p:grpSp>
      </p:grpSp>
    </p:spTree>
    <p:extLst>
      <p:ext uri="{BB962C8B-B14F-4D97-AF65-F5344CB8AC3E}">
        <p14:creationId xmlns:p14="http://schemas.microsoft.com/office/powerpoint/2010/main" val="2258753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7"/>
          <p:cNvSpPr>
            <a:spLocks noGrp="1" noChangeArrowheads="1"/>
          </p:cNvSpPr>
          <p:nvPr>
            <p:ph type="subTitle" idx="1"/>
          </p:nvPr>
        </p:nvSpPr>
        <p:spPr>
          <a:xfrm>
            <a:off x="-152400" y="1752600"/>
            <a:ext cx="9144000" cy="5410200"/>
          </a:xfrm>
        </p:spPr>
        <p:txBody>
          <a:bodyPr/>
          <a:lstStyle/>
          <a:p>
            <a:pPr algn="ctr" eaLnBrk="1" hangingPunct="1"/>
            <a:r>
              <a:rPr lang="en-US" sz="2800" b="1" dirty="0"/>
              <a:t>Killed </a:t>
            </a:r>
            <a:r>
              <a:rPr lang="en-US" sz="2800" b="1" dirty="0" smtClean="0"/>
              <a:t>vaccines (Inactivated, non-replicating (pathogens</a:t>
            </a:r>
            <a:r>
              <a:rPr lang="en-US" sz="2800" dirty="0" smtClean="0"/>
              <a:t>:</a:t>
            </a:r>
            <a:endParaRPr lang="en-US" sz="2400" dirty="0" smtClean="0"/>
          </a:p>
          <a:p>
            <a:pPr algn="l" eaLnBrk="1" hangingPunct="1"/>
            <a:r>
              <a:rPr lang="en-US" sz="2400" dirty="0" smtClean="0"/>
              <a:t>• </a:t>
            </a:r>
            <a:r>
              <a:rPr lang="en-US" sz="2400" dirty="0" smtClean="0">
                <a:solidFill>
                  <a:srgbClr val="FFFF00"/>
                </a:solidFill>
              </a:rPr>
              <a:t>Requires propagation of the pathogen.</a:t>
            </a:r>
            <a:r>
              <a:rPr lang="en-US" sz="2400" b="1" dirty="0" smtClean="0">
                <a:solidFill>
                  <a:srgbClr val="FFFF00"/>
                </a:solidFill>
              </a:rPr>
              <a:t> </a:t>
            </a:r>
          </a:p>
          <a:p>
            <a:r>
              <a:rPr lang="en-US" sz="2400" b="1" dirty="0" smtClean="0">
                <a:solidFill>
                  <a:srgbClr val="000000"/>
                </a:solidFill>
              </a:rPr>
              <a:t>        Method of production - exposure to denaturing agent,    heat, phenol , formalin, B-</a:t>
            </a:r>
            <a:r>
              <a:rPr lang="en-US" sz="2400" b="1" dirty="0" err="1" smtClean="0">
                <a:solidFill>
                  <a:srgbClr val="000000"/>
                </a:solidFill>
              </a:rPr>
              <a:t>propriolactone</a:t>
            </a:r>
            <a:endParaRPr lang="en-US" sz="2400" b="1" dirty="0" smtClean="0">
              <a:solidFill>
                <a:srgbClr val="000000"/>
              </a:solidFill>
            </a:endParaRPr>
          </a:p>
          <a:p>
            <a:r>
              <a:rPr lang="en-US" sz="2400" b="1" dirty="0" smtClean="0">
                <a:solidFill>
                  <a:srgbClr val="000000"/>
                </a:solidFill>
              </a:rPr>
              <a:t>- results in loss of infectivity without loss of </a:t>
            </a:r>
            <a:r>
              <a:rPr lang="en-US" sz="2400" b="1" dirty="0" err="1" smtClean="0">
                <a:solidFill>
                  <a:srgbClr val="000000"/>
                </a:solidFill>
              </a:rPr>
              <a:t>antigenicity</a:t>
            </a:r>
            <a:r>
              <a:rPr lang="en-US" sz="2400" b="1" dirty="0" smtClean="0">
                <a:solidFill>
                  <a:srgbClr val="000000"/>
                </a:solidFill>
              </a:rPr>
              <a:t>.</a:t>
            </a:r>
          </a:p>
          <a:p>
            <a:pPr algn="l" eaLnBrk="1" hangingPunct="1"/>
            <a:endParaRPr lang="en-US" sz="2400" dirty="0" smtClean="0"/>
          </a:p>
          <a:p>
            <a:pPr algn="l" eaLnBrk="1" hangingPunct="1"/>
            <a:endParaRPr lang="en-US" sz="2400" dirty="0" smtClean="0"/>
          </a:p>
        </p:txBody>
      </p:sp>
    </p:spTree>
    <p:extLst>
      <p:ext uri="{BB962C8B-B14F-4D97-AF65-F5344CB8AC3E}">
        <p14:creationId xmlns:p14="http://schemas.microsoft.com/office/powerpoint/2010/main" val="990898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3017"/>
            <a:ext cx="8458200" cy="6038641"/>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In general</a:t>
            </a:r>
            <a:r>
              <a:rPr lang="en-US" sz="2000" dirty="0">
                <a:solidFill>
                  <a:srgbClr val="FFFF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live vaccines </a:t>
            </a:r>
            <a:r>
              <a:rPr lang="en-US" sz="2000" dirty="0">
                <a:latin typeface="Times New Roman" panose="02020603050405020304" pitchFamily="18" charset="0"/>
                <a:cs typeface="Times New Roman" panose="02020603050405020304" pitchFamily="18" charset="0"/>
              </a:rPr>
              <a:t>are preferred to vaccines containing killed virus because their protection is </a:t>
            </a:r>
            <a:r>
              <a:rPr lang="en-US" sz="2000" dirty="0">
                <a:solidFill>
                  <a:srgbClr val="FFFF00"/>
                </a:solidFill>
                <a:latin typeface="Times New Roman" panose="02020603050405020304" pitchFamily="18" charset="0"/>
                <a:cs typeface="Times New Roman" panose="02020603050405020304" pitchFamily="18" charset="0"/>
              </a:rPr>
              <a:t>greater and longer-lasting</a:t>
            </a:r>
            <a:r>
              <a:rPr lang="en-US" sz="2000" dirty="0">
                <a:latin typeface="Times New Roman" panose="02020603050405020304" pitchFamily="18" charset="0"/>
                <a:cs typeface="Times New Roman" panose="02020603050405020304" pitchFamily="18" charset="0"/>
              </a:rPr>
              <a:t>. With live vaccines, the virus multiplies in the host, producing a prolonged antigenic stimulus, and </a:t>
            </a:r>
            <a:r>
              <a:rPr lang="en-US" sz="2000" dirty="0">
                <a:solidFill>
                  <a:srgbClr val="FFFF00"/>
                </a:solidFill>
                <a:latin typeface="Times New Roman" panose="02020603050405020304" pitchFamily="18" charset="0"/>
                <a:cs typeface="Times New Roman" panose="02020603050405020304" pitchFamily="18" charset="0"/>
              </a:rPr>
              <a:t>both IgA and IgG </a:t>
            </a:r>
            <a:r>
              <a:rPr lang="en-US" sz="2000" dirty="0">
                <a:latin typeface="Times New Roman" panose="02020603050405020304" pitchFamily="18" charset="0"/>
                <a:cs typeface="Times New Roman" panose="02020603050405020304" pitchFamily="18" charset="0"/>
              </a:rPr>
              <a:t>are elicited when the vaccine is administered by the natural route of infection, e.g., when polio vaccine is given orally</a:t>
            </a:r>
            <a:r>
              <a:rPr lang="en-US" sz="2000" dirty="0" smtClean="0">
                <a:latin typeface="Times New Roman" panose="02020603050405020304" pitchFamily="18" charset="0"/>
                <a:cs typeface="Times New Roman" panose="02020603050405020304" pitchFamily="18" charset="0"/>
              </a:rPr>
              <a:t>.</a:t>
            </a:r>
          </a:p>
          <a:p>
            <a:pPr algn="just">
              <a:lnSpc>
                <a:spcPct val="150000"/>
              </a:lnSpc>
            </a:pPr>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t> </a:t>
            </a:r>
            <a:r>
              <a:rPr lang="en-US" sz="2000" b="1" dirty="0">
                <a:solidFill>
                  <a:srgbClr val="FF0000"/>
                </a:solidFill>
                <a:latin typeface="Times New Roman" panose="02020603050405020304" pitchFamily="18" charset="0"/>
                <a:cs typeface="Times New Roman" panose="02020603050405020304" pitchFamily="18" charset="0"/>
              </a:rPr>
              <a:t>Killed vaccines</a:t>
            </a:r>
            <a:r>
              <a:rPr lang="en-US" sz="2000" dirty="0">
                <a:latin typeface="Times New Roman" panose="02020603050405020304" pitchFamily="18" charset="0"/>
                <a:cs typeface="Times New Roman" panose="02020603050405020304" pitchFamily="18" charset="0"/>
              </a:rPr>
              <a:t>, which are usually given intramuscularly, </a:t>
            </a:r>
            <a:r>
              <a:rPr lang="en-US" sz="2000" dirty="0">
                <a:solidFill>
                  <a:srgbClr val="FFC000"/>
                </a:solidFill>
                <a:latin typeface="Times New Roman" panose="02020603050405020304" pitchFamily="18" charset="0"/>
                <a:cs typeface="Times New Roman" panose="02020603050405020304" pitchFamily="18" charset="0"/>
              </a:rPr>
              <a:t>do not stimulate a major IgA response. </a:t>
            </a:r>
            <a:r>
              <a:rPr lang="en-US" sz="2000" dirty="0">
                <a:latin typeface="Times New Roman" panose="02020603050405020304" pitchFamily="18" charset="0"/>
                <a:cs typeface="Times New Roman" panose="02020603050405020304" pitchFamily="18" charset="0"/>
              </a:rPr>
              <a:t>Killed vaccines typically </a:t>
            </a:r>
            <a:r>
              <a:rPr lang="en-US" sz="2000" dirty="0">
                <a:solidFill>
                  <a:srgbClr val="FFC000"/>
                </a:solidFill>
                <a:latin typeface="Times New Roman" panose="02020603050405020304" pitchFamily="18" charset="0"/>
                <a:cs typeface="Times New Roman" panose="02020603050405020304" pitchFamily="18" charset="0"/>
              </a:rPr>
              <a:t>do not stimulate a cytotoxic T-cell response,</a:t>
            </a:r>
            <a:r>
              <a:rPr lang="en-US" sz="2000" dirty="0">
                <a:latin typeface="Times New Roman" panose="02020603050405020304" pitchFamily="18" charset="0"/>
                <a:cs typeface="Times New Roman" panose="02020603050405020304" pitchFamily="18" charset="0"/>
              </a:rPr>
              <a:t> because the virus in the vaccine does not replicate. In the absence of replication, no viral epitopes are presented in association with class I </a:t>
            </a:r>
            <a:r>
              <a:rPr lang="en-US" sz="2000" dirty="0" smtClean="0">
                <a:latin typeface="Times New Roman" panose="02020603050405020304" pitchFamily="18" charset="0"/>
                <a:cs typeface="Times New Roman" panose="02020603050405020304" pitchFamily="18" charset="0"/>
              </a:rPr>
              <a:t>MHC(Major histocompatibility complex) </a:t>
            </a:r>
            <a:r>
              <a:rPr lang="en-US" sz="2000" dirty="0">
                <a:latin typeface="Times New Roman" panose="02020603050405020304" pitchFamily="18" charset="0"/>
                <a:cs typeface="Times New Roman" panose="02020603050405020304" pitchFamily="18" charset="0"/>
              </a:rPr>
              <a:t>proteins and the cytotoxic T-cell response is not </a:t>
            </a:r>
            <a:r>
              <a:rPr lang="en-US" sz="2000" dirty="0" smtClean="0">
                <a:latin typeface="Times New Roman" panose="02020603050405020304" pitchFamily="18" charset="0"/>
                <a:cs typeface="Times New Roman" panose="02020603050405020304" pitchFamily="18" charset="0"/>
              </a:rPr>
              <a:t>activated. </a:t>
            </a:r>
            <a:r>
              <a:rPr lang="en-US" sz="2000" dirty="0">
                <a:latin typeface="Times New Roman" panose="02020603050405020304" pitchFamily="18" charset="0"/>
                <a:cs typeface="Times New Roman" panose="02020603050405020304" pitchFamily="18" charset="0"/>
              </a:rPr>
              <a:t>Although live vaccines stimulate a </a:t>
            </a:r>
            <a:r>
              <a:rPr lang="en-US" sz="2000" dirty="0">
                <a:solidFill>
                  <a:srgbClr val="C00000"/>
                </a:solidFill>
                <a:latin typeface="Times New Roman" panose="02020603050405020304" pitchFamily="18" charset="0"/>
                <a:cs typeface="Times New Roman" panose="02020603050405020304" pitchFamily="18" charset="0"/>
              </a:rPr>
              <a:t>long-lasting response, booster doses are now recommended with measles and polio vaccines.</a:t>
            </a:r>
            <a:endParaRPr lang="ar-IQ"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9797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2467</TotalTime>
  <Words>1298</Words>
  <Application>Microsoft Office PowerPoint</Application>
  <PresentationFormat>On-screen Show (4:3)</PresentationFormat>
  <Paragraphs>94</Paragraphs>
  <Slides>30</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Algerian</vt:lpstr>
      <vt:lpstr>Arial</vt:lpstr>
      <vt:lpstr>Arial Black</vt:lpstr>
      <vt:lpstr>Calibri</vt:lpstr>
      <vt:lpstr>Constantia</vt:lpstr>
      <vt:lpstr>Courier New</vt:lpstr>
      <vt:lpstr>Tahoma</vt:lpstr>
      <vt:lpstr>Times New Roman</vt:lpstr>
      <vt:lpstr>Trebuchet MS</vt:lpstr>
      <vt:lpstr>Verdana</vt:lpstr>
      <vt:lpstr>Wingdings</vt:lpstr>
      <vt:lpstr>Wingdings 2</vt:lpstr>
      <vt:lpstr>Flow</vt:lpstr>
      <vt:lpstr>Winter</vt:lpstr>
      <vt:lpstr>PowerPoint Presentation</vt:lpstr>
      <vt:lpstr>PowerPoint Presentation</vt:lpstr>
      <vt:lpstr>Vaccines</vt:lpstr>
      <vt:lpstr>PowerPoint Presentation</vt:lpstr>
      <vt:lpstr>PowerPoint Presentation</vt:lpstr>
      <vt:lpstr>PowerPoint Presentation</vt:lpstr>
      <vt:lpstr>New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user</cp:lastModifiedBy>
  <cp:revision>78</cp:revision>
  <dcterms:created xsi:type="dcterms:W3CDTF">2006-08-16T00:00:00Z</dcterms:created>
  <dcterms:modified xsi:type="dcterms:W3CDTF">2021-11-30T10:22:38Z</dcterms:modified>
</cp:coreProperties>
</file>