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322" r:id="rId4"/>
    <p:sldId id="257" r:id="rId5"/>
    <p:sldId id="259" r:id="rId6"/>
    <p:sldId id="258" r:id="rId7"/>
    <p:sldId id="261" r:id="rId8"/>
    <p:sldId id="282" r:id="rId9"/>
    <p:sldId id="260" r:id="rId10"/>
    <p:sldId id="285" r:id="rId11"/>
    <p:sldId id="286" r:id="rId12"/>
    <p:sldId id="288" r:id="rId13"/>
    <p:sldId id="291" r:id="rId14"/>
    <p:sldId id="287" r:id="rId15"/>
    <p:sldId id="283" r:id="rId16"/>
    <p:sldId id="284" r:id="rId17"/>
    <p:sldId id="262" r:id="rId18"/>
    <p:sldId id="297" r:id="rId19"/>
    <p:sldId id="279" r:id="rId20"/>
    <p:sldId id="278" r:id="rId21"/>
    <p:sldId id="263" r:id="rId22"/>
    <p:sldId id="298" r:id="rId23"/>
    <p:sldId id="293" r:id="rId24"/>
    <p:sldId id="295" r:id="rId25"/>
    <p:sldId id="299" r:id="rId26"/>
    <p:sldId id="294" r:id="rId27"/>
    <p:sldId id="30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7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B8E8A7C-4194-4D77-945C-AA33F0610658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01FB229-FB18-43E8-8620-7C1C3707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8A7C-4194-4D77-945C-AA33F0610658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B229-FB18-43E8-8620-7C1C37071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8A7C-4194-4D77-945C-AA33F0610658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B229-FB18-43E8-8620-7C1C3707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8A7C-4194-4D77-945C-AA33F0610658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B229-FB18-43E8-8620-7C1C3707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B8E8A7C-4194-4D77-945C-AA33F0610658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01FB229-FB18-43E8-8620-7C1C3707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8A7C-4194-4D77-945C-AA33F0610658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B229-FB18-43E8-8620-7C1C3707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8A7C-4194-4D77-945C-AA33F0610658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B229-FB18-43E8-8620-7C1C3707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8A7C-4194-4D77-945C-AA33F0610658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B229-FB18-43E8-8620-7C1C3707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8A7C-4194-4D77-945C-AA33F0610658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B229-FB18-43E8-8620-7C1C3707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8A7C-4194-4D77-945C-AA33F0610658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B229-FB18-43E8-8620-7C1C3707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8A7C-4194-4D77-945C-AA33F0610658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B229-FB18-43E8-8620-7C1C3707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8E8A7C-4194-4D77-945C-AA33F0610658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1FB229-FB18-43E8-8620-7C1C370716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Axilla: Part I</a:t>
            </a:r>
          </a:p>
        </p:txBody>
      </p:sp>
      <p:pic>
        <p:nvPicPr>
          <p:cNvPr id="4" name="Picture 4" descr="axi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188640"/>
            <a:ext cx="2571752" cy="3137736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D1BCF5-5C2C-43C5-B2B7-90AB646B9769}"/>
              </a:ext>
            </a:extLst>
          </p:cNvPr>
          <p:cNvSpPr txBox="1">
            <a:spLocks/>
          </p:cNvSpPr>
          <p:nvPr/>
        </p:nvSpPr>
        <p:spPr>
          <a:xfrm>
            <a:off x="755576" y="5049258"/>
            <a:ext cx="6858000" cy="774732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dirty="0"/>
              <a:t>Gray’s anatomy for students pp: 710-726 + 737, 738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en-US" dirty="0"/>
              <a:t>Anterior </a:t>
            </a:r>
            <a:br>
              <a:rPr lang="en-US" dirty="0"/>
            </a:br>
            <a:r>
              <a:rPr lang="en-US" dirty="0"/>
              <a:t>wall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67" y="-25456"/>
            <a:ext cx="6660538" cy="67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0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n-US" dirty="0"/>
              <a:t>Medial</a:t>
            </a:r>
            <a:br>
              <a:rPr lang="en-US" dirty="0"/>
            </a:br>
            <a:r>
              <a:rPr lang="en-US" dirty="0"/>
              <a:t>wall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9053"/>
            <a:ext cx="6300192" cy="68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8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584"/>
            <a:ext cx="7096408" cy="6817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96752"/>
          </a:xfrm>
        </p:spPr>
        <p:txBody>
          <a:bodyPr>
            <a:normAutofit/>
          </a:bodyPr>
          <a:lstStyle/>
          <a:p>
            <a:r>
              <a:rPr lang="en-US" dirty="0"/>
              <a:t>Posterior</a:t>
            </a:r>
            <a:br>
              <a:rPr lang="en-US" dirty="0"/>
            </a:br>
            <a:r>
              <a:rPr lang="en-US" dirty="0"/>
              <a:t> wall</a:t>
            </a:r>
          </a:p>
        </p:txBody>
      </p:sp>
    </p:spTree>
    <p:extLst>
      <p:ext uri="{BB962C8B-B14F-4D97-AF65-F5344CB8AC3E}">
        <p14:creationId xmlns:p14="http://schemas.microsoft.com/office/powerpoint/2010/main" val="305288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05" y="0"/>
            <a:ext cx="6836786" cy="686000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749" y="5544616"/>
            <a:ext cx="5122315" cy="119675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Gaps in the Posterior</a:t>
            </a:r>
            <a:br>
              <a:rPr lang="en-US" dirty="0"/>
            </a:br>
            <a:r>
              <a:rPr lang="en-US" dirty="0"/>
              <a:t> wall of the axilla</a:t>
            </a:r>
          </a:p>
        </p:txBody>
      </p:sp>
    </p:spTree>
    <p:extLst>
      <p:ext uri="{BB962C8B-B14F-4D97-AF65-F5344CB8AC3E}">
        <p14:creationId xmlns:p14="http://schemas.microsoft.com/office/powerpoint/2010/main" val="389331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96752"/>
          </a:xfrm>
        </p:spPr>
        <p:txBody>
          <a:bodyPr>
            <a:normAutofit/>
          </a:bodyPr>
          <a:lstStyle/>
          <a:p>
            <a:r>
              <a:rPr lang="en-US" dirty="0"/>
              <a:t>Lateral</a:t>
            </a:r>
            <a:br>
              <a:rPr lang="en-US" dirty="0"/>
            </a:br>
            <a:r>
              <a:rPr lang="en-US" dirty="0"/>
              <a:t> wall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848"/>
            <a:ext cx="5790034" cy="68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8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015"/>
            <a:ext cx="6153982" cy="683898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08934F6-7464-460C-BD79-B589443A0EAD}"/>
              </a:ext>
            </a:extLst>
          </p:cNvPr>
          <p:cNvSpPr txBox="1">
            <a:spLocks/>
          </p:cNvSpPr>
          <p:nvPr/>
        </p:nvSpPr>
        <p:spPr>
          <a:xfrm>
            <a:off x="0" y="66328"/>
            <a:ext cx="7629638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Axillary artery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2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12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7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x 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8934" y="-1"/>
            <a:ext cx="6855065" cy="67151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57166"/>
            <a:ext cx="2786050" cy="4714908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1-1Superior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thoracic artery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2-1 </a:t>
            </a:r>
            <a:r>
              <a:rPr lang="en-US" b="1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Thoracoacromial</a:t>
            </a:r>
            <a:r>
              <a:rPr lang="en-US" b="1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artery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2-2 lateral thoracic artery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3-1 Subscapular artery</a:t>
            </a: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3-2 </a:t>
            </a:r>
            <a:r>
              <a:rPr lang="en-US" b="1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Ant. circumflex humeral</a:t>
            </a: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artery</a:t>
            </a:r>
            <a:endParaRPr kumimoji="0" lang="en-US" b="1" i="0" u="none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b="1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3-3</a:t>
            </a: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Post.circumflex</a:t>
            </a: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humeral artery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715140" y="2214554"/>
            <a:ext cx="357190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Axillary</a:t>
            </a:r>
            <a:r>
              <a:rPr lang="en-US" dirty="0"/>
              <a:t> artery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5929322" y="2500306"/>
            <a:ext cx="357190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357554" y="3429000"/>
            <a:ext cx="500066" cy="714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536281" y="3750471"/>
            <a:ext cx="428628" cy="2143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250397" y="4107661"/>
            <a:ext cx="428628" cy="2143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5286380" y="3429000"/>
            <a:ext cx="357190" cy="2857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72198" y="2000240"/>
            <a:ext cx="3571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86380" y="255960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00562" y="33454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x 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8934" y="-1"/>
            <a:ext cx="6855065" cy="671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Axillary</a:t>
            </a:r>
            <a:r>
              <a:rPr lang="en-US" dirty="0"/>
              <a:t> artery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4599154" y="3896197"/>
            <a:ext cx="428628" cy="2143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72198" y="2000240"/>
            <a:ext cx="3571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86380" y="255960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00562" y="33454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60C2F-7583-40BF-95DE-4C194277A189}"/>
              </a:ext>
            </a:extLst>
          </p:cNvPr>
          <p:cNvSpPr txBox="1"/>
          <p:nvPr/>
        </p:nvSpPr>
        <p:spPr>
          <a:xfrm>
            <a:off x="179512" y="1556792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Subscapular artery: largest branch. Subdivides into:</a:t>
            </a:r>
          </a:p>
          <a:p>
            <a:pPr marL="342900" indent="-342900">
              <a:buAutoNum type="alphaLcPeriod"/>
            </a:pPr>
            <a:r>
              <a:rPr lang="en-US" dirty="0"/>
              <a:t>Circumflex scapular artery </a:t>
            </a:r>
          </a:p>
          <a:p>
            <a:pPr marL="342900" indent="-342900">
              <a:buAutoNum type="alphaLcPeriod"/>
            </a:pPr>
            <a:r>
              <a:rPr lang="en-US" dirty="0"/>
              <a:t>Thoracodorsal artery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1C7BEB-7878-44B5-B9B1-C49D83DEAA60}"/>
              </a:ext>
            </a:extLst>
          </p:cNvPr>
          <p:cNvCxnSpPr/>
          <p:nvPr/>
        </p:nvCxnSpPr>
        <p:spPr>
          <a:xfrm rot="5400000" flipH="1" flipV="1">
            <a:off x="4179091" y="4760293"/>
            <a:ext cx="428628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E4AEF7-029A-4F49-B748-CE0B6BF6A356}"/>
              </a:ext>
            </a:extLst>
          </p:cNvPr>
          <p:cNvCxnSpPr>
            <a:cxnSpLocks/>
          </p:cNvCxnSpPr>
          <p:nvPr/>
        </p:nvCxnSpPr>
        <p:spPr>
          <a:xfrm flipV="1">
            <a:off x="4393405" y="5589240"/>
            <a:ext cx="420063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7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x 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8934" y="-1"/>
            <a:ext cx="6855065" cy="67151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85888"/>
          </a:xfrm>
        </p:spPr>
        <p:txBody>
          <a:bodyPr>
            <a:normAutofit/>
          </a:bodyPr>
          <a:lstStyle/>
          <a:p>
            <a:r>
              <a:rPr lang="en-US" dirty="0"/>
              <a:t>Humeral</a:t>
            </a:r>
            <a:br>
              <a:rPr lang="en-US" dirty="0"/>
            </a:br>
            <a:r>
              <a:rPr lang="en-US" dirty="0"/>
              <a:t> anastomosis</a:t>
            </a:r>
          </a:p>
        </p:txBody>
      </p:sp>
      <p:cxnSp>
        <p:nvCxnSpPr>
          <p:cNvPr id="6" name="Shape 5"/>
          <p:cNvCxnSpPr>
            <a:endCxn id="3" idx="1"/>
          </p:cNvCxnSpPr>
          <p:nvPr/>
        </p:nvCxnSpPr>
        <p:spPr>
          <a:xfrm rot="16200000" flipH="1">
            <a:off x="822974" y="1891614"/>
            <a:ext cx="1643086" cy="1288834"/>
          </a:xfrm>
          <a:prstGeom prst="curved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534A9ED-8D84-49CD-9DC7-37F3C2C79512}"/>
              </a:ext>
            </a:extLst>
          </p:cNvPr>
          <p:cNvSpPr txBox="1"/>
          <p:nvPr/>
        </p:nvSpPr>
        <p:spPr>
          <a:xfrm>
            <a:off x="154250" y="3395771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Anterior &amp; posterior circumflex humeral arteries + Recurrent branch of profunda brachii artery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1"/>
            <a:r>
              <a:rPr lang="en-US" dirty="0"/>
              <a:t>OBJECTIVES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717" y="1340768"/>
            <a:ext cx="8229600" cy="379397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Define &amp; Identify the walls of the axilla and how structures traverse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Study the course and branches of the axillary artery and recognize its important relations.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Understand the arterial anastomosis around the scapula &amp; shoulder joint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Locate &amp; study the groups of axillary lymph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865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914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Anastomosis around the scapula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28" y="1340768"/>
            <a:ext cx="6866667" cy="420952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BA7EB1-EFDC-4F14-B5BB-C0632147CDBC}"/>
              </a:ext>
            </a:extLst>
          </p:cNvPr>
          <p:cNvSpPr/>
          <p:nvPr/>
        </p:nvSpPr>
        <p:spPr>
          <a:xfrm>
            <a:off x="1161218" y="2564904"/>
            <a:ext cx="1610581" cy="504056"/>
          </a:xfrm>
          <a:prstGeom prst="roundRect">
            <a:avLst/>
          </a:prstGeom>
          <a:solidFill>
            <a:srgbClr val="FADA7A">
              <a:alpha val="21176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FAF516-BCCC-458C-B467-4A8D08800762}"/>
              </a:ext>
            </a:extLst>
          </p:cNvPr>
          <p:cNvSpPr/>
          <p:nvPr/>
        </p:nvSpPr>
        <p:spPr>
          <a:xfrm>
            <a:off x="5292080" y="4751716"/>
            <a:ext cx="2448272" cy="432048"/>
          </a:xfrm>
          <a:prstGeom prst="roundRect">
            <a:avLst/>
          </a:prstGeom>
          <a:solidFill>
            <a:srgbClr val="FF0000">
              <a:alpha val="21176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5A6B4C-429E-4F45-8995-82BFC3BCF869}"/>
              </a:ext>
            </a:extLst>
          </p:cNvPr>
          <p:cNvSpPr/>
          <p:nvPr/>
        </p:nvSpPr>
        <p:spPr>
          <a:xfrm>
            <a:off x="1614836" y="4100804"/>
            <a:ext cx="1877043" cy="720080"/>
          </a:xfrm>
          <a:prstGeom prst="roundRect">
            <a:avLst/>
          </a:prstGeom>
          <a:solidFill>
            <a:srgbClr val="FADA7A">
              <a:alpha val="21176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43BACF-3D1E-40FA-BF3E-297477932BFF}"/>
              </a:ext>
            </a:extLst>
          </p:cNvPr>
          <p:cNvCxnSpPr/>
          <p:nvPr/>
        </p:nvCxnSpPr>
        <p:spPr>
          <a:xfrm>
            <a:off x="1161219" y="2511558"/>
            <a:ext cx="101585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243CEA-8E4A-42CC-82C8-791424DE2BBD}"/>
              </a:ext>
            </a:extLst>
          </p:cNvPr>
          <p:cNvCxnSpPr>
            <a:cxnSpLocks/>
          </p:cNvCxnSpPr>
          <p:nvPr/>
        </p:nvCxnSpPr>
        <p:spPr>
          <a:xfrm>
            <a:off x="6372200" y="4149080"/>
            <a:ext cx="136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394170-B18D-4941-8CFB-3129F664BC8F}"/>
              </a:ext>
            </a:extLst>
          </p:cNvPr>
          <p:cNvSpPr/>
          <p:nvPr/>
        </p:nvSpPr>
        <p:spPr>
          <a:xfrm>
            <a:off x="5731873" y="4255672"/>
            <a:ext cx="2448272" cy="432048"/>
          </a:xfrm>
          <a:prstGeom prst="roundRect">
            <a:avLst/>
          </a:prstGeom>
          <a:solidFill>
            <a:srgbClr val="FF0000">
              <a:alpha val="21176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x a r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71" y="0"/>
            <a:ext cx="74285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Relations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85794"/>
            <a:ext cx="2786050" cy="4714908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Axillary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vein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Brachial plexus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 major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 minor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Subscapularis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 </a:t>
            </a:r>
            <a:r>
              <a:rPr lang="en-US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dorsi</a:t>
            </a: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major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Biceps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Corachobrachialis</a:t>
            </a:r>
            <a:endParaRPr kumimoji="0" lang="en-US" b="1" i="0" u="none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8475" y="0"/>
            <a:ext cx="62752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Axillary vein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1371600"/>
            <a:ext cx="2952328" cy="3641576"/>
          </a:xfrm>
          <a:prstGeom prst="rect">
            <a:avLst/>
          </a:prstGeom>
        </p:spPr>
        <p:txBody>
          <a:bodyPr vert="horz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Runs opposite course &amp; receives same tributaries as the artery and its branches.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Differs from artery in: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Beginning: Basilic v. + Brachial vv.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Near the end receives cephalic 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2026F2-0147-4659-A6E6-69DD251DBB2A}"/>
              </a:ext>
            </a:extLst>
          </p:cNvPr>
          <p:cNvSpPr/>
          <p:nvPr/>
        </p:nvSpPr>
        <p:spPr>
          <a:xfrm>
            <a:off x="3347864" y="3140968"/>
            <a:ext cx="720080" cy="3600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C99E6F-480F-4A29-B1FD-2861954E9150}"/>
              </a:ext>
            </a:extLst>
          </p:cNvPr>
          <p:cNvSpPr/>
          <p:nvPr/>
        </p:nvSpPr>
        <p:spPr>
          <a:xfrm>
            <a:off x="3141171" y="2442794"/>
            <a:ext cx="931844" cy="3600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C891BF-D0B9-4CDE-BA56-F3D11713FD5E}"/>
              </a:ext>
            </a:extLst>
          </p:cNvPr>
          <p:cNvCxnSpPr/>
          <p:nvPr/>
        </p:nvCxnSpPr>
        <p:spPr>
          <a:xfrm>
            <a:off x="5508104" y="2924944"/>
            <a:ext cx="360040" cy="36004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924869-899B-4E6E-8733-621D72BD3516}"/>
              </a:ext>
            </a:extLst>
          </p:cNvPr>
          <p:cNvCxnSpPr>
            <a:cxnSpLocks/>
          </p:cNvCxnSpPr>
          <p:nvPr/>
        </p:nvCxnSpPr>
        <p:spPr>
          <a:xfrm>
            <a:off x="7192281" y="1148881"/>
            <a:ext cx="183365" cy="36004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088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axillary lymph nodes (groups)</a:t>
            </a:r>
          </a:p>
        </p:txBody>
      </p:sp>
      <p:pic>
        <p:nvPicPr>
          <p:cNvPr id="3" name="Picture 2" descr="ax l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536" y="1511861"/>
            <a:ext cx="4176464" cy="3762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340768"/>
            <a:ext cx="456050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69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772036"/>
          </a:xfrm>
        </p:spPr>
        <p:txBody>
          <a:bodyPr>
            <a:normAutofit/>
          </a:bodyPr>
          <a:lstStyle/>
          <a:p>
            <a:r>
              <a:rPr lang="en-US" dirty="0"/>
              <a:t>The</a:t>
            </a:r>
            <a:br>
              <a:rPr lang="en-US" dirty="0"/>
            </a:br>
            <a:r>
              <a:rPr lang="en-US" dirty="0"/>
              <a:t>axillary </a:t>
            </a:r>
            <a:br>
              <a:rPr lang="en-US" dirty="0"/>
            </a:br>
            <a:r>
              <a:rPr lang="en-US" dirty="0"/>
              <a:t>lymph </a:t>
            </a:r>
            <a:br>
              <a:rPr lang="en-US" dirty="0"/>
            </a:br>
            <a:r>
              <a:rPr lang="en-US" dirty="0"/>
              <a:t>nodes </a:t>
            </a:r>
            <a:br>
              <a:rPr lang="en-US" dirty="0"/>
            </a:br>
            <a:r>
              <a:rPr lang="en-US" dirty="0"/>
              <a:t>(location)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73" y="19584"/>
            <a:ext cx="6529428" cy="67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4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r="156"/>
          <a:stretch/>
        </p:blipFill>
        <p:spPr>
          <a:xfrm>
            <a:off x="2843808" y="0"/>
            <a:ext cx="6529428" cy="6721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7424"/>
            <a:ext cx="8229600" cy="1440160"/>
          </a:xfrm>
        </p:spPr>
        <p:txBody>
          <a:bodyPr>
            <a:noAutofit/>
          </a:bodyPr>
          <a:lstStyle/>
          <a:p>
            <a:r>
              <a:rPr lang="en-US" sz="2400" dirty="0"/>
              <a:t>The axillary lymph  nodes </a:t>
            </a:r>
            <a:br>
              <a:rPr lang="en-US" sz="2400" dirty="0"/>
            </a:br>
            <a:r>
              <a:rPr lang="en-US" sz="2400" dirty="0"/>
              <a:t>(Afferent &amp;  Efferent)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BCB9F-1BE4-4ADB-96E9-8ED37B17D1BF}"/>
              </a:ext>
            </a:extLst>
          </p:cNvPr>
          <p:cNvSpPr txBox="1"/>
          <p:nvPr/>
        </p:nvSpPr>
        <p:spPr>
          <a:xfrm>
            <a:off x="395536" y="155679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(Pectoral)</a:t>
            </a:r>
          </a:p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(Subscapular)</a:t>
            </a:r>
          </a:p>
          <a:p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(Humeral)</a:t>
            </a:r>
          </a:p>
          <a:p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651EEC0-A902-49F0-ABC9-6B7764CFB44F}"/>
              </a:ext>
            </a:extLst>
          </p:cNvPr>
          <p:cNvSpPr/>
          <p:nvPr/>
        </p:nvSpPr>
        <p:spPr>
          <a:xfrm rot="5400000">
            <a:off x="1287218" y="1833796"/>
            <a:ext cx="288032" cy="158417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E4A0FD-2DA4-426A-8B4A-E49B9C458A2B}"/>
              </a:ext>
            </a:extLst>
          </p:cNvPr>
          <p:cNvCxnSpPr>
            <a:stCxn id="5" idx="1"/>
          </p:cNvCxnSpPr>
          <p:nvPr/>
        </p:nvCxnSpPr>
        <p:spPr>
          <a:xfrm>
            <a:off x="1431234" y="2769900"/>
            <a:ext cx="0" cy="875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A5BC0C7-3CC4-4006-8754-891A3D89F898}"/>
              </a:ext>
            </a:extLst>
          </p:cNvPr>
          <p:cNvSpPr txBox="1"/>
          <p:nvPr/>
        </p:nvSpPr>
        <p:spPr>
          <a:xfrm>
            <a:off x="1043607" y="3645024"/>
            <a:ext cx="93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1055DD-DB6D-4C82-ADCD-C529FED6444F}"/>
              </a:ext>
            </a:extLst>
          </p:cNvPr>
          <p:cNvCxnSpPr>
            <a:cxnSpLocks/>
          </p:cNvCxnSpPr>
          <p:nvPr/>
        </p:nvCxnSpPr>
        <p:spPr>
          <a:xfrm>
            <a:off x="1431234" y="4005064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8CA0102-4919-4E27-96AC-6F9B931D3F03}"/>
              </a:ext>
            </a:extLst>
          </p:cNvPr>
          <p:cNvSpPr txBox="1"/>
          <p:nvPr/>
        </p:nvSpPr>
        <p:spPr>
          <a:xfrm>
            <a:off x="1059848" y="4496899"/>
            <a:ext cx="93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Apical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1EFC8F-873B-4C6E-83DB-A242C051347A}"/>
              </a:ext>
            </a:extLst>
          </p:cNvPr>
          <p:cNvCxnSpPr>
            <a:cxnSpLocks/>
          </p:cNvCxnSpPr>
          <p:nvPr/>
        </p:nvCxnSpPr>
        <p:spPr>
          <a:xfrm flipH="1">
            <a:off x="1871700" y="472514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EAAE101-426B-4F0B-97C7-9D51DE8C7B4E}"/>
              </a:ext>
            </a:extLst>
          </p:cNvPr>
          <p:cNvSpPr txBox="1"/>
          <p:nvPr/>
        </p:nvSpPr>
        <p:spPr>
          <a:xfrm>
            <a:off x="2555776" y="4437112"/>
            <a:ext cx="1692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Infraclavicular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(Deltopectoral)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90011D-12B9-4B72-8A97-15002C729C3D}"/>
              </a:ext>
            </a:extLst>
          </p:cNvPr>
          <p:cNvCxnSpPr>
            <a:cxnSpLocks/>
          </p:cNvCxnSpPr>
          <p:nvPr/>
        </p:nvCxnSpPr>
        <p:spPr>
          <a:xfrm>
            <a:off x="1431234" y="4869160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AA1EB9-5B67-40E3-BB32-8900CBE2A0D4}"/>
              </a:ext>
            </a:extLst>
          </p:cNvPr>
          <p:cNvSpPr txBox="1"/>
          <p:nvPr/>
        </p:nvSpPr>
        <p:spPr>
          <a:xfrm>
            <a:off x="613858" y="5410090"/>
            <a:ext cx="182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Subclavian Trunk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12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764704"/>
            <a:ext cx="835292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276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584581"/>
            <a:ext cx="8834830" cy="4176464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4AC3AB6-0F94-4F3B-BAF9-E2641963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7424"/>
            <a:ext cx="8229600" cy="1440160"/>
          </a:xfrm>
        </p:spPr>
        <p:txBody>
          <a:bodyPr>
            <a:noAutofit/>
          </a:bodyPr>
          <a:lstStyle/>
          <a:p>
            <a:r>
              <a:rPr lang="en-US" sz="2400" dirty="0"/>
              <a:t>The deltopectoral (infraclavicular) nodes examination</a:t>
            </a:r>
          </a:p>
        </p:txBody>
      </p:sp>
    </p:spTree>
    <p:extLst>
      <p:ext uri="{BB962C8B-B14F-4D97-AF65-F5344CB8AC3E}">
        <p14:creationId xmlns:p14="http://schemas.microsoft.com/office/powerpoint/2010/main" val="301982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DF47925-A369-475A-8DB4-B34714008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2601" y="1174963"/>
            <a:ext cx="2718304" cy="402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451" y="268550"/>
            <a:ext cx="6345302" cy="514484"/>
          </a:xfrm>
        </p:spPr>
        <p:txBody>
          <a:bodyPr>
            <a:normAutofit fontScale="90000"/>
          </a:bodyPr>
          <a:lstStyle/>
          <a:p>
            <a:r>
              <a:rPr lang="en-US" dirty="0"/>
              <a:t>Transitions between the regions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0" y="1277528"/>
            <a:ext cx="2850834" cy="465430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396890" y="1484278"/>
            <a:ext cx="4483666" cy="97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2701" kern="0" dirty="0"/>
              <a:t>Axilla </a:t>
            </a:r>
            <a:r>
              <a:rPr lang="en-US" sz="1200" kern="0" dirty="0"/>
              <a:t>(Neck &amp; thorax</a:t>
            </a:r>
            <a:r>
              <a:rPr lang="en-US" sz="1200" kern="0" dirty="0">
                <a:sym typeface="Wingdings" panose="05000000000000000000" pitchFamily="2" charset="2"/>
              </a:rPr>
              <a:t> Arm)</a:t>
            </a:r>
            <a:endParaRPr lang="en-US" sz="1200" kern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195E91-DE35-4639-9279-6D4B03EA3504}"/>
              </a:ext>
            </a:extLst>
          </p:cNvPr>
          <p:cNvSpPr txBox="1">
            <a:spLocks/>
          </p:cNvSpPr>
          <p:nvPr/>
        </p:nvSpPr>
        <p:spPr bwMode="auto">
          <a:xfrm>
            <a:off x="2619518" y="2996840"/>
            <a:ext cx="4483666" cy="97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2701" kern="0" dirty="0"/>
              <a:t>Cubital fossa </a:t>
            </a:r>
            <a:r>
              <a:rPr lang="en-US" sz="1200" kern="0" dirty="0"/>
              <a:t>(Arm </a:t>
            </a:r>
            <a:r>
              <a:rPr lang="en-US" sz="1200" kern="0" dirty="0">
                <a:sym typeface="Wingdings" panose="05000000000000000000" pitchFamily="2" charset="2"/>
              </a:rPr>
              <a:t> Forearm)</a:t>
            </a:r>
            <a:endParaRPr lang="en-US" sz="1200" kern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9E5DDE-BB63-452F-A3E8-3F051385C0DA}"/>
              </a:ext>
            </a:extLst>
          </p:cNvPr>
          <p:cNvSpPr txBox="1">
            <a:spLocks/>
          </p:cNvSpPr>
          <p:nvPr/>
        </p:nvSpPr>
        <p:spPr bwMode="auto">
          <a:xfrm>
            <a:off x="1979037" y="4216582"/>
            <a:ext cx="4483666" cy="97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2701" kern="0" dirty="0"/>
              <a:t>Carpal Tunnel </a:t>
            </a:r>
            <a:r>
              <a:rPr lang="en-US" sz="1200" kern="0" dirty="0"/>
              <a:t>(Forearm </a:t>
            </a:r>
            <a:r>
              <a:rPr lang="en-US" sz="1200" kern="0" dirty="0">
                <a:sym typeface="Wingdings" panose="05000000000000000000" pitchFamily="2" charset="2"/>
              </a:rPr>
              <a:t> Hand)</a:t>
            </a:r>
            <a:endParaRPr lang="en-US" sz="1200" kern="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5973E2-970C-48F8-93A6-F632EE7BF127}"/>
              </a:ext>
            </a:extLst>
          </p:cNvPr>
          <p:cNvCxnSpPr>
            <a:cxnSpLocks/>
          </p:cNvCxnSpPr>
          <p:nvPr/>
        </p:nvCxnSpPr>
        <p:spPr>
          <a:xfrm>
            <a:off x="2244420" y="1970458"/>
            <a:ext cx="1134421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180042-0F7B-464D-9456-393021755BE8}"/>
              </a:ext>
            </a:extLst>
          </p:cNvPr>
          <p:cNvCxnSpPr>
            <a:cxnSpLocks/>
          </p:cNvCxnSpPr>
          <p:nvPr/>
        </p:nvCxnSpPr>
        <p:spPr>
          <a:xfrm>
            <a:off x="1485097" y="3483020"/>
            <a:ext cx="1134421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B6FC2E-A9C4-44B8-B2DB-D1DA1D30AF1B}"/>
              </a:ext>
            </a:extLst>
          </p:cNvPr>
          <p:cNvCxnSpPr>
            <a:cxnSpLocks/>
          </p:cNvCxnSpPr>
          <p:nvPr/>
        </p:nvCxnSpPr>
        <p:spPr>
          <a:xfrm>
            <a:off x="844616" y="4725482"/>
            <a:ext cx="1134421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anatomy</a:t>
            </a:r>
          </a:p>
        </p:txBody>
      </p:sp>
      <p:pic>
        <p:nvPicPr>
          <p:cNvPr id="3" name="Picture 4" descr="ax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28" y="-24"/>
            <a:ext cx="5143504" cy="6275472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6426926" y="1038498"/>
            <a:ext cx="2754085" cy="4828902"/>
          </a:xfrm>
          <a:custGeom>
            <a:avLst/>
            <a:gdLst>
              <a:gd name="connsiteX0" fmla="*/ 2416628 w 2754085"/>
              <a:gd name="connsiteY0" fmla="*/ 1365068 h 4828902"/>
              <a:gd name="connsiteX1" fmla="*/ 1985554 w 2754085"/>
              <a:gd name="connsiteY1" fmla="*/ 1116873 h 4828902"/>
              <a:gd name="connsiteX2" fmla="*/ 1397725 w 2754085"/>
              <a:gd name="connsiteY2" fmla="*/ 842553 h 4828902"/>
              <a:gd name="connsiteX3" fmla="*/ 901337 w 2754085"/>
              <a:gd name="connsiteY3" fmla="*/ 698862 h 4828902"/>
              <a:gd name="connsiteX4" fmla="*/ 431074 w 2754085"/>
              <a:gd name="connsiteY4" fmla="*/ 424542 h 4828902"/>
              <a:gd name="connsiteX5" fmla="*/ 209005 w 2754085"/>
              <a:gd name="connsiteY5" fmla="*/ 306976 h 4828902"/>
              <a:gd name="connsiteX6" fmla="*/ 13063 w 2754085"/>
              <a:gd name="connsiteY6" fmla="*/ 97971 h 4828902"/>
              <a:gd name="connsiteX7" fmla="*/ 287383 w 2754085"/>
              <a:gd name="connsiteY7" fmla="*/ 894805 h 4828902"/>
              <a:gd name="connsiteX8" fmla="*/ 561703 w 2754085"/>
              <a:gd name="connsiteY8" fmla="*/ 1900645 h 4828902"/>
              <a:gd name="connsiteX9" fmla="*/ 1214845 w 2754085"/>
              <a:gd name="connsiteY9" fmla="*/ 3219993 h 4828902"/>
              <a:gd name="connsiteX10" fmla="*/ 1371600 w 2754085"/>
              <a:gd name="connsiteY10" fmla="*/ 3977639 h 4828902"/>
              <a:gd name="connsiteX11" fmla="*/ 1907177 w 2754085"/>
              <a:gd name="connsiteY11" fmla="*/ 4617719 h 4828902"/>
              <a:gd name="connsiteX12" fmla="*/ 2481943 w 2754085"/>
              <a:gd name="connsiteY12" fmla="*/ 4578531 h 4828902"/>
              <a:gd name="connsiteX13" fmla="*/ 2717074 w 2754085"/>
              <a:gd name="connsiteY13" fmla="*/ 4578531 h 4828902"/>
              <a:gd name="connsiteX14" fmla="*/ 2704011 w 2754085"/>
              <a:gd name="connsiteY14" fmla="*/ 3076302 h 4828902"/>
              <a:gd name="connsiteX15" fmla="*/ 2704011 w 2754085"/>
              <a:gd name="connsiteY15" fmla="*/ 1482633 h 4828902"/>
              <a:gd name="connsiteX16" fmla="*/ 2704011 w 2754085"/>
              <a:gd name="connsiteY16" fmla="*/ 1482633 h 4828902"/>
              <a:gd name="connsiteX17" fmla="*/ 2416628 w 2754085"/>
              <a:gd name="connsiteY17" fmla="*/ 1365068 h 482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54085" h="4828902">
                <a:moveTo>
                  <a:pt x="2416628" y="1365068"/>
                </a:moveTo>
                <a:cubicBezTo>
                  <a:pt x="2285999" y="1284513"/>
                  <a:pt x="2155371" y="1203959"/>
                  <a:pt x="1985554" y="1116873"/>
                </a:cubicBezTo>
                <a:cubicBezTo>
                  <a:pt x="1815737" y="1029787"/>
                  <a:pt x="1578428" y="912222"/>
                  <a:pt x="1397725" y="842553"/>
                </a:cubicBezTo>
                <a:cubicBezTo>
                  <a:pt x="1217022" y="772884"/>
                  <a:pt x="1062446" y="768531"/>
                  <a:pt x="901337" y="698862"/>
                </a:cubicBezTo>
                <a:cubicBezTo>
                  <a:pt x="740228" y="629193"/>
                  <a:pt x="546462" y="489856"/>
                  <a:pt x="431074" y="424542"/>
                </a:cubicBezTo>
                <a:cubicBezTo>
                  <a:pt x="315686" y="359228"/>
                  <a:pt x="278673" y="361404"/>
                  <a:pt x="209005" y="306976"/>
                </a:cubicBezTo>
                <a:cubicBezTo>
                  <a:pt x="139337" y="252548"/>
                  <a:pt x="0" y="0"/>
                  <a:pt x="13063" y="97971"/>
                </a:cubicBezTo>
                <a:cubicBezTo>
                  <a:pt x="26126" y="195942"/>
                  <a:pt x="195943" y="594359"/>
                  <a:pt x="287383" y="894805"/>
                </a:cubicBezTo>
                <a:cubicBezTo>
                  <a:pt x="378823" y="1195251"/>
                  <a:pt x="407126" y="1513114"/>
                  <a:pt x="561703" y="1900645"/>
                </a:cubicBezTo>
                <a:cubicBezTo>
                  <a:pt x="716280" y="2288176"/>
                  <a:pt x="1079862" y="2873827"/>
                  <a:pt x="1214845" y="3219993"/>
                </a:cubicBezTo>
                <a:cubicBezTo>
                  <a:pt x="1349828" y="3566159"/>
                  <a:pt x="1256211" y="3744685"/>
                  <a:pt x="1371600" y="3977639"/>
                </a:cubicBezTo>
                <a:cubicBezTo>
                  <a:pt x="1486989" y="4210593"/>
                  <a:pt x="1722120" y="4517570"/>
                  <a:pt x="1907177" y="4617719"/>
                </a:cubicBezTo>
                <a:cubicBezTo>
                  <a:pt x="2092234" y="4717868"/>
                  <a:pt x="2346960" y="4585062"/>
                  <a:pt x="2481943" y="4578531"/>
                </a:cubicBezTo>
                <a:cubicBezTo>
                  <a:pt x="2616926" y="4572000"/>
                  <a:pt x="2680063" y="4828902"/>
                  <a:pt x="2717074" y="4578531"/>
                </a:cubicBezTo>
                <a:cubicBezTo>
                  <a:pt x="2754085" y="4328160"/>
                  <a:pt x="2706188" y="3592285"/>
                  <a:pt x="2704011" y="3076302"/>
                </a:cubicBezTo>
                <a:cubicBezTo>
                  <a:pt x="2701834" y="2560319"/>
                  <a:pt x="2704011" y="1482633"/>
                  <a:pt x="2704011" y="1482633"/>
                </a:cubicBezTo>
                <a:lnTo>
                  <a:pt x="2704011" y="1482633"/>
                </a:lnTo>
                <a:lnTo>
                  <a:pt x="2416628" y="1365068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691052" y="2218509"/>
            <a:ext cx="1534885" cy="4121331"/>
          </a:xfrm>
          <a:custGeom>
            <a:avLst/>
            <a:gdLst>
              <a:gd name="connsiteX0" fmla="*/ 814251 w 1534885"/>
              <a:gd name="connsiteY0" fmla="*/ 3868782 h 4121331"/>
              <a:gd name="connsiteX1" fmla="*/ 1519645 w 1534885"/>
              <a:gd name="connsiteY1" fmla="*/ 3764280 h 4121331"/>
              <a:gd name="connsiteX2" fmla="*/ 905691 w 1534885"/>
              <a:gd name="connsiteY2" fmla="*/ 1726474 h 4121331"/>
              <a:gd name="connsiteX3" fmla="*/ 905691 w 1534885"/>
              <a:gd name="connsiteY3" fmla="*/ 1726474 h 4121331"/>
              <a:gd name="connsiteX4" fmla="*/ 552994 w 1534885"/>
              <a:gd name="connsiteY4" fmla="*/ 864325 h 4121331"/>
              <a:gd name="connsiteX5" fmla="*/ 174171 w 1534885"/>
              <a:gd name="connsiteY5" fmla="*/ 198120 h 4121331"/>
              <a:gd name="connsiteX6" fmla="*/ 17417 w 1534885"/>
              <a:gd name="connsiteY6" fmla="*/ 54428 h 4121331"/>
              <a:gd name="connsiteX7" fmla="*/ 69668 w 1534885"/>
              <a:gd name="connsiteY7" fmla="*/ 524691 h 4121331"/>
              <a:gd name="connsiteX8" fmla="*/ 187234 w 1534885"/>
              <a:gd name="connsiteY8" fmla="*/ 968828 h 4121331"/>
              <a:gd name="connsiteX9" fmla="*/ 605245 w 1534885"/>
              <a:gd name="connsiteY9" fmla="*/ 2797628 h 4121331"/>
              <a:gd name="connsiteX10" fmla="*/ 788125 w 1534885"/>
              <a:gd name="connsiteY10" fmla="*/ 3712028 h 4121331"/>
              <a:gd name="connsiteX11" fmla="*/ 814251 w 1534885"/>
              <a:gd name="connsiteY11" fmla="*/ 3868782 h 412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4885" h="4121331">
                <a:moveTo>
                  <a:pt x="814251" y="3868782"/>
                </a:moveTo>
                <a:cubicBezTo>
                  <a:pt x="936171" y="3877491"/>
                  <a:pt x="1504405" y="4121331"/>
                  <a:pt x="1519645" y="3764280"/>
                </a:cubicBezTo>
                <a:cubicBezTo>
                  <a:pt x="1534885" y="3407229"/>
                  <a:pt x="905691" y="1726474"/>
                  <a:pt x="905691" y="1726474"/>
                </a:cubicBezTo>
                <a:lnTo>
                  <a:pt x="905691" y="1726474"/>
                </a:lnTo>
                <a:cubicBezTo>
                  <a:pt x="846908" y="1582783"/>
                  <a:pt x="674914" y="1119051"/>
                  <a:pt x="552994" y="864325"/>
                </a:cubicBezTo>
                <a:cubicBezTo>
                  <a:pt x="431074" y="609599"/>
                  <a:pt x="263434" y="333103"/>
                  <a:pt x="174171" y="198120"/>
                </a:cubicBezTo>
                <a:cubicBezTo>
                  <a:pt x="84908" y="63137"/>
                  <a:pt x="34834" y="0"/>
                  <a:pt x="17417" y="54428"/>
                </a:cubicBezTo>
                <a:cubicBezTo>
                  <a:pt x="0" y="108857"/>
                  <a:pt x="41365" y="372291"/>
                  <a:pt x="69668" y="524691"/>
                </a:cubicBezTo>
                <a:cubicBezTo>
                  <a:pt x="97971" y="677091"/>
                  <a:pt x="97971" y="590005"/>
                  <a:pt x="187234" y="968828"/>
                </a:cubicBezTo>
                <a:cubicBezTo>
                  <a:pt x="276497" y="1347651"/>
                  <a:pt x="505096" y="2340428"/>
                  <a:pt x="605245" y="2797628"/>
                </a:cubicBezTo>
                <a:cubicBezTo>
                  <a:pt x="705394" y="3254828"/>
                  <a:pt x="757645" y="3529148"/>
                  <a:pt x="788125" y="3712028"/>
                </a:cubicBezTo>
                <a:cubicBezTo>
                  <a:pt x="818605" y="3894908"/>
                  <a:pt x="692331" y="3860073"/>
                  <a:pt x="814251" y="3868782"/>
                </a:cubicBezTo>
                <a:close/>
              </a:path>
            </a:pathLst>
          </a:custGeom>
          <a:solidFill>
            <a:schemeClr val="accent3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53051" y="1201783"/>
            <a:ext cx="1658983" cy="4794068"/>
          </a:xfrm>
          <a:custGeom>
            <a:avLst/>
            <a:gdLst>
              <a:gd name="connsiteX0" fmla="*/ 1658983 w 1658983"/>
              <a:gd name="connsiteY0" fmla="*/ 4794068 h 4794068"/>
              <a:gd name="connsiteX1" fmla="*/ 1593669 w 1658983"/>
              <a:gd name="connsiteY1" fmla="*/ 4271554 h 4794068"/>
              <a:gd name="connsiteX2" fmla="*/ 1397726 w 1658983"/>
              <a:gd name="connsiteY2" fmla="*/ 3657600 h 4794068"/>
              <a:gd name="connsiteX3" fmla="*/ 1162595 w 1658983"/>
              <a:gd name="connsiteY3" fmla="*/ 3004457 h 4794068"/>
              <a:gd name="connsiteX4" fmla="*/ 992778 w 1658983"/>
              <a:gd name="connsiteY4" fmla="*/ 2312126 h 4794068"/>
              <a:gd name="connsiteX5" fmla="*/ 992778 w 1658983"/>
              <a:gd name="connsiteY5" fmla="*/ 2312126 h 4794068"/>
              <a:gd name="connsiteX6" fmla="*/ 666206 w 1658983"/>
              <a:gd name="connsiteY6" fmla="*/ 1645920 h 4794068"/>
              <a:gd name="connsiteX7" fmla="*/ 444138 w 1658983"/>
              <a:gd name="connsiteY7" fmla="*/ 1031966 h 4794068"/>
              <a:gd name="connsiteX8" fmla="*/ 287383 w 1658983"/>
              <a:gd name="connsiteY8" fmla="*/ 692331 h 4794068"/>
              <a:gd name="connsiteX9" fmla="*/ 182880 w 1658983"/>
              <a:gd name="connsiteY9" fmla="*/ 391886 h 4794068"/>
              <a:gd name="connsiteX10" fmla="*/ 78378 w 1658983"/>
              <a:gd name="connsiteY10" fmla="*/ 143691 h 4794068"/>
              <a:gd name="connsiteX11" fmla="*/ 0 w 1658983"/>
              <a:gd name="connsiteY11" fmla="*/ 0 h 479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8983" h="4794068">
                <a:moveTo>
                  <a:pt x="1658983" y="4794068"/>
                </a:moveTo>
                <a:cubicBezTo>
                  <a:pt x="1648097" y="4627516"/>
                  <a:pt x="1637212" y="4460965"/>
                  <a:pt x="1593669" y="4271554"/>
                </a:cubicBezTo>
                <a:cubicBezTo>
                  <a:pt x="1550126" y="4082143"/>
                  <a:pt x="1469572" y="3868783"/>
                  <a:pt x="1397726" y="3657600"/>
                </a:cubicBezTo>
                <a:cubicBezTo>
                  <a:pt x="1325880" y="3446417"/>
                  <a:pt x="1230086" y="3228703"/>
                  <a:pt x="1162595" y="3004457"/>
                </a:cubicBezTo>
                <a:cubicBezTo>
                  <a:pt x="1095104" y="2780211"/>
                  <a:pt x="992778" y="2312126"/>
                  <a:pt x="992778" y="2312126"/>
                </a:cubicBezTo>
                <a:lnTo>
                  <a:pt x="992778" y="2312126"/>
                </a:lnTo>
                <a:cubicBezTo>
                  <a:pt x="938349" y="2201092"/>
                  <a:pt x="757646" y="1859280"/>
                  <a:pt x="666206" y="1645920"/>
                </a:cubicBezTo>
                <a:cubicBezTo>
                  <a:pt x="574766" y="1432560"/>
                  <a:pt x="507275" y="1190897"/>
                  <a:pt x="444138" y="1031966"/>
                </a:cubicBezTo>
                <a:cubicBezTo>
                  <a:pt x="381001" y="873035"/>
                  <a:pt x="330926" y="799011"/>
                  <a:pt x="287383" y="692331"/>
                </a:cubicBezTo>
                <a:cubicBezTo>
                  <a:pt x="243840" y="585651"/>
                  <a:pt x="217714" y="483326"/>
                  <a:pt x="182880" y="391886"/>
                </a:cubicBezTo>
                <a:cubicBezTo>
                  <a:pt x="148046" y="300446"/>
                  <a:pt x="108858" y="209005"/>
                  <a:pt x="78378" y="143691"/>
                </a:cubicBezTo>
                <a:cubicBezTo>
                  <a:pt x="47898" y="78377"/>
                  <a:pt x="23949" y="39188"/>
                  <a:pt x="0" y="0"/>
                </a:cubicBezTo>
              </a:path>
            </a:pathLst>
          </a:cu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20917783">
            <a:off x="6032277" y="1298162"/>
            <a:ext cx="1266489" cy="4794068"/>
          </a:xfrm>
          <a:custGeom>
            <a:avLst/>
            <a:gdLst>
              <a:gd name="connsiteX0" fmla="*/ 1658983 w 1658983"/>
              <a:gd name="connsiteY0" fmla="*/ 4794068 h 4794068"/>
              <a:gd name="connsiteX1" fmla="*/ 1593669 w 1658983"/>
              <a:gd name="connsiteY1" fmla="*/ 4271554 h 4794068"/>
              <a:gd name="connsiteX2" fmla="*/ 1397726 w 1658983"/>
              <a:gd name="connsiteY2" fmla="*/ 3657600 h 4794068"/>
              <a:gd name="connsiteX3" fmla="*/ 1162595 w 1658983"/>
              <a:gd name="connsiteY3" fmla="*/ 3004457 h 4794068"/>
              <a:gd name="connsiteX4" fmla="*/ 992778 w 1658983"/>
              <a:gd name="connsiteY4" fmla="*/ 2312126 h 4794068"/>
              <a:gd name="connsiteX5" fmla="*/ 992778 w 1658983"/>
              <a:gd name="connsiteY5" fmla="*/ 2312126 h 4794068"/>
              <a:gd name="connsiteX6" fmla="*/ 666206 w 1658983"/>
              <a:gd name="connsiteY6" fmla="*/ 1645920 h 4794068"/>
              <a:gd name="connsiteX7" fmla="*/ 444138 w 1658983"/>
              <a:gd name="connsiteY7" fmla="*/ 1031966 h 4794068"/>
              <a:gd name="connsiteX8" fmla="*/ 287383 w 1658983"/>
              <a:gd name="connsiteY8" fmla="*/ 692331 h 4794068"/>
              <a:gd name="connsiteX9" fmla="*/ 182880 w 1658983"/>
              <a:gd name="connsiteY9" fmla="*/ 391886 h 4794068"/>
              <a:gd name="connsiteX10" fmla="*/ 78378 w 1658983"/>
              <a:gd name="connsiteY10" fmla="*/ 143691 h 4794068"/>
              <a:gd name="connsiteX11" fmla="*/ 0 w 1658983"/>
              <a:gd name="connsiteY11" fmla="*/ 0 h 479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8983" h="4794068">
                <a:moveTo>
                  <a:pt x="1658983" y="4794068"/>
                </a:moveTo>
                <a:cubicBezTo>
                  <a:pt x="1648097" y="4627516"/>
                  <a:pt x="1637212" y="4460965"/>
                  <a:pt x="1593669" y="4271554"/>
                </a:cubicBezTo>
                <a:cubicBezTo>
                  <a:pt x="1550126" y="4082143"/>
                  <a:pt x="1469572" y="3868783"/>
                  <a:pt x="1397726" y="3657600"/>
                </a:cubicBezTo>
                <a:cubicBezTo>
                  <a:pt x="1325880" y="3446417"/>
                  <a:pt x="1230086" y="3228703"/>
                  <a:pt x="1162595" y="3004457"/>
                </a:cubicBezTo>
                <a:cubicBezTo>
                  <a:pt x="1095104" y="2780211"/>
                  <a:pt x="992778" y="2312126"/>
                  <a:pt x="992778" y="2312126"/>
                </a:cubicBezTo>
                <a:lnTo>
                  <a:pt x="992778" y="2312126"/>
                </a:lnTo>
                <a:cubicBezTo>
                  <a:pt x="938349" y="2201092"/>
                  <a:pt x="757646" y="1859280"/>
                  <a:pt x="666206" y="1645920"/>
                </a:cubicBezTo>
                <a:cubicBezTo>
                  <a:pt x="574766" y="1432560"/>
                  <a:pt x="507275" y="1190897"/>
                  <a:pt x="444138" y="1031966"/>
                </a:cubicBezTo>
                <a:cubicBezTo>
                  <a:pt x="381001" y="873035"/>
                  <a:pt x="330926" y="799011"/>
                  <a:pt x="287383" y="692331"/>
                </a:cubicBezTo>
                <a:cubicBezTo>
                  <a:pt x="243840" y="585651"/>
                  <a:pt x="217714" y="483326"/>
                  <a:pt x="182880" y="391886"/>
                </a:cubicBezTo>
                <a:cubicBezTo>
                  <a:pt x="148046" y="300446"/>
                  <a:pt x="108858" y="209005"/>
                  <a:pt x="78378" y="143691"/>
                </a:cubicBezTo>
                <a:cubicBezTo>
                  <a:pt x="47898" y="78377"/>
                  <a:pt x="23949" y="39188"/>
                  <a:pt x="0" y="0"/>
                </a:cubicBezTo>
              </a:path>
            </a:pathLst>
          </a:cu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21425844">
            <a:off x="5388995" y="1683888"/>
            <a:ext cx="1730830" cy="4653494"/>
          </a:xfrm>
          <a:custGeom>
            <a:avLst/>
            <a:gdLst>
              <a:gd name="connsiteX0" fmla="*/ 1658983 w 1658983"/>
              <a:gd name="connsiteY0" fmla="*/ 4794068 h 4794068"/>
              <a:gd name="connsiteX1" fmla="*/ 1593669 w 1658983"/>
              <a:gd name="connsiteY1" fmla="*/ 4271554 h 4794068"/>
              <a:gd name="connsiteX2" fmla="*/ 1397726 w 1658983"/>
              <a:gd name="connsiteY2" fmla="*/ 3657600 h 4794068"/>
              <a:gd name="connsiteX3" fmla="*/ 1162595 w 1658983"/>
              <a:gd name="connsiteY3" fmla="*/ 3004457 h 4794068"/>
              <a:gd name="connsiteX4" fmla="*/ 992778 w 1658983"/>
              <a:gd name="connsiteY4" fmla="*/ 2312126 h 4794068"/>
              <a:gd name="connsiteX5" fmla="*/ 992778 w 1658983"/>
              <a:gd name="connsiteY5" fmla="*/ 2312126 h 4794068"/>
              <a:gd name="connsiteX6" fmla="*/ 666206 w 1658983"/>
              <a:gd name="connsiteY6" fmla="*/ 1645920 h 4794068"/>
              <a:gd name="connsiteX7" fmla="*/ 444138 w 1658983"/>
              <a:gd name="connsiteY7" fmla="*/ 1031966 h 4794068"/>
              <a:gd name="connsiteX8" fmla="*/ 287383 w 1658983"/>
              <a:gd name="connsiteY8" fmla="*/ 692331 h 4794068"/>
              <a:gd name="connsiteX9" fmla="*/ 182880 w 1658983"/>
              <a:gd name="connsiteY9" fmla="*/ 391886 h 4794068"/>
              <a:gd name="connsiteX10" fmla="*/ 78378 w 1658983"/>
              <a:gd name="connsiteY10" fmla="*/ 143691 h 4794068"/>
              <a:gd name="connsiteX11" fmla="*/ 0 w 1658983"/>
              <a:gd name="connsiteY11" fmla="*/ 0 h 479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8983" h="4794068">
                <a:moveTo>
                  <a:pt x="1658983" y="4794068"/>
                </a:moveTo>
                <a:cubicBezTo>
                  <a:pt x="1648097" y="4627516"/>
                  <a:pt x="1637212" y="4460965"/>
                  <a:pt x="1593669" y="4271554"/>
                </a:cubicBezTo>
                <a:cubicBezTo>
                  <a:pt x="1550126" y="4082143"/>
                  <a:pt x="1469572" y="3868783"/>
                  <a:pt x="1397726" y="3657600"/>
                </a:cubicBezTo>
                <a:cubicBezTo>
                  <a:pt x="1325880" y="3446417"/>
                  <a:pt x="1230086" y="3228703"/>
                  <a:pt x="1162595" y="3004457"/>
                </a:cubicBezTo>
                <a:cubicBezTo>
                  <a:pt x="1095104" y="2780211"/>
                  <a:pt x="992778" y="2312126"/>
                  <a:pt x="992778" y="2312126"/>
                </a:cubicBezTo>
                <a:lnTo>
                  <a:pt x="992778" y="2312126"/>
                </a:lnTo>
                <a:cubicBezTo>
                  <a:pt x="938349" y="2201092"/>
                  <a:pt x="757646" y="1859280"/>
                  <a:pt x="666206" y="1645920"/>
                </a:cubicBezTo>
                <a:cubicBezTo>
                  <a:pt x="574766" y="1432560"/>
                  <a:pt x="507275" y="1190897"/>
                  <a:pt x="444138" y="1031966"/>
                </a:cubicBezTo>
                <a:cubicBezTo>
                  <a:pt x="381001" y="873035"/>
                  <a:pt x="330926" y="799011"/>
                  <a:pt x="287383" y="692331"/>
                </a:cubicBezTo>
                <a:cubicBezTo>
                  <a:pt x="243840" y="585651"/>
                  <a:pt x="217714" y="483326"/>
                  <a:pt x="182880" y="391886"/>
                </a:cubicBezTo>
                <a:cubicBezTo>
                  <a:pt x="148046" y="300446"/>
                  <a:pt x="108858" y="209005"/>
                  <a:pt x="78378" y="143691"/>
                </a:cubicBezTo>
                <a:cubicBezTo>
                  <a:pt x="47898" y="78377"/>
                  <a:pt x="23949" y="39188"/>
                  <a:pt x="0" y="0"/>
                </a:cubicBezTo>
              </a:path>
            </a:pathLst>
          </a:cu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16009_Page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14810" y="0"/>
            <a:ext cx="4632151" cy="6000768"/>
          </a:xfrm>
          <a:prstGeom prst="rect">
            <a:avLst/>
          </a:prstGeom>
        </p:spPr>
      </p:pic>
      <p:pic>
        <p:nvPicPr>
          <p:cNvPr id="3" name="Picture 2" descr="F016009_Page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" y="-2"/>
            <a:ext cx="3664669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Walls</a:t>
            </a:r>
          </a:p>
        </p:txBody>
      </p:sp>
      <p:pic>
        <p:nvPicPr>
          <p:cNvPr id="3" name="Picture 2" descr="wa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537" y="0"/>
            <a:ext cx="568842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7A01A9-2616-47D9-9E58-C91512EAA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06760"/>
            <a:ext cx="2883600" cy="2187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 </a:t>
            </a:r>
            <a:r>
              <a:rPr lang="en-US" sz="2400" dirty="0"/>
              <a:t>(</a:t>
            </a:r>
            <a:r>
              <a:rPr lang="en-US" sz="2400" dirty="0" err="1"/>
              <a:t>cervicoaxillary</a:t>
            </a:r>
            <a:r>
              <a:rPr lang="en-US" sz="2400" dirty="0"/>
              <a:t> canal)= inlet</a:t>
            </a:r>
            <a:endParaRPr lang="en-US" dirty="0"/>
          </a:p>
        </p:txBody>
      </p:sp>
      <p:pic>
        <p:nvPicPr>
          <p:cNvPr id="4" name="Picture 3" descr="inl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09" y="1214422"/>
            <a:ext cx="7460622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" y="-1"/>
            <a:ext cx="8433829" cy="6858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16" y="0"/>
            <a:ext cx="5219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918051"/>
            <a:ext cx="7772400" cy="52262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104456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walls &amp; Contents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964</TotalTime>
  <Words>314</Words>
  <Application>Microsoft Office PowerPoint</Application>
  <PresentationFormat>On-screen Show (4:3)</PresentationFormat>
  <Paragraphs>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Bookman Old Style</vt:lpstr>
      <vt:lpstr>Gill Sans MT</vt:lpstr>
      <vt:lpstr>Wingdings</vt:lpstr>
      <vt:lpstr>Wingdings 3</vt:lpstr>
      <vt:lpstr>Origin</vt:lpstr>
      <vt:lpstr>The Axilla: Part I</vt:lpstr>
      <vt:lpstr>OBJECTIVES</vt:lpstr>
      <vt:lpstr>Transitions between the regions</vt:lpstr>
      <vt:lpstr>Surface anatomy</vt:lpstr>
      <vt:lpstr>PowerPoint Presentation</vt:lpstr>
      <vt:lpstr>Walls</vt:lpstr>
      <vt:lpstr>Apex (cervicoaxillary canal)= inlet</vt:lpstr>
      <vt:lpstr>PowerPoint Presentation</vt:lpstr>
      <vt:lpstr>Axillary walls &amp; Contents</vt:lpstr>
      <vt:lpstr>Anterior  wall</vt:lpstr>
      <vt:lpstr>Medial wall</vt:lpstr>
      <vt:lpstr>Posterior  wall</vt:lpstr>
      <vt:lpstr>PowerPoint Presentation</vt:lpstr>
      <vt:lpstr>Lateral  wall</vt:lpstr>
      <vt:lpstr>PowerPoint Presentation</vt:lpstr>
      <vt:lpstr>PowerPoint Presentation</vt:lpstr>
      <vt:lpstr>The Axillary artery</vt:lpstr>
      <vt:lpstr>The Axillary artery</vt:lpstr>
      <vt:lpstr>Humeral  anastomosis</vt:lpstr>
      <vt:lpstr>Anastomosis around the scapula</vt:lpstr>
      <vt:lpstr>Important Relations</vt:lpstr>
      <vt:lpstr>Axillary vein</vt:lpstr>
      <vt:lpstr>The axillary lymph nodes (groups)</vt:lpstr>
      <vt:lpstr>The axillary  lymph  nodes  (location)</vt:lpstr>
      <vt:lpstr>The axillary lymph  nodes  (Afferent &amp;  Efferent)</vt:lpstr>
      <vt:lpstr>PowerPoint Presentation</vt:lpstr>
      <vt:lpstr>The deltopectoral (infraclavicular) nodes examination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Axilla</dc:title>
  <dc:creator>Sam</dc:creator>
  <cp:lastModifiedBy>Sam Akkila</cp:lastModifiedBy>
  <cp:revision>65</cp:revision>
  <dcterms:created xsi:type="dcterms:W3CDTF">2008-11-23T07:40:57Z</dcterms:created>
  <dcterms:modified xsi:type="dcterms:W3CDTF">2021-01-31T09:15:58Z</dcterms:modified>
</cp:coreProperties>
</file>