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1" r:id="rId1"/>
    <p:sldMasterId id="2147483652" r:id="rId2"/>
    <p:sldMasterId id="2147483813" r:id="rId3"/>
  </p:sldMasterIdLst>
  <p:sldIdLst>
    <p:sldId id="256" r:id="rId4"/>
    <p:sldId id="257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274" r:id="rId17"/>
    <p:sldId id="318" r:id="rId18"/>
    <p:sldId id="306" r:id="rId19"/>
    <p:sldId id="307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272" r:id="rId28"/>
    <p:sldId id="316" r:id="rId29"/>
    <p:sldId id="317" r:id="rId30"/>
    <p:sldId id="270" r:id="rId31"/>
    <p:sldId id="278" r:id="rId32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AC"/>
    <a:srgbClr val="FFFF00"/>
    <a:srgbClr val="F0A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72" autoAdjust="0"/>
    <p:restoredTop sz="94660"/>
  </p:normalViewPr>
  <p:slideViewPr>
    <p:cSldViewPr>
      <p:cViewPr varScale="1">
        <p:scale>
          <a:sx n="77" d="100"/>
          <a:sy n="77" d="100"/>
        </p:scale>
        <p:origin x="70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523F4-DA34-4D8B-9F29-0BB62B8CDFA8}" type="doc">
      <dgm:prSet loTypeId="urn:microsoft.com/office/officeart/2008/layout/NameandTitleOrganizationalChart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B607C0-EF98-4CD0-99D9-39DDE0B006EF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Actions</a:t>
          </a:r>
        </a:p>
      </dgm:t>
    </dgm:pt>
    <dgm:pt modelId="{53922B2C-28F7-474A-8F2C-E1125E9CB037}" type="parTrans" cxnId="{66A7BA34-4088-4C97-B466-ADE0AED60DB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534B29A-1DB2-481B-97D3-2C3C5C77773E}" type="sibTrans" cxnId="{66A7BA34-4088-4C97-B466-ADE0AED60DB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Ant. Comp.</a:t>
          </a:r>
        </a:p>
      </dgm:t>
    </dgm:pt>
    <dgm:pt modelId="{E7DF5711-2372-4F9A-96E9-87C8C275D7E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Coracobrachialis</a:t>
          </a:r>
        </a:p>
      </dgm:t>
    </dgm:pt>
    <dgm:pt modelId="{9B9BDE5C-528A-4111-A924-371379417751}" type="parTrans" cxnId="{3AE437F8-9D08-4C73-8472-3BC5CAA8D29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F132BB6-2DA3-4180-90AB-76394D3DA397}" type="sibTrans" cxnId="{3AE437F8-9D08-4C73-8472-3BC5CAA8D29E}">
      <dgm:prSet/>
      <dgm:spPr/>
      <dgm:t>
        <a:bodyPr/>
        <a:lstStyle/>
        <a:p>
          <a:pPr algn="l"/>
          <a:r>
            <a:rPr lang="en-US" dirty="0">
              <a:solidFill>
                <a:schemeClr val="tx1"/>
              </a:solidFill>
            </a:rPr>
            <a:t>Shoulder</a:t>
          </a:r>
        </a:p>
      </dgm:t>
    </dgm:pt>
    <dgm:pt modelId="{01C84211-6F34-40FE-B0C0-ED6A2A7FE30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Biceps brachii</a:t>
          </a:r>
        </a:p>
      </dgm:t>
    </dgm:pt>
    <dgm:pt modelId="{A67D121A-48D2-4272-BA66-D5561E106D5C}" type="parTrans" cxnId="{E453BE9B-F8D1-4F2B-AFF0-89FC4B48C2D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BBA7AAA-6EDE-4898-BC78-B80F5A6C2297}" type="sibTrans" cxnId="{E453BE9B-F8D1-4F2B-AFF0-89FC4B48C2DF}">
      <dgm:prSet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Shoulder+Elbow</a:t>
          </a:r>
          <a:endParaRPr lang="en-US" b="1" dirty="0">
            <a:solidFill>
              <a:schemeClr val="tx1"/>
            </a:solidFill>
          </a:endParaRPr>
        </a:p>
      </dgm:t>
    </dgm:pt>
    <dgm:pt modelId="{63488ABB-49BA-4F12-9038-70FFEE73733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Brachialis</a:t>
          </a:r>
        </a:p>
      </dgm:t>
    </dgm:pt>
    <dgm:pt modelId="{68788B1C-BFFD-47AB-87F6-ECF14A0B751A}" type="parTrans" cxnId="{3180D733-7792-449D-B9D0-971D491CC45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6B6AA77-2400-4748-8415-3A43F1A42B6D}" type="sibTrans" cxnId="{3180D733-7792-449D-B9D0-971D491CC452}">
      <dgm:prSet/>
      <dgm:spPr/>
      <dgm:t>
        <a:bodyPr/>
        <a:lstStyle/>
        <a:p>
          <a:pPr algn="l"/>
          <a:r>
            <a:rPr lang="en-US" dirty="0">
              <a:solidFill>
                <a:schemeClr val="tx1"/>
              </a:solidFill>
            </a:rPr>
            <a:t>Elbow</a:t>
          </a:r>
        </a:p>
      </dgm:t>
    </dgm:pt>
    <dgm:pt modelId="{640BD078-B7B7-4744-A2EA-EE248948AC2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Weak shoulder flexor</a:t>
          </a:r>
        </a:p>
      </dgm:t>
    </dgm:pt>
    <dgm:pt modelId="{A53F88CE-B5BA-4AD1-B53A-E4BD1FD75FA4}" type="parTrans" cxnId="{1472DB9A-2356-4D7A-BD91-DE3CAD383A7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954A1A5-E96D-4471-AC7C-F7A1095299E3}" type="sibTrans" cxnId="{1472DB9A-2356-4D7A-BD91-DE3CAD383A7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B40455-6245-48F2-9FF0-1AAF00B47A3C}">
      <dgm:prSet custT="1"/>
      <dgm:spPr/>
      <dgm:t>
        <a:bodyPr/>
        <a:lstStyle/>
        <a:p>
          <a:r>
            <a:rPr lang="en-US" sz="1500" dirty="0">
              <a:solidFill>
                <a:schemeClr val="tx1"/>
              </a:solidFill>
            </a:rPr>
            <a:t>1. Flexion</a:t>
          </a:r>
        </a:p>
        <a:p>
          <a:r>
            <a:rPr lang="en-US" sz="1500" dirty="0">
              <a:solidFill>
                <a:schemeClr val="tx1"/>
              </a:solidFill>
            </a:rPr>
            <a:t>2. </a:t>
          </a:r>
          <a:r>
            <a:rPr lang="en-US" sz="1400" dirty="0">
              <a:solidFill>
                <a:schemeClr val="tx1"/>
              </a:solidFill>
            </a:rPr>
            <a:t>RU Supination </a:t>
          </a:r>
          <a:r>
            <a:rPr lang="en-US" sz="1400" u="sng" dirty="0">
              <a:solidFill>
                <a:schemeClr val="tx1"/>
              </a:solidFill>
            </a:rPr>
            <a:t>in elbow flexion</a:t>
          </a:r>
        </a:p>
      </dgm:t>
    </dgm:pt>
    <dgm:pt modelId="{E1E6A916-017B-4663-900C-24DE27D0E55A}" type="parTrans" cxnId="{8A232367-33AF-4C85-828A-F6C7B4539FD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DF300B6-0E1B-4CB6-9832-9121ED38964D}" type="sibTrans" cxnId="{8A232367-33AF-4C85-828A-F6C7B4539FD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55E150C-2A36-40F7-BB73-1061200C91B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Elbow flexion</a:t>
          </a:r>
        </a:p>
      </dgm:t>
    </dgm:pt>
    <dgm:pt modelId="{376F9A84-8C74-4AD0-9861-2ACA1839FC45}" type="parTrans" cxnId="{2FA35A35-F7E5-474A-965B-E8A4DFE06DCF}">
      <dgm:prSet/>
      <dgm:spPr/>
      <dgm:t>
        <a:bodyPr/>
        <a:lstStyle/>
        <a:p>
          <a:endParaRPr lang="en-US"/>
        </a:p>
      </dgm:t>
    </dgm:pt>
    <dgm:pt modelId="{E8DAC3CB-6DD9-409A-A1B4-50B1A80A192D}" type="sibTrans" cxnId="{2FA35A35-F7E5-474A-965B-E8A4DFE06DCF}">
      <dgm:prSet/>
      <dgm:spPr/>
      <dgm:t>
        <a:bodyPr/>
        <a:lstStyle/>
        <a:p>
          <a:endParaRPr lang="en-US"/>
        </a:p>
      </dgm:t>
    </dgm:pt>
    <dgm:pt modelId="{9FD5BAC8-0F5E-4E46-BF08-632C77012E09}" type="pres">
      <dgm:prSet presAssocID="{5BE523F4-DA34-4D8B-9F29-0BB62B8CDFA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2EA6E1C-A1DE-4356-B684-78F2E9C10B82}" type="pres">
      <dgm:prSet presAssocID="{6FB607C0-EF98-4CD0-99D9-39DDE0B006EF}" presName="hierRoot1" presStyleCnt="0">
        <dgm:presLayoutVars>
          <dgm:hierBranch val="init"/>
        </dgm:presLayoutVars>
      </dgm:prSet>
      <dgm:spPr/>
    </dgm:pt>
    <dgm:pt modelId="{ED085C30-1AF7-4AE0-921B-0DA439E12B7A}" type="pres">
      <dgm:prSet presAssocID="{6FB607C0-EF98-4CD0-99D9-39DDE0B006EF}" presName="rootComposite1" presStyleCnt="0"/>
      <dgm:spPr/>
    </dgm:pt>
    <dgm:pt modelId="{7AB43A32-109C-4E11-BB5E-1A8C4E712C83}" type="pres">
      <dgm:prSet presAssocID="{6FB607C0-EF98-4CD0-99D9-39DDE0B006EF}" presName="rootText1" presStyleLbl="node0" presStyleIdx="0" presStyleCnt="1">
        <dgm:presLayoutVars>
          <dgm:chMax/>
          <dgm:chPref val="3"/>
        </dgm:presLayoutVars>
      </dgm:prSet>
      <dgm:spPr/>
    </dgm:pt>
    <dgm:pt modelId="{C0552810-94F1-458E-82F2-E00604899FEA}" type="pres">
      <dgm:prSet presAssocID="{6FB607C0-EF98-4CD0-99D9-39DDE0B006EF}" presName="titleText1" presStyleLbl="fgAcc0" presStyleIdx="0" presStyleCnt="1">
        <dgm:presLayoutVars>
          <dgm:chMax val="0"/>
          <dgm:chPref val="0"/>
        </dgm:presLayoutVars>
      </dgm:prSet>
      <dgm:spPr/>
    </dgm:pt>
    <dgm:pt modelId="{12500884-8EDE-4CB5-AA35-6D60B4925A87}" type="pres">
      <dgm:prSet presAssocID="{6FB607C0-EF98-4CD0-99D9-39DDE0B006EF}" presName="rootConnector1" presStyleLbl="node1" presStyleIdx="0" presStyleCnt="6"/>
      <dgm:spPr/>
    </dgm:pt>
    <dgm:pt modelId="{3D4C564D-F057-4BDF-A099-FED3350E5CE4}" type="pres">
      <dgm:prSet presAssocID="{6FB607C0-EF98-4CD0-99D9-39DDE0B006EF}" presName="hierChild2" presStyleCnt="0"/>
      <dgm:spPr/>
    </dgm:pt>
    <dgm:pt modelId="{9D6A24F1-9F37-41E1-B6A4-F010A552F84D}" type="pres">
      <dgm:prSet presAssocID="{9B9BDE5C-528A-4111-A924-371379417751}" presName="Name37" presStyleLbl="parChTrans1D2" presStyleIdx="0" presStyleCnt="3"/>
      <dgm:spPr/>
    </dgm:pt>
    <dgm:pt modelId="{FDD4B2D3-E4CB-4DC7-B75D-627812710A1F}" type="pres">
      <dgm:prSet presAssocID="{E7DF5711-2372-4F9A-96E9-87C8C275D7E4}" presName="hierRoot2" presStyleCnt="0">
        <dgm:presLayoutVars>
          <dgm:hierBranch val="init"/>
        </dgm:presLayoutVars>
      </dgm:prSet>
      <dgm:spPr/>
    </dgm:pt>
    <dgm:pt modelId="{AA3BAD34-CAA6-45B2-95AC-0121AA39504F}" type="pres">
      <dgm:prSet presAssocID="{E7DF5711-2372-4F9A-96E9-87C8C275D7E4}" presName="rootComposite" presStyleCnt="0"/>
      <dgm:spPr/>
    </dgm:pt>
    <dgm:pt modelId="{6A26CB74-BA35-4462-BC2A-E72ED46306BE}" type="pres">
      <dgm:prSet presAssocID="{E7DF5711-2372-4F9A-96E9-87C8C275D7E4}" presName="rootText" presStyleLbl="node1" presStyleIdx="0" presStyleCnt="6">
        <dgm:presLayoutVars>
          <dgm:chMax/>
          <dgm:chPref val="3"/>
        </dgm:presLayoutVars>
      </dgm:prSet>
      <dgm:spPr/>
    </dgm:pt>
    <dgm:pt modelId="{79D82856-0233-42CC-9896-AA1B53C9AAE7}" type="pres">
      <dgm:prSet presAssocID="{E7DF5711-2372-4F9A-96E9-87C8C275D7E4}" presName="titleText2" presStyleLbl="fgAcc1" presStyleIdx="0" presStyleCnt="6">
        <dgm:presLayoutVars>
          <dgm:chMax val="0"/>
          <dgm:chPref val="0"/>
        </dgm:presLayoutVars>
      </dgm:prSet>
      <dgm:spPr/>
    </dgm:pt>
    <dgm:pt modelId="{8BB43832-7ABA-40F6-9657-3044176E2B16}" type="pres">
      <dgm:prSet presAssocID="{E7DF5711-2372-4F9A-96E9-87C8C275D7E4}" presName="rootConnector" presStyleLbl="node2" presStyleIdx="0" presStyleCnt="0"/>
      <dgm:spPr/>
    </dgm:pt>
    <dgm:pt modelId="{B7187EEA-0AAD-4752-A6FF-992919490762}" type="pres">
      <dgm:prSet presAssocID="{E7DF5711-2372-4F9A-96E9-87C8C275D7E4}" presName="hierChild4" presStyleCnt="0"/>
      <dgm:spPr/>
    </dgm:pt>
    <dgm:pt modelId="{FEF93B96-678F-4AE7-8D49-D1DBC0FFB82B}" type="pres">
      <dgm:prSet presAssocID="{A53F88CE-B5BA-4AD1-B53A-E4BD1FD75FA4}" presName="Name37" presStyleLbl="parChTrans1D3" presStyleIdx="0" presStyleCnt="3"/>
      <dgm:spPr/>
    </dgm:pt>
    <dgm:pt modelId="{816AA0E3-5BF1-4206-98E2-223F4F6437E2}" type="pres">
      <dgm:prSet presAssocID="{640BD078-B7B7-4744-A2EA-EE248948AC26}" presName="hierRoot2" presStyleCnt="0">
        <dgm:presLayoutVars>
          <dgm:hierBranch val="init"/>
        </dgm:presLayoutVars>
      </dgm:prSet>
      <dgm:spPr/>
    </dgm:pt>
    <dgm:pt modelId="{3685EFBA-51A1-44BF-AEA4-280AA1D56E20}" type="pres">
      <dgm:prSet presAssocID="{640BD078-B7B7-4744-A2EA-EE248948AC26}" presName="rootComposite" presStyleCnt="0"/>
      <dgm:spPr/>
    </dgm:pt>
    <dgm:pt modelId="{8BA5EB20-4491-4CA0-B347-7F6B0716F322}" type="pres">
      <dgm:prSet presAssocID="{640BD078-B7B7-4744-A2EA-EE248948AC26}" presName="rootText" presStyleLbl="node1" presStyleIdx="1" presStyleCnt="6">
        <dgm:presLayoutVars>
          <dgm:chMax/>
          <dgm:chPref val="3"/>
        </dgm:presLayoutVars>
      </dgm:prSet>
      <dgm:spPr/>
    </dgm:pt>
    <dgm:pt modelId="{636EED9E-880E-4DE8-89CB-F232FD19D6C6}" type="pres">
      <dgm:prSet presAssocID="{640BD078-B7B7-4744-A2EA-EE248948AC26}" presName="titleText2" presStyleLbl="fgAcc1" presStyleIdx="1" presStyleCnt="6" custFlipHor="1" custScaleX="75504" custScaleY="15648">
        <dgm:presLayoutVars>
          <dgm:chMax val="0"/>
          <dgm:chPref val="0"/>
        </dgm:presLayoutVars>
      </dgm:prSet>
      <dgm:spPr>
        <a:prstGeom prst="leftBracket">
          <a:avLst/>
        </a:prstGeom>
      </dgm:spPr>
    </dgm:pt>
    <dgm:pt modelId="{0986E916-7325-4113-A66B-907AAB6AED9D}" type="pres">
      <dgm:prSet presAssocID="{640BD078-B7B7-4744-A2EA-EE248948AC26}" presName="rootConnector" presStyleLbl="node3" presStyleIdx="0" presStyleCnt="0"/>
      <dgm:spPr/>
    </dgm:pt>
    <dgm:pt modelId="{51CAD2C2-952A-481E-B340-3B3B2DFBC21F}" type="pres">
      <dgm:prSet presAssocID="{640BD078-B7B7-4744-A2EA-EE248948AC26}" presName="hierChild4" presStyleCnt="0"/>
      <dgm:spPr/>
    </dgm:pt>
    <dgm:pt modelId="{31FFEB59-6ADA-4EA6-A8F6-C2146903514B}" type="pres">
      <dgm:prSet presAssocID="{640BD078-B7B7-4744-A2EA-EE248948AC26}" presName="hierChild5" presStyleCnt="0"/>
      <dgm:spPr/>
    </dgm:pt>
    <dgm:pt modelId="{831D3641-5A8F-42DC-A9C6-838E0B05054D}" type="pres">
      <dgm:prSet presAssocID="{E7DF5711-2372-4F9A-96E9-87C8C275D7E4}" presName="hierChild5" presStyleCnt="0"/>
      <dgm:spPr/>
    </dgm:pt>
    <dgm:pt modelId="{84FA877F-F6F8-458D-B8C7-116E94D24A88}" type="pres">
      <dgm:prSet presAssocID="{A67D121A-48D2-4272-BA66-D5561E106D5C}" presName="Name37" presStyleLbl="parChTrans1D2" presStyleIdx="1" presStyleCnt="3"/>
      <dgm:spPr/>
    </dgm:pt>
    <dgm:pt modelId="{CC8ADEF6-D6E6-43E1-9A4D-7B957B16194E}" type="pres">
      <dgm:prSet presAssocID="{01C84211-6F34-40FE-B0C0-ED6A2A7FE304}" presName="hierRoot2" presStyleCnt="0">
        <dgm:presLayoutVars>
          <dgm:hierBranch val="init"/>
        </dgm:presLayoutVars>
      </dgm:prSet>
      <dgm:spPr/>
    </dgm:pt>
    <dgm:pt modelId="{E9D38DDA-12CB-4815-A324-C4231D7E6768}" type="pres">
      <dgm:prSet presAssocID="{01C84211-6F34-40FE-B0C0-ED6A2A7FE304}" presName="rootComposite" presStyleCnt="0"/>
      <dgm:spPr/>
    </dgm:pt>
    <dgm:pt modelId="{9CB75CBC-763B-4955-9300-63F97EC1F1F9}" type="pres">
      <dgm:prSet presAssocID="{01C84211-6F34-40FE-B0C0-ED6A2A7FE304}" presName="rootText" presStyleLbl="node1" presStyleIdx="2" presStyleCnt="6">
        <dgm:presLayoutVars>
          <dgm:chMax/>
          <dgm:chPref val="3"/>
        </dgm:presLayoutVars>
      </dgm:prSet>
      <dgm:spPr/>
    </dgm:pt>
    <dgm:pt modelId="{42DBB89D-0359-4D33-B9EC-49C3DFEDDEE4}" type="pres">
      <dgm:prSet presAssocID="{01C84211-6F34-40FE-B0C0-ED6A2A7FE304}" presName="titleText2" presStyleLbl="fgAcc1" presStyleIdx="2" presStyleCnt="6">
        <dgm:presLayoutVars>
          <dgm:chMax val="0"/>
          <dgm:chPref val="0"/>
        </dgm:presLayoutVars>
      </dgm:prSet>
      <dgm:spPr/>
    </dgm:pt>
    <dgm:pt modelId="{BA0C6F12-1E72-4980-8CDC-E0F77C82149F}" type="pres">
      <dgm:prSet presAssocID="{01C84211-6F34-40FE-B0C0-ED6A2A7FE304}" presName="rootConnector" presStyleLbl="node2" presStyleIdx="0" presStyleCnt="0"/>
      <dgm:spPr/>
    </dgm:pt>
    <dgm:pt modelId="{702F7AE2-E25D-48F7-94F7-9FAA5539B75B}" type="pres">
      <dgm:prSet presAssocID="{01C84211-6F34-40FE-B0C0-ED6A2A7FE304}" presName="hierChild4" presStyleCnt="0"/>
      <dgm:spPr/>
    </dgm:pt>
    <dgm:pt modelId="{1CC6884B-E1CA-46F8-81DC-0984EBF44D39}" type="pres">
      <dgm:prSet presAssocID="{E1E6A916-017B-4663-900C-24DE27D0E55A}" presName="Name37" presStyleLbl="parChTrans1D3" presStyleIdx="1" presStyleCnt="3"/>
      <dgm:spPr/>
    </dgm:pt>
    <dgm:pt modelId="{2A0C47BE-E99D-44D7-AD1C-35854E00D7E9}" type="pres">
      <dgm:prSet presAssocID="{9CB40455-6245-48F2-9FF0-1AAF00B47A3C}" presName="hierRoot2" presStyleCnt="0">
        <dgm:presLayoutVars>
          <dgm:hierBranch val="init"/>
        </dgm:presLayoutVars>
      </dgm:prSet>
      <dgm:spPr/>
    </dgm:pt>
    <dgm:pt modelId="{AF6FFBA8-4613-488E-93DB-47E598972DB0}" type="pres">
      <dgm:prSet presAssocID="{9CB40455-6245-48F2-9FF0-1AAF00B47A3C}" presName="rootComposite" presStyleCnt="0"/>
      <dgm:spPr/>
    </dgm:pt>
    <dgm:pt modelId="{CCB2CEE6-DD01-4305-88BC-AA3AD5DDA64D}" type="pres">
      <dgm:prSet presAssocID="{9CB40455-6245-48F2-9FF0-1AAF00B47A3C}" presName="rootText" presStyleLbl="node1" presStyleIdx="3" presStyleCnt="6">
        <dgm:presLayoutVars>
          <dgm:chMax/>
          <dgm:chPref val="3"/>
        </dgm:presLayoutVars>
      </dgm:prSet>
      <dgm:spPr/>
    </dgm:pt>
    <dgm:pt modelId="{6455E21A-DF05-45D6-A5A9-D348713CA509}" type="pres">
      <dgm:prSet presAssocID="{9CB40455-6245-48F2-9FF0-1AAF00B47A3C}" presName="titleText2" presStyleLbl="fgAcc1" presStyleIdx="3" presStyleCnt="6" custFlipHor="1" custScaleX="53564" custScaleY="15648">
        <dgm:presLayoutVars>
          <dgm:chMax val="0"/>
          <dgm:chPref val="0"/>
        </dgm:presLayoutVars>
      </dgm:prSet>
      <dgm:spPr/>
    </dgm:pt>
    <dgm:pt modelId="{CB4E3B98-FA85-4A4E-B4EC-5CD2C824C097}" type="pres">
      <dgm:prSet presAssocID="{9CB40455-6245-48F2-9FF0-1AAF00B47A3C}" presName="rootConnector" presStyleLbl="node3" presStyleIdx="0" presStyleCnt="0"/>
      <dgm:spPr/>
    </dgm:pt>
    <dgm:pt modelId="{7C6BC1C3-E37E-4078-9C0F-2258F5FCCABB}" type="pres">
      <dgm:prSet presAssocID="{9CB40455-6245-48F2-9FF0-1AAF00B47A3C}" presName="hierChild4" presStyleCnt="0"/>
      <dgm:spPr/>
    </dgm:pt>
    <dgm:pt modelId="{97B68160-D9E8-4E86-8B85-582DB2A0FCED}" type="pres">
      <dgm:prSet presAssocID="{9CB40455-6245-48F2-9FF0-1AAF00B47A3C}" presName="hierChild5" presStyleCnt="0"/>
      <dgm:spPr/>
    </dgm:pt>
    <dgm:pt modelId="{105926E0-0B70-4BFB-94B2-C1841DFBDCD6}" type="pres">
      <dgm:prSet presAssocID="{01C84211-6F34-40FE-B0C0-ED6A2A7FE304}" presName="hierChild5" presStyleCnt="0"/>
      <dgm:spPr/>
    </dgm:pt>
    <dgm:pt modelId="{DEAE56A3-36CC-43D3-8B4E-68ED0DD5A7E8}" type="pres">
      <dgm:prSet presAssocID="{68788B1C-BFFD-47AB-87F6-ECF14A0B751A}" presName="Name37" presStyleLbl="parChTrans1D2" presStyleIdx="2" presStyleCnt="3"/>
      <dgm:spPr/>
    </dgm:pt>
    <dgm:pt modelId="{6A2EB23F-19BE-4710-93CC-C07066493DDF}" type="pres">
      <dgm:prSet presAssocID="{63488ABB-49BA-4F12-9038-70FFEE73733B}" presName="hierRoot2" presStyleCnt="0">
        <dgm:presLayoutVars>
          <dgm:hierBranch val="init"/>
        </dgm:presLayoutVars>
      </dgm:prSet>
      <dgm:spPr/>
    </dgm:pt>
    <dgm:pt modelId="{917F8117-5C49-4DD4-913F-278DB7253F8F}" type="pres">
      <dgm:prSet presAssocID="{63488ABB-49BA-4F12-9038-70FFEE73733B}" presName="rootComposite" presStyleCnt="0"/>
      <dgm:spPr/>
    </dgm:pt>
    <dgm:pt modelId="{92FECFE9-E563-44DC-8110-28A2F9A573B2}" type="pres">
      <dgm:prSet presAssocID="{63488ABB-49BA-4F12-9038-70FFEE73733B}" presName="rootText" presStyleLbl="node1" presStyleIdx="4" presStyleCnt="6">
        <dgm:presLayoutVars>
          <dgm:chMax/>
          <dgm:chPref val="3"/>
        </dgm:presLayoutVars>
      </dgm:prSet>
      <dgm:spPr/>
    </dgm:pt>
    <dgm:pt modelId="{38601A0D-23E0-42E1-B09A-30FECE736800}" type="pres">
      <dgm:prSet presAssocID="{63488ABB-49BA-4F12-9038-70FFEE73733B}" presName="titleText2" presStyleLbl="fgAcc1" presStyleIdx="4" presStyleCnt="6">
        <dgm:presLayoutVars>
          <dgm:chMax val="0"/>
          <dgm:chPref val="0"/>
        </dgm:presLayoutVars>
      </dgm:prSet>
      <dgm:spPr/>
    </dgm:pt>
    <dgm:pt modelId="{B1A4AE46-016B-4482-8821-936A0B6A26A3}" type="pres">
      <dgm:prSet presAssocID="{63488ABB-49BA-4F12-9038-70FFEE73733B}" presName="rootConnector" presStyleLbl="node2" presStyleIdx="0" presStyleCnt="0"/>
      <dgm:spPr/>
    </dgm:pt>
    <dgm:pt modelId="{EBDA4D95-75B8-4BDC-88D1-C8B5A7FE00C2}" type="pres">
      <dgm:prSet presAssocID="{63488ABB-49BA-4F12-9038-70FFEE73733B}" presName="hierChild4" presStyleCnt="0"/>
      <dgm:spPr/>
    </dgm:pt>
    <dgm:pt modelId="{8F2DA633-A070-4A78-96BA-38609214D3D6}" type="pres">
      <dgm:prSet presAssocID="{376F9A84-8C74-4AD0-9861-2ACA1839FC45}" presName="Name37" presStyleLbl="parChTrans1D3" presStyleIdx="2" presStyleCnt="3"/>
      <dgm:spPr/>
    </dgm:pt>
    <dgm:pt modelId="{1F3AF767-C168-4DE0-8701-438806D88559}" type="pres">
      <dgm:prSet presAssocID="{E55E150C-2A36-40F7-BB73-1061200C91BE}" presName="hierRoot2" presStyleCnt="0">
        <dgm:presLayoutVars>
          <dgm:hierBranch val="init"/>
        </dgm:presLayoutVars>
      </dgm:prSet>
      <dgm:spPr/>
    </dgm:pt>
    <dgm:pt modelId="{147183F2-9F43-44B7-A222-7999C5766033}" type="pres">
      <dgm:prSet presAssocID="{E55E150C-2A36-40F7-BB73-1061200C91BE}" presName="rootComposite" presStyleCnt="0"/>
      <dgm:spPr/>
    </dgm:pt>
    <dgm:pt modelId="{B2409CE9-9C7D-4CAD-B2B5-6543052006D1}" type="pres">
      <dgm:prSet presAssocID="{E55E150C-2A36-40F7-BB73-1061200C91BE}" presName="rootText" presStyleLbl="node1" presStyleIdx="5" presStyleCnt="6">
        <dgm:presLayoutVars>
          <dgm:chMax/>
          <dgm:chPref val="3"/>
        </dgm:presLayoutVars>
      </dgm:prSet>
      <dgm:spPr/>
    </dgm:pt>
    <dgm:pt modelId="{A1077483-6850-496E-98C8-34EA0BA00DE5}" type="pres">
      <dgm:prSet presAssocID="{E55E150C-2A36-40F7-BB73-1061200C91BE}" presName="titleText2" presStyleLbl="fgAcc1" presStyleIdx="5" presStyleCnt="6" custFlipVert="0" custScaleX="57049" custScaleY="28619">
        <dgm:presLayoutVars>
          <dgm:chMax val="0"/>
          <dgm:chPref val="0"/>
        </dgm:presLayoutVars>
      </dgm:prSet>
      <dgm:spPr/>
    </dgm:pt>
    <dgm:pt modelId="{AABE145E-6FE7-4221-BF6D-ADA6C4362059}" type="pres">
      <dgm:prSet presAssocID="{E55E150C-2A36-40F7-BB73-1061200C91BE}" presName="rootConnector" presStyleLbl="node3" presStyleIdx="0" presStyleCnt="0"/>
      <dgm:spPr/>
    </dgm:pt>
    <dgm:pt modelId="{F370174C-A0F7-4F09-8809-B9DEB86047D9}" type="pres">
      <dgm:prSet presAssocID="{E55E150C-2A36-40F7-BB73-1061200C91BE}" presName="hierChild4" presStyleCnt="0"/>
      <dgm:spPr/>
    </dgm:pt>
    <dgm:pt modelId="{107FA3C2-E12F-48E6-A31B-761DDC15B007}" type="pres">
      <dgm:prSet presAssocID="{E55E150C-2A36-40F7-BB73-1061200C91BE}" presName="hierChild5" presStyleCnt="0"/>
      <dgm:spPr/>
    </dgm:pt>
    <dgm:pt modelId="{0DC7E17B-0CAB-4C01-A0DC-001286105198}" type="pres">
      <dgm:prSet presAssocID="{63488ABB-49BA-4F12-9038-70FFEE73733B}" presName="hierChild5" presStyleCnt="0"/>
      <dgm:spPr/>
    </dgm:pt>
    <dgm:pt modelId="{0D7BFC6C-863C-4A4C-B770-436F19379BDF}" type="pres">
      <dgm:prSet presAssocID="{6FB607C0-EF98-4CD0-99D9-39DDE0B006EF}" presName="hierChild3" presStyleCnt="0"/>
      <dgm:spPr/>
    </dgm:pt>
  </dgm:ptLst>
  <dgm:cxnLst>
    <dgm:cxn modelId="{14DAC124-BB95-462F-82C5-0BCBE41313AE}" type="presOf" srcId="{01C84211-6F34-40FE-B0C0-ED6A2A7FE304}" destId="{BA0C6F12-1E72-4980-8CDC-E0F77C82149F}" srcOrd="1" destOrd="0" presId="urn:microsoft.com/office/officeart/2008/layout/NameandTitleOrganizationalChart"/>
    <dgm:cxn modelId="{3CC83325-E5E9-4BC0-9B06-00969F792372}" type="presOf" srcId="{01C84211-6F34-40FE-B0C0-ED6A2A7FE304}" destId="{9CB75CBC-763B-4955-9300-63F97EC1F1F9}" srcOrd="0" destOrd="0" presId="urn:microsoft.com/office/officeart/2008/layout/NameandTitleOrganizationalChart"/>
    <dgm:cxn modelId="{8FA4332F-74CB-43DD-A88A-968591FCC49A}" type="presOf" srcId="{6FB607C0-EF98-4CD0-99D9-39DDE0B006EF}" destId="{12500884-8EDE-4CB5-AA35-6D60B4925A87}" srcOrd="1" destOrd="0" presId="urn:microsoft.com/office/officeart/2008/layout/NameandTitleOrganizationalChart"/>
    <dgm:cxn modelId="{0AD23731-D327-443F-B4D2-2572987CF1E7}" type="presOf" srcId="{9CB40455-6245-48F2-9FF0-1AAF00B47A3C}" destId="{CCB2CEE6-DD01-4305-88BC-AA3AD5DDA64D}" srcOrd="0" destOrd="0" presId="urn:microsoft.com/office/officeart/2008/layout/NameandTitleOrganizationalChart"/>
    <dgm:cxn modelId="{3180D733-7792-449D-B9D0-971D491CC452}" srcId="{6FB607C0-EF98-4CD0-99D9-39DDE0B006EF}" destId="{63488ABB-49BA-4F12-9038-70FFEE73733B}" srcOrd="2" destOrd="0" parTransId="{68788B1C-BFFD-47AB-87F6-ECF14A0B751A}" sibTransId="{96B6AA77-2400-4748-8415-3A43F1A42B6D}"/>
    <dgm:cxn modelId="{66A7BA34-4088-4C97-B466-ADE0AED60DB6}" srcId="{5BE523F4-DA34-4D8B-9F29-0BB62B8CDFA8}" destId="{6FB607C0-EF98-4CD0-99D9-39DDE0B006EF}" srcOrd="0" destOrd="0" parTransId="{53922B2C-28F7-474A-8F2C-E1125E9CB037}" sibTransId="{9534B29A-1DB2-481B-97D3-2C3C5C77773E}"/>
    <dgm:cxn modelId="{2FA35A35-F7E5-474A-965B-E8A4DFE06DCF}" srcId="{63488ABB-49BA-4F12-9038-70FFEE73733B}" destId="{E55E150C-2A36-40F7-BB73-1061200C91BE}" srcOrd="0" destOrd="0" parTransId="{376F9A84-8C74-4AD0-9861-2ACA1839FC45}" sibTransId="{E8DAC3CB-6DD9-409A-A1B4-50B1A80A192D}"/>
    <dgm:cxn modelId="{8A232367-33AF-4C85-828A-F6C7B4539FDD}" srcId="{01C84211-6F34-40FE-B0C0-ED6A2A7FE304}" destId="{9CB40455-6245-48F2-9FF0-1AAF00B47A3C}" srcOrd="0" destOrd="0" parTransId="{E1E6A916-017B-4663-900C-24DE27D0E55A}" sibTransId="{6DF300B6-0E1B-4CB6-9832-9121ED38964D}"/>
    <dgm:cxn modelId="{A4B10E4C-E940-4FB9-9237-24EA63BE8B12}" type="presOf" srcId="{9534B29A-1DB2-481B-97D3-2C3C5C77773E}" destId="{C0552810-94F1-458E-82F2-E00604899FEA}" srcOrd="0" destOrd="0" presId="urn:microsoft.com/office/officeart/2008/layout/NameandTitleOrganizationalChart"/>
    <dgm:cxn modelId="{36208750-7049-4ED3-8498-311FD1D523A2}" type="presOf" srcId="{376F9A84-8C74-4AD0-9861-2ACA1839FC45}" destId="{8F2DA633-A070-4A78-96BA-38609214D3D6}" srcOrd="0" destOrd="0" presId="urn:microsoft.com/office/officeart/2008/layout/NameandTitleOrganizationalChart"/>
    <dgm:cxn modelId="{2591CD50-CBEA-4236-B371-5DBE8778876E}" type="presOf" srcId="{96B6AA77-2400-4748-8415-3A43F1A42B6D}" destId="{38601A0D-23E0-42E1-B09A-30FECE736800}" srcOrd="0" destOrd="0" presId="urn:microsoft.com/office/officeart/2008/layout/NameandTitleOrganizationalChart"/>
    <dgm:cxn modelId="{C0EA1C51-203C-4253-B9CA-CB1856084A7C}" type="presOf" srcId="{1BBA7AAA-6EDE-4898-BC78-B80F5A6C2297}" destId="{42DBB89D-0359-4D33-B9EC-49C3DFEDDEE4}" srcOrd="0" destOrd="0" presId="urn:microsoft.com/office/officeart/2008/layout/NameandTitleOrganizationalChart"/>
    <dgm:cxn modelId="{FB954954-C105-4CDA-9C80-B74B4CFD17DB}" type="presOf" srcId="{640BD078-B7B7-4744-A2EA-EE248948AC26}" destId="{0986E916-7325-4113-A66B-907AAB6AED9D}" srcOrd="1" destOrd="0" presId="urn:microsoft.com/office/officeart/2008/layout/NameandTitleOrganizationalChart"/>
    <dgm:cxn modelId="{A8A31E78-556B-4857-90E8-C3509E3F0CE0}" type="presOf" srcId="{63488ABB-49BA-4F12-9038-70FFEE73733B}" destId="{B1A4AE46-016B-4482-8821-936A0B6A26A3}" srcOrd="1" destOrd="0" presId="urn:microsoft.com/office/officeart/2008/layout/NameandTitleOrganizationalChart"/>
    <dgm:cxn modelId="{B6517178-365A-4AF6-B42A-4A0732B06462}" type="presOf" srcId="{640BD078-B7B7-4744-A2EA-EE248948AC26}" destId="{8BA5EB20-4491-4CA0-B347-7F6B0716F322}" srcOrd="0" destOrd="0" presId="urn:microsoft.com/office/officeart/2008/layout/NameandTitleOrganizationalChart"/>
    <dgm:cxn modelId="{44973D79-F9E4-4D4F-8649-0D3124B61FD3}" type="presOf" srcId="{E1E6A916-017B-4663-900C-24DE27D0E55A}" destId="{1CC6884B-E1CA-46F8-81DC-0984EBF44D39}" srcOrd="0" destOrd="0" presId="urn:microsoft.com/office/officeart/2008/layout/NameandTitleOrganizationalChart"/>
    <dgm:cxn modelId="{61601D7A-35D2-4F2C-A967-B97CF1019B21}" type="presOf" srcId="{6FB607C0-EF98-4CD0-99D9-39DDE0B006EF}" destId="{7AB43A32-109C-4E11-BB5E-1A8C4E712C83}" srcOrd="0" destOrd="0" presId="urn:microsoft.com/office/officeart/2008/layout/NameandTitleOrganizationalChart"/>
    <dgm:cxn modelId="{534E367D-B2B7-4140-A6C0-434F186768CE}" type="presOf" srcId="{0F132BB6-2DA3-4180-90AB-76394D3DA397}" destId="{79D82856-0233-42CC-9896-AA1B53C9AAE7}" srcOrd="0" destOrd="0" presId="urn:microsoft.com/office/officeart/2008/layout/NameandTitleOrganizationalChart"/>
    <dgm:cxn modelId="{64E24582-C0CB-4AF1-8C98-0B65DD201252}" type="presOf" srcId="{A67D121A-48D2-4272-BA66-D5561E106D5C}" destId="{84FA877F-F6F8-458D-B8C7-116E94D24A88}" srcOrd="0" destOrd="0" presId="urn:microsoft.com/office/officeart/2008/layout/NameandTitleOrganizationalChart"/>
    <dgm:cxn modelId="{86F56290-5D52-421D-8F52-D444CB354191}" type="presOf" srcId="{68788B1C-BFFD-47AB-87F6-ECF14A0B751A}" destId="{DEAE56A3-36CC-43D3-8B4E-68ED0DD5A7E8}" srcOrd="0" destOrd="0" presId="urn:microsoft.com/office/officeart/2008/layout/NameandTitleOrganizationalChart"/>
    <dgm:cxn modelId="{1472DB9A-2356-4D7A-BD91-DE3CAD383A79}" srcId="{E7DF5711-2372-4F9A-96E9-87C8C275D7E4}" destId="{640BD078-B7B7-4744-A2EA-EE248948AC26}" srcOrd="0" destOrd="0" parTransId="{A53F88CE-B5BA-4AD1-B53A-E4BD1FD75FA4}" sibTransId="{9954A1A5-E96D-4471-AC7C-F7A1095299E3}"/>
    <dgm:cxn modelId="{E453BE9B-F8D1-4F2B-AFF0-89FC4B48C2DF}" srcId="{6FB607C0-EF98-4CD0-99D9-39DDE0B006EF}" destId="{01C84211-6F34-40FE-B0C0-ED6A2A7FE304}" srcOrd="1" destOrd="0" parTransId="{A67D121A-48D2-4272-BA66-D5561E106D5C}" sibTransId="{1BBA7AAA-6EDE-4898-BC78-B80F5A6C2297}"/>
    <dgm:cxn modelId="{725B7B9E-92FF-497E-9EE6-0E82C44AFB38}" type="presOf" srcId="{E7DF5711-2372-4F9A-96E9-87C8C275D7E4}" destId="{8BB43832-7ABA-40F6-9657-3044176E2B16}" srcOrd="1" destOrd="0" presId="urn:microsoft.com/office/officeart/2008/layout/NameandTitleOrganizationalChart"/>
    <dgm:cxn modelId="{B5BFB1A8-BBF2-4895-AC96-5309DD15FC90}" type="presOf" srcId="{9CB40455-6245-48F2-9FF0-1AAF00B47A3C}" destId="{CB4E3B98-FA85-4A4E-B4EC-5CD2C824C097}" srcOrd="1" destOrd="0" presId="urn:microsoft.com/office/officeart/2008/layout/NameandTitleOrganizationalChart"/>
    <dgm:cxn modelId="{5F79EEA9-F31D-4CD1-AE9C-4452B21E7EBB}" type="presOf" srcId="{E7DF5711-2372-4F9A-96E9-87C8C275D7E4}" destId="{6A26CB74-BA35-4462-BC2A-E72ED46306BE}" srcOrd="0" destOrd="0" presId="urn:microsoft.com/office/officeart/2008/layout/NameandTitleOrganizationalChart"/>
    <dgm:cxn modelId="{37F25FAB-E666-4931-A430-7A5A5C667270}" type="presOf" srcId="{9954A1A5-E96D-4471-AC7C-F7A1095299E3}" destId="{636EED9E-880E-4DE8-89CB-F232FD19D6C6}" srcOrd="0" destOrd="0" presId="urn:microsoft.com/office/officeart/2008/layout/NameandTitleOrganizationalChart"/>
    <dgm:cxn modelId="{152A95AD-7BE7-4BEE-A3DA-8257BAE2C5A1}" type="presOf" srcId="{9B9BDE5C-528A-4111-A924-371379417751}" destId="{9D6A24F1-9F37-41E1-B6A4-F010A552F84D}" srcOrd="0" destOrd="0" presId="urn:microsoft.com/office/officeart/2008/layout/NameandTitleOrganizationalChart"/>
    <dgm:cxn modelId="{39C2A3AE-1F1A-49BB-AD7A-7AF1A0EC9A76}" type="presOf" srcId="{6DF300B6-0E1B-4CB6-9832-9121ED38964D}" destId="{6455E21A-DF05-45D6-A5A9-D348713CA509}" srcOrd="0" destOrd="0" presId="urn:microsoft.com/office/officeart/2008/layout/NameandTitleOrganizationalChart"/>
    <dgm:cxn modelId="{3EA7DDBB-1F4A-4E2B-94E8-E65FC99B1D05}" type="presOf" srcId="{5BE523F4-DA34-4D8B-9F29-0BB62B8CDFA8}" destId="{9FD5BAC8-0F5E-4E46-BF08-632C77012E09}" srcOrd="0" destOrd="0" presId="urn:microsoft.com/office/officeart/2008/layout/NameandTitleOrganizationalChart"/>
    <dgm:cxn modelId="{7ED163C0-9EDE-4615-9CDD-F7E415054EFE}" type="presOf" srcId="{E55E150C-2A36-40F7-BB73-1061200C91BE}" destId="{AABE145E-6FE7-4221-BF6D-ADA6C4362059}" srcOrd="1" destOrd="0" presId="urn:microsoft.com/office/officeart/2008/layout/NameandTitleOrganizationalChart"/>
    <dgm:cxn modelId="{3B007AC1-F23B-4419-A83C-22EF48E00FD7}" type="presOf" srcId="{A53F88CE-B5BA-4AD1-B53A-E4BD1FD75FA4}" destId="{FEF93B96-678F-4AE7-8D49-D1DBC0FFB82B}" srcOrd="0" destOrd="0" presId="urn:microsoft.com/office/officeart/2008/layout/NameandTitleOrganizationalChart"/>
    <dgm:cxn modelId="{9EABD7C7-4754-4870-AC87-582C463F29F9}" type="presOf" srcId="{E8DAC3CB-6DD9-409A-A1B4-50B1A80A192D}" destId="{A1077483-6850-496E-98C8-34EA0BA00DE5}" srcOrd="0" destOrd="0" presId="urn:microsoft.com/office/officeart/2008/layout/NameandTitleOrganizationalChart"/>
    <dgm:cxn modelId="{63273AC8-0031-4F82-B6D5-4D55599F41A1}" type="presOf" srcId="{63488ABB-49BA-4F12-9038-70FFEE73733B}" destId="{92FECFE9-E563-44DC-8110-28A2F9A573B2}" srcOrd="0" destOrd="0" presId="urn:microsoft.com/office/officeart/2008/layout/NameandTitleOrganizationalChart"/>
    <dgm:cxn modelId="{32F3C8CA-A59D-43FD-9598-4E99DA7A0C95}" type="presOf" srcId="{E55E150C-2A36-40F7-BB73-1061200C91BE}" destId="{B2409CE9-9C7D-4CAD-B2B5-6543052006D1}" srcOrd="0" destOrd="0" presId="urn:microsoft.com/office/officeart/2008/layout/NameandTitleOrganizationalChart"/>
    <dgm:cxn modelId="{3AE437F8-9D08-4C73-8472-3BC5CAA8D29E}" srcId="{6FB607C0-EF98-4CD0-99D9-39DDE0B006EF}" destId="{E7DF5711-2372-4F9A-96E9-87C8C275D7E4}" srcOrd="0" destOrd="0" parTransId="{9B9BDE5C-528A-4111-A924-371379417751}" sibTransId="{0F132BB6-2DA3-4180-90AB-76394D3DA397}"/>
    <dgm:cxn modelId="{6A85BC8E-3D41-4C99-A054-1D4EF07191DC}" type="presParOf" srcId="{9FD5BAC8-0F5E-4E46-BF08-632C77012E09}" destId="{02EA6E1C-A1DE-4356-B684-78F2E9C10B82}" srcOrd="0" destOrd="0" presId="urn:microsoft.com/office/officeart/2008/layout/NameandTitleOrganizationalChart"/>
    <dgm:cxn modelId="{7EDBE876-FE63-4254-9711-9731C4A6AA44}" type="presParOf" srcId="{02EA6E1C-A1DE-4356-B684-78F2E9C10B82}" destId="{ED085C30-1AF7-4AE0-921B-0DA439E12B7A}" srcOrd="0" destOrd="0" presId="urn:microsoft.com/office/officeart/2008/layout/NameandTitleOrganizationalChart"/>
    <dgm:cxn modelId="{E310DAD2-5126-4867-AC10-D5F53B6F58AA}" type="presParOf" srcId="{ED085C30-1AF7-4AE0-921B-0DA439E12B7A}" destId="{7AB43A32-109C-4E11-BB5E-1A8C4E712C83}" srcOrd="0" destOrd="0" presId="urn:microsoft.com/office/officeart/2008/layout/NameandTitleOrganizationalChart"/>
    <dgm:cxn modelId="{614FB12A-52AF-4A88-92C7-9E1AE24FA6F2}" type="presParOf" srcId="{ED085C30-1AF7-4AE0-921B-0DA439E12B7A}" destId="{C0552810-94F1-458E-82F2-E00604899FEA}" srcOrd="1" destOrd="0" presId="urn:microsoft.com/office/officeart/2008/layout/NameandTitleOrganizationalChart"/>
    <dgm:cxn modelId="{246D88EE-F8B1-4069-9912-6DF6B60D5CC8}" type="presParOf" srcId="{ED085C30-1AF7-4AE0-921B-0DA439E12B7A}" destId="{12500884-8EDE-4CB5-AA35-6D60B4925A87}" srcOrd="2" destOrd="0" presId="urn:microsoft.com/office/officeart/2008/layout/NameandTitleOrganizationalChart"/>
    <dgm:cxn modelId="{9273427F-E037-4874-AA1B-C66760F12980}" type="presParOf" srcId="{02EA6E1C-A1DE-4356-B684-78F2E9C10B82}" destId="{3D4C564D-F057-4BDF-A099-FED3350E5CE4}" srcOrd="1" destOrd="0" presId="urn:microsoft.com/office/officeart/2008/layout/NameandTitleOrganizationalChart"/>
    <dgm:cxn modelId="{2BF4FE75-7C79-457D-A57E-F26D7167287C}" type="presParOf" srcId="{3D4C564D-F057-4BDF-A099-FED3350E5CE4}" destId="{9D6A24F1-9F37-41E1-B6A4-F010A552F84D}" srcOrd="0" destOrd="0" presId="urn:microsoft.com/office/officeart/2008/layout/NameandTitleOrganizationalChart"/>
    <dgm:cxn modelId="{F139B74A-DF0F-47B9-8878-8C0BF8295811}" type="presParOf" srcId="{3D4C564D-F057-4BDF-A099-FED3350E5CE4}" destId="{FDD4B2D3-E4CB-4DC7-B75D-627812710A1F}" srcOrd="1" destOrd="0" presId="urn:microsoft.com/office/officeart/2008/layout/NameandTitleOrganizationalChart"/>
    <dgm:cxn modelId="{C12B3D67-CE34-4A14-98B0-C6793B77EC33}" type="presParOf" srcId="{FDD4B2D3-E4CB-4DC7-B75D-627812710A1F}" destId="{AA3BAD34-CAA6-45B2-95AC-0121AA39504F}" srcOrd="0" destOrd="0" presId="urn:microsoft.com/office/officeart/2008/layout/NameandTitleOrganizationalChart"/>
    <dgm:cxn modelId="{EF9FC052-D8D9-4019-BCF3-8BDDE51D5A96}" type="presParOf" srcId="{AA3BAD34-CAA6-45B2-95AC-0121AA39504F}" destId="{6A26CB74-BA35-4462-BC2A-E72ED46306BE}" srcOrd="0" destOrd="0" presId="urn:microsoft.com/office/officeart/2008/layout/NameandTitleOrganizationalChart"/>
    <dgm:cxn modelId="{365829D2-2035-4E15-AB65-0613EFF33E83}" type="presParOf" srcId="{AA3BAD34-CAA6-45B2-95AC-0121AA39504F}" destId="{79D82856-0233-42CC-9896-AA1B53C9AAE7}" srcOrd="1" destOrd="0" presId="urn:microsoft.com/office/officeart/2008/layout/NameandTitleOrganizationalChart"/>
    <dgm:cxn modelId="{FC60D1C9-C5C1-49A6-8256-1FDC859ECAFE}" type="presParOf" srcId="{AA3BAD34-CAA6-45B2-95AC-0121AA39504F}" destId="{8BB43832-7ABA-40F6-9657-3044176E2B16}" srcOrd="2" destOrd="0" presId="urn:microsoft.com/office/officeart/2008/layout/NameandTitleOrganizationalChart"/>
    <dgm:cxn modelId="{7F377165-7A52-41F7-ABE6-EE6A48A6A6B4}" type="presParOf" srcId="{FDD4B2D3-E4CB-4DC7-B75D-627812710A1F}" destId="{B7187EEA-0AAD-4752-A6FF-992919490762}" srcOrd="1" destOrd="0" presId="urn:microsoft.com/office/officeart/2008/layout/NameandTitleOrganizationalChart"/>
    <dgm:cxn modelId="{6C5B5D94-0963-44BD-BDEB-9DF4CD6D1878}" type="presParOf" srcId="{B7187EEA-0AAD-4752-A6FF-992919490762}" destId="{FEF93B96-678F-4AE7-8D49-D1DBC0FFB82B}" srcOrd="0" destOrd="0" presId="urn:microsoft.com/office/officeart/2008/layout/NameandTitleOrganizationalChart"/>
    <dgm:cxn modelId="{B803E68E-F0A0-4D90-A88B-6DB4DA83391B}" type="presParOf" srcId="{B7187EEA-0AAD-4752-A6FF-992919490762}" destId="{816AA0E3-5BF1-4206-98E2-223F4F6437E2}" srcOrd="1" destOrd="0" presId="urn:microsoft.com/office/officeart/2008/layout/NameandTitleOrganizationalChart"/>
    <dgm:cxn modelId="{25E2F0AA-EDA0-46F6-9779-352449F7E0EF}" type="presParOf" srcId="{816AA0E3-5BF1-4206-98E2-223F4F6437E2}" destId="{3685EFBA-51A1-44BF-AEA4-280AA1D56E20}" srcOrd="0" destOrd="0" presId="urn:microsoft.com/office/officeart/2008/layout/NameandTitleOrganizationalChart"/>
    <dgm:cxn modelId="{D037E8D3-E95D-42A3-9C1C-07B47A2FE7D3}" type="presParOf" srcId="{3685EFBA-51A1-44BF-AEA4-280AA1D56E20}" destId="{8BA5EB20-4491-4CA0-B347-7F6B0716F322}" srcOrd="0" destOrd="0" presId="urn:microsoft.com/office/officeart/2008/layout/NameandTitleOrganizationalChart"/>
    <dgm:cxn modelId="{58B9F89E-1CB2-480B-9DD7-3BFDCD5B4C30}" type="presParOf" srcId="{3685EFBA-51A1-44BF-AEA4-280AA1D56E20}" destId="{636EED9E-880E-4DE8-89CB-F232FD19D6C6}" srcOrd="1" destOrd="0" presId="urn:microsoft.com/office/officeart/2008/layout/NameandTitleOrganizationalChart"/>
    <dgm:cxn modelId="{8292B712-25D0-48B0-8821-4B8ED4E614C8}" type="presParOf" srcId="{3685EFBA-51A1-44BF-AEA4-280AA1D56E20}" destId="{0986E916-7325-4113-A66B-907AAB6AED9D}" srcOrd="2" destOrd="0" presId="urn:microsoft.com/office/officeart/2008/layout/NameandTitleOrganizationalChart"/>
    <dgm:cxn modelId="{CC2653E7-D1B2-4B5F-9D05-E0FDF2A1879B}" type="presParOf" srcId="{816AA0E3-5BF1-4206-98E2-223F4F6437E2}" destId="{51CAD2C2-952A-481E-B340-3B3B2DFBC21F}" srcOrd="1" destOrd="0" presId="urn:microsoft.com/office/officeart/2008/layout/NameandTitleOrganizationalChart"/>
    <dgm:cxn modelId="{AAA85628-9220-4D8F-A032-24F6664EACB0}" type="presParOf" srcId="{816AA0E3-5BF1-4206-98E2-223F4F6437E2}" destId="{31FFEB59-6ADA-4EA6-A8F6-C2146903514B}" srcOrd="2" destOrd="0" presId="urn:microsoft.com/office/officeart/2008/layout/NameandTitleOrganizationalChart"/>
    <dgm:cxn modelId="{93A38DAA-328A-4E82-820E-6939301D3BC9}" type="presParOf" srcId="{FDD4B2D3-E4CB-4DC7-B75D-627812710A1F}" destId="{831D3641-5A8F-42DC-A9C6-838E0B05054D}" srcOrd="2" destOrd="0" presId="urn:microsoft.com/office/officeart/2008/layout/NameandTitleOrganizationalChart"/>
    <dgm:cxn modelId="{95AADBC5-4D78-42AB-A995-E3DD10385CCD}" type="presParOf" srcId="{3D4C564D-F057-4BDF-A099-FED3350E5CE4}" destId="{84FA877F-F6F8-458D-B8C7-116E94D24A88}" srcOrd="2" destOrd="0" presId="urn:microsoft.com/office/officeart/2008/layout/NameandTitleOrganizationalChart"/>
    <dgm:cxn modelId="{184D2A29-D2BF-41D4-8E50-561E7970BA96}" type="presParOf" srcId="{3D4C564D-F057-4BDF-A099-FED3350E5CE4}" destId="{CC8ADEF6-D6E6-43E1-9A4D-7B957B16194E}" srcOrd="3" destOrd="0" presId="urn:microsoft.com/office/officeart/2008/layout/NameandTitleOrganizationalChart"/>
    <dgm:cxn modelId="{FFF52245-D981-4F03-90EB-08275BD9D679}" type="presParOf" srcId="{CC8ADEF6-D6E6-43E1-9A4D-7B957B16194E}" destId="{E9D38DDA-12CB-4815-A324-C4231D7E6768}" srcOrd="0" destOrd="0" presId="urn:microsoft.com/office/officeart/2008/layout/NameandTitleOrganizationalChart"/>
    <dgm:cxn modelId="{0852D4C1-411D-4C9B-999D-249602C60B05}" type="presParOf" srcId="{E9D38DDA-12CB-4815-A324-C4231D7E6768}" destId="{9CB75CBC-763B-4955-9300-63F97EC1F1F9}" srcOrd="0" destOrd="0" presId="urn:microsoft.com/office/officeart/2008/layout/NameandTitleOrganizationalChart"/>
    <dgm:cxn modelId="{ABC95D18-43F8-4A28-8395-7FD6E8617968}" type="presParOf" srcId="{E9D38DDA-12CB-4815-A324-C4231D7E6768}" destId="{42DBB89D-0359-4D33-B9EC-49C3DFEDDEE4}" srcOrd="1" destOrd="0" presId="urn:microsoft.com/office/officeart/2008/layout/NameandTitleOrganizationalChart"/>
    <dgm:cxn modelId="{D2E2F8B3-917D-428A-A191-5CF640D97F27}" type="presParOf" srcId="{E9D38DDA-12CB-4815-A324-C4231D7E6768}" destId="{BA0C6F12-1E72-4980-8CDC-E0F77C82149F}" srcOrd="2" destOrd="0" presId="urn:microsoft.com/office/officeart/2008/layout/NameandTitleOrganizationalChart"/>
    <dgm:cxn modelId="{D3433201-B803-4622-9E9C-901B9F59434F}" type="presParOf" srcId="{CC8ADEF6-D6E6-43E1-9A4D-7B957B16194E}" destId="{702F7AE2-E25D-48F7-94F7-9FAA5539B75B}" srcOrd="1" destOrd="0" presId="urn:microsoft.com/office/officeart/2008/layout/NameandTitleOrganizationalChart"/>
    <dgm:cxn modelId="{8956F32A-1645-4809-AB15-3F86073BB226}" type="presParOf" srcId="{702F7AE2-E25D-48F7-94F7-9FAA5539B75B}" destId="{1CC6884B-E1CA-46F8-81DC-0984EBF44D39}" srcOrd="0" destOrd="0" presId="urn:microsoft.com/office/officeart/2008/layout/NameandTitleOrganizationalChart"/>
    <dgm:cxn modelId="{D9723950-E652-4EA1-B44C-DE83A5B0863C}" type="presParOf" srcId="{702F7AE2-E25D-48F7-94F7-9FAA5539B75B}" destId="{2A0C47BE-E99D-44D7-AD1C-35854E00D7E9}" srcOrd="1" destOrd="0" presId="urn:microsoft.com/office/officeart/2008/layout/NameandTitleOrganizationalChart"/>
    <dgm:cxn modelId="{E4FBE430-8709-4111-8A8B-52BDA4BDE6D6}" type="presParOf" srcId="{2A0C47BE-E99D-44D7-AD1C-35854E00D7E9}" destId="{AF6FFBA8-4613-488E-93DB-47E598972DB0}" srcOrd="0" destOrd="0" presId="urn:microsoft.com/office/officeart/2008/layout/NameandTitleOrganizationalChart"/>
    <dgm:cxn modelId="{FD94D03E-813F-4629-A5B2-94F0FDEBBEEC}" type="presParOf" srcId="{AF6FFBA8-4613-488E-93DB-47E598972DB0}" destId="{CCB2CEE6-DD01-4305-88BC-AA3AD5DDA64D}" srcOrd="0" destOrd="0" presId="urn:microsoft.com/office/officeart/2008/layout/NameandTitleOrganizationalChart"/>
    <dgm:cxn modelId="{E98524DA-7C84-4EEE-B2B9-C098E7B7282D}" type="presParOf" srcId="{AF6FFBA8-4613-488E-93DB-47E598972DB0}" destId="{6455E21A-DF05-45D6-A5A9-D348713CA509}" srcOrd="1" destOrd="0" presId="urn:microsoft.com/office/officeart/2008/layout/NameandTitleOrganizationalChart"/>
    <dgm:cxn modelId="{49149C09-9120-413C-9ABB-75E9D8DEE761}" type="presParOf" srcId="{AF6FFBA8-4613-488E-93DB-47E598972DB0}" destId="{CB4E3B98-FA85-4A4E-B4EC-5CD2C824C097}" srcOrd="2" destOrd="0" presId="urn:microsoft.com/office/officeart/2008/layout/NameandTitleOrganizationalChart"/>
    <dgm:cxn modelId="{C6F7DEB0-5C80-4A78-BE55-C9C77CF3DDD4}" type="presParOf" srcId="{2A0C47BE-E99D-44D7-AD1C-35854E00D7E9}" destId="{7C6BC1C3-E37E-4078-9C0F-2258F5FCCABB}" srcOrd="1" destOrd="0" presId="urn:microsoft.com/office/officeart/2008/layout/NameandTitleOrganizationalChart"/>
    <dgm:cxn modelId="{B9520971-E760-4854-8A9D-5690147CDD6D}" type="presParOf" srcId="{2A0C47BE-E99D-44D7-AD1C-35854E00D7E9}" destId="{97B68160-D9E8-4E86-8B85-582DB2A0FCED}" srcOrd="2" destOrd="0" presId="urn:microsoft.com/office/officeart/2008/layout/NameandTitleOrganizationalChart"/>
    <dgm:cxn modelId="{5FFE8052-D7FB-49BB-A654-32D35E8006CB}" type="presParOf" srcId="{CC8ADEF6-D6E6-43E1-9A4D-7B957B16194E}" destId="{105926E0-0B70-4BFB-94B2-C1841DFBDCD6}" srcOrd="2" destOrd="0" presId="urn:microsoft.com/office/officeart/2008/layout/NameandTitleOrganizationalChart"/>
    <dgm:cxn modelId="{5CAA37D1-001A-42F2-BBD8-1B54A7229EC9}" type="presParOf" srcId="{3D4C564D-F057-4BDF-A099-FED3350E5CE4}" destId="{DEAE56A3-36CC-43D3-8B4E-68ED0DD5A7E8}" srcOrd="4" destOrd="0" presId="urn:microsoft.com/office/officeart/2008/layout/NameandTitleOrganizationalChart"/>
    <dgm:cxn modelId="{4CF6061F-C3A8-4C84-8665-B5C8A49DDBCA}" type="presParOf" srcId="{3D4C564D-F057-4BDF-A099-FED3350E5CE4}" destId="{6A2EB23F-19BE-4710-93CC-C07066493DDF}" srcOrd="5" destOrd="0" presId="urn:microsoft.com/office/officeart/2008/layout/NameandTitleOrganizationalChart"/>
    <dgm:cxn modelId="{C0EC4652-CCEB-4086-B4F4-21182025B534}" type="presParOf" srcId="{6A2EB23F-19BE-4710-93CC-C07066493DDF}" destId="{917F8117-5C49-4DD4-913F-278DB7253F8F}" srcOrd="0" destOrd="0" presId="urn:microsoft.com/office/officeart/2008/layout/NameandTitleOrganizationalChart"/>
    <dgm:cxn modelId="{01A4EF8F-C26B-4426-B06B-5EFBB923CB78}" type="presParOf" srcId="{917F8117-5C49-4DD4-913F-278DB7253F8F}" destId="{92FECFE9-E563-44DC-8110-28A2F9A573B2}" srcOrd="0" destOrd="0" presId="urn:microsoft.com/office/officeart/2008/layout/NameandTitleOrganizationalChart"/>
    <dgm:cxn modelId="{C92F1857-4308-4ED4-9E40-882D5855DA98}" type="presParOf" srcId="{917F8117-5C49-4DD4-913F-278DB7253F8F}" destId="{38601A0D-23E0-42E1-B09A-30FECE736800}" srcOrd="1" destOrd="0" presId="urn:microsoft.com/office/officeart/2008/layout/NameandTitleOrganizationalChart"/>
    <dgm:cxn modelId="{EBD3914D-BE0D-4B32-8311-1E5E4416E4DB}" type="presParOf" srcId="{917F8117-5C49-4DD4-913F-278DB7253F8F}" destId="{B1A4AE46-016B-4482-8821-936A0B6A26A3}" srcOrd="2" destOrd="0" presId="urn:microsoft.com/office/officeart/2008/layout/NameandTitleOrganizationalChart"/>
    <dgm:cxn modelId="{C695C7C0-892B-477D-AC7E-B9CFA015206A}" type="presParOf" srcId="{6A2EB23F-19BE-4710-93CC-C07066493DDF}" destId="{EBDA4D95-75B8-4BDC-88D1-C8B5A7FE00C2}" srcOrd="1" destOrd="0" presId="urn:microsoft.com/office/officeart/2008/layout/NameandTitleOrganizationalChart"/>
    <dgm:cxn modelId="{6D418865-17A1-4E99-9FE1-284A507FD83D}" type="presParOf" srcId="{EBDA4D95-75B8-4BDC-88D1-C8B5A7FE00C2}" destId="{8F2DA633-A070-4A78-96BA-38609214D3D6}" srcOrd="0" destOrd="0" presId="urn:microsoft.com/office/officeart/2008/layout/NameandTitleOrganizationalChart"/>
    <dgm:cxn modelId="{B33A722F-45CF-4151-8D37-5E0DBCD761EA}" type="presParOf" srcId="{EBDA4D95-75B8-4BDC-88D1-C8B5A7FE00C2}" destId="{1F3AF767-C168-4DE0-8701-438806D88559}" srcOrd="1" destOrd="0" presId="urn:microsoft.com/office/officeart/2008/layout/NameandTitleOrganizationalChart"/>
    <dgm:cxn modelId="{E3055814-019B-40B9-B731-F1DFF6EFEA78}" type="presParOf" srcId="{1F3AF767-C168-4DE0-8701-438806D88559}" destId="{147183F2-9F43-44B7-A222-7999C5766033}" srcOrd="0" destOrd="0" presId="urn:microsoft.com/office/officeart/2008/layout/NameandTitleOrganizationalChart"/>
    <dgm:cxn modelId="{A196D0C8-F08D-4406-BF79-C6823D4AE67E}" type="presParOf" srcId="{147183F2-9F43-44B7-A222-7999C5766033}" destId="{B2409CE9-9C7D-4CAD-B2B5-6543052006D1}" srcOrd="0" destOrd="0" presId="urn:microsoft.com/office/officeart/2008/layout/NameandTitleOrganizationalChart"/>
    <dgm:cxn modelId="{047E7EDF-F01D-40F1-9350-A1C75CA40C8C}" type="presParOf" srcId="{147183F2-9F43-44B7-A222-7999C5766033}" destId="{A1077483-6850-496E-98C8-34EA0BA00DE5}" srcOrd="1" destOrd="0" presId="urn:microsoft.com/office/officeart/2008/layout/NameandTitleOrganizationalChart"/>
    <dgm:cxn modelId="{A083132C-0D21-4A92-8511-546A5F3C4AD8}" type="presParOf" srcId="{147183F2-9F43-44B7-A222-7999C5766033}" destId="{AABE145E-6FE7-4221-BF6D-ADA6C4362059}" srcOrd="2" destOrd="0" presId="urn:microsoft.com/office/officeart/2008/layout/NameandTitleOrganizationalChart"/>
    <dgm:cxn modelId="{27ADFE40-9649-4C5E-89AF-22392D5F9EC9}" type="presParOf" srcId="{1F3AF767-C168-4DE0-8701-438806D88559}" destId="{F370174C-A0F7-4F09-8809-B9DEB86047D9}" srcOrd="1" destOrd="0" presId="urn:microsoft.com/office/officeart/2008/layout/NameandTitleOrganizationalChart"/>
    <dgm:cxn modelId="{2DB98B5B-6403-400F-83FB-34AAFE3B3095}" type="presParOf" srcId="{1F3AF767-C168-4DE0-8701-438806D88559}" destId="{107FA3C2-E12F-48E6-A31B-761DDC15B007}" srcOrd="2" destOrd="0" presId="urn:microsoft.com/office/officeart/2008/layout/NameandTitleOrganizationalChart"/>
    <dgm:cxn modelId="{0C503CF7-FDA9-4D8F-B81C-2A45CF05EA57}" type="presParOf" srcId="{6A2EB23F-19BE-4710-93CC-C07066493DDF}" destId="{0DC7E17B-0CAB-4C01-A0DC-001286105198}" srcOrd="2" destOrd="0" presId="urn:microsoft.com/office/officeart/2008/layout/NameandTitleOrganizationalChart"/>
    <dgm:cxn modelId="{50CB922C-C03D-4C84-970C-391FB3D86872}" type="presParOf" srcId="{02EA6E1C-A1DE-4356-B684-78F2E9C10B82}" destId="{0D7BFC6C-863C-4A4C-B770-436F19379BDF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DA633-A070-4A78-96BA-38609214D3D6}">
      <dsp:nvSpPr>
        <dsp:cNvPr id="0" name=""/>
        <dsp:cNvSpPr/>
      </dsp:nvSpPr>
      <dsp:spPr>
        <a:xfrm>
          <a:off x="5407324" y="3279552"/>
          <a:ext cx="91440" cy="5064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12"/>
              </a:lnTo>
              <a:lnTo>
                <a:pt x="130366" y="301912"/>
              </a:lnTo>
              <a:lnTo>
                <a:pt x="130366" y="50643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E56A3-36CC-43D3-8B4E-68ED0DD5A7E8}">
      <dsp:nvSpPr>
        <dsp:cNvPr id="0" name=""/>
        <dsp:cNvSpPr/>
      </dsp:nvSpPr>
      <dsp:spPr>
        <a:xfrm>
          <a:off x="3181790" y="1896600"/>
          <a:ext cx="2271254" cy="506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912"/>
              </a:lnTo>
              <a:lnTo>
                <a:pt x="2271254" y="301912"/>
              </a:lnTo>
              <a:lnTo>
                <a:pt x="2271254" y="506433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C6884B-E1CA-46F8-81DC-0984EBF44D39}">
      <dsp:nvSpPr>
        <dsp:cNvPr id="0" name=""/>
        <dsp:cNvSpPr/>
      </dsp:nvSpPr>
      <dsp:spPr>
        <a:xfrm>
          <a:off x="3136070" y="3279552"/>
          <a:ext cx="91440" cy="5064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12"/>
              </a:lnTo>
              <a:lnTo>
                <a:pt x="130366" y="301912"/>
              </a:lnTo>
              <a:lnTo>
                <a:pt x="130366" y="50643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FA877F-F6F8-458D-B8C7-116E94D24A88}">
      <dsp:nvSpPr>
        <dsp:cNvPr id="0" name=""/>
        <dsp:cNvSpPr/>
      </dsp:nvSpPr>
      <dsp:spPr>
        <a:xfrm>
          <a:off x="3136070" y="1896600"/>
          <a:ext cx="91440" cy="5064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6433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F93B96-678F-4AE7-8D49-D1DBC0FFB82B}">
      <dsp:nvSpPr>
        <dsp:cNvPr id="0" name=""/>
        <dsp:cNvSpPr/>
      </dsp:nvSpPr>
      <dsp:spPr>
        <a:xfrm>
          <a:off x="864816" y="3279552"/>
          <a:ext cx="91440" cy="5064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12"/>
              </a:lnTo>
              <a:lnTo>
                <a:pt x="130366" y="301912"/>
              </a:lnTo>
              <a:lnTo>
                <a:pt x="130366" y="50643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A24F1-9F37-41E1-B6A4-F010A552F84D}">
      <dsp:nvSpPr>
        <dsp:cNvPr id="0" name=""/>
        <dsp:cNvSpPr/>
      </dsp:nvSpPr>
      <dsp:spPr>
        <a:xfrm>
          <a:off x="910536" y="1896600"/>
          <a:ext cx="2271254" cy="506433"/>
        </a:xfrm>
        <a:custGeom>
          <a:avLst/>
          <a:gdLst/>
          <a:ahLst/>
          <a:cxnLst/>
          <a:rect l="0" t="0" r="0" b="0"/>
          <a:pathLst>
            <a:path>
              <a:moveTo>
                <a:pt x="2271254" y="0"/>
              </a:moveTo>
              <a:lnTo>
                <a:pt x="2271254" y="301912"/>
              </a:lnTo>
              <a:lnTo>
                <a:pt x="0" y="301912"/>
              </a:lnTo>
              <a:lnTo>
                <a:pt x="0" y="506433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B43A32-109C-4E11-BB5E-1A8C4E712C83}">
      <dsp:nvSpPr>
        <dsp:cNvPr id="0" name=""/>
        <dsp:cNvSpPr/>
      </dsp:nvSpPr>
      <dsp:spPr>
        <a:xfrm>
          <a:off x="2335330" y="1020081"/>
          <a:ext cx="1692920" cy="876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368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Actions</a:t>
          </a:r>
        </a:p>
      </dsp:txBody>
      <dsp:txXfrm>
        <a:off x="2335330" y="1020081"/>
        <a:ext cx="1692920" cy="876519"/>
      </dsp:txXfrm>
    </dsp:sp>
    <dsp:sp modelId="{C0552810-94F1-458E-82F2-E00604899FEA}">
      <dsp:nvSpPr>
        <dsp:cNvPr id="0" name=""/>
        <dsp:cNvSpPr/>
      </dsp:nvSpPr>
      <dsp:spPr>
        <a:xfrm>
          <a:off x="2673914" y="1701818"/>
          <a:ext cx="1523628" cy="2921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Ant. Comp.</a:t>
          </a:r>
        </a:p>
      </dsp:txBody>
      <dsp:txXfrm>
        <a:off x="2673914" y="1701818"/>
        <a:ext cx="1523628" cy="292173"/>
      </dsp:txXfrm>
    </dsp:sp>
    <dsp:sp modelId="{6A26CB74-BA35-4462-BC2A-E72ED46306BE}">
      <dsp:nvSpPr>
        <dsp:cNvPr id="0" name=""/>
        <dsp:cNvSpPr/>
      </dsp:nvSpPr>
      <dsp:spPr>
        <a:xfrm>
          <a:off x="64075" y="2403033"/>
          <a:ext cx="1692920" cy="876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368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Coracobrachialis</a:t>
          </a:r>
        </a:p>
      </dsp:txBody>
      <dsp:txXfrm>
        <a:off x="64075" y="2403033"/>
        <a:ext cx="1692920" cy="876519"/>
      </dsp:txXfrm>
    </dsp:sp>
    <dsp:sp modelId="{79D82856-0233-42CC-9896-AA1B53C9AAE7}">
      <dsp:nvSpPr>
        <dsp:cNvPr id="0" name=""/>
        <dsp:cNvSpPr/>
      </dsp:nvSpPr>
      <dsp:spPr>
        <a:xfrm>
          <a:off x="402660" y="3084770"/>
          <a:ext cx="1523628" cy="2921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Shoulder</a:t>
          </a:r>
        </a:p>
      </dsp:txBody>
      <dsp:txXfrm>
        <a:off x="402660" y="3084770"/>
        <a:ext cx="1523628" cy="292173"/>
      </dsp:txXfrm>
    </dsp:sp>
    <dsp:sp modelId="{8BA5EB20-4491-4CA0-B347-7F6B0716F322}">
      <dsp:nvSpPr>
        <dsp:cNvPr id="0" name=""/>
        <dsp:cNvSpPr/>
      </dsp:nvSpPr>
      <dsp:spPr>
        <a:xfrm>
          <a:off x="148721" y="3785985"/>
          <a:ext cx="1692920" cy="876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368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Weak shoulder flexor</a:t>
          </a:r>
        </a:p>
      </dsp:txBody>
      <dsp:txXfrm>
        <a:off x="148721" y="3785985"/>
        <a:ext cx="1692920" cy="876519"/>
      </dsp:txXfrm>
    </dsp:sp>
    <dsp:sp modelId="{636EED9E-880E-4DE8-89CB-F232FD19D6C6}">
      <dsp:nvSpPr>
        <dsp:cNvPr id="0" name=""/>
        <dsp:cNvSpPr/>
      </dsp:nvSpPr>
      <dsp:spPr>
        <a:xfrm flipH="1">
          <a:off x="673919" y="4590949"/>
          <a:ext cx="1150400" cy="45719"/>
        </a:xfrm>
        <a:prstGeom prst="leftBracke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673919" y="4592065"/>
        <a:ext cx="813456" cy="43487"/>
      </dsp:txXfrm>
    </dsp:sp>
    <dsp:sp modelId="{9CB75CBC-763B-4955-9300-63F97EC1F1F9}">
      <dsp:nvSpPr>
        <dsp:cNvPr id="0" name=""/>
        <dsp:cNvSpPr/>
      </dsp:nvSpPr>
      <dsp:spPr>
        <a:xfrm>
          <a:off x="2335330" y="2403033"/>
          <a:ext cx="1692920" cy="876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368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Biceps brachii</a:t>
          </a:r>
        </a:p>
      </dsp:txBody>
      <dsp:txXfrm>
        <a:off x="2335330" y="2403033"/>
        <a:ext cx="1692920" cy="876519"/>
      </dsp:txXfrm>
    </dsp:sp>
    <dsp:sp modelId="{42DBB89D-0359-4D33-B9EC-49C3DFEDDEE4}">
      <dsp:nvSpPr>
        <dsp:cNvPr id="0" name=""/>
        <dsp:cNvSpPr/>
      </dsp:nvSpPr>
      <dsp:spPr>
        <a:xfrm>
          <a:off x="2673914" y="3084770"/>
          <a:ext cx="1523628" cy="2921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>
              <a:solidFill>
                <a:schemeClr val="tx1"/>
              </a:solidFill>
            </a:rPr>
            <a:t>Shoulder+Elbow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2673914" y="3084770"/>
        <a:ext cx="1523628" cy="292173"/>
      </dsp:txXfrm>
    </dsp:sp>
    <dsp:sp modelId="{CCB2CEE6-DD01-4305-88BC-AA3AD5DDA64D}">
      <dsp:nvSpPr>
        <dsp:cNvPr id="0" name=""/>
        <dsp:cNvSpPr/>
      </dsp:nvSpPr>
      <dsp:spPr>
        <a:xfrm>
          <a:off x="2419976" y="3785985"/>
          <a:ext cx="1692920" cy="876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23687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1. Flexion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2. </a:t>
          </a:r>
          <a:r>
            <a:rPr lang="en-US" sz="1400" kern="1200" dirty="0">
              <a:solidFill>
                <a:schemeClr val="tx1"/>
              </a:solidFill>
            </a:rPr>
            <a:t>RU Supination </a:t>
          </a:r>
          <a:r>
            <a:rPr lang="en-US" sz="1400" u="sng" kern="1200" dirty="0">
              <a:solidFill>
                <a:schemeClr val="tx1"/>
              </a:solidFill>
            </a:rPr>
            <a:t>in elbow flexion</a:t>
          </a:r>
        </a:p>
      </dsp:txBody>
      <dsp:txXfrm>
        <a:off x="2419976" y="3785985"/>
        <a:ext cx="1692920" cy="876519"/>
      </dsp:txXfrm>
    </dsp:sp>
    <dsp:sp modelId="{6455E21A-DF05-45D6-A5A9-D348713CA509}">
      <dsp:nvSpPr>
        <dsp:cNvPr id="0" name=""/>
        <dsp:cNvSpPr/>
      </dsp:nvSpPr>
      <dsp:spPr>
        <a:xfrm flipH="1">
          <a:off x="3112316" y="4590949"/>
          <a:ext cx="816116" cy="457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3112316" y="4590949"/>
        <a:ext cx="816116" cy="45719"/>
      </dsp:txXfrm>
    </dsp:sp>
    <dsp:sp modelId="{92FECFE9-E563-44DC-8110-28A2F9A573B2}">
      <dsp:nvSpPr>
        <dsp:cNvPr id="0" name=""/>
        <dsp:cNvSpPr/>
      </dsp:nvSpPr>
      <dsp:spPr>
        <a:xfrm>
          <a:off x="4606584" y="2403033"/>
          <a:ext cx="1692920" cy="876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368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Brachialis</a:t>
          </a:r>
        </a:p>
      </dsp:txBody>
      <dsp:txXfrm>
        <a:off x="4606584" y="2403033"/>
        <a:ext cx="1692920" cy="876519"/>
      </dsp:txXfrm>
    </dsp:sp>
    <dsp:sp modelId="{38601A0D-23E0-42E1-B09A-30FECE736800}">
      <dsp:nvSpPr>
        <dsp:cNvPr id="0" name=""/>
        <dsp:cNvSpPr/>
      </dsp:nvSpPr>
      <dsp:spPr>
        <a:xfrm>
          <a:off x="4945168" y="3084770"/>
          <a:ext cx="1523628" cy="2921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Elbow</a:t>
          </a:r>
        </a:p>
      </dsp:txBody>
      <dsp:txXfrm>
        <a:off x="4945168" y="3084770"/>
        <a:ext cx="1523628" cy="292173"/>
      </dsp:txXfrm>
    </dsp:sp>
    <dsp:sp modelId="{B2409CE9-9C7D-4CAD-B2B5-6543052006D1}">
      <dsp:nvSpPr>
        <dsp:cNvPr id="0" name=""/>
        <dsp:cNvSpPr/>
      </dsp:nvSpPr>
      <dsp:spPr>
        <a:xfrm>
          <a:off x="4691230" y="3785985"/>
          <a:ext cx="1692920" cy="876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368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Elbow flexion</a:t>
          </a:r>
        </a:p>
      </dsp:txBody>
      <dsp:txXfrm>
        <a:off x="4691230" y="3785985"/>
        <a:ext cx="1692920" cy="876519"/>
      </dsp:txXfrm>
    </dsp:sp>
    <dsp:sp modelId="{A1077483-6850-496E-98C8-34EA0BA00DE5}">
      <dsp:nvSpPr>
        <dsp:cNvPr id="0" name=""/>
        <dsp:cNvSpPr/>
      </dsp:nvSpPr>
      <dsp:spPr>
        <a:xfrm>
          <a:off x="5357021" y="4572000"/>
          <a:ext cx="869214" cy="836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57021" y="4572000"/>
        <a:ext cx="869214" cy="83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1801F-8C91-4341-B459-3E4A1FDA554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27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246F9-1967-4000-A8BC-6B66FEF52D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7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7AD01-79C9-45A0-91C6-C6156AD5B31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95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29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6B6AB-4016-49C1-B69F-C994156A32E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24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C22F0-B329-4C19-A77E-EF9FF571F95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39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476C9-D24A-4E3F-8FCC-0FF0AF38A00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03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78D5-CEB0-458B-9E5D-87B4A36664F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76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64BE7-9F41-4DD1-8A4B-45B341EED66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44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098E0-CFF5-4FDF-9E95-B74E84F81A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38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994FE-188D-4BE5-A83A-15E1CD26926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15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778ED-C948-4986-B4E1-7557C8E3190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E47E9-D476-414A-8024-94E74EE1192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91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9E5E1-7209-4743-90F2-7815DDE802F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54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728C1-5572-4887-A534-CA445DC8856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33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2E837-D0B9-44CC-9B4E-877DFDA95D0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63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4425" spc="-75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635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19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4425" b="0" spc="-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65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6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42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42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2609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85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864AA-211C-49BE-800E-C622B9D80D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63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24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559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3008"/>
            <a:ext cx="212598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4823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65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0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9E4A9-F525-4850-B45B-1508333D685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8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14C8-C762-4D38-ABFA-59B9BDF180A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4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A178B-499A-4779-A88D-1C6870AB0B6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0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6AA8B-D2FF-4C64-B4E1-A15649AE2A9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9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C1D9A-D74E-4F3F-828B-5D3A65D543B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34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E6BD8-97D2-49BB-AB16-1BA851CC5D1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0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7B265E1F-C206-4181-905E-E6CBCC64D46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126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6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6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7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7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7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7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27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FE46A45D-5C00-4CF9-A64D-1DE524676F9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2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2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-45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all m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>
          <a:xfrm>
            <a:off x="5029200" y="304800"/>
            <a:ext cx="38862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The Arm</a:t>
            </a:r>
            <a:br>
              <a:rPr lang="en-US" dirty="0"/>
            </a:br>
            <a:r>
              <a:rPr lang="en-US" sz="3200" dirty="0"/>
              <a:t>pp.739-752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73A508-2567-49CE-B031-7F9ADA241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928731"/>
            <a:ext cx="3048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u="sng" kern="0" dirty="0"/>
              <a:t>Objectives:</a:t>
            </a:r>
            <a:br>
              <a:rPr lang="en-US" kern="0" dirty="0"/>
            </a:br>
            <a:r>
              <a:rPr lang="en-US" sz="2000" kern="0" dirty="0"/>
              <a:t>1. Identify the skeletal framework of the region</a:t>
            </a:r>
          </a:p>
          <a:p>
            <a:pPr algn="l" eaLnBrk="1" hangingPunct="1">
              <a:defRPr/>
            </a:pPr>
            <a:r>
              <a:rPr lang="en-US" sz="2000" kern="0" dirty="0"/>
              <a:t>2. Recognize the muscle compartmentalization </a:t>
            </a:r>
          </a:p>
          <a:p>
            <a:pPr algn="l" eaLnBrk="1" hangingPunct="1">
              <a:defRPr/>
            </a:pPr>
            <a:r>
              <a:rPr lang="en-US" sz="2000" kern="0" dirty="0"/>
              <a:t>3. Study the course &amp; branches of the neurovascular structures</a:t>
            </a:r>
          </a:p>
          <a:p>
            <a:pPr algn="l" eaLnBrk="1" hangingPunct="1">
              <a:defRPr/>
            </a:pPr>
            <a:r>
              <a:rPr lang="en-US" sz="2000" kern="0" dirty="0"/>
              <a:t>4. Recap all info using cross sections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nt arm mm deep.jpg">
            <a:extLst>
              <a:ext uri="{FF2B5EF4-FFF2-40B4-BE49-F238E27FC236}">
                <a16:creationId xmlns:a16="http://schemas.microsoft.com/office/drawing/2014/main" id="{85D1CE1F-FCE4-4E5F-87B9-CB77C9B24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376429"/>
            <a:ext cx="6318105" cy="625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44DA5A-E065-493B-9DD8-9C235E058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8"/>
            <a:ext cx="2611127" cy="460118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1.Coracobrachialis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2. Biceps brachii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3. Brachialis</a:t>
            </a:r>
            <a:br>
              <a:rPr lang="en-US" sz="2400" b="1" dirty="0">
                <a:solidFill>
                  <a:schemeClr val="tx1"/>
                </a:solidFill>
              </a:rPr>
            </a:br>
            <a:br>
              <a:rPr lang="en-US" sz="2400" b="1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D7287F-32FC-468A-8299-6A38A8CB1D6D}"/>
              </a:ext>
            </a:extLst>
          </p:cNvPr>
          <p:cNvSpPr txBox="1"/>
          <p:nvPr/>
        </p:nvSpPr>
        <p:spPr>
          <a:xfrm>
            <a:off x="64605" y="-94565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Anterior compartment muscles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EC32A2C-2299-4BFE-A91A-5CD7967286E8}"/>
              </a:ext>
            </a:extLst>
          </p:cNvPr>
          <p:cNvSpPr/>
          <p:nvPr/>
        </p:nvSpPr>
        <p:spPr>
          <a:xfrm>
            <a:off x="7581901" y="1905000"/>
            <a:ext cx="1028699" cy="325773"/>
          </a:xfrm>
          <a:prstGeom prst="ellipse">
            <a:avLst/>
          </a:prstGeom>
          <a:solidFill>
            <a:srgbClr val="FFFF00">
              <a:alpha val="2705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4F8548-0814-436A-BB6D-67EDBD1BD608}"/>
              </a:ext>
            </a:extLst>
          </p:cNvPr>
          <p:cNvSpPr/>
          <p:nvPr/>
        </p:nvSpPr>
        <p:spPr>
          <a:xfrm>
            <a:off x="6202017" y="5602356"/>
            <a:ext cx="1447800" cy="325773"/>
          </a:xfrm>
          <a:prstGeom prst="ellipse">
            <a:avLst/>
          </a:prstGeom>
          <a:solidFill>
            <a:srgbClr val="FF0000">
              <a:alpha val="2705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4DA48F0-92DB-434E-A186-89B7B0A8E056}"/>
              </a:ext>
            </a:extLst>
          </p:cNvPr>
          <p:cNvSpPr/>
          <p:nvPr/>
        </p:nvSpPr>
        <p:spPr>
          <a:xfrm>
            <a:off x="4419600" y="4038600"/>
            <a:ext cx="685800" cy="325773"/>
          </a:xfrm>
          <a:prstGeom prst="ellipse">
            <a:avLst/>
          </a:prstGeom>
          <a:solidFill>
            <a:srgbClr val="92D050">
              <a:alpha val="2705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2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4DA5A-E065-493B-9DD8-9C235E058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8"/>
            <a:ext cx="2611127" cy="460118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Nerve supply: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Musculocutaneous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nerve (C5, C6, C7)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rgbClr val="0070C0"/>
                </a:solidFill>
              </a:rPr>
              <a:t>(except for the lateral part of brachialis</a:t>
            </a:r>
            <a:r>
              <a:rPr lang="en-US" sz="1800" b="1" dirty="0">
                <a:solidFill>
                  <a:srgbClr val="0070C0"/>
                </a:solidFill>
                <a:sym typeface="Wingdings" panose="05000000000000000000" pitchFamily="2" charset="2"/>
              </a:rPr>
              <a:t> from</a:t>
            </a:r>
            <a:br>
              <a:rPr lang="en-US" sz="1800" b="1" dirty="0">
                <a:solidFill>
                  <a:srgbClr val="0070C0"/>
                </a:solidFill>
                <a:sym typeface="Wingdings" panose="05000000000000000000" pitchFamily="2" charset="2"/>
              </a:rPr>
            </a:br>
            <a:r>
              <a:rPr lang="en-US" sz="1800" b="1" dirty="0">
                <a:solidFill>
                  <a:srgbClr val="0070C0"/>
                </a:solidFill>
                <a:sym typeface="Wingdings" panose="05000000000000000000" pitchFamily="2" charset="2"/>
              </a:rPr>
              <a:t>radial nerve)</a:t>
            </a:r>
            <a:br>
              <a:rPr lang="en-US" sz="1800" b="1" dirty="0">
                <a:solidFill>
                  <a:srgbClr val="0070C0"/>
                </a:solidFill>
              </a:rPr>
            </a:br>
            <a:br>
              <a:rPr lang="en-US" sz="1800" b="1" dirty="0">
                <a:solidFill>
                  <a:srgbClr val="0070C0"/>
                </a:solidFill>
              </a:rPr>
            </a:b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D7287F-32FC-468A-8299-6A38A8CB1D6D}"/>
              </a:ext>
            </a:extLst>
          </p:cNvPr>
          <p:cNvSpPr txBox="1"/>
          <p:nvPr/>
        </p:nvSpPr>
        <p:spPr>
          <a:xfrm>
            <a:off x="64605" y="-94565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Actions&amp; nerve supply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4B4B1EF-A195-4150-A231-D22DD638C9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1961131"/>
              </p:ext>
            </p:extLst>
          </p:nvPr>
        </p:nvGraphicFramePr>
        <p:xfrm>
          <a:off x="2611127" y="457200"/>
          <a:ext cx="6532873" cy="56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5042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4DA5A-E065-493B-9DD8-9C235E058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8"/>
            <a:ext cx="2611127" cy="460118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Triceps brachii: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1. Long head (S)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rgbClr val="0070C0"/>
                </a:solidFill>
              </a:rPr>
              <a:t>2.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Lateral head (S)</a:t>
            </a:r>
            <a:br>
              <a:rPr lang="en-US" sz="2400" b="1" dirty="0">
                <a:solidFill>
                  <a:srgbClr val="0070C0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D7287F-32FC-468A-8299-6A38A8CB1D6D}"/>
              </a:ext>
            </a:extLst>
          </p:cNvPr>
          <p:cNvSpPr txBox="1"/>
          <p:nvPr/>
        </p:nvSpPr>
        <p:spPr>
          <a:xfrm>
            <a:off x="64605" y="-9456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Posterior compartment muscle</a:t>
            </a:r>
          </a:p>
        </p:txBody>
      </p:sp>
      <p:pic>
        <p:nvPicPr>
          <p:cNvPr id="10" name="Picture 2" descr="tri superficial.jpg">
            <a:extLst>
              <a:ext uri="{FF2B5EF4-FFF2-40B4-BE49-F238E27FC236}">
                <a16:creationId xmlns:a16="http://schemas.microsoft.com/office/drawing/2014/main" id="{548EA92F-715B-445B-A026-AF3B9E49A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-15875"/>
            <a:ext cx="3197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id="{1B636B1F-54D7-41AF-9F02-DB1FC2F3C044}"/>
              </a:ext>
            </a:extLst>
          </p:cNvPr>
          <p:cNvSpPr/>
          <p:nvPr/>
        </p:nvSpPr>
        <p:spPr>
          <a:xfrm>
            <a:off x="7303605" y="2590800"/>
            <a:ext cx="304800" cy="3048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95AEFC19-1E7B-4DDD-8D44-D71A93B98341}"/>
              </a:ext>
            </a:extLst>
          </p:cNvPr>
          <p:cNvSpPr/>
          <p:nvPr/>
        </p:nvSpPr>
        <p:spPr>
          <a:xfrm>
            <a:off x="8001000" y="3132759"/>
            <a:ext cx="304800" cy="304800"/>
          </a:xfrm>
          <a:prstGeom prst="star5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5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4DA5A-E065-493B-9DD8-9C235E058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8"/>
            <a:ext cx="2611127" cy="460118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Triceps brachii: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1. Long head (S)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2. </a:t>
            </a:r>
            <a:r>
              <a:rPr lang="en-US" sz="2400" b="1" dirty="0">
                <a:solidFill>
                  <a:srgbClr val="0070C0"/>
                </a:solidFill>
              </a:rPr>
              <a:t>Lateral head (S)</a:t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3. Deep head</a:t>
            </a:r>
            <a:br>
              <a:rPr lang="en-US" sz="2400" b="1" dirty="0">
                <a:solidFill>
                  <a:srgbClr val="FF0000"/>
                </a:solidFill>
              </a:rPr>
            </a:b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Action: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Elbow extension</a:t>
            </a:r>
            <a:br>
              <a:rPr lang="en-US" sz="2400" b="1" dirty="0">
                <a:solidFill>
                  <a:srgbClr val="FF0000"/>
                </a:solidFill>
              </a:rPr>
            </a:b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Nerve supply: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Radial nerve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D7287F-32FC-468A-8299-6A38A8CB1D6D}"/>
              </a:ext>
            </a:extLst>
          </p:cNvPr>
          <p:cNvSpPr txBox="1"/>
          <p:nvPr/>
        </p:nvSpPr>
        <p:spPr>
          <a:xfrm>
            <a:off x="64605" y="-9456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Posterior compartment muscle</a:t>
            </a:r>
          </a:p>
        </p:txBody>
      </p:sp>
      <p:pic>
        <p:nvPicPr>
          <p:cNvPr id="9" name="Picture 4" descr="tri deep.jpg">
            <a:extLst>
              <a:ext uri="{FF2B5EF4-FFF2-40B4-BE49-F238E27FC236}">
                <a16:creationId xmlns:a16="http://schemas.microsoft.com/office/drawing/2014/main" id="{F6DD1A88-0814-49EC-B9FF-1552AB49F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95AEFC19-1E7B-4DDD-8D44-D71A93B98341}"/>
              </a:ext>
            </a:extLst>
          </p:cNvPr>
          <p:cNvSpPr/>
          <p:nvPr/>
        </p:nvSpPr>
        <p:spPr>
          <a:xfrm>
            <a:off x="8001000" y="5572621"/>
            <a:ext cx="30480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8BE464D-18C8-4A4C-ACC4-0F0A5703FBBF}"/>
              </a:ext>
            </a:extLst>
          </p:cNvPr>
          <p:cNvCxnSpPr/>
          <p:nvPr/>
        </p:nvCxnSpPr>
        <p:spPr>
          <a:xfrm flipH="1" flipV="1">
            <a:off x="5638800" y="5734162"/>
            <a:ext cx="1905000" cy="51423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36E7E50-64A7-4A17-9784-2E95CC3DC2FC}"/>
              </a:ext>
            </a:extLst>
          </p:cNvPr>
          <p:cNvSpPr txBox="1"/>
          <p:nvPr/>
        </p:nvSpPr>
        <p:spPr>
          <a:xfrm>
            <a:off x="4376979" y="5508089"/>
            <a:ext cx="1275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Olecranon</a:t>
            </a:r>
          </a:p>
        </p:txBody>
      </p:sp>
    </p:spTree>
    <p:extLst>
      <p:ext uri="{BB962C8B-B14F-4D97-AF65-F5344CB8AC3E}">
        <p14:creationId xmlns:p14="http://schemas.microsoft.com/office/powerpoint/2010/main" val="392861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o&amp;i arm po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938" y="81756"/>
            <a:ext cx="3581400" cy="669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o&amp;i arm a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38" y="24261"/>
            <a:ext cx="3744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54BBA5-4312-4319-8F86-1CF4B3B44208}"/>
              </a:ext>
            </a:extLst>
          </p:cNvPr>
          <p:cNvCxnSpPr/>
          <p:nvPr/>
        </p:nvCxnSpPr>
        <p:spPr bwMode="auto">
          <a:xfrm>
            <a:off x="1991138" y="938661"/>
            <a:ext cx="1905000" cy="1752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56E097-A648-4A93-B54A-9A5B7BE29C64}"/>
              </a:ext>
            </a:extLst>
          </p:cNvPr>
          <p:cNvCxnSpPr>
            <a:cxnSpLocks/>
          </p:cNvCxnSpPr>
          <p:nvPr/>
        </p:nvCxnSpPr>
        <p:spPr bwMode="auto">
          <a:xfrm flipH="1">
            <a:off x="396495" y="862461"/>
            <a:ext cx="1431130" cy="914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66CBDF-89A2-4692-98D9-F7B93B108BC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133061" y="4062861"/>
            <a:ext cx="1633969" cy="9525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813CF5-2350-481F-9825-F310FAFC4D84}"/>
              </a:ext>
            </a:extLst>
          </p:cNvPr>
          <p:cNvCxnSpPr>
            <a:cxnSpLocks/>
          </p:cNvCxnSpPr>
          <p:nvPr/>
        </p:nvCxnSpPr>
        <p:spPr bwMode="auto">
          <a:xfrm>
            <a:off x="984615" y="4539111"/>
            <a:ext cx="1463723" cy="9715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63D22A-6802-4608-9C9D-7ABFABDF5F1A}"/>
              </a:ext>
            </a:extLst>
          </p:cNvPr>
          <p:cNvCxnSpPr>
            <a:cxnSpLocks/>
          </p:cNvCxnSpPr>
          <p:nvPr/>
        </p:nvCxnSpPr>
        <p:spPr bwMode="auto">
          <a:xfrm>
            <a:off x="723471" y="5271294"/>
            <a:ext cx="1463723" cy="9715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C804FF-09B1-4FEA-BCBD-738114F0575C}"/>
              </a:ext>
            </a:extLst>
          </p:cNvPr>
          <p:cNvCxnSpPr>
            <a:cxnSpLocks/>
          </p:cNvCxnSpPr>
          <p:nvPr/>
        </p:nvCxnSpPr>
        <p:spPr bwMode="auto">
          <a:xfrm>
            <a:off x="7151203" y="1665287"/>
            <a:ext cx="0" cy="533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4E78F4-3593-4CA3-9776-51AD4BD8B363}"/>
              </a:ext>
            </a:extLst>
          </p:cNvPr>
          <p:cNvCxnSpPr>
            <a:cxnSpLocks/>
          </p:cNvCxnSpPr>
          <p:nvPr/>
        </p:nvCxnSpPr>
        <p:spPr bwMode="auto">
          <a:xfrm flipH="1">
            <a:off x="7325138" y="2223294"/>
            <a:ext cx="762000" cy="191576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B64ED9-2FDF-4371-BC71-ADAAA32CD7DF}"/>
              </a:ext>
            </a:extLst>
          </p:cNvPr>
          <p:cNvCxnSpPr>
            <a:cxnSpLocks/>
          </p:cNvCxnSpPr>
          <p:nvPr/>
        </p:nvCxnSpPr>
        <p:spPr bwMode="auto">
          <a:xfrm flipH="1">
            <a:off x="7172738" y="4235139"/>
            <a:ext cx="821634" cy="152193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BCB7033-2AD1-4E00-AA03-88C9128BB024}"/>
              </a:ext>
            </a:extLst>
          </p:cNvPr>
          <p:cNvSpPr txBox="1"/>
          <p:nvPr/>
        </p:nvSpPr>
        <p:spPr>
          <a:xfrm>
            <a:off x="-9939" y="7033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Anterior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6D9740-DFB4-42FA-BD73-4A8A77B0B375}"/>
              </a:ext>
            </a:extLst>
          </p:cNvPr>
          <p:cNvSpPr txBox="1"/>
          <p:nvPr/>
        </p:nvSpPr>
        <p:spPr>
          <a:xfrm>
            <a:off x="7858538" y="7033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Posterior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E925A6-973B-4301-9B51-A017AFF7E901}"/>
              </a:ext>
            </a:extLst>
          </p:cNvPr>
          <p:cNvSpPr txBox="1"/>
          <p:nvPr/>
        </p:nvSpPr>
        <p:spPr>
          <a:xfrm>
            <a:off x="3405775" y="266226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Coracobrachialis+ Short h. biceps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712B47-85CC-4E5D-80F9-B0EC01560946}"/>
              </a:ext>
            </a:extLst>
          </p:cNvPr>
          <p:cNvSpPr txBox="1"/>
          <p:nvPr/>
        </p:nvSpPr>
        <p:spPr>
          <a:xfrm>
            <a:off x="2813947" y="4870997"/>
            <a:ext cx="171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Brachialis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E0CF1A-A67C-4AA3-9D91-EE4233702D01}"/>
              </a:ext>
            </a:extLst>
          </p:cNvPr>
          <p:cNvSpPr txBox="1"/>
          <p:nvPr/>
        </p:nvSpPr>
        <p:spPr>
          <a:xfrm>
            <a:off x="2429099" y="5380965"/>
            <a:ext cx="230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/>
            <a:r>
              <a:rPr lang="en-US" dirty="0">
                <a:solidFill>
                  <a:srgbClr val="FF0000"/>
                </a:solidFill>
              </a:rPr>
              <a:t>Brachioradialis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7C7D0E-F797-495E-9C65-E92AF7AE8FEE}"/>
              </a:ext>
            </a:extLst>
          </p:cNvPr>
          <p:cNvSpPr txBox="1"/>
          <p:nvPr/>
        </p:nvSpPr>
        <p:spPr>
          <a:xfrm>
            <a:off x="2103780" y="6105658"/>
            <a:ext cx="283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/>
            <a:r>
              <a:rPr lang="en-US" dirty="0">
                <a:solidFill>
                  <a:srgbClr val="FF0000"/>
                </a:solidFill>
              </a:rPr>
              <a:t>Extensor carpi radialis longus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2CAE445-28F3-4F76-9112-06B71B8B8CB6}"/>
              </a:ext>
            </a:extLst>
          </p:cNvPr>
          <p:cNvSpPr txBox="1"/>
          <p:nvPr/>
        </p:nvSpPr>
        <p:spPr>
          <a:xfrm>
            <a:off x="-24422" y="1811270"/>
            <a:ext cx="1009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Long h. biceps</a:t>
            </a:r>
          </a:p>
        </p:txBody>
      </p:sp>
      <p:sp>
        <p:nvSpPr>
          <p:cNvPr id="9221" name="Rectangle 9220">
            <a:extLst>
              <a:ext uri="{FF2B5EF4-FFF2-40B4-BE49-F238E27FC236}">
                <a16:creationId xmlns:a16="http://schemas.microsoft.com/office/drawing/2014/main" id="{0A759D9D-AD6F-42A9-90D8-DF050E10CB25}"/>
              </a:ext>
            </a:extLst>
          </p:cNvPr>
          <p:cNvSpPr/>
          <p:nvPr/>
        </p:nvSpPr>
        <p:spPr bwMode="auto">
          <a:xfrm>
            <a:off x="2069530" y="3810000"/>
            <a:ext cx="845946" cy="59883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EC6AFA9-9DE6-42C9-89FB-6B292C060652}"/>
              </a:ext>
            </a:extLst>
          </p:cNvPr>
          <p:cNvSpPr txBox="1"/>
          <p:nvPr/>
        </p:nvSpPr>
        <p:spPr>
          <a:xfrm>
            <a:off x="6646169" y="2198687"/>
            <a:ext cx="1009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Long h. triceps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4FC461-9788-4EE5-A096-44669219CB24}"/>
              </a:ext>
            </a:extLst>
          </p:cNvPr>
          <p:cNvSpPr txBox="1"/>
          <p:nvPr/>
        </p:nvSpPr>
        <p:spPr>
          <a:xfrm>
            <a:off x="6300214" y="4085673"/>
            <a:ext cx="1214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Lateral h. triceps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18317D7-124D-455B-BAB8-6FC067969625}"/>
              </a:ext>
            </a:extLst>
          </p:cNvPr>
          <p:cNvSpPr txBox="1"/>
          <p:nvPr/>
        </p:nvSpPr>
        <p:spPr>
          <a:xfrm>
            <a:off x="6046944" y="5649493"/>
            <a:ext cx="1214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Medial h. triceps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/>
      <p:bldP spid="27" grpId="0"/>
      <p:bldP spid="28" grpId="0"/>
      <p:bldP spid="37" grpId="0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o&amp;i arm ant.jpg">
            <a:extLst>
              <a:ext uri="{FF2B5EF4-FFF2-40B4-BE49-F238E27FC236}">
                <a16:creationId xmlns:a16="http://schemas.microsoft.com/office/drawing/2014/main" id="{7C33F492-2301-4D33-9336-199881613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38" y="24261"/>
            <a:ext cx="3744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o&amp;i arm post.jpg">
            <a:extLst>
              <a:ext uri="{FF2B5EF4-FFF2-40B4-BE49-F238E27FC236}">
                <a16:creationId xmlns:a16="http://schemas.microsoft.com/office/drawing/2014/main" id="{EBAE9D41-CE24-453A-B2A0-3D9E94588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938" y="81756"/>
            <a:ext cx="3581400" cy="669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49FA866-37DC-48C0-892B-19BD5E9B6882}"/>
              </a:ext>
            </a:extLst>
          </p:cNvPr>
          <p:cNvSpPr/>
          <p:nvPr/>
        </p:nvSpPr>
        <p:spPr bwMode="auto">
          <a:xfrm>
            <a:off x="2069530" y="3810000"/>
            <a:ext cx="845946" cy="59883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41B0AF2-5049-40C9-98FA-3E52DF816DD8}"/>
              </a:ext>
            </a:extLst>
          </p:cNvPr>
          <p:cNvCxnSpPr/>
          <p:nvPr/>
        </p:nvCxnSpPr>
        <p:spPr bwMode="auto">
          <a:xfrm>
            <a:off x="1447800" y="1905000"/>
            <a:ext cx="1905000" cy="1752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ECC0E80-2E72-495D-8235-285520405C1A}"/>
              </a:ext>
            </a:extLst>
          </p:cNvPr>
          <p:cNvSpPr txBox="1"/>
          <p:nvPr/>
        </p:nvSpPr>
        <p:spPr>
          <a:xfrm>
            <a:off x="3260004" y="352142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Coracobrachialis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B4293C7-904D-41F4-B400-08FC1C5E396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57200" y="4724400"/>
            <a:ext cx="381000" cy="198057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FE9C8F9-160F-4C3D-B0D2-BFEF68F3F710}"/>
              </a:ext>
            </a:extLst>
          </p:cNvPr>
          <p:cNvSpPr txBox="1"/>
          <p:nvPr/>
        </p:nvSpPr>
        <p:spPr>
          <a:xfrm>
            <a:off x="-91057" y="4058917"/>
            <a:ext cx="95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Biceps</a:t>
            </a:r>
          </a:p>
          <a:p>
            <a:r>
              <a:rPr lang="en-US" dirty="0">
                <a:solidFill>
                  <a:srgbClr val="0070C0"/>
                </a:solidFill>
              </a:rPr>
              <a:t>brachii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339C39-A206-44CA-A55F-975107644882}"/>
              </a:ext>
            </a:extLst>
          </p:cNvPr>
          <p:cNvCxnSpPr>
            <a:cxnSpLocks/>
          </p:cNvCxnSpPr>
          <p:nvPr/>
        </p:nvCxnSpPr>
        <p:spPr bwMode="auto">
          <a:xfrm flipV="1">
            <a:off x="1143000" y="5632172"/>
            <a:ext cx="1754240" cy="62504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13D2140-E98B-4768-B3C7-402B868DA74D}"/>
              </a:ext>
            </a:extLst>
          </p:cNvPr>
          <p:cNvSpPr txBox="1"/>
          <p:nvPr/>
        </p:nvSpPr>
        <p:spPr>
          <a:xfrm>
            <a:off x="2869666" y="544750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Brachialis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5F7001F-73B3-4212-A80B-FBE622F7F69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787357" y="5181600"/>
            <a:ext cx="1213643" cy="67004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D1CC4FE-9251-4CF9-926E-3F4EE7C4C0CF}"/>
              </a:ext>
            </a:extLst>
          </p:cNvPr>
          <p:cNvSpPr txBox="1"/>
          <p:nvPr/>
        </p:nvSpPr>
        <p:spPr>
          <a:xfrm>
            <a:off x="5873410" y="4562978"/>
            <a:ext cx="95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Triceps</a:t>
            </a:r>
          </a:p>
          <a:p>
            <a:r>
              <a:rPr lang="en-US" dirty="0">
                <a:solidFill>
                  <a:srgbClr val="0070C0"/>
                </a:solidFill>
              </a:rPr>
              <a:t>brachii</a:t>
            </a:r>
          </a:p>
        </p:txBody>
      </p:sp>
    </p:spTree>
    <p:extLst>
      <p:ext uri="{BB962C8B-B14F-4D97-AF65-F5344CB8AC3E}">
        <p14:creationId xmlns:p14="http://schemas.microsoft.com/office/powerpoint/2010/main" val="127537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6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4DA5A-E065-493B-9DD8-9C235E058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2611127" cy="496302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Subclavian a.</a:t>
            </a:r>
            <a:br>
              <a:rPr lang="en-US" sz="2400" b="1" dirty="0">
                <a:solidFill>
                  <a:schemeClr val="tx1"/>
                </a:solidFill>
              </a:rPr>
            </a:br>
            <a:br>
              <a:rPr lang="en-US" sz="2400" b="1" dirty="0">
                <a:solidFill>
                  <a:schemeClr val="tx1"/>
                </a:solidFill>
              </a:rPr>
            </a:b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  <a:sym typeface="Wingdings" panose="05000000000000000000" pitchFamily="2" charset="2"/>
              </a:rPr>
              <a:t>Axillary a. </a:t>
            </a:r>
            <a:br>
              <a:rPr lang="en-US" sz="2400" b="1" dirty="0">
                <a:solidFill>
                  <a:schemeClr val="tx1"/>
                </a:solidFill>
                <a:sym typeface="Wingdings" panose="05000000000000000000" pitchFamily="2" charset="2"/>
              </a:rPr>
            </a:br>
            <a:br>
              <a:rPr lang="en-US" sz="2400" b="1" dirty="0">
                <a:solidFill>
                  <a:schemeClr val="tx1"/>
                </a:solidFill>
                <a:sym typeface="Wingdings" panose="05000000000000000000" pitchFamily="2" charset="2"/>
              </a:rPr>
            </a:br>
            <a:br>
              <a:rPr lang="en-US" sz="2400" b="1" dirty="0">
                <a:solidFill>
                  <a:schemeClr val="tx1"/>
                </a:solidFill>
                <a:sym typeface="Wingdings" panose="05000000000000000000" pitchFamily="2" charset="2"/>
              </a:rPr>
            </a:br>
            <a:br>
              <a:rPr lang="en-US" sz="2400" b="1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sz="2400" b="1" dirty="0">
                <a:solidFill>
                  <a:schemeClr val="tx1"/>
                </a:solidFill>
                <a:sym typeface="Wingdings" panose="05000000000000000000" pitchFamily="2" charset="2"/>
              </a:rPr>
              <a:t>Brachial a.</a:t>
            </a:r>
            <a:br>
              <a:rPr lang="en-US" sz="2400" b="1" dirty="0">
                <a:solidFill>
                  <a:schemeClr val="tx1"/>
                </a:solidFill>
                <a:sym typeface="Wingdings" panose="05000000000000000000" pitchFamily="2" charset="2"/>
              </a:rPr>
            </a:br>
            <a:br>
              <a:rPr lang="en-US" sz="2400" b="1" dirty="0">
                <a:solidFill>
                  <a:schemeClr val="tx1"/>
                </a:solidFill>
                <a:sym typeface="Wingdings" panose="05000000000000000000" pitchFamily="2" charset="2"/>
              </a:rPr>
            </a:br>
            <a:br>
              <a:rPr lang="en-US" sz="2400" b="1" dirty="0">
                <a:solidFill>
                  <a:schemeClr val="tx1"/>
                </a:solidFill>
                <a:sym typeface="Wingdings" panose="05000000000000000000" pitchFamily="2" charset="2"/>
              </a:rPr>
            </a:br>
            <a:br>
              <a:rPr lang="en-US" sz="2400" b="1" dirty="0">
                <a:solidFill>
                  <a:schemeClr val="tx1"/>
                </a:solidFill>
                <a:sym typeface="Wingdings" panose="05000000000000000000" pitchFamily="2" charset="2"/>
              </a:rPr>
            </a:br>
            <a:br>
              <a:rPr lang="en-US" sz="2400" b="1" dirty="0">
                <a:solidFill>
                  <a:schemeClr val="tx1"/>
                </a:solidFill>
                <a:sym typeface="Wingdings" panose="05000000000000000000" pitchFamily="2" charset="2"/>
              </a:rPr>
            </a:br>
            <a:br>
              <a:rPr lang="en-US" sz="2400" b="1" dirty="0">
                <a:solidFill>
                  <a:schemeClr val="tx1"/>
                </a:solidFill>
                <a:sym typeface="Wingdings" panose="05000000000000000000" pitchFamily="2" charset="2"/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F6DD1A88-0814-49EC-B9FF-1552AB49F9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58" t="6171" r="7895" b="25958"/>
          <a:stretch/>
        </p:blipFill>
        <p:spPr bwMode="auto">
          <a:xfrm>
            <a:off x="2909455" y="0"/>
            <a:ext cx="62345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D7287F-32FC-468A-8299-6A38A8CB1D6D}"/>
              </a:ext>
            </a:extLst>
          </p:cNvPr>
          <p:cNvSpPr txBox="1"/>
          <p:nvPr/>
        </p:nvSpPr>
        <p:spPr>
          <a:xfrm>
            <a:off x="64605" y="-9456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Brachial </a:t>
            </a:r>
            <a:r>
              <a:rPr lang="en-US" sz="3200" dirty="0">
                <a:solidFill>
                  <a:prstClr val="black"/>
                </a:solidFill>
              </a:rPr>
              <a:t>A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rtery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DEAAB14-F54F-42AD-8E52-115851BB46EC}"/>
              </a:ext>
            </a:extLst>
          </p:cNvPr>
          <p:cNvCxnSpPr/>
          <p:nvPr/>
        </p:nvCxnSpPr>
        <p:spPr>
          <a:xfrm>
            <a:off x="838200" y="1295400"/>
            <a:ext cx="0" cy="685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0BFADCD-A89C-416B-AD6F-C9F82E4CCBA2}"/>
              </a:ext>
            </a:extLst>
          </p:cNvPr>
          <p:cNvCxnSpPr>
            <a:cxnSpLocks/>
          </p:cNvCxnSpPr>
          <p:nvPr/>
        </p:nvCxnSpPr>
        <p:spPr>
          <a:xfrm flipH="1">
            <a:off x="380999" y="4161303"/>
            <a:ext cx="357809" cy="609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0752187-896B-48F2-8D41-A6F717D1D7F2}"/>
              </a:ext>
            </a:extLst>
          </p:cNvPr>
          <p:cNvCxnSpPr>
            <a:cxnSpLocks/>
          </p:cNvCxnSpPr>
          <p:nvPr/>
        </p:nvCxnSpPr>
        <p:spPr>
          <a:xfrm>
            <a:off x="738809" y="4157990"/>
            <a:ext cx="861391" cy="609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D514092-AD07-468F-BB6B-FE26F9FCAFB8}"/>
              </a:ext>
            </a:extLst>
          </p:cNvPr>
          <p:cNvCxnSpPr/>
          <p:nvPr/>
        </p:nvCxnSpPr>
        <p:spPr>
          <a:xfrm>
            <a:off x="838200" y="2438400"/>
            <a:ext cx="0" cy="685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191862C-B459-4704-B9CF-6C2F6A89A43F}"/>
              </a:ext>
            </a:extLst>
          </p:cNvPr>
          <p:cNvCxnSpPr/>
          <p:nvPr/>
        </p:nvCxnSpPr>
        <p:spPr>
          <a:xfrm>
            <a:off x="738809" y="3505200"/>
            <a:ext cx="0" cy="685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2A830E0-8002-4B2F-8CAA-E0755D701859}"/>
              </a:ext>
            </a:extLst>
          </p:cNvPr>
          <p:cNvSpPr txBox="1"/>
          <p:nvPr/>
        </p:nvSpPr>
        <p:spPr>
          <a:xfrm>
            <a:off x="1219201" y="4767590"/>
            <a:ext cx="139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Ulnar a.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E2C560-071B-40B5-A4C4-3EA7CD513550}"/>
              </a:ext>
            </a:extLst>
          </p:cNvPr>
          <p:cNvSpPr txBox="1"/>
          <p:nvPr/>
        </p:nvSpPr>
        <p:spPr>
          <a:xfrm>
            <a:off x="1397881" y="1644134"/>
            <a:ext cx="104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US" b="1" dirty="0">
                <a:solidFill>
                  <a:schemeClr val="bg1"/>
                </a:solidFill>
              </a:rPr>
              <a:t>1</a:t>
            </a:r>
            <a:r>
              <a:rPr lang="en-US" b="1" baseline="30000" dirty="0">
                <a:solidFill>
                  <a:schemeClr val="bg1"/>
                </a:solidFill>
              </a:rPr>
              <a:t>st</a:t>
            </a:r>
            <a:r>
              <a:rPr lang="en-US" b="1" dirty="0">
                <a:solidFill>
                  <a:schemeClr val="bg1"/>
                </a:solidFill>
              </a:rPr>
              <a:t> rib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3FDEE38-3363-4521-A091-AE95B8237BDB}"/>
              </a:ext>
            </a:extLst>
          </p:cNvPr>
          <p:cNvCxnSpPr>
            <a:cxnSpLocks/>
          </p:cNvCxnSpPr>
          <p:nvPr/>
        </p:nvCxnSpPr>
        <p:spPr>
          <a:xfrm>
            <a:off x="990600" y="1828800"/>
            <a:ext cx="685800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1A2D6B3-9F8A-4811-B3FC-69EA9E5E070B}"/>
              </a:ext>
            </a:extLst>
          </p:cNvPr>
          <p:cNvSpPr txBox="1"/>
          <p:nvPr/>
        </p:nvSpPr>
        <p:spPr>
          <a:xfrm>
            <a:off x="1184973" y="2862590"/>
            <a:ext cx="175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>
                <a:solidFill>
                  <a:schemeClr val="bg1"/>
                </a:solidFill>
              </a:rPr>
              <a:t>Teres major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E70ED28-8604-4BDE-8908-56805110F2C4}"/>
              </a:ext>
            </a:extLst>
          </p:cNvPr>
          <p:cNvCxnSpPr>
            <a:cxnSpLocks/>
          </p:cNvCxnSpPr>
          <p:nvPr/>
        </p:nvCxnSpPr>
        <p:spPr>
          <a:xfrm>
            <a:off x="990600" y="3047256"/>
            <a:ext cx="314963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E9844F5-804A-4B16-863E-4C014837FA46}"/>
              </a:ext>
            </a:extLst>
          </p:cNvPr>
          <p:cNvSpPr txBox="1"/>
          <p:nvPr/>
        </p:nvSpPr>
        <p:spPr>
          <a:xfrm>
            <a:off x="1150836" y="3933855"/>
            <a:ext cx="146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US" b="1" dirty="0">
                <a:solidFill>
                  <a:schemeClr val="bg1"/>
                </a:solidFill>
              </a:rPr>
              <a:t>Radial neck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DB075EC-378B-48F0-A9BF-81ABD1350C7D}"/>
              </a:ext>
            </a:extLst>
          </p:cNvPr>
          <p:cNvCxnSpPr>
            <a:cxnSpLocks/>
          </p:cNvCxnSpPr>
          <p:nvPr/>
        </p:nvCxnSpPr>
        <p:spPr>
          <a:xfrm>
            <a:off x="832782" y="4118521"/>
            <a:ext cx="386419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F236A44-36A1-4BA1-9F10-4BE96E933D7C}"/>
              </a:ext>
            </a:extLst>
          </p:cNvPr>
          <p:cNvSpPr txBox="1"/>
          <p:nvPr/>
        </p:nvSpPr>
        <p:spPr>
          <a:xfrm>
            <a:off x="0" y="4685488"/>
            <a:ext cx="123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Radial a.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869F3B9-B032-4DC3-8D5D-94E0830E077E}"/>
              </a:ext>
            </a:extLst>
          </p:cNvPr>
          <p:cNvSpPr/>
          <p:nvPr/>
        </p:nvSpPr>
        <p:spPr>
          <a:xfrm>
            <a:off x="6248400" y="76200"/>
            <a:ext cx="1219200" cy="304800"/>
          </a:xfrm>
          <a:prstGeom prst="ellipse">
            <a:avLst/>
          </a:prstGeom>
          <a:solidFill>
            <a:srgbClr val="FFFF00">
              <a:alpha val="1803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0A6A8C3-6BC1-4430-86EA-D380343D7768}"/>
              </a:ext>
            </a:extLst>
          </p:cNvPr>
          <p:cNvSpPr/>
          <p:nvPr/>
        </p:nvSpPr>
        <p:spPr>
          <a:xfrm>
            <a:off x="4800599" y="526652"/>
            <a:ext cx="1020417" cy="311547"/>
          </a:xfrm>
          <a:prstGeom prst="ellipse">
            <a:avLst/>
          </a:prstGeom>
          <a:solidFill>
            <a:srgbClr val="FFFF00">
              <a:alpha val="1803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6A9E47E-F77E-4E9D-A8C0-D14780BA2366}"/>
              </a:ext>
            </a:extLst>
          </p:cNvPr>
          <p:cNvSpPr/>
          <p:nvPr/>
        </p:nvSpPr>
        <p:spPr>
          <a:xfrm>
            <a:off x="3138204" y="4901750"/>
            <a:ext cx="809213" cy="526653"/>
          </a:xfrm>
          <a:prstGeom prst="ellipse">
            <a:avLst/>
          </a:prstGeom>
          <a:solidFill>
            <a:srgbClr val="FFFF00">
              <a:alpha val="1803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90443A9-F2A3-40E1-929E-A22E6409356D}"/>
              </a:ext>
            </a:extLst>
          </p:cNvPr>
          <p:cNvSpPr/>
          <p:nvPr/>
        </p:nvSpPr>
        <p:spPr>
          <a:xfrm>
            <a:off x="4648200" y="6178947"/>
            <a:ext cx="685800" cy="450453"/>
          </a:xfrm>
          <a:prstGeom prst="ellipse">
            <a:avLst/>
          </a:prstGeom>
          <a:solidFill>
            <a:srgbClr val="FFFF00">
              <a:alpha val="1803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3A64D8E-62D4-46D6-956E-5F8875169442}"/>
              </a:ext>
            </a:extLst>
          </p:cNvPr>
          <p:cNvSpPr/>
          <p:nvPr/>
        </p:nvSpPr>
        <p:spPr>
          <a:xfrm>
            <a:off x="2855316" y="5748212"/>
            <a:ext cx="809212" cy="526653"/>
          </a:xfrm>
          <a:prstGeom prst="ellipse">
            <a:avLst/>
          </a:prstGeom>
          <a:solidFill>
            <a:srgbClr val="FFFF00">
              <a:alpha val="1803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96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2C9B22-91E8-42DF-ABB3-90282C2AC4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220"/>
          <a:stretch/>
        </p:blipFill>
        <p:spPr>
          <a:xfrm>
            <a:off x="2438401" y="351692"/>
            <a:ext cx="6705600" cy="6125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44DA5A-E065-493B-9DD8-9C235E058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8"/>
            <a:ext cx="2819400" cy="4601183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chemeClr val="tx1"/>
                </a:solidFill>
              </a:rPr>
              <a:t>Clinical importance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1. Blood pressure measurement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2. Arterial blood sampling</a:t>
            </a:r>
            <a:br>
              <a:rPr lang="en-US" sz="2400" b="1" dirty="0">
                <a:solidFill>
                  <a:schemeClr val="tx1"/>
                </a:solidFill>
              </a:rPr>
            </a:br>
            <a:br>
              <a:rPr lang="en-US" sz="2400" b="1" dirty="0">
                <a:solidFill>
                  <a:schemeClr val="tx1"/>
                </a:solidFill>
              </a:rPr>
            </a:br>
            <a:br>
              <a:rPr lang="en-US" sz="2400" b="1" dirty="0">
                <a:solidFill>
                  <a:schemeClr val="tx1"/>
                </a:solidFill>
              </a:rPr>
            </a:br>
            <a:br>
              <a:rPr lang="en-US" sz="2400" b="1" dirty="0">
                <a:solidFill>
                  <a:schemeClr val="tx1"/>
                </a:solidFill>
              </a:rPr>
            </a:br>
            <a:br>
              <a:rPr lang="en-US" sz="2400" b="1" dirty="0">
                <a:solidFill>
                  <a:schemeClr val="tx1"/>
                </a:solidFill>
              </a:rPr>
            </a:br>
            <a:br>
              <a:rPr lang="en-US" sz="2400" b="1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D7287F-32FC-468A-8299-6A38A8CB1D6D}"/>
              </a:ext>
            </a:extLst>
          </p:cNvPr>
          <p:cNvSpPr txBox="1"/>
          <p:nvPr/>
        </p:nvSpPr>
        <p:spPr>
          <a:xfrm>
            <a:off x="64605" y="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Branches of the brachial artery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CBCBD5-713E-4261-BA51-7392D69F1D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5" y="3657600"/>
            <a:ext cx="2373796" cy="158411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7769FFB-A703-47C8-8764-AA9E1BE24D5A}"/>
              </a:ext>
            </a:extLst>
          </p:cNvPr>
          <p:cNvSpPr/>
          <p:nvPr/>
        </p:nvSpPr>
        <p:spPr>
          <a:xfrm>
            <a:off x="3886200" y="1015425"/>
            <a:ext cx="1752600" cy="584774"/>
          </a:xfrm>
          <a:prstGeom prst="ellipse">
            <a:avLst/>
          </a:prstGeom>
          <a:solidFill>
            <a:srgbClr val="FFFF00">
              <a:alpha val="1803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DC8EB5-D31E-4CBE-B475-6D9FB0B1D108}"/>
              </a:ext>
            </a:extLst>
          </p:cNvPr>
          <p:cNvSpPr/>
          <p:nvPr/>
        </p:nvSpPr>
        <p:spPr>
          <a:xfrm>
            <a:off x="7200901" y="1447800"/>
            <a:ext cx="1752600" cy="444786"/>
          </a:xfrm>
          <a:prstGeom prst="ellipse">
            <a:avLst/>
          </a:prstGeom>
          <a:solidFill>
            <a:srgbClr val="FFFF00">
              <a:alpha val="1803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613CC5-7F1A-4285-8998-B21F2F845EC5}"/>
              </a:ext>
            </a:extLst>
          </p:cNvPr>
          <p:cNvSpPr/>
          <p:nvPr/>
        </p:nvSpPr>
        <p:spPr>
          <a:xfrm>
            <a:off x="7315200" y="2543908"/>
            <a:ext cx="1752600" cy="444786"/>
          </a:xfrm>
          <a:prstGeom prst="ellipse">
            <a:avLst/>
          </a:prstGeom>
          <a:solidFill>
            <a:srgbClr val="FFFF00">
              <a:alpha val="1803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B6A68F2-F6AD-4BBE-ADDB-2581484451C0}"/>
              </a:ext>
            </a:extLst>
          </p:cNvPr>
          <p:cNvSpPr/>
          <p:nvPr/>
        </p:nvSpPr>
        <p:spPr>
          <a:xfrm>
            <a:off x="6732105" y="3740007"/>
            <a:ext cx="1752600" cy="444786"/>
          </a:xfrm>
          <a:prstGeom prst="ellipse">
            <a:avLst/>
          </a:prstGeom>
          <a:solidFill>
            <a:srgbClr val="FFFF00">
              <a:alpha val="1803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7373E77-F189-4F8A-851D-892B67046ECF}"/>
              </a:ext>
            </a:extLst>
          </p:cNvPr>
          <p:cNvSpPr/>
          <p:nvPr/>
        </p:nvSpPr>
        <p:spPr>
          <a:xfrm>
            <a:off x="2956890" y="5181600"/>
            <a:ext cx="902806" cy="444786"/>
          </a:xfrm>
          <a:prstGeom prst="ellipse">
            <a:avLst/>
          </a:prstGeom>
          <a:solidFill>
            <a:srgbClr val="FFFF00">
              <a:alpha val="1803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3A14487-FAF9-44D6-AAE7-50433F51CD0F}"/>
              </a:ext>
            </a:extLst>
          </p:cNvPr>
          <p:cNvSpPr/>
          <p:nvPr/>
        </p:nvSpPr>
        <p:spPr>
          <a:xfrm>
            <a:off x="5638800" y="6061522"/>
            <a:ext cx="902806" cy="444786"/>
          </a:xfrm>
          <a:prstGeom prst="ellipse">
            <a:avLst/>
          </a:prstGeom>
          <a:solidFill>
            <a:srgbClr val="FFFF00">
              <a:alpha val="1803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DB67CD-1F99-4491-B85E-67C8B6A1F23C}"/>
              </a:ext>
            </a:extLst>
          </p:cNvPr>
          <p:cNvSpPr txBox="1"/>
          <p:nvPr/>
        </p:nvSpPr>
        <p:spPr>
          <a:xfrm>
            <a:off x="2807803" y="1677597"/>
            <a:ext cx="2286000" cy="923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/>
              <a:t>+Muscular branches &amp; recurrent branch to shoulder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8A93138-8663-4ED0-AFCA-6A14189F67E1}"/>
              </a:ext>
            </a:extLst>
          </p:cNvPr>
          <p:cNvSpPr/>
          <p:nvPr/>
        </p:nvSpPr>
        <p:spPr>
          <a:xfrm>
            <a:off x="3263348" y="2685617"/>
            <a:ext cx="1499152" cy="444786"/>
          </a:xfrm>
          <a:prstGeom prst="ellipse">
            <a:avLst/>
          </a:prstGeom>
          <a:solidFill>
            <a:srgbClr val="00B050">
              <a:alpha val="1803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71089C8-71F0-4383-B0AE-8CDBCD378A42}"/>
              </a:ext>
            </a:extLst>
          </p:cNvPr>
          <p:cNvSpPr/>
          <p:nvPr/>
        </p:nvSpPr>
        <p:spPr>
          <a:xfrm>
            <a:off x="3212824" y="3191953"/>
            <a:ext cx="1499152" cy="444786"/>
          </a:xfrm>
          <a:prstGeom prst="ellipse">
            <a:avLst/>
          </a:prstGeom>
          <a:solidFill>
            <a:srgbClr val="00B050">
              <a:alpha val="1803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74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1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4DA5A-E065-493B-9DD8-9C235E058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2611127" cy="496302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Subclavian v.</a:t>
            </a:r>
            <a:br>
              <a:rPr lang="en-US" sz="2400" b="1" dirty="0">
                <a:solidFill>
                  <a:srgbClr val="0070C0"/>
                </a:solidFill>
              </a:rPr>
            </a:br>
            <a:br>
              <a:rPr lang="en-US" sz="2400" b="1" dirty="0">
                <a:solidFill>
                  <a:srgbClr val="0070C0"/>
                </a:solidFill>
              </a:rPr>
            </a:b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400" b="1" dirty="0">
                <a:solidFill>
                  <a:srgbClr val="0070C0"/>
                </a:solidFill>
                <a:sym typeface="Wingdings" panose="05000000000000000000" pitchFamily="2" charset="2"/>
              </a:rPr>
              <a:t>Axillary v. </a:t>
            </a:r>
            <a:br>
              <a:rPr lang="en-US" sz="2400" b="1" dirty="0">
                <a:solidFill>
                  <a:srgbClr val="0070C0"/>
                </a:solidFill>
                <a:sym typeface="Wingdings" panose="05000000000000000000" pitchFamily="2" charset="2"/>
              </a:rPr>
            </a:br>
            <a:br>
              <a:rPr lang="en-US" sz="2400" b="1" dirty="0">
                <a:solidFill>
                  <a:srgbClr val="0070C0"/>
                </a:solidFill>
                <a:sym typeface="Wingdings" panose="05000000000000000000" pitchFamily="2" charset="2"/>
              </a:rPr>
            </a:br>
            <a:br>
              <a:rPr lang="en-US" sz="2400" b="1" dirty="0">
                <a:solidFill>
                  <a:srgbClr val="0070C0"/>
                </a:solidFill>
                <a:sym typeface="Wingdings" panose="05000000000000000000" pitchFamily="2" charset="2"/>
              </a:rPr>
            </a:br>
            <a:br>
              <a:rPr lang="en-US" sz="2400" b="1" dirty="0">
                <a:solidFill>
                  <a:srgbClr val="0070C0"/>
                </a:solidFill>
                <a:sym typeface="Wingdings" panose="05000000000000000000" pitchFamily="2" charset="2"/>
              </a:rPr>
            </a:br>
            <a:r>
              <a:rPr lang="en-US" sz="2400" b="1" dirty="0">
                <a:solidFill>
                  <a:srgbClr val="0070C0"/>
                </a:solidFill>
                <a:sym typeface="Wingdings" panose="05000000000000000000" pitchFamily="2" charset="2"/>
              </a:rPr>
              <a:t>Brachial vv.</a:t>
            </a:r>
            <a:br>
              <a:rPr lang="en-US" sz="2400" b="1" dirty="0">
                <a:solidFill>
                  <a:srgbClr val="0070C0"/>
                </a:solidFill>
                <a:sym typeface="Wingdings" panose="05000000000000000000" pitchFamily="2" charset="2"/>
              </a:rPr>
            </a:br>
            <a:br>
              <a:rPr lang="en-US" sz="2400" b="1" dirty="0">
                <a:solidFill>
                  <a:srgbClr val="0070C0"/>
                </a:solidFill>
                <a:sym typeface="Wingdings" panose="05000000000000000000" pitchFamily="2" charset="2"/>
              </a:rPr>
            </a:br>
            <a:br>
              <a:rPr lang="en-US" sz="2400" b="1" dirty="0">
                <a:solidFill>
                  <a:srgbClr val="0070C0"/>
                </a:solidFill>
                <a:sym typeface="Wingdings" panose="05000000000000000000" pitchFamily="2" charset="2"/>
              </a:rPr>
            </a:br>
            <a:br>
              <a:rPr lang="en-US" sz="2400" b="1" dirty="0">
                <a:solidFill>
                  <a:srgbClr val="0070C0"/>
                </a:solidFill>
                <a:sym typeface="Wingdings" panose="05000000000000000000" pitchFamily="2" charset="2"/>
              </a:rPr>
            </a:br>
            <a:br>
              <a:rPr lang="en-US" sz="2400" b="1" dirty="0">
                <a:solidFill>
                  <a:srgbClr val="0070C0"/>
                </a:solidFill>
                <a:sym typeface="Wingdings" panose="05000000000000000000" pitchFamily="2" charset="2"/>
              </a:rPr>
            </a:br>
            <a:br>
              <a:rPr lang="en-US" sz="2400" b="1" dirty="0">
                <a:solidFill>
                  <a:srgbClr val="0070C0"/>
                </a:solidFill>
                <a:sym typeface="Wingdings" panose="05000000000000000000" pitchFamily="2" charset="2"/>
              </a:rPr>
            </a:b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F6DD1A88-0814-49EC-B9FF-1552AB49F9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71615" y="0"/>
            <a:ext cx="63723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D7287F-32FC-468A-8299-6A38A8CB1D6D}"/>
              </a:ext>
            </a:extLst>
          </p:cNvPr>
          <p:cNvSpPr txBox="1"/>
          <p:nvPr/>
        </p:nvSpPr>
        <p:spPr>
          <a:xfrm>
            <a:off x="64605" y="-9456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Veins: venae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comitans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0BFADCD-A89C-416B-AD6F-C9F82E4CCBA2}"/>
              </a:ext>
            </a:extLst>
          </p:cNvPr>
          <p:cNvCxnSpPr>
            <a:cxnSpLocks/>
          </p:cNvCxnSpPr>
          <p:nvPr/>
        </p:nvCxnSpPr>
        <p:spPr>
          <a:xfrm flipV="1">
            <a:off x="373593" y="4253035"/>
            <a:ext cx="352807" cy="5333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0752187-896B-48F2-8D41-A6F717D1D7F2}"/>
              </a:ext>
            </a:extLst>
          </p:cNvPr>
          <p:cNvCxnSpPr>
            <a:cxnSpLocks/>
          </p:cNvCxnSpPr>
          <p:nvPr/>
        </p:nvCxnSpPr>
        <p:spPr>
          <a:xfrm flipH="1" flipV="1">
            <a:off x="699054" y="4259517"/>
            <a:ext cx="924562" cy="65430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191862C-B459-4704-B9CF-6C2F6A89A43F}"/>
              </a:ext>
            </a:extLst>
          </p:cNvPr>
          <p:cNvCxnSpPr>
            <a:cxnSpLocks/>
          </p:cNvCxnSpPr>
          <p:nvPr/>
        </p:nvCxnSpPr>
        <p:spPr>
          <a:xfrm flipV="1">
            <a:off x="730718" y="3505200"/>
            <a:ext cx="0" cy="7876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2A830E0-8002-4B2F-8CAA-E0755D701859}"/>
              </a:ext>
            </a:extLst>
          </p:cNvPr>
          <p:cNvSpPr txBox="1"/>
          <p:nvPr/>
        </p:nvSpPr>
        <p:spPr>
          <a:xfrm>
            <a:off x="1219201" y="4865977"/>
            <a:ext cx="1465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</a:rPr>
              <a:t>Ulnar vv.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E2C560-071B-40B5-A4C4-3EA7CD513550}"/>
              </a:ext>
            </a:extLst>
          </p:cNvPr>
          <p:cNvSpPr txBox="1"/>
          <p:nvPr/>
        </p:nvSpPr>
        <p:spPr>
          <a:xfrm>
            <a:off x="1257953" y="1086405"/>
            <a:ext cx="1283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US" b="1" dirty="0">
                <a:solidFill>
                  <a:schemeClr val="bg1"/>
                </a:solidFill>
              </a:rPr>
              <a:t>1</a:t>
            </a:r>
            <a:r>
              <a:rPr lang="en-US" b="1" baseline="30000" dirty="0">
                <a:solidFill>
                  <a:schemeClr val="bg1"/>
                </a:solidFill>
              </a:rPr>
              <a:t>st</a:t>
            </a:r>
            <a:r>
              <a:rPr lang="en-US" b="1" dirty="0">
                <a:solidFill>
                  <a:schemeClr val="bg1"/>
                </a:solidFill>
              </a:rPr>
              <a:t> rib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3FDEE38-3363-4521-A091-AE95B8237BDB}"/>
              </a:ext>
            </a:extLst>
          </p:cNvPr>
          <p:cNvCxnSpPr>
            <a:cxnSpLocks/>
          </p:cNvCxnSpPr>
          <p:nvPr/>
        </p:nvCxnSpPr>
        <p:spPr>
          <a:xfrm flipH="1">
            <a:off x="923515" y="1430827"/>
            <a:ext cx="318054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1A2D6B3-9F8A-4811-B3FC-69EA9E5E070B}"/>
              </a:ext>
            </a:extLst>
          </p:cNvPr>
          <p:cNvSpPr txBox="1"/>
          <p:nvPr/>
        </p:nvSpPr>
        <p:spPr>
          <a:xfrm>
            <a:off x="1341561" y="2107822"/>
            <a:ext cx="186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>
                <a:solidFill>
                  <a:schemeClr val="bg1"/>
                </a:solidFill>
              </a:rPr>
              <a:t>Teres major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E70ED28-8604-4BDE-8908-56805110F2C4}"/>
              </a:ext>
            </a:extLst>
          </p:cNvPr>
          <p:cNvCxnSpPr>
            <a:cxnSpLocks/>
          </p:cNvCxnSpPr>
          <p:nvPr/>
        </p:nvCxnSpPr>
        <p:spPr>
          <a:xfrm>
            <a:off x="982682" y="2315089"/>
            <a:ext cx="471692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E9844F5-804A-4B16-863E-4C014837FA46}"/>
              </a:ext>
            </a:extLst>
          </p:cNvPr>
          <p:cNvSpPr txBox="1"/>
          <p:nvPr/>
        </p:nvSpPr>
        <p:spPr>
          <a:xfrm>
            <a:off x="1086741" y="4041246"/>
            <a:ext cx="146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US" b="1" dirty="0">
                <a:solidFill>
                  <a:schemeClr val="bg1"/>
                </a:solidFill>
              </a:rPr>
              <a:t>Radial neck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DB075EC-378B-48F0-A9BF-81ABD1350C7D}"/>
              </a:ext>
            </a:extLst>
          </p:cNvPr>
          <p:cNvCxnSpPr>
            <a:cxnSpLocks/>
          </p:cNvCxnSpPr>
          <p:nvPr/>
        </p:nvCxnSpPr>
        <p:spPr>
          <a:xfrm>
            <a:off x="768687" y="4225912"/>
            <a:ext cx="386419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F236A44-36A1-4BA1-9F10-4BE96E933D7C}"/>
              </a:ext>
            </a:extLst>
          </p:cNvPr>
          <p:cNvSpPr txBox="1"/>
          <p:nvPr/>
        </p:nvSpPr>
        <p:spPr>
          <a:xfrm>
            <a:off x="0" y="4685488"/>
            <a:ext cx="130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0070C0"/>
                </a:solidFill>
              </a:rPr>
              <a:t>Radial vv.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869F3B9-B032-4DC3-8D5D-94E0830E077E}"/>
              </a:ext>
            </a:extLst>
          </p:cNvPr>
          <p:cNvSpPr/>
          <p:nvPr/>
        </p:nvSpPr>
        <p:spPr>
          <a:xfrm>
            <a:off x="4747893" y="6450494"/>
            <a:ext cx="2262507" cy="331305"/>
          </a:xfrm>
          <a:prstGeom prst="ellipse">
            <a:avLst/>
          </a:prstGeom>
          <a:solidFill>
            <a:srgbClr val="00B0F0">
              <a:alpha val="18039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475AC26-33EA-4FC1-8B6D-5403FE86981F}"/>
              </a:ext>
            </a:extLst>
          </p:cNvPr>
          <p:cNvCxnSpPr>
            <a:cxnSpLocks/>
          </p:cNvCxnSpPr>
          <p:nvPr/>
        </p:nvCxnSpPr>
        <p:spPr>
          <a:xfrm flipV="1">
            <a:off x="727405" y="2292488"/>
            <a:ext cx="0" cy="9394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A0CA534-C276-47C1-BEA5-085D6791ADB8}"/>
              </a:ext>
            </a:extLst>
          </p:cNvPr>
          <p:cNvCxnSpPr>
            <a:cxnSpLocks/>
          </p:cNvCxnSpPr>
          <p:nvPr/>
        </p:nvCxnSpPr>
        <p:spPr>
          <a:xfrm flipV="1">
            <a:off x="727405" y="1225846"/>
            <a:ext cx="0" cy="7876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562FF9B-169E-45B3-8F6E-52490A8EFD46}"/>
              </a:ext>
            </a:extLst>
          </p:cNvPr>
          <p:cNvSpPr txBox="1"/>
          <p:nvPr/>
        </p:nvSpPr>
        <p:spPr>
          <a:xfrm>
            <a:off x="1170573" y="1285415"/>
            <a:ext cx="1213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u="sng" dirty="0">
                <a:solidFill>
                  <a:srgbClr val="0070C0"/>
                </a:solidFill>
              </a:rPr>
              <a:t>Cephalic  v.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C613296-4723-46BE-A7A2-6B51A23B4A58}"/>
              </a:ext>
            </a:extLst>
          </p:cNvPr>
          <p:cNvCxnSpPr>
            <a:cxnSpLocks/>
          </p:cNvCxnSpPr>
          <p:nvPr/>
        </p:nvCxnSpPr>
        <p:spPr>
          <a:xfrm flipH="1">
            <a:off x="888541" y="2513845"/>
            <a:ext cx="318054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00CC644-3390-47AB-9DD2-523339A30E98}"/>
              </a:ext>
            </a:extLst>
          </p:cNvPr>
          <p:cNvSpPr txBox="1"/>
          <p:nvPr/>
        </p:nvSpPr>
        <p:spPr>
          <a:xfrm>
            <a:off x="1135599" y="2368433"/>
            <a:ext cx="1084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u="sng" dirty="0">
                <a:solidFill>
                  <a:srgbClr val="0070C0"/>
                </a:solidFill>
              </a:rPr>
              <a:t>Basilic v.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656AE12-C97A-42B4-9410-EBCB33F3047D}"/>
              </a:ext>
            </a:extLst>
          </p:cNvPr>
          <p:cNvCxnSpPr>
            <a:cxnSpLocks/>
          </p:cNvCxnSpPr>
          <p:nvPr/>
        </p:nvCxnSpPr>
        <p:spPr>
          <a:xfrm>
            <a:off x="961896" y="1280282"/>
            <a:ext cx="891753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BAE660A9-321E-455C-9DCE-1DC6FC3AA69B}"/>
              </a:ext>
            </a:extLst>
          </p:cNvPr>
          <p:cNvSpPr/>
          <p:nvPr/>
        </p:nvSpPr>
        <p:spPr>
          <a:xfrm>
            <a:off x="2771615" y="3793278"/>
            <a:ext cx="1419386" cy="331305"/>
          </a:xfrm>
          <a:prstGeom prst="ellipse">
            <a:avLst/>
          </a:prstGeom>
          <a:solidFill>
            <a:srgbClr val="00B0F0">
              <a:alpha val="18039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470E255-F091-4558-A3B9-FBB42F265C50}"/>
              </a:ext>
            </a:extLst>
          </p:cNvPr>
          <p:cNvSpPr/>
          <p:nvPr/>
        </p:nvSpPr>
        <p:spPr>
          <a:xfrm>
            <a:off x="2963380" y="2213517"/>
            <a:ext cx="1776168" cy="331305"/>
          </a:xfrm>
          <a:prstGeom prst="ellipse">
            <a:avLst/>
          </a:prstGeom>
          <a:solidFill>
            <a:srgbClr val="00B0F0">
              <a:alpha val="18039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EBE921F-DCD1-4141-AAED-B2ACE1C2F94D}"/>
              </a:ext>
            </a:extLst>
          </p:cNvPr>
          <p:cNvSpPr/>
          <p:nvPr/>
        </p:nvSpPr>
        <p:spPr>
          <a:xfrm>
            <a:off x="4343400" y="486031"/>
            <a:ext cx="838200" cy="331305"/>
          </a:xfrm>
          <a:prstGeom prst="ellipse">
            <a:avLst/>
          </a:prstGeom>
          <a:solidFill>
            <a:srgbClr val="00B0F0">
              <a:alpha val="18039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9C97F44-C7F8-4048-9ACF-39EAD812F3DE}"/>
              </a:ext>
            </a:extLst>
          </p:cNvPr>
          <p:cNvSpPr/>
          <p:nvPr/>
        </p:nvSpPr>
        <p:spPr>
          <a:xfrm>
            <a:off x="2996649" y="4439478"/>
            <a:ext cx="935934" cy="331305"/>
          </a:xfrm>
          <a:prstGeom prst="ellipse">
            <a:avLst/>
          </a:prstGeom>
          <a:solidFill>
            <a:srgbClr val="00B0F0">
              <a:alpha val="18039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D991083-FF03-46E2-872D-ECC3F21204A9}"/>
              </a:ext>
            </a:extLst>
          </p:cNvPr>
          <p:cNvSpPr/>
          <p:nvPr/>
        </p:nvSpPr>
        <p:spPr>
          <a:xfrm>
            <a:off x="5205714" y="5307764"/>
            <a:ext cx="838200" cy="331305"/>
          </a:xfrm>
          <a:prstGeom prst="ellipse">
            <a:avLst/>
          </a:prstGeom>
          <a:solidFill>
            <a:srgbClr val="00B0F0">
              <a:alpha val="18039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53" name="Star: 5 Points 52">
            <a:extLst>
              <a:ext uri="{FF2B5EF4-FFF2-40B4-BE49-F238E27FC236}">
                <a16:creationId xmlns:a16="http://schemas.microsoft.com/office/drawing/2014/main" id="{3B051A20-9872-40AF-955C-9A3A544D0D2F}"/>
              </a:ext>
            </a:extLst>
          </p:cNvPr>
          <p:cNvSpPr/>
          <p:nvPr/>
        </p:nvSpPr>
        <p:spPr>
          <a:xfrm>
            <a:off x="7467600" y="362658"/>
            <a:ext cx="301293" cy="301293"/>
          </a:xfrm>
          <a:prstGeom prst="star5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3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4DA5A-E065-493B-9DD8-9C235E058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8"/>
            <a:ext cx="2611127" cy="4601183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chemeClr val="tx1"/>
                </a:solidFill>
              </a:rPr>
              <a:t>Musculo</a:t>
            </a:r>
            <a:r>
              <a:rPr lang="en-US" sz="2400" b="1" dirty="0">
                <a:solidFill>
                  <a:schemeClr val="tx1"/>
                </a:solidFill>
              </a:rPr>
              <a:t> to: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Coracobrachialis+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err="1">
                <a:solidFill>
                  <a:schemeClr val="tx1"/>
                </a:solidFill>
              </a:rPr>
              <a:t>Biceps+</a:t>
            </a:r>
            <a:r>
              <a:rPr lang="en-US" sz="2400" b="1" u="sng" dirty="0" err="1">
                <a:solidFill>
                  <a:schemeClr val="tx1"/>
                </a:solidFill>
              </a:rPr>
              <a:t>Most</a:t>
            </a:r>
            <a:r>
              <a:rPr lang="en-US" sz="2400" b="1" dirty="0">
                <a:solidFill>
                  <a:schemeClr val="tx1"/>
                </a:solidFill>
              </a:rPr>
              <a:t> of brachialis</a:t>
            </a:r>
            <a:br>
              <a:rPr lang="en-US" sz="2400" b="1" dirty="0">
                <a:solidFill>
                  <a:schemeClr val="tx1"/>
                </a:solidFill>
              </a:rPr>
            </a:b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u="sng" dirty="0">
                <a:solidFill>
                  <a:schemeClr val="tx1"/>
                </a:solidFill>
              </a:rPr>
              <a:t>Cutaneous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Lateral cutaneous nerve of the forearm (lateral antebrachial nerve)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D7287F-32FC-468A-8299-6A38A8CB1D6D}"/>
              </a:ext>
            </a:extLst>
          </p:cNvPr>
          <p:cNvSpPr txBox="1"/>
          <p:nvPr/>
        </p:nvSpPr>
        <p:spPr>
          <a:xfrm>
            <a:off x="64605" y="-9456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Musculocutaneous nerve</a:t>
            </a:r>
          </a:p>
        </p:txBody>
      </p:sp>
      <p:pic>
        <p:nvPicPr>
          <p:cNvPr id="7" name="Picture 3" descr="mc n.jpg">
            <a:extLst>
              <a:ext uri="{FF2B5EF4-FFF2-40B4-BE49-F238E27FC236}">
                <a16:creationId xmlns:a16="http://schemas.microsoft.com/office/drawing/2014/main" id="{C2966CB8-F32A-4870-87C2-242BF4D69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870" y="490210"/>
            <a:ext cx="5366130" cy="636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9CFF826-D487-4E3F-9C3D-B02466B33EA1}"/>
              </a:ext>
            </a:extLst>
          </p:cNvPr>
          <p:cNvCxnSpPr>
            <a:cxnSpLocks/>
          </p:cNvCxnSpPr>
          <p:nvPr/>
        </p:nvCxnSpPr>
        <p:spPr>
          <a:xfrm>
            <a:off x="6934200" y="762000"/>
            <a:ext cx="304800" cy="830015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F79B69-5C5B-44FD-A921-311DE2A4D44A}"/>
              </a:ext>
            </a:extLst>
          </p:cNvPr>
          <p:cNvCxnSpPr>
            <a:cxnSpLocks/>
          </p:cNvCxnSpPr>
          <p:nvPr/>
        </p:nvCxnSpPr>
        <p:spPr>
          <a:xfrm>
            <a:off x="4572000" y="4724400"/>
            <a:ext cx="609600" cy="525215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28C03AE-4C07-475C-8824-954C4A3269B4}"/>
              </a:ext>
            </a:extLst>
          </p:cNvPr>
          <p:cNvSpPr txBox="1"/>
          <p:nvPr/>
        </p:nvSpPr>
        <p:spPr>
          <a:xfrm>
            <a:off x="2895600" y="4191000"/>
            <a:ext cx="1696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I’ll change my name now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5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4DA5A-E065-493B-9DD8-9C235E05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Humerus</a:t>
            </a:r>
            <a:r>
              <a:rPr lang="en-US" dirty="0"/>
              <a:t> shaft &amp; distal end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4E83B4-1A0C-4674-BDAD-F8C9DFF0A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9" y="646330"/>
            <a:ext cx="5943865" cy="567826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D7287F-32FC-468A-8299-6A38A8CB1D6D}"/>
              </a:ext>
            </a:extLst>
          </p:cNvPr>
          <p:cNvSpPr txBox="1"/>
          <p:nvPr/>
        </p:nvSpPr>
        <p:spPr>
          <a:xfrm>
            <a:off x="457200" y="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The bones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E68D3E-5F18-4570-85E0-BCF1EA207A87}"/>
              </a:ext>
            </a:extLst>
          </p:cNvPr>
          <p:cNvSpPr/>
          <p:nvPr/>
        </p:nvSpPr>
        <p:spPr>
          <a:xfrm>
            <a:off x="6705600" y="2362200"/>
            <a:ext cx="762000" cy="646331"/>
          </a:xfrm>
          <a:prstGeom prst="ellipse">
            <a:avLst/>
          </a:prstGeom>
          <a:solidFill>
            <a:srgbClr val="FFFF00">
              <a:alpha val="2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86F675-904A-4F92-B615-4451B1DB53A6}"/>
              </a:ext>
            </a:extLst>
          </p:cNvPr>
          <p:cNvSpPr/>
          <p:nvPr/>
        </p:nvSpPr>
        <p:spPr>
          <a:xfrm>
            <a:off x="7620000" y="4343400"/>
            <a:ext cx="762000" cy="646331"/>
          </a:xfrm>
          <a:prstGeom prst="ellipse">
            <a:avLst/>
          </a:prstGeom>
          <a:solidFill>
            <a:srgbClr val="FFFF00">
              <a:alpha val="2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63A086D-6575-49D1-A0D4-EB9B0C6CD233}"/>
              </a:ext>
            </a:extLst>
          </p:cNvPr>
          <p:cNvSpPr/>
          <p:nvPr/>
        </p:nvSpPr>
        <p:spPr>
          <a:xfrm>
            <a:off x="5791331" y="4343399"/>
            <a:ext cx="762000" cy="646331"/>
          </a:xfrm>
          <a:prstGeom prst="ellipse">
            <a:avLst/>
          </a:prstGeom>
          <a:solidFill>
            <a:srgbClr val="FFFF00">
              <a:alpha val="2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4DAAB3-F08B-43A2-B63B-77B5B5CEBE70}"/>
              </a:ext>
            </a:extLst>
          </p:cNvPr>
          <p:cNvSpPr/>
          <p:nvPr/>
        </p:nvSpPr>
        <p:spPr>
          <a:xfrm>
            <a:off x="7505698" y="2171699"/>
            <a:ext cx="876302" cy="836832"/>
          </a:xfrm>
          <a:prstGeom prst="ellipse">
            <a:avLst/>
          </a:prstGeom>
          <a:solidFill>
            <a:srgbClr val="00B0F0">
              <a:alpha val="2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E54F07-9471-4369-AEA2-F3EA0DF00A6D}"/>
              </a:ext>
            </a:extLst>
          </p:cNvPr>
          <p:cNvSpPr/>
          <p:nvPr/>
        </p:nvSpPr>
        <p:spPr>
          <a:xfrm>
            <a:off x="6693655" y="4192368"/>
            <a:ext cx="876302" cy="836832"/>
          </a:xfrm>
          <a:prstGeom prst="ellipse">
            <a:avLst/>
          </a:prstGeom>
          <a:solidFill>
            <a:srgbClr val="00B0F0">
              <a:alpha val="2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B89598F-86CE-4CF5-B5A3-E96EC7FD2B96}"/>
              </a:ext>
            </a:extLst>
          </p:cNvPr>
          <p:cNvSpPr/>
          <p:nvPr/>
        </p:nvSpPr>
        <p:spPr>
          <a:xfrm>
            <a:off x="5734180" y="2171699"/>
            <a:ext cx="876302" cy="836832"/>
          </a:xfrm>
          <a:prstGeom prst="ellipse">
            <a:avLst/>
          </a:prstGeom>
          <a:solidFill>
            <a:srgbClr val="00B0F0">
              <a:alpha val="2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5CB5CC7-90CC-4989-B10F-6616FB6FD6CE}"/>
              </a:ext>
            </a:extLst>
          </p:cNvPr>
          <p:cNvSpPr/>
          <p:nvPr/>
        </p:nvSpPr>
        <p:spPr>
          <a:xfrm>
            <a:off x="3429000" y="3581399"/>
            <a:ext cx="1333500" cy="457201"/>
          </a:xfrm>
          <a:prstGeom prst="ellipse">
            <a:avLst/>
          </a:prstGeom>
          <a:solidFill>
            <a:srgbClr val="FF0000">
              <a:alpha val="2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3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4DA5A-E065-493B-9DD8-9C235E058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8"/>
            <a:ext cx="2611127" cy="4601183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chemeClr val="tx1"/>
                </a:solidFill>
              </a:rPr>
              <a:t>I’m just passing by.</a:t>
            </a:r>
            <a:br>
              <a:rPr lang="en-US" sz="2400" b="1" u="sng" dirty="0">
                <a:solidFill>
                  <a:schemeClr val="tx1"/>
                </a:solidFill>
              </a:rPr>
            </a:br>
            <a:r>
              <a:rPr lang="en-US" sz="2400" b="1" u="sng" dirty="0">
                <a:solidFill>
                  <a:schemeClr val="tx1"/>
                </a:solidFill>
              </a:rPr>
              <a:t>I have nothing to supply.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2966CB8-F32A-4870-87C2-242BF4D69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70577" y="0"/>
            <a:ext cx="6462707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9CFF826-D487-4E3F-9C3D-B02466B33EA1}"/>
              </a:ext>
            </a:extLst>
          </p:cNvPr>
          <p:cNvCxnSpPr>
            <a:cxnSpLocks/>
          </p:cNvCxnSpPr>
          <p:nvPr/>
        </p:nvCxnSpPr>
        <p:spPr>
          <a:xfrm flipH="1" flipV="1">
            <a:off x="6811617" y="1504122"/>
            <a:ext cx="685800" cy="312985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F79B69-5C5B-44FD-A921-311DE2A4D44A}"/>
              </a:ext>
            </a:extLst>
          </p:cNvPr>
          <p:cNvCxnSpPr>
            <a:cxnSpLocks/>
          </p:cNvCxnSpPr>
          <p:nvPr/>
        </p:nvCxnSpPr>
        <p:spPr>
          <a:xfrm flipH="1" flipV="1">
            <a:off x="5832870" y="4640016"/>
            <a:ext cx="978747" cy="389184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28C03AE-4C07-475C-8824-954C4A3269B4}"/>
              </a:ext>
            </a:extLst>
          </p:cNvPr>
          <p:cNvSpPr txBox="1"/>
          <p:nvPr/>
        </p:nvSpPr>
        <p:spPr>
          <a:xfrm>
            <a:off x="6775174" y="4914037"/>
            <a:ext cx="254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I’ll leave to the posterior compartment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CED6D0B-6020-41BF-BFD9-6E2AF0D6F65D}"/>
              </a:ext>
            </a:extLst>
          </p:cNvPr>
          <p:cNvSpPr/>
          <p:nvPr/>
        </p:nvSpPr>
        <p:spPr>
          <a:xfrm>
            <a:off x="5638800" y="5630915"/>
            <a:ext cx="1136374" cy="444786"/>
          </a:xfrm>
          <a:prstGeom prst="ellipse">
            <a:avLst/>
          </a:prstGeom>
          <a:solidFill>
            <a:srgbClr val="FFFF00">
              <a:alpha val="1803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D7287F-32FC-468A-8299-6A38A8CB1D6D}"/>
              </a:ext>
            </a:extLst>
          </p:cNvPr>
          <p:cNvSpPr txBox="1"/>
          <p:nvPr/>
        </p:nvSpPr>
        <p:spPr>
          <a:xfrm>
            <a:off x="64605" y="-9456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Ulnar nerve: Funny nerve</a:t>
            </a:r>
          </a:p>
        </p:txBody>
      </p:sp>
    </p:spTree>
    <p:extLst>
      <p:ext uri="{BB962C8B-B14F-4D97-AF65-F5344CB8AC3E}">
        <p14:creationId xmlns:p14="http://schemas.microsoft.com/office/powerpoint/2010/main" val="133393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4DA5A-E065-493B-9DD8-9C235E058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8"/>
            <a:ext cx="2611127" cy="4601183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chemeClr val="tx1"/>
                </a:solidFill>
              </a:rPr>
              <a:t>Lateral</a:t>
            </a:r>
            <a:br>
              <a:rPr lang="en-US" sz="2400" b="1" u="sng" dirty="0">
                <a:solidFill>
                  <a:schemeClr val="tx1"/>
                </a:solidFill>
              </a:rPr>
            </a:br>
            <a:br>
              <a:rPr lang="en-US" sz="2400" b="1" u="sng" dirty="0">
                <a:solidFill>
                  <a:schemeClr val="tx1"/>
                </a:solidFill>
              </a:rPr>
            </a:br>
            <a:br>
              <a:rPr lang="en-US" sz="2400" b="1" u="sng" dirty="0">
                <a:solidFill>
                  <a:schemeClr val="tx1"/>
                </a:solidFill>
              </a:rPr>
            </a:br>
            <a:br>
              <a:rPr lang="en-US" sz="2400" b="1" u="sng" dirty="0">
                <a:solidFill>
                  <a:schemeClr val="tx1"/>
                </a:solidFill>
              </a:rPr>
            </a:br>
            <a:r>
              <a:rPr lang="en-US" sz="2400" b="1" u="sng" dirty="0">
                <a:solidFill>
                  <a:schemeClr val="tx1"/>
                </a:solidFill>
              </a:rPr>
              <a:t>Anterior</a:t>
            </a:r>
            <a:br>
              <a:rPr lang="en-US" sz="2400" b="1" u="sng" dirty="0">
                <a:solidFill>
                  <a:schemeClr val="tx1"/>
                </a:solidFill>
              </a:rPr>
            </a:br>
            <a:br>
              <a:rPr lang="en-US" sz="2400" b="1" u="sng" dirty="0">
                <a:solidFill>
                  <a:schemeClr val="tx1"/>
                </a:solidFill>
              </a:rPr>
            </a:br>
            <a:br>
              <a:rPr lang="en-US" sz="2400" b="1" u="sng" dirty="0">
                <a:solidFill>
                  <a:schemeClr val="tx1"/>
                </a:solidFill>
              </a:rPr>
            </a:br>
            <a:br>
              <a:rPr lang="en-US" sz="2400" b="1" u="sng" dirty="0">
                <a:solidFill>
                  <a:schemeClr val="tx1"/>
                </a:solidFill>
              </a:rPr>
            </a:br>
            <a:r>
              <a:rPr lang="en-US" sz="2400" b="1" u="sng" dirty="0">
                <a:solidFill>
                  <a:schemeClr val="tx1"/>
                </a:solidFill>
              </a:rPr>
              <a:t>Medial</a:t>
            </a:r>
            <a:br>
              <a:rPr lang="en-US" sz="2400" b="1" u="sng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2966CB8-F32A-4870-87C2-242BF4D69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81293" y="294861"/>
            <a:ext cx="6462707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9CFF826-D487-4E3F-9C3D-B02466B33EA1}"/>
              </a:ext>
            </a:extLst>
          </p:cNvPr>
          <p:cNvCxnSpPr>
            <a:cxnSpLocks/>
          </p:cNvCxnSpPr>
          <p:nvPr/>
        </p:nvCxnSpPr>
        <p:spPr>
          <a:xfrm flipH="1" flipV="1">
            <a:off x="6468717" y="1973015"/>
            <a:ext cx="685800" cy="312985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F79B69-5C5B-44FD-A921-311DE2A4D44A}"/>
              </a:ext>
            </a:extLst>
          </p:cNvPr>
          <p:cNvCxnSpPr>
            <a:cxnSpLocks/>
          </p:cNvCxnSpPr>
          <p:nvPr/>
        </p:nvCxnSpPr>
        <p:spPr>
          <a:xfrm flipH="1" flipV="1">
            <a:off x="4887020" y="6440136"/>
            <a:ext cx="1025626" cy="265464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28C03AE-4C07-475C-8824-954C4A3269B4}"/>
              </a:ext>
            </a:extLst>
          </p:cNvPr>
          <p:cNvSpPr txBox="1"/>
          <p:nvPr/>
        </p:nvSpPr>
        <p:spPr>
          <a:xfrm>
            <a:off x="6190422" y="4977881"/>
            <a:ext cx="2543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I’m anterior 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D7287F-32FC-468A-8299-6A38A8CB1D6D}"/>
              </a:ext>
            </a:extLst>
          </p:cNvPr>
          <p:cNvSpPr txBox="1"/>
          <p:nvPr/>
        </p:nvSpPr>
        <p:spPr>
          <a:xfrm>
            <a:off x="64605" y="-9456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Median nerve: play with brachial a.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45051B9-4F67-4583-A56E-BA08CD9368B1}"/>
              </a:ext>
            </a:extLst>
          </p:cNvPr>
          <p:cNvCxnSpPr/>
          <p:nvPr/>
        </p:nvCxnSpPr>
        <p:spPr>
          <a:xfrm>
            <a:off x="533400" y="2286000"/>
            <a:ext cx="0" cy="685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1245EA1-F56B-4A04-8F81-EA25DC0D9EA8}"/>
              </a:ext>
            </a:extLst>
          </p:cNvPr>
          <p:cNvCxnSpPr/>
          <p:nvPr/>
        </p:nvCxnSpPr>
        <p:spPr>
          <a:xfrm>
            <a:off x="533400" y="3581400"/>
            <a:ext cx="0" cy="685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50EC7CE-9340-432D-8B93-EFB9065758E3}"/>
              </a:ext>
            </a:extLst>
          </p:cNvPr>
          <p:cNvSpPr txBox="1"/>
          <p:nvPr/>
        </p:nvSpPr>
        <p:spPr>
          <a:xfrm>
            <a:off x="7154517" y="2133614"/>
            <a:ext cx="2543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rgbClr val="FF0000"/>
                </a:solidFill>
              </a:rPr>
              <a:t>I’m lateral </a:t>
            </a:r>
            <a:r>
              <a:rPr 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CAFD52-273E-4885-90F8-98358F062F7E}"/>
              </a:ext>
            </a:extLst>
          </p:cNvPr>
          <p:cNvSpPr txBox="1"/>
          <p:nvPr/>
        </p:nvSpPr>
        <p:spPr>
          <a:xfrm>
            <a:off x="5869167" y="6509507"/>
            <a:ext cx="2543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I’m medial 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17DF5E-C88B-417A-B557-DB6FFAD2A822}"/>
              </a:ext>
            </a:extLst>
          </p:cNvPr>
          <p:cNvCxnSpPr>
            <a:cxnSpLocks/>
          </p:cNvCxnSpPr>
          <p:nvPr/>
        </p:nvCxnSpPr>
        <p:spPr>
          <a:xfrm flipH="1" flipV="1">
            <a:off x="5569746" y="4786547"/>
            <a:ext cx="685800" cy="312985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51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post cord &amp;radial n.jpg">
            <a:extLst>
              <a:ext uri="{FF2B5EF4-FFF2-40B4-BE49-F238E27FC236}">
                <a16:creationId xmlns:a16="http://schemas.microsoft.com/office/drawing/2014/main" id="{27116DF1-9188-43BE-BD8A-1CEBEEC9F8B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438" y="1212573"/>
            <a:ext cx="5962361" cy="396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44DA5A-E065-493B-9DD8-9C235E058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8"/>
            <a:ext cx="2611127" cy="4601183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chemeClr val="tx1"/>
                </a:solidFill>
              </a:rPr>
              <a:t>Axilla</a:t>
            </a:r>
            <a:br>
              <a:rPr lang="en-US" sz="2400" b="1" u="sng" dirty="0">
                <a:solidFill>
                  <a:schemeClr val="tx1"/>
                </a:solidFill>
              </a:rPr>
            </a:br>
            <a:br>
              <a:rPr lang="en-US" sz="2400" b="1" u="sng" dirty="0">
                <a:solidFill>
                  <a:schemeClr val="tx1"/>
                </a:solidFill>
              </a:rPr>
            </a:br>
            <a:br>
              <a:rPr lang="en-US" sz="2400" b="1" u="sng" dirty="0">
                <a:solidFill>
                  <a:schemeClr val="tx1"/>
                </a:solidFill>
              </a:rPr>
            </a:br>
            <a:br>
              <a:rPr lang="en-US" sz="2400" b="1" u="sng" dirty="0">
                <a:solidFill>
                  <a:schemeClr val="tx1"/>
                </a:solidFill>
              </a:rPr>
            </a:br>
            <a:r>
              <a:rPr lang="en-US" sz="2400" b="1" u="sng" dirty="0">
                <a:solidFill>
                  <a:schemeClr val="tx1"/>
                </a:solidFill>
              </a:rPr>
              <a:t>Radial groove</a:t>
            </a:r>
            <a:br>
              <a:rPr lang="en-US" sz="2400" b="1" u="sng" dirty="0">
                <a:solidFill>
                  <a:schemeClr val="tx1"/>
                </a:solidFill>
              </a:rPr>
            </a:br>
            <a:br>
              <a:rPr lang="en-US" sz="2400" b="1" u="sng" dirty="0">
                <a:solidFill>
                  <a:schemeClr val="tx1"/>
                </a:solidFill>
              </a:rPr>
            </a:br>
            <a:br>
              <a:rPr lang="en-US" sz="2400" b="1" u="sng" dirty="0">
                <a:solidFill>
                  <a:schemeClr val="tx1"/>
                </a:solidFill>
              </a:rPr>
            </a:br>
            <a:br>
              <a:rPr lang="en-US" sz="2400" b="1" u="sng" dirty="0">
                <a:solidFill>
                  <a:schemeClr val="tx1"/>
                </a:solidFill>
              </a:rPr>
            </a:br>
            <a:r>
              <a:rPr lang="en-US" sz="2400" b="1" u="sng" dirty="0">
                <a:solidFill>
                  <a:schemeClr val="tx1"/>
                </a:solidFill>
              </a:rPr>
              <a:t>Anterior compartment</a:t>
            </a:r>
            <a:br>
              <a:rPr lang="en-US" sz="2400" b="1" u="sng" dirty="0">
                <a:solidFill>
                  <a:schemeClr val="tx1"/>
                </a:solidFill>
              </a:rPr>
            </a:br>
            <a:r>
              <a:rPr lang="en-US" sz="2400" b="1" u="sng" dirty="0">
                <a:solidFill>
                  <a:schemeClr val="tx1"/>
                </a:solidFill>
              </a:rPr>
              <a:t>(cubital fossa)</a:t>
            </a:r>
            <a:br>
              <a:rPr lang="en-US" sz="2400" b="1" u="sng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F79B69-5C5B-44FD-A921-311DE2A4D44A}"/>
              </a:ext>
            </a:extLst>
          </p:cNvPr>
          <p:cNvCxnSpPr>
            <a:cxnSpLocks/>
          </p:cNvCxnSpPr>
          <p:nvPr/>
        </p:nvCxnSpPr>
        <p:spPr>
          <a:xfrm flipH="1" flipV="1">
            <a:off x="6135259" y="3064354"/>
            <a:ext cx="875141" cy="669446"/>
          </a:xfrm>
          <a:prstGeom prst="straightConnector1">
            <a:avLst/>
          </a:prstGeom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CED6D0B-6020-41BF-BFD9-6E2AF0D6F65D}"/>
              </a:ext>
            </a:extLst>
          </p:cNvPr>
          <p:cNvSpPr/>
          <p:nvPr/>
        </p:nvSpPr>
        <p:spPr>
          <a:xfrm>
            <a:off x="3994701" y="4343400"/>
            <a:ext cx="609600" cy="669446"/>
          </a:xfrm>
          <a:prstGeom prst="ellipse">
            <a:avLst/>
          </a:prstGeom>
          <a:solidFill>
            <a:srgbClr val="FFFF00">
              <a:alpha val="1803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D7287F-32FC-468A-8299-6A38A8CB1D6D}"/>
              </a:ext>
            </a:extLst>
          </p:cNvPr>
          <p:cNvSpPr txBox="1"/>
          <p:nvPr/>
        </p:nvSpPr>
        <p:spPr>
          <a:xfrm>
            <a:off x="64604" y="-94565"/>
            <a:ext cx="9079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Radial nerve: BIG BOSS in a HURRY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45051B9-4F67-4583-A56E-BA08CD9368B1}"/>
              </a:ext>
            </a:extLst>
          </p:cNvPr>
          <p:cNvCxnSpPr/>
          <p:nvPr/>
        </p:nvCxnSpPr>
        <p:spPr>
          <a:xfrm>
            <a:off x="457200" y="1943100"/>
            <a:ext cx="0" cy="685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1245EA1-F56B-4A04-8F81-EA25DC0D9EA8}"/>
              </a:ext>
            </a:extLst>
          </p:cNvPr>
          <p:cNvCxnSpPr/>
          <p:nvPr/>
        </p:nvCxnSpPr>
        <p:spPr>
          <a:xfrm>
            <a:off x="473765" y="3238500"/>
            <a:ext cx="0" cy="685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02C41106-7842-4A3D-936D-04C61BB1F971}"/>
              </a:ext>
            </a:extLst>
          </p:cNvPr>
          <p:cNvSpPr/>
          <p:nvPr/>
        </p:nvSpPr>
        <p:spPr>
          <a:xfrm>
            <a:off x="4953000" y="3743739"/>
            <a:ext cx="609600" cy="669446"/>
          </a:xfrm>
          <a:prstGeom prst="ellipse">
            <a:avLst/>
          </a:prstGeom>
          <a:solidFill>
            <a:srgbClr val="FFFF00">
              <a:alpha val="1803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8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>
            <a:extLst>
              <a:ext uri="{FF2B5EF4-FFF2-40B4-BE49-F238E27FC236}">
                <a16:creationId xmlns:a16="http://schemas.microsoft.com/office/drawing/2014/main" id="{3C7D3A1B-2975-4CE0-AEF0-04093970E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693391"/>
            <a:ext cx="6144492" cy="608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44DA5A-E065-493B-9DD8-9C235E058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8"/>
            <a:ext cx="2611127" cy="460118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In the radial groove: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A. </a:t>
            </a:r>
            <a:r>
              <a:rPr lang="en-US" sz="2400" b="1" dirty="0">
                <a:solidFill>
                  <a:schemeClr val="tx1"/>
                </a:solidFill>
              </a:rPr>
              <a:t>Muscular: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to lat. &amp; med. Heads of triceps &amp; to anconeus.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B. </a:t>
            </a:r>
            <a:r>
              <a:rPr lang="en-US" sz="2400" b="1" dirty="0">
                <a:solidFill>
                  <a:schemeClr val="tx1"/>
                </a:solidFill>
              </a:rPr>
              <a:t>Cutaneous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1. Lower lateral cutaneous of a rm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2. Posterior cutaneous nerve of forearm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CED6D0B-6020-41BF-BFD9-6E2AF0D6F65D}"/>
              </a:ext>
            </a:extLst>
          </p:cNvPr>
          <p:cNvSpPr/>
          <p:nvPr/>
        </p:nvSpPr>
        <p:spPr>
          <a:xfrm>
            <a:off x="6705600" y="3424429"/>
            <a:ext cx="1676400" cy="533001"/>
          </a:xfrm>
          <a:prstGeom prst="ellipse">
            <a:avLst/>
          </a:prstGeom>
          <a:solidFill>
            <a:srgbClr val="FFFF00">
              <a:alpha val="1803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D7287F-32FC-468A-8299-6A38A8CB1D6D}"/>
              </a:ext>
            </a:extLst>
          </p:cNvPr>
          <p:cNvSpPr txBox="1"/>
          <p:nvPr/>
        </p:nvSpPr>
        <p:spPr>
          <a:xfrm>
            <a:off x="64604" y="-94565"/>
            <a:ext cx="9079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Radial nerve: BIG BOSS in a HURRY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2C41106-7842-4A3D-936D-04C61BB1F971}"/>
              </a:ext>
            </a:extLst>
          </p:cNvPr>
          <p:cNvSpPr/>
          <p:nvPr/>
        </p:nvSpPr>
        <p:spPr>
          <a:xfrm>
            <a:off x="6553200" y="1619867"/>
            <a:ext cx="1143000" cy="669446"/>
          </a:xfrm>
          <a:prstGeom prst="ellipse">
            <a:avLst/>
          </a:prstGeom>
          <a:solidFill>
            <a:srgbClr val="FFFF00">
              <a:alpha val="1803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70D8CC6-3B5E-4EEE-BA16-5830B41059AE}"/>
              </a:ext>
            </a:extLst>
          </p:cNvPr>
          <p:cNvCxnSpPr>
            <a:cxnSpLocks/>
          </p:cNvCxnSpPr>
          <p:nvPr/>
        </p:nvCxnSpPr>
        <p:spPr>
          <a:xfrm flipH="1" flipV="1">
            <a:off x="6362700" y="5432633"/>
            <a:ext cx="685800" cy="312985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09AB3A9-DEFA-4460-AB46-24827DF1BEE4}"/>
              </a:ext>
            </a:extLst>
          </p:cNvPr>
          <p:cNvSpPr txBox="1"/>
          <p:nvPr/>
        </p:nvSpPr>
        <p:spPr>
          <a:xfrm>
            <a:off x="6934200" y="5432633"/>
            <a:ext cx="254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rgbClr val="FF0000"/>
                </a:solidFill>
              </a:rPr>
              <a:t>I’ll go back to anterior compartment</a:t>
            </a:r>
            <a:r>
              <a:rPr 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9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ubital fossa deepest.jpg">
            <a:extLst>
              <a:ext uri="{FF2B5EF4-FFF2-40B4-BE49-F238E27FC236}">
                <a16:creationId xmlns:a16="http://schemas.microsoft.com/office/drawing/2014/main" id="{A590C22D-1361-4906-A071-AEF62670E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560" y="784604"/>
            <a:ext cx="6454675" cy="584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44DA5A-E065-493B-9DD8-9C235E058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8"/>
            <a:ext cx="2611127" cy="460118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In anterior compartment: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A. Muscular </a:t>
            </a:r>
            <a:r>
              <a:rPr lang="en-US" sz="2400" dirty="0">
                <a:solidFill>
                  <a:schemeClr val="tx1"/>
                </a:solidFill>
              </a:rPr>
              <a:t>to brachioradialis, ECRL &amp; small part of brachialis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B. Articular </a:t>
            </a:r>
            <a:r>
              <a:rPr lang="en-US" sz="2400" dirty="0">
                <a:solidFill>
                  <a:schemeClr val="tx1"/>
                </a:solidFill>
              </a:rPr>
              <a:t>to elbow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C. Divides </a:t>
            </a:r>
            <a:r>
              <a:rPr lang="en-US" sz="2400" dirty="0">
                <a:solidFill>
                  <a:schemeClr val="tx1"/>
                </a:solidFill>
              </a:rPr>
              <a:t>into deep &amp; superficial branches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CED6D0B-6020-41BF-BFD9-6E2AF0D6F65D}"/>
              </a:ext>
            </a:extLst>
          </p:cNvPr>
          <p:cNvSpPr/>
          <p:nvPr/>
        </p:nvSpPr>
        <p:spPr>
          <a:xfrm>
            <a:off x="2769708" y="3763617"/>
            <a:ext cx="1802292" cy="304801"/>
          </a:xfrm>
          <a:prstGeom prst="ellipse">
            <a:avLst/>
          </a:prstGeom>
          <a:solidFill>
            <a:srgbClr val="FFFF00">
              <a:alpha val="1803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D7287F-32FC-468A-8299-6A38A8CB1D6D}"/>
              </a:ext>
            </a:extLst>
          </p:cNvPr>
          <p:cNvSpPr txBox="1"/>
          <p:nvPr/>
        </p:nvSpPr>
        <p:spPr>
          <a:xfrm>
            <a:off x="64604" y="-94565"/>
            <a:ext cx="9079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Radial nerve: BIG BOSS in a HURRY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2C41106-7842-4A3D-936D-04C61BB1F971}"/>
              </a:ext>
            </a:extLst>
          </p:cNvPr>
          <p:cNvSpPr/>
          <p:nvPr/>
        </p:nvSpPr>
        <p:spPr>
          <a:xfrm>
            <a:off x="4114800" y="2362200"/>
            <a:ext cx="914400" cy="381000"/>
          </a:xfrm>
          <a:prstGeom prst="ellipse">
            <a:avLst/>
          </a:prstGeom>
          <a:solidFill>
            <a:srgbClr val="FFFF00">
              <a:alpha val="1803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895308D-A7CD-46D3-8FCB-5313C86C4A20}"/>
              </a:ext>
            </a:extLst>
          </p:cNvPr>
          <p:cNvSpPr/>
          <p:nvPr/>
        </p:nvSpPr>
        <p:spPr>
          <a:xfrm>
            <a:off x="2766394" y="4530439"/>
            <a:ext cx="1958005" cy="548164"/>
          </a:xfrm>
          <a:prstGeom prst="ellipse">
            <a:avLst/>
          </a:prstGeom>
          <a:solidFill>
            <a:srgbClr val="FFFF00">
              <a:alpha val="1803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21292C-D396-46DA-900A-D80FF35E5462}"/>
              </a:ext>
            </a:extLst>
          </p:cNvPr>
          <p:cNvSpPr/>
          <p:nvPr/>
        </p:nvSpPr>
        <p:spPr>
          <a:xfrm>
            <a:off x="4419599" y="1957255"/>
            <a:ext cx="761999" cy="381000"/>
          </a:xfrm>
          <a:prstGeom prst="ellipse">
            <a:avLst/>
          </a:prstGeom>
          <a:solidFill>
            <a:srgbClr val="FF0000">
              <a:alpha val="1803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FD264A-9B9E-4E8A-B90A-2A3391A749ED}"/>
              </a:ext>
            </a:extLst>
          </p:cNvPr>
          <p:cNvSpPr/>
          <p:nvPr/>
        </p:nvSpPr>
        <p:spPr>
          <a:xfrm>
            <a:off x="3745396" y="2920596"/>
            <a:ext cx="1055204" cy="381000"/>
          </a:xfrm>
          <a:prstGeom prst="ellipse">
            <a:avLst/>
          </a:prstGeom>
          <a:solidFill>
            <a:srgbClr val="FF0000">
              <a:alpha val="1803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F81898F-DA96-42F7-8E7A-E705425761C6}"/>
              </a:ext>
            </a:extLst>
          </p:cNvPr>
          <p:cNvSpPr/>
          <p:nvPr/>
        </p:nvSpPr>
        <p:spPr>
          <a:xfrm>
            <a:off x="3125855" y="3365905"/>
            <a:ext cx="1598543" cy="381000"/>
          </a:xfrm>
          <a:prstGeom prst="ellipse">
            <a:avLst/>
          </a:prstGeom>
          <a:solidFill>
            <a:srgbClr val="FF0000">
              <a:alpha val="1803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10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4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E85304-16E4-4804-9EF2-1389BAE7F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40" y="0"/>
            <a:ext cx="8629320" cy="6821557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5491DA2F-E338-479E-BEDA-A5E2C06077F1}"/>
              </a:ext>
            </a:extLst>
          </p:cNvPr>
          <p:cNvSpPr/>
          <p:nvPr/>
        </p:nvSpPr>
        <p:spPr bwMode="auto">
          <a:xfrm>
            <a:off x="3208444" y="1800637"/>
            <a:ext cx="106017" cy="76201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C4BB62E7-17FC-41DD-94E1-69C0122AA2AC}"/>
              </a:ext>
            </a:extLst>
          </p:cNvPr>
          <p:cNvSpPr/>
          <p:nvPr/>
        </p:nvSpPr>
        <p:spPr bwMode="auto">
          <a:xfrm>
            <a:off x="3429000" y="2133600"/>
            <a:ext cx="106017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5E08C268-5B74-4B88-AC10-082E629DF397}"/>
              </a:ext>
            </a:extLst>
          </p:cNvPr>
          <p:cNvSpPr/>
          <p:nvPr/>
        </p:nvSpPr>
        <p:spPr bwMode="auto">
          <a:xfrm>
            <a:off x="3257431" y="2362200"/>
            <a:ext cx="106017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7708C852-A673-4616-8E0F-44EA5DF1DDCA}"/>
              </a:ext>
            </a:extLst>
          </p:cNvPr>
          <p:cNvSpPr/>
          <p:nvPr/>
        </p:nvSpPr>
        <p:spPr bwMode="auto">
          <a:xfrm>
            <a:off x="3833191" y="3374571"/>
            <a:ext cx="106017" cy="76200"/>
          </a:xfrm>
          <a:prstGeom prst="star5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E27F0A63-83BB-48E2-848E-907FD7CA31D3}"/>
              </a:ext>
            </a:extLst>
          </p:cNvPr>
          <p:cNvSpPr/>
          <p:nvPr/>
        </p:nvSpPr>
        <p:spPr bwMode="auto">
          <a:xfrm>
            <a:off x="3769296" y="3733800"/>
            <a:ext cx="106017" cy="76200"/>
          </a:xfrm>
          <a:prstGeom prst="star5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62942CCB-6AFF-429A-AC7A-8922BE7A62C3}"/>
              </a:ext>
            </a:extLst>
          </p:cNvPr>
          <p:cNvSpPr/>
          <p:nvPr/>
        </p:nvSpPr>
        <p:spPr bwMode="auto">
          <a:xfrm>
            <a:off x="4038600" y="3989615"/>
            <a:ext cx="106017" cy="76200"/>
          </a:xfrm>
          <a:prstGeom prst="star5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8C91BB82-4106-47BB-A9B9-781EC4C57A28}"/>
              </a:ext>
            </a:extLst>
          </p:cNvPr>
          <p:cNvSpPr/>
          <p:nvPr/>
        </p:nvSpPr>
        <p:spPr bwMode="auto">
          <a:xfrm>
            <a:off x="2438400" y="2764970"/>
            <a:ext cx="106017" cy="76200"/>
          </a:xfrm>
          <a:prstGeom prst="star5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F1E58A10-8535-4175-92FF-1C2C25754F79}"/>
              </a:ext>
            </a:extLst>
          </p:cNvPr>
          <p:cNvSpPr/>
          <p:nvPr/>
        </p:nvSpPr>
        <p:spPr bwMode="auto">
          <a:xfrm>
            <a:off x="2491408" y="4572000"/>
            <a:ext cx="106017" cy="76200"/>
          </a:xfrm>
          <a:prstGeom prst="star5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C4E7CC-D0C9-4CBE-973F-DC19EFF19D22}"/>
              </a:ext>
            </a:extLst>
          </p:cNvPr>
          <p:cNvSpPr txBox="1"/>
          <p:nvPr/>
        </p:nvSpPr>
        <p:spPr>
          <a:xfrm>
            <a:off x="1066800" y="4648200"/>
            <a:ext cx="16233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62AC"/>
                </a:solidFill>
              </a:rPr>
              <a:t>Posterior cutaneous nerve of the forearm</a:t>
            </a:r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A30F9EC4-CD3F-4E7D-BEB2-F4C6F05ECB9C}"/>
              </a:ext>
            </a:extLst>
          </p:cNvPr>
          <p:cNvSpPr/>
          <p:nvPr/>
        </p:nvSpPr>
        <p:spPr bwMode="auto">
          <a:xfrm>
            <a:off x="4022033" y="4648200"/>
            <a:ext cx="106017" cy="762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2F10BA18-46B5-4DDC-8215-625DEED8A482}"/>
              </a:ext>
            </a:extLst>
          </p:cNvPr>
          <p:cNvSpPr/>
          <p:nvPr/>
        </p:nvSpPr>
        <p:spPr bwMode="auto">
          <a:xfrm>
            <a:off x="3932583" y="4267200"/>
            <a:ext cx="106017" cy="762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635E70E8-573C-4520-BEAD-1D0F3008973C}"/>
              </a:ext>
            </a:extLst>
          </p:cNvPr>
          <p:cNvSpPr/>
          <p:nvPr/>
        </p:nvSpPr>
        <p:spPr bwMode="auto">
          <a:xfrm>
            <a:off x="4022033" y="4952999"/>
            <a:ext cx="106017" cy="762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6689CF55-7F17-42D2-91E0-19DC1EA74F2E}"/>
              </a:ext>
            </a:extLst>
          </p:cNvPr>
          <p:cNvSpPr/>
          <p:nvPr/>
        </p:nvSpPr>
        <p:spPr bwMode="auto">
          <a:xfrm>
            <a:off x="3985591" y="5367486"/>
            <a:ext cx="106017" cy="762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4267200" cy="3657600"/>
          </a:xfrm>
        </p:spPr>
        <p:txBody>
          <a:bodyPr/>
          <a:lstStyle/>
          <a:p>
            <a:pPr rtl="0" eaLnBrk="1" hangingPunct="1"/>
            <a:r>
              <a:rPr lang="en-US" dirty="0">
                <a:solidFill>
                  <a:srgbClr val="FF0000"/>
                </a:solidFill>
              </a:rPr>
              <a:t>RECAP</a:t>
            </a:r>
            <a:br>
              <a:rPr lang="en-US" dirty="0"/>
            </a:br>
            <a:r>
              <a:rPr lang="en-US" dirty="0"/>
              <a:t>The arm in sections</a:t>
            </a:r>
            <a:br>
              <a:rPr lang="en-US" dirty="0"/>
            </a:br>
            <a:endParaRPr lang="en-US" dirty="0"/>
          </a:p>
        </p:txBody>
      </p:sp>
      <p:pic>
        <p:nvPicPr>
          <p:cNvPr id="16388" name="Picture 2" descr="arm 3 sec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0"/>
            <a:ext cx="368617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192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dirty="0"/>
              <a:t>Proximal 1/3  section</a:t>
            </a:r>
          </a:p>
        </p:txBody>
      </p:sp>
      <p:pic>
        <p:nvPicPr>
          <p:cNvPr id="6" name="Picture 3" descr="arm section 1.jpg">
            <a:extLst>
              <a:ext uri="{FF2B5EF4-FFF2-40B4-BE49-F238E27FC236}">
                <a16:creationId xmlns:a16="http://schemas.microsoft.com/office/drawing/2014/main" id="{5D71EDB6-E89A-43E3-AE39-9C326B220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6324600" cy="53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192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arm secti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138"/>
            <a:ext cx="9144000" cy="626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/>
              <a:t>Mid-arm section</a:t>
            </a:r>
          </a:p>
        </p:txBody>
      </p:sp>
      <p:sp>
        <p:nvSpPr>
          <p:cNvPr id="17412" name="Freeform 8"/>
          <p:cNvSpPr>
            <a:spLocks noChangeArrowheads="1"/>
          </p:cNvSpPr>
          <p:nvPr/>
        </p:nvSpPr>
        <p:spPr bwMode="auto">
          <a:xfrm>
            <a:off x="4676775" y="4073525"/>
            <a:ext cx="1462088" cy="146050"/>
          </a:xfrm>
          <a:custGeom>
            <a:avLst/>
            <a:gdLst>
              <a:gd name="T0" fmla="*/ 1458286 w 1463040"/>
              <a:gd name="T1" fmla="*/ 107344 h 145869"/>
              <a:gd name="T2" fmla="*/ 1054654 w 1463040"/>
              <a:gd name="T3" fmla="*/ 81055 h 145869"/>
              <a:gd name="T4" fmla="*/ 898408 w 1463040"/>
              <a:gd name="T5" fmla="*/ 81055 h 145869"/>
              <a:gd name="T6" fmla="*/ 898408 w 1463040"/>
              <a:gd name="T7" fmla="*/ 81055 h 145869"/>
              <a:gd name="T8" fmla="*/ 690082 w 1463040"/>
              <a:gd name="T9" fmla="*/ 67912 h 145869"/>
              <a:gd name="T10" fmla="*/ 507795 w 1463040"/>
              <a:gd name="T11" fmla="*/ 28478 h 145869"/>
              <a:gd name="T12" fmla="*/ 390612 w 1463040"/>
              <a:gd name="T13" fmla="*/ 2192 h 145869"/>
              <a:gd name="T14" fmla="*/ 195307 w 1463040"/>
              <a:gd name="T15" fmla="*/ 41623 h 145869"/>
              <a:gd name="T16" fmla="*/ 78122 w 1463040"/>
              <a:gd name="T17" fmla="*/ 94199 h 145869"/>
              <a:gd name="T18" fmla="*/ 0 w 1463040"/>
              <a:gd name="T19" fmla="*/ 146776 h 1458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63040"/>
              <a:gd name="T31" fmla="*/ 0 h 145869"/>
              <a:gd name="T32" fmla="*/ 1463040 w 1463040"/>
              <a:gd name="T33" fmla="*/ 145869 h 14586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63040" h="145869">
                <a:moveTo>
                  <a:pt x="1463040" y="106680"/>
                </a:moveTo>
                <a:lnTo>
                  <a:pt x="1058091" y="80555"/>
                </a:lnTo>
                <a:cubicBezTo>
                  <a:pt x="964474" y="76201"/>
                  <a:pt x="901337" y="80555"/>
                  <a:pt x="901337" y="80555"/>
                </a:cubicBezTo>
                <a:cubicBezTo>
                  <a:pt x="866503" y="78378"/>
                  <a:pt x="757645" y="76201"/>
                  <a:pt x="692331" y="67492"/>
                </a:cubicBezTo>
                <a:cubicBezTo>
                  <a:pt x="627017" y="58783"/>
                  <a:pt x="509451" y="28303"/>
                  <a:pt x="509451" y="28303"/>
                </a:cubicBezTo>
                <a:cubicBezTo>
                  <a:pt x="459377" y="17417"/>
                  <a:pt x="444137" y="0"/>
                  <a:pt x="391886" y="2177"/>
                </a:cubicBezTo>
                <a:cubicBezTo>
                  <a:pt x="339635" y="4354"/>
                  <a:pt x="248194" y="26126"/>
                  <a:pt x="195943" y="41366"/>
                </a:cubicBezTo>
                <a:cubicBezTo>
                  <a:pt x="143692" y="56606"/>
                  <a:pt x="111034" y="76200"/>
                  <a:pt x="78377" y="93617"/>
                </a:cubicBezTo>
                <a:cubicBezTo>
                  <a:pt x="45720" y="111034"/>
                  <a:pt x="22860" y="128451"/>
                  <a:pt x="0" y="145869"/>
                </a:cubicBezTo>
              </a:path>
            </a:pathLst>
          </a:custGeom>
          <a:noFill/>
          <a:ln w="76200" algn="ctr">
            <a:solidFill>
              <a:srgbClr val="7030A0">
                <a:alpha val="7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Freeform 9"/>
          <p:cNvSpPr>
            <a:spLocks noChangeArrowheads="1"/>
          </p:cNvSpPr>
          <p:nvPr/>
        </p:nvSpPr>
        <p:spPr bwMode="auto">
          <a:xfrm>
            <a:off x="3160713" y="4521200"/>
            <a:ext cx="852487" cy="196850"/>
          </a:xfrm>
          <a:custGeom>
            <a:avLst/>
            <a:gdLst>
              <a:gd name="T0" fmla="*/ 0 w 851263"/>
              <a:gd name="T1" fmla="*/ 198287 h 195944"/>
              <a:gd name="T2" fmla="*/ 249984 w 851263"/>
              <a:gd name="T3" fmla="*/ 171553 h 195944"/>
              <a:gd name="T4" fmla="*/ 355241 w 851263"/>
              <a:gd name="T5" fmla="*/ 24508 h 195944"/>
              <a:gd name="T6" fmla="*/ 513126 w 851263"/>
              <a:gd name="T7" fmla="*/ 24508 h 195944"/>
              <a:gd name="T8" fmla="*/ 671009 w 851263"/>
              <a:gd name="T9" fmla="*/ 51245 h 195944"/>
              <a:gd name="T10" fmla="*/ 828893 w 851263"/>
              <a:gd name="T11" fmla="*/ 24508 h 195944"/>
              <a:gd name="T12" fmla="*/ 842051 w 851263"/>
              <a:gd name="T13" fmla="*/ 24508 h 1959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51263"/>
              <a:gd name="T22" fmla="*/ 0 h 195944"/>
              <a:gd name="T23" fmla="*/ 851263 w 851263"/>
              <a:gd name="T24" fmla="*/ 195944 h 1959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51263" h="195944">
                <a:moveTo>
                  <a:pt x="0" y="193766"/>
                </a:moveTo>
                <a:cubicBezTo>
                  <a:pt x="94706" y="194855"/>
                  <a:pt x="189412" y="195944"/>
                  <a:pt x="248195" y="167641"/>
                </a:cubicBezTo>
                <a:cubicBezTo>
                  <a:pt x="306978" y="139338"/>
                  <a:pt x="309155" y="47898"/>
                  <a:pt x="352698" y="23949"/>
                </a:cubicBezTo>
                <a:cubicBezTo>
                  <a:pt x="396241" y="0"/>
                  <a:pt x="457201" y="19595"/>
                  <a:pt x="509452" y="23949"/>
                </a:cubicBezTo>
                <a:cubicBezTo>
                  <a:pt x="561703" y="28303"/>
                  <a:pt x="613955" y="50075"/>
                  <a:pt x="666206" y="50075"/>
                </a:cubicBezTo>
                <a:cubicBezTo>
                  <a:pt x="718457" y="50075"/>
                  <a:pt x="794657" y="28303"/>
                  <a:pt x="822960" y="23949"/>
                </a:cubicBezTo>
                <a:cubicBezTo>
                  <a:pt x="851263" y="19595"/>
                  <a:pt x="843643" y="21772"/>
                  <a:pt x="836023" y="23949"/>
                </a:cubicBezTo>
              </a:path>
            </a:pathLst>
          </a:custGeom>
          <a:noFill/>
          <a:ln w="76200" algn="ctr">
            <a:solidFill>
              <a:srgbClr val="7030A0">
                <a:alpha val="85097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85800"/>
          </a:xfrm>
        </p:spPr>
        <p:txBody>
          <a:bodyPr/>
          <a:lstStyle/>
          <a:p>
            <a:pPr eaLnBrk="1" hangingPunct="1"/>
            <a:r>
              <a:rPr lang="en-US"/>
              <a:t>Distal arm section</a:t>
            </a:r>
          </a:p>
        </p:txBody>
      </p:sp>
      <p:pic>
        <p:nvPicPr>
          <p:cNvPr id="18435" name="Picture 2" descr="arm section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61682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Freeform 3"/>
          <p:cNvSpPr>
            <a:spLocks noChangeArrowheads="1"/>
          </p:cNvSpPr>
          <p:nvPr/>
        </p:nvSpPr>
        <p:spPr bwMode="auto">
          <a:xfrm>
            <a:off x="5316538" y="3995738"/>
            <a:ext cx="901700" cy="431800"/>
          </a:xfrm>
          <a:custGeom>
            <a:avLst/>
            <a:gdLst>
              <a:gd name="T0" fmla="*/ 903153 w 901337"/>
              <a:gd name="T1" fmla="*/ 181977 h 433252"/>
              <a:gd name="T2" fmla="*/ 772262 w 901337"/>
              <a:gd name="T3" fmla="*/ 117750 h 433252"/>
              <a:gd name="T4" fmla="*/ 418853 w 901337"/>
              <a:gd name="T5" fmla="*/ 2142 h 433252"/>
              <a:gd name="T6" fmla="*/ 353407 w 901337"/>
              <a:gd name="T7" fmla="*/ 130595 h 433252"/>
              <a:gd name="T8" fmla="*/ 353407 w 901337"/>
              <a:gd name="T9" fmla="*/ 130595 h 433252"/>
              <a:gd name="T10" fmla="*/ 104713 w 901337"/>
              <a:gd name="T11" fmla="*/ 323277 h 433252"/>
              <a:gd name="T12" fmla="*/ 0 w 901337"/>
              <a:gd name="T13" fmla="*/ 413196 h 433252"/>
              <a:gd name="T14" fmla="*/ 0 w 901337"/>
              <a:gd name="T15" fmla="*/ 413196 h 433252"/>
              <a:gd name="T16" fmla="*/ 0 w 901337"/>
              <a:gd name="T17" fmla="*/ 426041 h 4332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1337"/>
              <a:gd name="T28" fmla="*/ 0 h 433252"/>
              <a:gd name="T29" fmla="*/ 901337 w 901337"/>
              <a:gd name="T30" fmla="*/ 433252 h 4332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1337" h="433252">
                <a:moveTo>
                  <a:pt x="901337" y="185057"/>
                </a:moveTo>
                <a:cubicBezTo>
                  <a:pt x="876299" y="167640"/>
                  <a:pt x="851262" y="150223"/>
                  <a:pt x="770708" y="119743"/>
                </a:cubicBezTo>
                <a:cubicBezTo>
                  <a:pt x="690154" y="89263"/>
                  <a:pt x="487679" y="0"/>
                  <a:pt x="418011" y="2177"/>
                </a:cubicBezTo>
                <a:cubicBezTo>
                  <a:pt x="348343" y="4354"/>
                  <a:pt x="352697" y="132806"/>
                  <a:pt x="352697" y="132806"/>
                </a:cubicBezTo>
                <a:lnTo>
                  <a:pt x="104503" y="328749"/>
                </a:lnTo>
                <a:cubicBezTo>
                  <a:pt x="45720" y="376646"/>
                  <a:pt x="0" y="420189"/>
                  <a:pt x="0" y="420189"/>
                </a:cubicBezTo>
                <a:lnTo>
                  <a:pt x="0" y="433252"/>
                </a:lnTo>
              </a:path>
            </a:pathLst>
          </a:custGeom>
          <a:noFill/>
          <a:ln w="76200" algn="ctr">
            <a:solidFill>
              <a:srgbClr val="7030A0">
                <a:alpha val="83136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Freeform 4"/>
          <p:cNvSpPr>
            <a:spLocks noChangeArrowheads="1"/>
          </p:cNvSpPr>
          <p:nvPr/>
        </p:nvSpPr>
        <p:spPr bwMode="auto">
          <a:xfrm>
            <a:off x="3175000" y="4337050"/>
            <a:ext cx="404813" cy="274638"/>
          </a:xfrm>
          <a:custGeom>
            <a:avLst/>
            <a:gdLst>
              <a:gd name="T0" fmla="*/ 0 w 404949"/>
              <a:gd name="T1" fmla="*/ 275913 h 274320"/>
              <a:gd name="T2" fmla="*/ 156490 w 404949"/>
              <a:gd name="T3" fmla="*/ 157665 h 274320"/>
              <a:gd name="T4" fmla="*/ 352107 w 404949"/>
              <a:gd name="T5" fmla="*/ 78832 h 274320"/>
              <a:gd name="T6" fmla="*/ 404269 w 404949"/>
              <a:gd name="T7" fmla="*/ 0 h 274320"/>
              <a:gd name="T8" fmla="*/ 404269 w 404949"/>
              <a:gd name="T9" fmla="*/ 0 h 27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4949"/>
              <a:gd name="T16" fmla="*/ 0 h 274320"/>
              <a:gd name="T17" fmla="*/ 404949 w 404949"/>
              <a:gd name="T18" fmla="*/ 274320 h 2743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4949" h="274320">
                <a:moveTo>
                  <a:pt x="0" y="274320"/>
                </a:moveTo>
                <a:cubicBezTo>
                  <a:pt x="48986" y="231865"/>
                  <a:pt x="97972" y="189411"/>
                  <a:pt x="156755" y="156754"/>
                </a:cubicBezTo>
                <a:cubicBezTo>
                  <a:pt x="215538" y="124097"/>
                  <a:pt x="311331" y="104503"/>
                  <a:pt x="352697" y="78377"/>
                </a:cubicBezTo>
                <a:cubicBezTo>
                  <a:pt x="394063" y="52251"/>
                  <a:pt x="404949" y="0"/>
                  <a:pt x="404949" y="0"/>
                </a:cubicBezTo>
              </a:path>
            </a:pathLst>
          </a:custGeom>
          <a:noFill/>
          <a:ln w="7620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4DA5A-E065-493B-9DD8-9C235E05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Humerus</a:t>
            </a:r>
            <a:r>
              <a:rPr lang="en-US" dirty="0"/>
              <a:t> shaft &amp; distal end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4E83B4-1A0C-4674-BDAD-F8C9DFF0A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5600" y="0"/>
            <a:ext cx="5638800" cy="6353253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D7287F-32FC-468A-8299-6A38A8CB1D6D}"/>
              </a:ext>
            </a:extLst>
          </p:cNvPr>
          <p:cNvSpPr txBox="1"/>
          <p:nvPr/>
        </p:nvSpPr>
        <p:spPr>
          <a:xfrm>
            <a:off x="457200" y="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The bones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B54A51-D08C-4980-9E34-EAF715DAA50A}"/>
              </a:ext>
            </a:extLst>
          </p:cNvPr>
          <p:cNvSpPr/>
          <p:nvPr/>
        </p:nvSpPr>
        <p:spPr>
          <a:xfrm>
            <a:off x="6510130" y="4910300"/>
            <a:ext cx="1643270" cy="838200"/>
          </a:xfrm>
          <a:prstGeom prst="ellipse">
            <a:avLst/>
          </a:prstGeom>
          <a:solidFill>
            <a:srgbClr val="FFFF00">
              <a:alpha val="2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D51D463-AED0-4846-A900-06C8B0192923}"/>
              </a:ext>
            </a:extLst>
          </p:cNvPr>
          <p:cNvSpPr/>
          <p:nvPr/>
        </p:nvSpPr>
        <p:spPr>
          <a:xfrm>
            <a:off x="2743200" y="2209362"/>
            <a:ext cx="1643270" cy="838200"/>
          </a:xfrm>
          <a:prstGeom prst="ellipse">
            <a:avLst/>
          </a:prstGeom>
          <a:solidFill>
            <a:srgbClr val="FFFF00">
              <a:alpha val="2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BC7A2CD-D5E8-4ACD-A163-9D2E633A4AE3}"/>
              </a:ext>
            </a:extLst>
          </p:cNvPr>
          <p:cNvSpPr/>
          <p:nvPr/>
        </p:nvSpPr>
        <p:spPr>
          <a:xfrm>
            <a:off x="6130787" y="5725021"/>
            <a:ext cx="1200978" cy="838200"/>
          </a:xfrm>
          <a:prstGeom prst="ellipse">
            <a:avLst/>
          </a:prstGeom>
          <a:solidFill>
            <a:srgbClr val="92D050">
              <a:alpha val="2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1E2E16-E935-43C8-8B78-FF2B533FE5B5}"/>
              </a:ext>
            </a:extLst>
          </p:cNvPr>
          <p:cNvSpPr/>
          <p:nvPr/>
        </p:nvSpPr>
        <p:spPr>
          <a:xfrm>
            <a:off x="2964346" y="4800600"/>
            <a:ext cx="1200978" cy="838200"/>
          </a:xfrm>
          <a:prstGeom prst="ellipse">
            <a:avLst/>
          </a:prstGeom>
          <a:solidFill>
            <a:srgbClr val="92D050">
              <a:alpha val="2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7DEA2A5-13CC-4F18-A44A-41A281E73125}"/>
              </a:ext>
            </a:extLst>
          </p:cNvPr>
          <p:cNvSpPr/>
          <p:nvPr/>
        </p:nvSpPr>
        <p:spPr>
          <a:xfrm>
            <a:off x="5372929" y="5348163"/>
            <a:ext cx="947530" cy="400337"/>
          </a:xfrm>
          <a:prstGeom prst="ellipse">
            <a:avLst/>
          </a:prstGeom>
          <a:solidFill>
            <a:srgbClr val="00B0F0">
              <a:alpha val="2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05E2D70-A203-4B5D-AC67-CC24CC56CA89}"/>
              </a:ext>
            </a:extLst>
          </p:cNvPr>
          <p:cNvSpPr/>
          <p:nvPr/>
        </p:nvSpPr>
        <p:spPr>
          <a:xfrm>
            <a:off x="4390197" y="5374667"/>
            <a:ext cx="947530" cy="400337"/>
          </a:xfrm>
          <a:prstGeom prst="ellipse">
            <a:avLst/>
          </a:prstGeom>
          <a:solidFill>
            <a:srgbClr val="00B0F0">
              <a:alpha val="2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BE309B-049A-440F-8149-6794D75157C0}"/>
              </a:ext>
            </a:extLst>
          </p:cNvPr>
          <p:cNvSpPr/>
          <p:nvPr/>
        </p:nvSpPr>
        <p:spPr>
          <a:xfrm>
            <a:off x="7053470" y="3424429"/>
            <a:ext cx="947530" cy="646331"/>
          </a:xfrm>
          <a:prstGeom prst="ellipse">
            <a:avLst/>
          </a:prstGeom>
          <a:solidFill>
            <a:srgbClr val="FF0000">
              <a:alpha val="2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385544-77DF-4A96-A994-16B0B0C0FBA0}"/>
              </a:ext>
            </a:extLst>
          </p:cNvPr>
          <p:cNvSpPr/>
          <p:nvPr/>
        </p:nvSpPr>
        <p:spPr>
          <a:xfrm>
            <a:off x="3217794" y="3762981"/>
            <a:ext cx="947530" cy="646331"/>
          </a:xfrm>
          <a:prstGeom prst="ellipse">
            <a:avLst/>
          </a:prstGeom>
          <a:solidFill>
            <a:srgbClr val="FF0000">
              <a:alpha val="2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1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4DA5A-E065-493B-9DD8-9C235E05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Humerus</a:t>
            </a:r>
            <a:r>
              <a:rPr lang="en-US" dirty="0"/>
              <a:t> shaft &amp; distal end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4E83B4-1A0C-4674-BDAD-F8C9DFF0A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7000" y="762000"/>
            <a:ext cx="6104073" cy="496302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D7287F-32FC-468A-8299-6A38A8CB1D6D}"/>
              </a:ext>
            </a:extLst>
          </p:cNvPr>
          <p:cNvSpPr txBox="1"/>
          <p:nvPr/>
        </p:nvSpPr>
        <p:spPr>
          <a:xfrm>
            <a:off x="457200" y="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The bones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38504B-7BBB-496B-92D3-5593BF6A55D0}"/>
              </a:ext>
            </a:extLst>
          </p:cNvPr>
          <p:cNvSpPr/>
          <p:nvPr/>
        </p:nvSpPr>
        <p:spPr>
          <a:xfrm>
            <a:off x="7056782" y="2971800"/>
            <a:ext cx="1553817" cy="1066800"/>
          </a:xfrm>
          <a:prstGeom prst="ellipse">
            <a:avLst/>
          </a:prstGeom>
          <a:solidFill>
            <a:srgbClr val="FF0000">
              <a:alpha val="2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29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4DA5A-E065-493B-9DD8-9C235E05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Proximal ulna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4E83B4-1A0C-4674-BDAD-F8C9DFF0A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9400" y="3313"/>
            <a:ext cx="5867400" cy="573179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D7287F-32FC-468A-8299-6A38A8CB1D6D}"/>
              </a:ext>
            </a:extLst>
          </p:cNvPr>
          <p:cNvSpPr txBox="1"/>
          <p:nvPr/>
        </p:nvSpPr>
        <p:spPr>
          <a:xfrm>
            <a:off x="457200" y="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The bones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9280E97-CB6D-462F-876C-A06210B49747}"/>
              </a:ext>
            </a:extLst>
          </p:cNvPr>
          <p:cNvSpPr/>
          <p:nvPr/>
        </p:nvSpPr>
        <p:spPr>
          <a:xfrm>
            <a:off x="5638800" y="76200"/>
            <a:ext cx="990600" cy="646331"/>
          </a:xfrm>
          <a:prstGeom prst="ellipse">
            <a:avLst/>
          </a:prstGeom>
          <a:solidFill>
            <a:srgbClr val="FFFF00">
              <a:alpha val="2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DD3F3D6-397A-4E00-9D1F-6B200ACCD255}"/>
              </a:ext>
            </a:extLst>
          </p:cNvPr>
          <p:cNvSpPr/>
          <p:nvPr/>
        </p:nvSpPr>
        <p:spPr>
          <a:xfrm>
            <a:off x="5257800" y="2438400"/>
            <a:ext cx="990600" cy="646331"/>
          </a:xfrm>
          <a:prstGeom prst="ellipse">
            <a:avLst/>
          </a:prstGeom>
          <a:solidFill>
            <a:srgbClr val="FF0000">
              <a:alpha val="2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4B7A2C5-0529-40F0-AB91-9B9EDEC9DDB0}"/>
              </a:ext>
            </a:extLst>
          </p:cNvPr>
          <p:cNvSpPr/>
          <p:nvPr/>
        </p:nvSpPr>
        <p:spPr>
          <a:xfrm>
            <a:off x="3086100" y="238753"/>
            <a:ext cx="990600" cy="646331"/>
          </a:xfrm>
          <a:prstGeom prst="ellipse">
            <a:avLst/>
          </a:prstGeom>
          <a:solidFill>
            <a:srgbClr val="FF0000">
              <a:alpha val="2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015DD7-8417-4847-9A56-644A815438DA}"/>
              </a:ext>
            </a:extLst>
          </p:cNvPr>
          <p:cNvSpPr/>
          <p:nvPr/>
        </p:nvSpPr>
        <p:spPr>
          <a:xfrm>
            <a:off x="7726017" y="3276600"/>
            <a:ext cx="990600" cy="646331"/>
          </a:xfrm>
          <a:prstGeom prst="ellipse">
            <a:avLst/>
          </a:prstGeom>
          <a:solidFill>
            <a:srgbClr val="92D050">
              <a:alpha val="2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0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4DA5A-E065-493B-9DD8-9C235E05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Proximal radius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4E83B4-1A0C-4674-BDAD-F8C9DFF0A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5854" y="152400"/>
            <a:ext cx="4595146" cy="573179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D7287F-32FC-468A-8299-6A38A8CB1D6D}"/>
              </a:ext>
            </a:extLst>
          </p:cNvPr>
          <p:cNvSpPr txBox="1"/>
          <p:nvPr/>
        </p:nvSpPr>
        <p:spPr>
          <a:xfrm>
            <a:off x="457200" y="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The bones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3548AEA-CF34-443F-AD78-948FA4024EAA}"/>
              </a:ext>
            </a:extLst>
          </p:cNvPr>
          <p:cNvSpPr/>
          <p:nvPr/>
        </p:nvSpPr>
        <p:spPr>
          <a:xfrm>
            <a:off x="3657600" y="561919"/>
            <a:ext cx="669280" cy="646331"/>
          </a:xfrm>
          <a:prstGeom prst="ellipse">
            <a:avLst/>
          </a:prstGeom>
          <a:solidFill>
            <a:srgbClr val="FFFF00">
              <a:alpha val="2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F96757-FB14-4FFC-8601-D88F5D7391A2}"/>
              </a:ext>
            </a:extLst>
          </p:cNvPr>
          <p:cNvSpPr/>
          <p:nvPr/>
        </p:nvSpPr>
        <p:spPr>
          <a:xfrm>
            <a:off x="3667539" y="1228128"/>
            <a:ext cx="669280" cy="646331"/>
          </a:xfrm>
          <a:prstGeom prst="ellipse">
            <a:avLst/>
          </a:prstGeom>
          <a:solidFill>
            <a:srgbClr val="FFFF00">
              <a:alpha val="2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337F85E-FBB6-464B-B6DB-A9230395D3B7}"/>
              </a:ext>
            </a:extLst>
          </p:cNvPr>
          <p:cNvSpPr/>
          <p:nvPr/>
        </p:nvSpPr>
        <p:spPr>
          <a:xfrm>
            <a:off x="6553200" y="1295400"/>
            <a:ext cx="1461007" cy="646331"/>
          </a:xfrm>
          <a:prstGeom prst="ellipse">
            <a:avLst/>
          </a:prstGeom>
          <a:solidFill>
            <a:srgbClr val="FFFF00">
              <a:alpha val="2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8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CD318B8E-E486-4CB3-B5EE-E7CFC62AC0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0310" y="3727031"/>
            <a:ext cx="3883690" cy="31309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44DA5A-E065-493B-9DD8-9C235E05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Articulations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4E83B4-1A0C-4674-BDAD-F8C9DFF0A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00" y="0"/>
            <a:ext cx="4343400" cy="3909337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D7287F-32FC-468A-8299-6A38A8CB1D6D}"/>
              </a:ext>
            </a:extLst>
          </p:cNvPr>
          <p:cNvSpPr txBox="1"/>
          <p:nvPr/>
        </p:nvSpPr>
        <p:spPr>
          <a:xfrm>
            <a:off x="457200" y="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The bones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1E62546F-4B5C-4B01-A1E9-88EF4D197FC7}"/>
              </a:ext>
            </a:extLst>
          </p:cNvPr>
          <p:cNvSpPr/>
          <p:nvPr/>
        </p:nvSpPr>
        <p:spPr>
          <a:xfrm>
            <a:off x="7162800" y="381000"/>
            <a:ext cx="381000" cy="160020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6CC6F612-F0B1-4006-A1D3-CE35CD1E2CF0}"/>
              </a:ext>
            </a:extLst>
          </p:cNvPr>
          <p:cNvSpPr/>
          <p:nvPr/>
        </p:nvSpPr>
        <p:spPr>
          <a:xfrm flipH="1">
            <a:off x="2640496" y="1426696"/>
            <a:ext cx="257176" cy="693966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8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4DA5A-E065-493B-9DD8-9C235E058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8"/>
            <a:ext cx="2590800" cy="460118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A.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Anterior Compartment</a:t>
            </a:r>
            <a:b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dirty="0">
                <a:solidFill>
                  <a:schemeClr val="tx1"/>
                </a:solidFill>
              </a:rPr>
              <a:t>Coracobrachialis,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err="1">
                <a:solidFill>
                  <a:schemeClr val="tx1"/>
                </a:solidFill>
              </a:rPr>
              <a:t>Biceps,Brachialis</a:t>
            </a:r>
            <a:r>
              <a:rPr lang="en-US" sz="2400" dirty="0">
                <a:solidFill>
                  <a:schemeClr val="tx1"/>
                </a:solidFill>
              </a:rPr>
              <a:t>,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musculocutaneous nerve.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B.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Posterior Compartment: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Triceps, Profunda Brachii vessels, Radial nerve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4E83B4-1A0C-4674-BDAD-F8C9DFF0A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00" y="838200"/>
            <a:ext cx="6096000" cy="596498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D7287F-32FC-468A-8299-6A38A8CB1D6D}"/>
              </a:ext>
            </a:extLst>
          </p:cNvPr>
          <p:cNvSpPr txBox="1"/>
          <p:nvPr/>
        </p:nvSpPr>
        <p:spPr>
          <a:xfrm>
            <a:off x="457200" y="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Compartments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AA84AAC5-636E-4876-8A66-C72594275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00" y="889701"/>
            <a:ext cx="6096000" cy="596498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E761B36-7570-46A2-AB56-700FDD500332}"/>
              </a:ext>
            </a:extLst>
          </p:cNvPr>
          <p:cNvSpPr/>
          <p:nvPr/>
        </p:nvSpPr>
        <p:spPr>
          <a:xfrm>
            <a:off x="3541643" y="5968299"/>
            <a:ext cx="1066800" cy="381000"/>
          </a:xfrm>
          <a:prstGeom prst="ellipse">
            <a:avLst/>
          </a:prstGeom>
          <a:solidFill>
            <a:srgbClr val="FFFF00">
              <a:alpha val="2705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3254B64-EE0A-447B-BAEB-95A0E0EF8FFC}"/>
              </a:ext>
            </a:extLst>
          </p:cNvPr>
          <p:cNvSpPr/>
          <p:nvPr/>
        </p:nvSpPr>
        <p:spPr>
          <a:xfrm>
            <a:off x="5295900" y="1600200"/>
            <a:ext cx="1143000" cy="508701"/>
          </a:xfrm>
          <a:prstGeom prst="ellipse">
            <a:avLst/>
          </a:prstGeom>
          <a:solidFill>
            <a:srgbClr val="7030A0">
              <a:alpha val="2705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D2661BF-C710-46AE-8C57-095DC0A1E38B}"/>
              </a:ext>
            </a:extLst>
          </p:cNvPr>
          <p:cNvSpPr/>
          <p:nvPr/>
        </p:nvSpPr>
        <p:spPr>
          <a:xfrm>
            <a:off x="2743200" y="838200"/>
            <a:ext cx="3200400" cy="381000"/>
          </a:xfrm>
          <a:prstGeom prst="ellipse">
            <a:avLst/>
          </a:prstGeom>
          <a:solidFill>
            <a:srgbClr val="00B0F0">
              <a:alpha val="2705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94F42A1-46C1-4B69-9E85-12C30B758F30}"/>
              </a:ext>
            </a:extLst>
          </p:cNvPr>
          <p:cNvSpPr/>
          <p:nvPr/>
        </p:nvSpPr>
        <p:spPr>
          <a:xfrm>
            <a:off x="5920409" y="6019800"/>
            <a:ext cx="3200400" cy="381000"/>
          </a:xfrm>
          <a:prstGeom prst="ellipse">
            <a:avLst/>
          </a:prstGeom>
          <a:solidFill>
            <a:srgbClr val="00B0F0">
              <a:alpha val="2705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4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4DA5A-E065-493B-9DD8-9C235E058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8"/>
            <a:ext cx="2611127" cy="460118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1.Coracobrachialis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2. Biceps brachii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3. Brachialis</a:t>
            </a:r>
            <a:br>
              <a:rPr lang="en-US" sz="2400" b="1" dirty="0">
                <a:solidFill>
                  <a:schemeClr val="tx1"/>
                </a:solidFill>
              </a:rPr>
            </a:br>
            <a:br>
              <a:rPr lang="en-US" sz="2400" b="1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D7287F-32FC-468A-8299-6A38A8CB1D6D}"/>
              </a:ext>
            </a:extLst>
          </p:cNvPr>
          <p:cNvSpPr txBox="1"/>
          <p:nvPr/>
        </p:nvSpPr>
        <p:spPr>
          <a:xfrm>
            <a:off x="64605" y="-94565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Anterior compartment muscles</a:t>
            </a:r>
          </a:p>
        </p:txBody>
      </p:sp>
      <p:pic>
        <p:nvPicPr>
          <p:cNvPr id="7" name="Picture 6" descr="ant arm mm.jpg">
            <a:extLst>
              <a:ext uri="{FF2B5EF4-FFF2-40B4-BE49-F238E27FC236}">
                <a16:creationId xmlns:a16="http://schemas.microsoft.com/office/drawing/2014/main" id="{EB13C769-987A-4115-B17E-52D06A1EE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497" y="519341"/>
            <a:ext cx="5969259" cy="628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CAD2C46-8692-4BBC-BC26-87BE43F98EE1}"/>
              </a:ext>
            </a:extLst>
          </p:cNvPr>
          <p:cNvSpPr/>
          <p:nvPr/>
        </p:nvSpPr>
        <p:spPr>
          <a:xfrm>
            <a:off x="6286541" y="360027"/>
            <a:ext cx="1752600" cy="325773"/>
          </a:xfrm>
          <a:prstGeom prst="ellipse">
            <a:avLst/>
          </a:prstGeom>
          <a:solidFill>
            <a:srgbClr val="FFFF00">
              <a:alpha val="2705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269AF11-2198-488F-A8A9-7676B1E5E702}"/>
              </a:ext>
            </a:extLst>
          </p:cNvPr>
          <p:cNvSpPr/>
          <p:nvPr/>
        </p:nvSpPr>
        <p:spPr>
          <a:xfrm>
            <a:off x="2834497" y="1371600"/>
            <a:ext cx="1562360" cy="325773"/>
          </a:xfrm>
          <a:prstGeom prst="ellipse">
            <a:avLst/>
          </a:prstGeom>
          <a:solidFill>
            <a:srgbClr val="FFFF00">
              <a:alpha val="2705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286298-F31C-4A6C-9D1B-FEBA3DC2EE1B}"/>
              </a:ext>
            </a:extLst>
          </p:cNvPr>
          <p:cNvSpPr/>
          <p:nvPr/>
        </p:nvSpPr>
        <p:spPr>
          <a:xfrm>
            <a:off x="7208266" y="1524000"/>
            <a:ext cx="1173734" cy="325773"/>
          </a:xfrm>
          <a:prstGeom prst="ellipse">
            <a:avLst/>
          </a:prstGeom>
          <a:solidFill>
            <a:srgbClr val="FFFF00">
              <a:alpha val="2705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4771CC7-71C0-4E4D-A6C6-208FF9FE9A1B}"/>
              </a:ext>
            </a:extLst>
          </p:cNvPr>
          <p:cNvSpPr/>
          <p:nvPr/>
        </p:nvSpPr>
        <p:spPr>
          <a:xfrm>
            <a:off x="2867627" y="1686886"/>
            <a:ext cx="1588864" cy="325773"/>
          </a:xfrm>
          <a:prstGeom prst="ellipse">
            <a:avLst/>
          </a:prstGeom>
          <a:solidFill>
            <a:srgbClr val="00B0F0">
              <a:alpha val="2705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DF49BA6-6411-43EA-A89B-AE99471BE113}"/>
              </a:ext>
            </a:extLst>
          </p:cNvPr>
          <p:cNvSpPr/>
          <p:nvPr/>
        </p:nvSpPr>
        <p:spPr>
          <a:xfrm>
            <a:off x="3124200" y="5725021"/>
            <a:ext cx="1588864" cy="325773"/>
          </a:xfrm>
          <a:prstGeom prst="ellipse">
            <a:avLst/>
          </a:prstGeom>
          <a:solidFill>
            <a:srgbClr val="FF0000">
              <a:alpha val="2705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A25B0EE-B2FA-4256-ABC0-9FB5933CAEC4}"/>
              </a:ext>
            </a:extLst>
          </p:cNvPr>
          <p:cNvSpPr/>
          <p:nvPr/>
        </p:nvSpPr>
        <p:spPr>
          <a:xfrm>
            <a:off x="6019541" y="5376057"/>
            <a:ext cx="1188725" cy="325773"/>
          </a:xfrm>
          <a:prstGeom prst="ellipse">
            <a:avLst/>
          </a:prstGeom>
          <a:solidFill>
            <a:srgbClr val="FF0000">
              <a:alpha val="2705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2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1214</TotalTime>
  <Words>672</Words>
  <Application>Microsoft Office PowerPoint</Application>
  <PresentationFormat>On-screen Show (4:3)</PresentationFormat>
  <Paragraphs>100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Corbel</vt:lpstr>
      <vt:lpstr>Wingdings</vt:lpstr>
      <vt:lpstr>Wingdings 2</vt:lpstr>
      <vt:lpstr>Default Design</vt:lpstr>
      <vt:lpstr>Orbit</vt:lpstr>
      <vt:lpstr>Frame</vt:lpstr>
      <vt:lpstr>The Arm pp.739-752</vt:lpstr>
      <vt:lpstr>1. Humerus shaft &amp; distal end</vt:lpstr>
      <vt:lpstr>1. Humerus shaft &amp; distal end</vt:lpstr>
      <vt:lpstr>1. Humerus shaft &amp; distal end</vt:lpstr>
      <vt:lpstr>2. Proximal ulna</vt:lpstr>
      <vt:lpstr>3. Proximal radius</vt:lpstr>
      <vt:lpstr>Articulations</vt:lpstr>
      <vt:lpstr>A. Anterior Compartment Coracobrachialis, Biceps,Brachialis, musculocutaneous nerve. B. Posterior Compartment: Triceps, Profunda Brachii vessels, Radial nerve </vt:lpstr>
      <vt:lpstr>1.Coracobrachialis 2. Biceps brachii 3. Brachialis  </vt:lpstr>
      <vt:lpstr>1.Coracobrachialis 2. Biceps brachii 3. Brachialis  </vt:lpstr>
      <vt:lpstr>Nerve supply: Musculocutaneous nerve (C5, C6, C7) (except for the lateral part of brachialis from radial nerve)  </vt:lpstr>
      <vt:lpstr>Triceps brachii: 1. Long head (S) 2. Lateral head (S) </vt:lpstr>
      <vt:lpstr>Triceps brachii: 1. Long head (S) 2. Lateral head (S) 3. Deep head  Action: Elbow extension  Nerve supply: Radial nerve</vt:lpstr>
      <vt:lpstr>PowerPoint Presentation</vt:lpstr>
      <vt:lpstr>PowerPoint Presentation</vt:lpstr>
      <vt:lpstr>Subclavian a.   Axillary a.     Brachial a.      </vt:lpstr>
      <vt:lpstr>Clinical importance: 1. Blood pressure measurement 2. Arterial blood sampling      </vt:lpstr>
      <vt:lpstr>Subclavian v.   Axillary v.     Brachial vv.      </vt:lpstr>
      <vt:lpstr>Musculo to: Coracobrachialis+ Biceps+Most of brachialis  Cutaneous: Lateral cutaneous nerve of the forearm (lateral antebrachial nerve)</vt:lpstr>
      <vt:lpstr>I’m just passing by. I have nothing to supply.</vt:lpstr>
      <vt:lpstr>Lateral    Anterior    Medial </vt:lpstr>
      <vt:lpstr>Axilla    Radial groove    Anterior compartment (cubital fossa) </vt:lpstr>
      <vt:lpstr>In the radial groove: A. Muscular: to lat. &amp; med. Heads of triceps &amp; to anconeus. B. Cutaneous: 1. Lower lateral cutaneous of a rm 2. Posterior cutaneous nerve of forearm </vt:lpstr>
      <vt:lpstr>In anterior compartment: A. Muscular to brachioradialis, ECRL &amp; small part of brachialis B. Articular to elbow C. Divides into deep &amp; superficial branches</vt:lpstr>
      <vt:lpstr>PowerPoint Presentation</vt:lpstr>
      <vt:lpstr>RECAP The arm in sections </vt:lpstr>
      <vt:lpstr>Proximal 1/3  section</vt:lpstr>
      <vt:lpstr>Mid-arm section</vt:lpstr>
      <vt:lpstr>Distal arm section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Arm</dc:title>
  <dc:creator>Sam</dc:creator>
  <cp:lastModifiedBy>Sam Akkila</cp:lastModifiedBy>
  <cp:revision>41</cp:revision>
  <dcterms:created xsi:type="dcterms:W3CDTF">2008-01-09T17:09:03Z</dcterms:created>
  <dcterms:modified xsi:type="dcterms:W3CDTF">2022-01-20T16:50:02Z</dcterms:modified>
</cp:coreProperties>
</file>