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Lst>
  <p:notesMasterIdLst>
    <p:notesMasterId r:id="rId72"/>
  </p:notesMasterIdLst>
  <p:sldIdLst>
    <p:sldId id="308" r:id="rId36"/>
    <p:sldId id="317" r:id="rId37"/>
    <p:sldId id="316" r:id="rId38"/>
    <p:sldId id="315" r:id="rId39"/>
    <p:sldId id="314" r:id="rId40"/>
    <p:sldId id="313" r:id="rId41"/>
    <p:sldId id="312" r:id="rId42"/>
    <p:sldId id="311" r:id="rId43"/>
    <p:sldId id="310" r:id="rId44"/>
    <p:sldId id="309" r:id="rId45"/>
    <p:sldId id="307" r:id="rId46"/>
    <p:sldId id="257" r:id="rId47"/>
    <p:sldId id="259" r:id="rId48"/>
    <p:sldId id="261" r:id="rId49"/>
    <p:sldId id="263" r:id="rId50"/>
    <p:sldId id="265" r:id="rId51"/>
    <p:sldId id="267" r:id="rId52"/>
    <p:sldId id="269" r:id="rId53"/>
    <p:sldId id="271" r:id="rId54"/>
    <p:sldId id="273" r:id="rId55"/>
    <p:sldId id="275" r:id="rId56"/>
    <p:sldId id="277" r:id="rId57"/>
    <p:sldId id="279" r:id="rId58"/>
    <p:sldId id="281" r:id="rId59"/>
    <p:sldId id="283" r:id="rId60"/>
    <p:sldId id="285" r:id="rId61"/>
    <p:sldId id="287" r:id="rId62"/>
    <p:sldId id="289" r:id="rId63"/>
    <p:sldId id="291" r:id="rId64"/>
    <p:sldId id="293" r:id="rId65"/>
    <p:sldId id="295" r:id="rId66"/>
    <p:sldId id="297" r:id="rId67"/>
    <p:sldId id="299" r:id="rId68"/>
    <p:sldId id="301" r:id="rId69"/>
    <p:sldId id="303" r:id="rId70"/>
    <p:sldId id="30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61"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13D8A-F0A9-463E-BA36-DC2A5CC81F13}" type="datetimeFigureOut">
              <a:rPr lang="en-US" smtClean="0"/>
              <a:t>2022-04-29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DAF2F-3CA2-4BE1-BB15-9BFAED467D45}" type="slidenum">
              <a:rPr lang="en-US" smtClean="0"/>
              <a:t>‹#›</a:t>
            </a:fld>
            <a:endParaRPr lang="en-US"/>
          </a:p>
        </p:txBody>
      </p:sp>
    </p:spTree>
    <p:extLst>
      <p:ext uri="{BB962C8B-B14F-4D97-AF65-F5344CB8AC3E}">
        <p14:creationId xmlns:p14="http://schemas.microsoft.com/office/powerpoint/2010/main" val="273834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71A85C2-B3A4-4CA4-9489-74B1F8D61F38}"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1947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23D8CDC-06F5-4C5A-BD49-A6377C92462A}"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415133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E54885D-01C1-4085-9464-44D443EAA2A3}"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4141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68366FC-8D03-424C-B228-448D0C2C9FF0}"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70029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28D466-B13F-4D96-BE28-DDD6E289F622}"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15577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DCE5747-4493-46D1-941E-9A99BD90A4EA}"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75510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63643D4-681A-4A39-BBD2-727DE3701E23}"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58376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20DE01A-8CB1-4EB1-8DBC-2D333424AC71}"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121991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5661540-1A1F-4E8F-BD8D-6A47507385D8}" type="slidenum">
              <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99078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4959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043420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461232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804493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79906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793516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65085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84132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20421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345689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22086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0465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493908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791212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902890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903159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400352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905651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37418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745247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16858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76889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903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46052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584105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23912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8543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755581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87016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959806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155917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586026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244341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32762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870129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664216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479862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062740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581063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777991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428423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32899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051851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48228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6572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924635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984559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175884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532933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311199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806041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93886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80921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360392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258878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2764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957083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835098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223042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537082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593861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912712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933528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452019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562515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229515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5570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87984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749366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877696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116488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949011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035236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743685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432928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390476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739057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8305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244731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212539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830465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75197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433648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23726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583211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080577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320093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336579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4464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593914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081546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723392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219988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201350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138733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400382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977915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033011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73419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625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323461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822263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07468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818741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118471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802139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129769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413553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166202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826212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7797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72759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978362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5220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591804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779201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201162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67751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03236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601667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448690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83791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1801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7417985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969891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966620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434924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70024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879424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854470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424932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079536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17582375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7290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052192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088465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500292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084756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360647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90538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686952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909583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48397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060043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3648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303251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245728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756282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4533090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949740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913647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010833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646991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131599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028169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5979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4100478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548814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067542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46888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219355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96479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717564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57417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12344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499131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61981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735577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473068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3685442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94102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8648488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6012072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2511249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42810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046865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07911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77321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222814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0572652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333910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1906258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4506845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9997684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344623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752719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6520472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672319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62249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6034552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425763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9211440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732383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8507542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360288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17983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418728B7-D680-4B09-919A-67336D93C0A2}"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288560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E792F5AF-A2CB-4A19-B20E-C00D17B51442}"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642277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F19CE5F4-54D6-4F42-8951-5C63CB50BA2E}"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4041270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6E3F2DF1-2B54-44D5-B04B-88A1A448B6A6}"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344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746279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9435B22E-AAB0-49E9-80C9-9A56B35AB1EE}"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5299613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1BA85CB7-DB9B-46EB-951E-F284FE6EC2B6}"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930258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7403E9A9-B755-4A4A-AEC0-6F9B6ECE7EDE}"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602188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C8DEACA4-082A-40D0-971B-23ED919A9A01}"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882374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530E56F-EE4E-4426-8F7F-11BFAA5DD037}"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109338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784AFF22-2A81-4B23-B584-D2E1C664C6EC}"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926227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6C823AF3-64DC-4033-9E9C-ECD883815838}"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196868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722160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027871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0093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1678266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3047847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2910835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8757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420928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6147687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1077155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5985795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3093556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2298692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8772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9602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171421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09389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208293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4436652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4112393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495101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4191732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814357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997331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571906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44055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2219740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423704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8797130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2077698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927169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085896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860211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8670117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3433570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302323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51025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471111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866510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329341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3651400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5019608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5320412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537350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3552976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7658106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899829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97245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668561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0869318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7051484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891546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434210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6051714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4754580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8021723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079724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173909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94547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3656379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0213645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7325477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0624265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8001710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1149993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21523929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9297377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9233347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216291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68652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8140006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4125150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6510897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4040463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7003794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4030088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2233964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459007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1967726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6800331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04201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883407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0303286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4556982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5219629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5008183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975959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6036603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1627829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6152605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3513581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12838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5487013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4117713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5583825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693966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3668944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6079163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8398768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8777131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7433466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7741550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16889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496083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5624159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19871112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1019123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8977549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5978857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69734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4957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8880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2587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39636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5056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79813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21756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07498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274393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066695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24317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821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03697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08795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3959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36853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91675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05244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112139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61563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78764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94775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113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17173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20545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98926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48965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43972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72131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58185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88818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43053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336952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6748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21532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78574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12453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6954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42293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05334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082575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81511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258898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88243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0876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188657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39959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07577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78201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32365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80816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654636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57262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13239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896909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pPr rtl="1"/>
            <a:fld id="{3531A638-538C-45CF-9F5C-AA0840E04B5D}"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9943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2727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CBC2AE50-5041-4587-944D-6446EFFB95E1}"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4378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2E535D8D-5C82-4851-B80D-44403031D0DF}"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0856851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pPr rtl="1"/>
            <a:fld id="{8CEF2070-5DC2-43B9-B51E-ECE4D0400A88}"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30497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pPr rtl="1"/>
            <a:fld id="{5D6FD22F-3E59-4184-A715-85B412AFE21B}" type="datetime8">
              <a:rPr lang="ar-IQ" smtClean="0">
                <a:solidFill>
                  <a:prstClr val="black">
                    <a:tint val="75000"/>
                  </a:prstClr>
                </a:solidFill>
              </a:rPr>
              <a:pPr rtl="1"/>
              <a:t>29 نيسان، 22</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708061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pPr rtl="1"/>
            <a:fld id="{E557D35D-A5AF-4439-B17B-DAE233248DAB}" type="datetime8">
              <a:rPr lang="ar-IQ" smtClean="0">
                <a:solidFill>
                  <a:prstClr val="black">
                    <a:tint val="75000"/>
                  </a:prstClr>
                </a:solidFill>
              </a:rPr>
              <a:pPr rtl="1"/>
              <a:t>29 نيسان، 22</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45913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5A00FD28-6C4D-485B-B0E6-F2DC068CB055}" type="datetime8">
              <a:rPr lang="ar-IQ" smtClean="0">
                <a:solidFill>
                  <a:prstClr val="black">
                    <a:tint val="75000"/>
                  </a:prstClr>
                </a:solidFill>
              </a:rPr>
              <a:pPr rtl="1"/>
              <a:t>29 نيسان، 22</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331356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40C4801-E7A0-49BE-9D3E-9FBF90462D93}"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78325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E021CAA8-7DD1-417A-8E99-FE6ECB5134EE}" type="datetime8">
              <a:rPr lang="ar-IQ" smtClean="0">
                <a:solidFill>
                  <a:prstClr val="black">
                    <a:tint val="75000"/>
                  </a:prstClr>
                </a:solidFill>
              </a:rPr>
              <a:pPr rtl="1"/>
              <a:t>29 نيسان، 22</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05862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8FC8EBF1-AD7B-44D1-88B9-0582E49C4690}"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203351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pPr rtl="1"/>
            <a:fld id="{99273BAA-920D-48E3-A2AD-068F04519CE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2013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4115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563206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9374734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484245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231274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164920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9651406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8382188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77135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071178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42165053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17459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89300399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6389650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1023171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56275058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8631799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5884874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84B8073C-DF24-465B-924F-A0D4CAADA1AA}"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6550B42B-2F55-415C-BAF0-0FC8E13252E7}"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79658505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8165997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2091370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61063399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1593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8529630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0517757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1163013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02261466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24354114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82084693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949701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5795991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1581612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725391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702871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AF6CED-62CA-42A0-980B-A7D1C9FAAE53}" type="datetime8">
              <a:rPr lang="ar-IQ" smtClean="0">
                <a:solidFill>
                  <a:prstClr val="black">
                    <a:tint val="75000"/>
                  </a:prstClr>
                </a:solidFill>
              </a:rPr>
              <a:pPr rtl="1"/>
              <a:t>29 نيسان، 22</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2B1100F6-CBD5-4F36-B6CA-5EF673219ED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821093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rmAutofit/>
          </a:bodyPr>
          <a:lstStyle/>
          <a:p>
            <a:pPr rtl="0"/>
            <a:r>
              <a:rPr lang="en-US" b="1" dirty="0">
                <a:solidFill>
                  <a:srgbClr val="C00000"/>
                </a:solidFill>
              </a:rPr>
              <a:t>BREAST </a:t>
            </a:r>
            <a:r>
              <a:rPr lang="en-US" b="1" dirty="0" smtClean="0">
                <a:solidFill>
                  <a:srgbClr val="C00000"/>
                </a:solidFill>
              </a:rPr>
              <a:t>PATHOLOGY</a:t>
            </a:r>
            <a:r>
              <a:rPr lang="en-US" b="1" dirty="0" smtClean="0"/>
              <a:t/>
            </a:r>
            <a:br>
              <a:rPr lang="en-US" b="1" dirty="0" smtClean="0"/>
            </a:br>
            <a:r>
              <a:rPr lang="en-US" b="1" dirty="0"/>
              <a:t/>
            </a:r>
            <a:br>
              <a:rPr lang="en-US" b="1" dirty="0"/>
            </a:br>
            <a:r>
              <a:rPr lang="en-US" b="1" dirty="0">
                <a:solidFill>
                  <a:srgbClr val="FF0000"/>
                </a:solidFill>
              </a:rPr>
              <a:t>Ductal carcinoma in </a:t>
            </a:r>
            <a:r>
              <a:rPr lang="en-US" b="1" dirty="0" smtClean="0">
                <a:solidFill>
                  <a:srgbClr val="FF0000"/>
                </a:solidFill>
              </a:rPr>
              <a:t>situ</a:t>
            </a:r>
            <a:r>
              <a:rPr lang="en-US" b="1" dirty="0" smtClean="0"/>
              <a:t/>
            </a:r>
            <a:br>
              <a:rPr lang="en-US" b="1" dirty="0" smtClean="0"/>
            </a:br>
            <a:r>
              <a:rPr lang="en-US" b="1" dirty="0" smtClean="0"/>
              <a:t/>
            </a:r>
            <a:br>
              <a:rPr lang="en-US" b="1" dirty="0" smtClean="0"/>
            </a:br>
            <a:r>
              <a:rPr lang="en-US" b="1" dirty="0" smtClean="0"/>
              <a:t>LEC. 2</a:t>
            </a:r>
            <a:br>
              <a:rPr lang="en-US" b="1" dirty="0" smtClean="0"/>
            </a:br>
            <a:r>
              <a:rPr lang="en-US" b="1" dirty="0" smtClean="0"/>
              <a:t/>
            </a:r>
            <a:br>
              <a:rPr lang="en-US" b="1" dirty="0" smtClean="0"/>
            </a:br>
            <a:r>
              <a:rPr lang="en-US" b="1" dirty="0" smtClean="0"/>
              <a:t>DR. AYSER HAMEED</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rtl="1"/>
            <a:fld id="{2B1100F6-CBD5-4F36-B6CA-5EF673219ED8}" type="slidenum">
              <a:rPr lang="ar-IQ" smtClean="0">
                <a:solidFill>
                  <a:prstClr val="black">
                    <a:tint val="75000"/>
                  </a:prstClr>
                </a:solidFill>
              </a:rPr>
              <a:pPr rtl="1"/>
              <a:t>1</a:t>
            </a:fld>
            <a:endParaRPr lang="ar-IQ">
              <a:solidFill>
                <a:prstClr val="black">
                  <a:tint val="75000"/>
                </a:prstClr>
              </a:solidFill>
            </a:endParaRPr>
          </a:p>
        </p:txBody>
      </p:sp>
    </p:spTree>
    <p:extLst>
      <p:ext uri="{BB962C8B-B14F-4D97-AF65-F5344CB8AC3E}">
        <p14:creationId xmlns:p14="http://schemas.microsoft.com/office/powerpoint/2010/main" val="25742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0" y="5473006"/>
            <a:ext cx="9144000" cy="1384995"/>
          </a:xfrm>
          <a:prstGeom prst="rect">
            <a:avLst/>
          </a:prstGeom>
          <a:noFill/>
          <a:ln w="9525">
            <a:noFill/>
            <a:miter lim="800000"/>
            <a:headEnd/>
            <a:tailEnd/>
          </a:ln>
          <a:effectLst/>
        </p:spPr>
        <p:txBody>
          <a:bodyPr>
            <a:spAutoFit/>
          </a:bodyPr>
          <a:lstStyle/>
          <a:p>
            <a:pPr>
              <a:spcBef>
                <a:spcPct val="50000"/>
              </a:spcBef>
            </a:pPr>
            <a:r>
              <a:rPr lang="en-US" sz="2800" b="1" dirty="0">
                <a:solidFill>
                  <a:prstClr val="black"/>
                </a:solidFill>
                <a:latin typeface="Calibri"/>
              </a:rPr>
              <a:t>A </a:t>
            </a:r>
            <a:r>
              <a:rPr lang="en-US" sz="2800" b="1" dirty="0" err="1">
                <a:solidFill>
                  <a:prstClr val="black"/>
                </a:solidFill>
                <a:latin typeface="Calibri"/>
              </a:rPr>
              <a:t>monomorphic</a:t>
            </a:r>
            <a:r>
              <a:rPr lang="en-US" sz="2800" b="1" dirty="0">
                <a:solidFill>
                  <a:prstClr val="black"/>
                </a:solidFill>
                <a:latin typeface="Calibri"/>
              </a:rPr>
              <a:t> population of small, rounded, loosely cohesive cells fills and expands the </a:t>
            </a:r>
            <a:r>
              <a:rPr lang="en-US" sz="2800" b="1" dirty="0" err="1">
                <a:solidFill>
                  <a:prstClr val="black"/>
                </a:solidFill>
                <a:latin typeface="Calibri"/>
              </a:rPr>
              <a:t>acini</a:t>
            </a:r>
            <a:r>
              <a:rPr lang="en-US" sz="2800" b="1" dirty="0">
                <a:solidFill>
                  <a:prstClr val="black"/>
                </a:solidFill>
                <a:latin typeface="Calibri"/>
              </a:rPr>
              <a:t> of a lobule. The underlying lobular architecture can still be recognized.</a:t>
            </a:r>
          </a:p>
        </p:txBody>
      </p:sp>
      <p:sp>
        <p:nvSpPr>
          <p:cNvPr id="6149" name="Text Box 5"/>
          <p:cNvSpPr txBox="1">
            <a:spLocks noChangeArrowheads="1"/>
          </p:cNvSpPr>
          <p:nvPr/>
        </p:nvSpPr>
        <p:spPr bwMode="auto">
          <a:xfrm>
            <a:off x="1524000" y="1"/>
            <a:ext cx="9144000" cy="584775"/>
          </a:xfrm>
          <a:prstGeom prst="rect">
            <a:avLst/>
          </a:prstGeom>
          <a:solidFill>
            <a:srgbClr val="FFFFCC"/>
          </a:solidFill>
          <a:ln w="9525">
            <a:noFill/>
            <a:miter lim="800000"/>
            <a:headEnd/>
            <a:tailEnd/>
          </a:ln>
          <a:effectLst/>
        </p:spPr>
        <p:txBody>
          <a:bodyPr>
            <a:spAutoFit/>
          </a:bodyPr>
          <a:lstStyle/>
          <a:p>
            <a:pPr algn="ctr">
              <a:spcBef>
                <a:spcPct val="50000"/>
              </a:spcBef>
            </a:pPr>
            <a:r>
              <a:rPr lang="en-US" sz="3200" b="1" dirty="0">
                <a:solidFill>
                  <a:prstClr val="black"/>
                </a:solidFill>
                <a:latin typeface="Calibri"/>
              </a:rPr>
              <a:t>Lobular carcinoma in situ </a:t>
            </a:r>
          </a:p>
        </p:txBody>
      </p:sp>
      <p:pic>
        <p:nvPicPr>
          <p:cNvPr id="6150" name="Picture 6"/>
          <p:cNvPicPr>
            <a:picLocks noChangeAspect="1" noChangeArrowheads="1"/>
          </p:cNvPicPr>
          <p:nvPr/>
        </p:nvPicPr>
        <p:blipFill>
          <a:blip r:embed="rId3" cstate="print">
            <a:lum bright="-12000" contrast="6000"/>
          </a:blip>
          <a:srcRect/>
          <a:stretch>
            <a:fillRect/>
          </a:stretch>
        </p:blipFill>
        <p:spPr bwMode="auto">
          <a:xfrm>
            <a:off x="2279650" y="620714"/>
            <a:ext cx="7640638" cy="4896519"/>
          </a:xfrm>
          <a:prstGeom prst="rect">
            <a:avLst/>
          </a:prstGeom>
          <a:noFill/>
        </p:spPr>
      </p:pic>
      <p:sp>
        <p:nvSpPr>
          <p:cNvPr id="5" name="Slide Number Placeholder 4"/>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10</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36531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984171"/>
          </a:xfrm>
        </p:spPr>
        <p:txBody>
          <a:bodyPr>
            <a:noAutofit/>
          </a:bodyPr>
          <a:lstStyle/>
          <a:p>
            <a:pPr marL="342900" lvl="0" indent="-342900" rtl="0">
              <a:spcBef>
                <a:spcPct val="20000"/>
              </a:spcBef>
            </a:pPr>
            <a:r>
              <a:rPr lang="en-US" sz="6000" b="1" i="1" dirty="0" smtClean="0">
                <a:solidFill>
                  <a:srgbClr val="FF0000"/>
                </a:solidFill>
                <a:effectLst>
                  <a:outerShdw blurRad="38100" dist="38100" dir="2700000" algn="tl">
                    <a:srgbClr val="000000">
                      <a:alpha val="43137"/>
                    </a:srgbClr>
                  </a:outerShdw>
                </a:effectLst>
              </a:rPr>
              <a:t/>
            </a:r>
            <a:br>
              <a:rPr lang="en-US" sz="6000" b="1" i="1" dirty="0" smtClean="0">
                <a:solidFill>
                  <a:srgbClr val="FF0000"/>
                </a:solidFill>
                <a:effectLst>
                  <a:outerShdw blurRad="38100" dist="38100" dir="2700000" algn="tl">
                    <a:srgbClr val="000000">
                      <a:alpha val="43137"/>
                    </a:srgbClr>
                  </a:outerShdw>
                </a:effectLst>
              </a:rPr>
            </a:br>
            <a:r>
              <a:rPr lang="en-US" sz="6000" b="1" i="1" dirty="0" smtClean="0">
                <a:solidFill>
                  <a:srgbClr val="FF0000"/>
                </a:solidFill>
                <a:effectLst>
                  <a:outerShdw blurRad="38100" dist="38100" dir="2700000" algn="tl">
                    <a:srgbClr val="000000">
                      <a:alpha val="43137"/>
                    </a:srgbClr>
                  </a:outerShdw>
                </a:effectLst>
              </a:rPr>
              <a:t/>
            </a:r>
            <a:br>
              <a:rPr lang="en-US" sz="6000" b="1" i="1" dirty="0" smtClean="0">
                <a:solidFill>
                  <a:srgbClr val="FF0000"/>
                </a:solidFill>
                <a:effectLst>
                  <a:outerShdw blurRad="38100" dist="38100" dir="2700000" algn="tl">
                    <a:srgbClr val="000000">
                      <a:alpha val="43137"/>
                    </a:srgbClr>
                  </a:outerShdw>
                </a:effectLst>
              </a:rPr>
            </a:br>
            <a:r>
              <a:rPr lang="en-US" sz="4000" b="1" i="1" dirty="0">
                <a:solidFill>
                  <a:srgbClr val="FF0000"/>
                </a:solidFill>
                <a:ea typeface="+mn-ea"/>
                <a:cs typeface="+mn-cs"/>
              </a:rPr>
              <a:t>Invasive (Infiltrating) Carcinoma</a:t>
            </a:r>
            <a:r>
              <a:rPr lang="en-US" sz="4000" dirty="0">
                <a:solidFill>
                  <a:srgbClr val="FF0000"/>
                </a:solidFill>
                <a:ea typeface="+mn-ea"/>
                <a:cs typeface="+mn-cs"/>
              </a:rPr>
              <a:t> (</a:t>
            </a:r>
            <a:r>
              <a:rPr lang="en-US" sz="4000" b="1" i="1" dirty="0">
                <a:solidFill>
                  <a:srgbClr val="FF0000"/>
                </a:solidFill>
                <a:ea typeface="+mn-ea"/>
                <a:cs typeface="+mn-cs"/>
              </a:rPr>
              <a:t>IDC</a:t>
            </a:r>
            <a:r>
              <a:rPr lang="en-US" sz="4000" dirty="0">
                <a:solidFill>
                  <a:srgbClr val="FF0000"/>
                </a:solidFill>
                <a:ea typeface="+mn-ea"/>
                <a:cs typeface="+mn-cs"/>
              </a:rPr>
              <a:t>)</a:t>
            </a:r>
            <a:br>
              <a:rPr lang="en-US" sz="4000" dirty="0">
                <a:solidFill>
                  <a:srgbClr val="FF0000"/>
                </a:solidFill>
                <a:ea typeface="+mn-ea"/>
                <a:cs typeface="+mn-cs"/>
              </a:rPr>
            </a:br>
            <a:r>
              <a:rPr lang="en-US" sz="5400" i="1" dirty="0">
                <a:solidFill>
                  <a:srgbClr val="FF0000"/>
                </a:solidFill>
                <a:effectLst>
                  <a:outerShdw blurRad="38100" dist="38100" dir="2700000" algn="tl">
                    <a:srgbClr val="000000">
                      <a:alpha val="43137"/>
                    </a:srgbClr>
                  </a:outerShdw>
                </a:effectLst>
              </a:rPr>
              <a:t/>
            </a:r>
            <a:br>
              <a:rPr lang="en-US" sz="5400" i="1" dirty="0">
                <a:solidFill>
                  <a:srgbClr val="FF0000"/>
                </a:solidFill>
                <a:effectLst>
                  <a:outerShdw blurRad="38100" dist="38100" dir="2700000" algn="tl">
                    <a:srgbClr val="000000">
                      <a:alpha val="43137"/>
                    </a:srgbClr>
                  </a:outerShdw>
                </a:effectLst>
              </a:rPr>
            </a:br>
            <a:endParaRPr lang="ar-IQ" sz="54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4470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l" rtl="0">
              <a:buNone/>
            </a:pPr>
            <a:r>
              <a:rPr lang="en-US" sz="4000" b="1" i="1" dirty="0">
                <a:solidFill>
                  <a:srgbClr val="FF0000"/>
                </a:solidFill>
              </a:rPr>
              <a:t>Invasive (Infiltrating) Carcinoma</a:t>
            </a:r>
            <a:r>
              <a:rPr lang="en-US" sz="4000" dirty="0">
                <a:solidFill>
                  <a:srgbClr val="FF0000"/>
                </a:solidFill>
              </a:rPr>
              <a:t> (</a:t>
            </a:r>
            <a:r>
              <a:rPr lang="en-US" sz="4000" b="1" i="1" dirty="0">
                <a:solidFill>
                  <a:srgbClr val="FF0000"/>
                </a:solidFill>
              </a:rPr>
              <a:t>IDC</a:t>
            </a:r>
            <a:r>
              <a:rPr lang="en-US" sz="4000" dirty="0">
                <a:solidFill>
                  <a:srgbClr val="FF0000"/>
                </a:solidFill>
              </a:rPr>
              <a:t>)</a:t>
            </a:r>
          </a:p>
          <a:p>
            <a:pPr algn="l" rtl="0">
              <a:buNone/>
            </a:pPr>
            <a:r>
              <a:rPr lang="en-US" dirty="0" smtClean="0"/>
              <a:t> Is a term used for all carcinomas that cannot be </a:t>
            </a:r>
            <a:r>
              <a:rPr lang="en-US" dirty="0" err="1" smtClean="0"/>
              <a:t>subclassified</a:t>
            </a:r>
            <a:r>
              <a:rPr lang="en-US" dirty="0" smtClean="0"/>
              <a:t> into one of the specialized types described below; it does not indicate that this tumor specifically arises from the </a:t>
            </a:r>
            <a:r>
              <a:rPr lang="en-US" dirty="0" err="1" smtClean="0"/>
              <a:t>ductal</a:t>
            </a:r>
            <a:r>
              <a:rPr lang="en-US" dirty="0" smtClean="0"/>
              <a:t> system. </a:t>
            </a:r>
            <a:r>
              <a:rPr lang="en-US" i="1" dirty="0" smtClean="0"/>
              <a:t>Carcinomas of "no special type" or "not otherwise specified"(NOS) are synonyms for </a:t>
            </a:r>
            <a:r>
              <a:rPr lang="en-US" i="1" dirty="0" err="1" smtClean="0"/>
              <a:t>ductal</a:t>
            </a:r>
            <a:r>
              <a:rPr lang="en-US" i="1" dirty="0" smtClean="0"/>
              <a:t> carcinomas.</a:t>
            </a:r>
          </a:p>
          <a:p>
            <a:pPr algn="l" rtl="0">
              <a:buNone/>
            </a:pPr>
            <a:r>
              <a:rPr lang="en-US" dirty="0" smtClean="0"/>
              <a:t> The majority (75%) of BRCA fall into this group.</a:t>
            </a:r>
          </a:p>
          <a:p>
            <a:pPr algn="l" rtl="0">
              <a:buNone/>
            </a:pPr>
            <a:r>
              <a:rPr lang="en-US" dirty="0" smtClean="0"/>
              <a:t> This type of cancer is usually associated with DCIS. Most </a:t>
            </a:r>
            <a:r>
              <a:rPr lang="en-US" dirty="0" err="1" smtClean="0"/>
              <a:t>ductal</a:t>
            </a:r>
            <a:r>
              <a:rPr lang="en-US" dirty="0" smtClean="0"/>
              <a:t> carcinomas produce a </a:t>
            </a:r>
            <a:r>
              <a:rPr lang="en-US" dirty="0" err="1" smtClean="0"/>
              <a:t>desmoplastic</a:t>
            </a:r>
            <a:r>
              <a:rPr lang="en-US" dirty="0" smtClean="0"/>
              <a:t> response, which replaces normal breast fat and forms a hard, palpable mass. </a:t>
            </a: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12</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32705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lvl="0" algn="l" rtl="0">
              <a:buFont typeface="Wingdings" pitchFamily="2" charset="2"/>
              <a:buChar char="ü"/>
            </a:pPr>
            <a:r>
              <a:rPr lang="en-US" sz="3600" dirty="0"/>
              <a:t>The microscopic appearance is quite variable, ranging from tumors with well-developed tubule formation and low-grade nuclei to tumors consisting of sheets of </a:t>
            </a:r>
            <a:r>
              <a:rPr lang="en-US" sz="3600" dirty="0" err="1"/>
              <a:t>anaplastic</a:t>
            </a:r>
            <a:r>
              <a:rPr lang="en-US" sz="3600" dirty="0"/>
              <a:t> cells. The tumor margins are usually irregular . Advanced cancers may cause dimpling of the skin, retraction of the nipple, or fixation to the chest wall .</a:t>
            </a:r>
          </a:p>
          <a:p>
            <a:pPr lvl="0" algn="l" rtl="0">
              <a:buFont typeface="Wingdings" pitchFamily="2" charset="2"/>
              <a:buChar char="ü"/>
            </a:pPr>
            <a:r>
              <a:rPr lang="en-US" sz="3600" dirty="0"/>
              <a:t> About two-thirds express estrogen or </a:t>
            </a:r>
            <a:r>
              <a:rPr lang="en-US" sz="3600" dirty="0" err="1"/>
              <a:t>progestagen</a:t>
            </a:r>
            <a:r>
              <a:rPr lang="en-US" sz="3600" dirty="0"/>
              <a:t> receptors, and about one-third </a:t>
            </a:r>
            <a:r>
              <a:rPr lang="en-US" sz="3600" dirty="0" err="1"/>
              <a:t>overexpress</a:t>
            </a:r>
            <a:r>
              <a:rPr lang="en-US" sz="3600" dirty="0"/>
              <a:t> HER2/NEU.</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13</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43185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404664"/>
            <a:ext cx="9144000" cy="457200"/>
          </a:xfrm>
          <a:solidFill>
            <a:srgbClr val="FFFFCC"/>
          </a:solidFill>
        </p:spPr>
        <p:txBody>
          <a:bodyPr>
            <a:noAutofit/>
          </a:bodyPr>
          <a:lstStyle/>
          <a:p>
            <a:r>
              <a:rPr lang="en-US" sz="3600" b="1" dirty="0"/>
              <a:t>Invasive duct ca with its in situ component of </a:t>
            </a:r>
            <a:r>
              <a:rPr lang="en-US" sz="3600" b="1" dirty="0" err="1"/>
              <a:t>comedo</a:t>
            </a:r>
            <a:r>
              <a:rPr lang="en-US" sz="3600" b="1" dirty="0"/>
              <a:t> type</a:t>
            </a:r>
          </a:p>
        </p:txBody>
      </p:sp>
      <p:graphicFrame>
        <p:nvGraphicFramePr>
          <p:cNvPr id="16387" name="Object 3"/>
          <p:cNvGraphicFramePr>
            <a:graphicFrameLocks noChangeAspect="1"/>
          </p:cNvGraphicFramePr>
          <p:nvPr/>
        </p:nvGraphicFramePr>
        <p:xfrm>
          <a:off x="2135560" y="1268761"/>
          <a:ext cx="8001000" cy="5127625"/>
        </p:xfrm>
        <a:graphic>
          <a:graphicData uri="http://schemas.openxmlformats.org/presentationml/2006/ole">
            <mc:AlternateContent xmlns:mc="http://schemas.openxmlformats.org/markup-compatibility/2006">
              <mc:Choice xmlns:v="urn:schemas-microsoft-com:vml" Requires="v">
                <p:oleObj spid="_x0000_s1034" name="Photo Editor Photo" r:id="rId4" imgW="4161905" imgH="3019048" progId="">
                  <p:embed/>
                </p:oleObj>
              </mc:Choice>
              <mc:Fallback>
                <p:oleObj name="Photo Editor Photo" r:id="rId4" imgW="4161905" imgH="3019048" progId="">
                  <p:embed/>
                  <p:pic>
                    <p:nvPicPr>
                      <p:cNvPr id="16387" name="Object 3"/>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b="11671"/>
                      <a:stretch>
                        <a:fillRect/>
                      </a:stretch>
                    </p:blipFill>
                    <p:spPr bwMode="auto">
                      <a:xfrm>
                        <a:off x="2135560" y="1268761"/>
                        <a:ext cx="80010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14</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2539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0" y="5657672"/>
            <a:ext cx="9144000" cy="1200329"/>
          </a:xfrm>
          <a:prstGeom prst="rect">
            <a:avLst/>
          </a:prstGeom>
          <a:noFill/>
          <a:ln w="9525">
            <a:noFill/>
            <a:miter lim="800000"/>
            <a:headEnd/>
            <a:tailEnd/>
          </a:ln>
          <a:effectLst/>
        </p:spPr>
        <p:txBody>
          <a:bodyPr>
            <a:spAutoFit/>
          </a:bodyPr>
          <a:lstStyle/>
          <a:p>
            <a:pPr>
              <a:spcBef>
                <a:spcPct val="50000"/>
              </a:spcBef>
            </a:pPr>
            <a:r>
              <a:rPr lang="en-US" sz="2400" b="1" dirty="0">
                <a:solidFill>
                  <a:prstClr val="black"/>
                </a:solidFill>
                <a:latin typeface="Calibri"/>
              </a:rPr>
              <a:t>Carcinoma of the left breast. F/60. A small lump was palpable, and when the hands were raised above the head tethering to the skin was accentuated (arrow). </a:t>
            </a:r>
          </a:p>
        </p:txBody>
      </p:sp>
      <p:sp>
        <p:nvSpPr>
          <p:cNvPr id="6149" name="Text Box 5"/>
          <p:cNvSpPr txBox="1">
            <a:spLocks noChangeArrowheads="1"/>
          </p:cNvSpPr>
          <p:nvPr/>
        </p:nvSpPr>
        <p:spPr bwMode="auto">
          <a:xfrm>
            <a:off x="1524000" y="1"/>
            <a:ext cx="9144000" cy="584775"/>
          </a:xfrm>
          <a:prstGeom prst="rect">
            <a:avLst/>
          </a:prstGeom>
          <a:solidFill>
            <a:srgbClr val="FFFFCC"/>
          </a:solidFill>
          <a:ln w="9525">
            <a:noFill/>
            <a:miter lim="800000"/>
            <a:headEnd/>
            <a:tailEnd/>
          </a:ln>
          <a:effectLst/>
        </p:spPr>
        <p:txBody>
          <a:bodyPr>
            <a:spAutoFit/>
          </a:bodyPr>
          <a:lstStyle/>
          <a:p>
            <a:pPr algn="ctr">
              <a:spcBef>
                <a:spcPct val="50000"/>
              </a:spcBef>
            </a:pPr>
            <a:r>
              <a:rPr lang="en-US" sz="3200" b="1" dirty="0">
                <a:solidFill>
                  <a:prstClr val="black"/>
                </a:solidFill>
                <a:latin typeface="Calibri"/>
              </a:rPr>
              <a:t>Invasive carcinoma breast</a:t>
            </a:r>
          </a:p>
        </p:txBody>
      </p:sp>
      <p:pic>
        <p:nvPicPr>
          <p:cNvPr id="6150" name="Picture 6"/>
          <p:cNvPicPr>
            <a:picLocks noChangeAspect="1" noChangeArrowheads="1"/>
          </p:cNvPicPr>
          <p:nvPr/>
        </p:nvPicPr>
        <p:blipFill>
          <a:blip r:embed="rId3" cstate="print"/>
          <a:srcRect/>
          <a:stretch>
            <a:fillRect/>
          </a:stretch>
        </p:blipFill>
        <p:spPr bwMode="auto">
          <a:xfrm>
            <a:off x="2279651" y="1125538"/>
            <a:ext cx="7370763" cy="4559300"/>
          </a:xfrm>
          <a:prstGeom prst="rect">
            <a:avLst/>
          </a:prstGeom>
          <a:noFill/>
          <a:ln w="9525">
            <a:noFill/>
            <a:miter lim="800000"/>
            <a:headEnd/>
            <a:tailEnd/>
          </a:ln>
          <a:effectLst/>
        </p:spPr>
      </p:pic>
      <p:sp>
        <p:nvSpPr>
          <p:cNvPr id="6151" name="Line 7"/>
          <p:cNvSpPr>
            <a:spLocks noChangeShapeType="1"/>
          </p:cNvSpPr>
          <p:nvPr/>
        </p:nvSpPr>
        <p:spPr bwMode="auto">
          <a:xfrm flipH="1" flipV="1">
            <a:off x="7248525" y="4652963"/>
            <a:ext cx="287338" cy="647700"/>
          </a:xfrm>
          <a:prstGeom prst="line">
            <a:avLst/>
          </a:prstGeom>
          <a:noFill/>
          <a:ln w="25400">
            <a:solidFill>
              <a:schemeClr val="tx1"/>
            </a:solidFill>
            <a:round/>
            <a:headEnd/>
            <a:tailEnd type="triangle" w="med" len="med"/>
          </a:ln>
          <a:effectLst/>
        </p:spPr>
        <p:txBody>
          <a:bodyPr/>
          <a:lstStyle/>
          <a:p>
            <a:pPr algn="r" rtl="1"/>
            <a:endParaRPr lang="ar-IQ">
              <a:solidFill>
                <a:prstClr val="black"/>
              </a:solidFill>
              <a:latin typeface="Calibri"/>
              <a:cs typeface="Arial" panose="020B0604020202020204" pitchFamily="34" charset="0"/>
            </a:endParaRPr>
          </a:p>
        </p:txBody>
      </p:sp>
      <p:sp>
        <p:nvSpPr>
          <p:cNvPr id="6" name="Slide Number Placeholder 5"/>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15</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33619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a:bodyPr>
          <a:lstStyle/>
          <a:p>
            <a:pPr lvl="0" algn="l" rtl="0">
              <a:buNone/>
            </a:pPr>
            <a:r>
              <a:rPr lang="en-US" sz="4000" b="1" i="1" dirty="0">
                <a:solidFill>
                  <a:srgbClr val="FF0000"/>
                </a:solidFill>
              </a:rPr>
              <a:t>Inflammatory carcinoma</a:t>
            </a:r>
            <a:r>
              <a:rPr lang="en-US" sz="4000" dirty="0">
                <a:solidFill>
                  <a:srgbClr val="FF0000"/>
                </a:solidFill>
              </a:rPr>
              <a:t> </a:t>
            </a:r>
          </a:p>
          <a:p>
            <a:pPr lvl="0" algn="l" rtl="0">
              <a:buNone/>
            </a:pPr>
            <a:r>
              <a:rPr lang="en-US" sz="3600" dirty="0"/>
              <a:t>Is defined clinically by an enlarged, swollen, </a:t>
            </a:r>
            <a:r>
              <a:rPr lang="en-US" sz="3600" dirty="0" err="1"/>
              <a:t>erythematous</a:t>
            </a:r>
            <a:r>
              <a:rPr lang="en-US" sz="3600" dirty="0"/>
              <a:t> breast, usually without a palpable mass.</a:t>
            </a:r>
          </a:p>
          <a:p>
            <a:pPr lvl="0" algn="l" rtl="0">
              <a:buNone/>
            </a:pPr>
            <a:r>
              <a:rPr lang="en-US" sz="3600" dirty="0"/>
              <a:t> The underlying carcinoma is generally poorly differentiated and diffusely invades the breast parenchyma.</a:t>
            </a:r>
          </a:p>
          <a:p>
            <a:pPr lvl="0" algn="l" rtl="0">
              <a:buNone/>
            </a:pPr>
            <a:r>
              <a:rPr lang="en-US" sz="3600" dirty="0"/>
              <a:t> The blockage of numerous dermal lymphatic spaces by carcinoma results in the clinical appearance.  True inflammation is minimal or absent.</a:t>
            </a:r>
          </a:p>
          <a:p>
            <a:pPr lvl="0" algn="l" rtl="0">
              <a:buNone/>
            </a:pPr>
            <a:r>
              <a:rPr lang="en-US" sz="3600" dirty="0"/>
              <a:t> Most of these tumors have distant metastases, and the prognosis is extremely poor.</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16</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36934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5589589"/>
            <a:ext cx="9144000" cy="1200329"/>
          </a:xfrm>
          <a:prstGeom prst="rect">
            <a:avLst/>
          </a:prstGeom>
          <a:noFill/>
          <a:ln w="9525">
            <a:noFill/>
            <a:miter lim="800000"/>
            <a:headEnd/>
            <a:tailEnd/>
          </a:ln>
          <a:effectLst/>
        </p:spPr>
        <p:txBody>
          <a:bodyPr>
            <a:spAutoFit/>
          </a:bodyPr>
          <a:lstStyle/>
          <a:p>
            <a:pPr>
              <a:spcBef>
                <a:spcPct val="50000"/>
              </a:spcBef>
            </a:pPr>
            <a:r>
              <a:rPr lang="en-US" sz="2400" b="1" dirty="0">
                <a:solidFill>
                  <a:prstClr val="black"/>
                </a:solidFill>
                <a:latin typeface="Calibri"/>
              </a:rPr>
              <a:t>Inflammatory carcinoma with malignant cells in the dermal </a:t>
            </a:r>
            <a:r>
              <a:rPr lang="en-US" sz="2400" b="1" dirty="0" err="1">
                <a:solidFill>
                  <a:prstClr val="black"/>
                </a:solidFill>
                <a:latin typeface="Calibri"/>
              </a:rPr>
              <a:t>lymphatics</a:t>
            </a:r>
            <a:r>
              <a:rPr lang="en-US" sz="2400" b="1" dirty="0">
                <a:solidFill>
                  <a:prstClr val="black"/>
                </a:solidFill>
                <a:latin typeface="Calibri"/>
              </a:rPr>
              <a:t>, which are associated with lymphocytic infiltration and </a:t>
            </a:r>
            <a:r>
              <a:rPr lang="en-US" sz="2400" b="1" dirty="0" err="1">
                <a:solidFill>
                  <a:prstClr val="black"/>
                </a:solidFill>
                <a:latin typeface="Calibri"/>
              </a:rPr>
              <a:t>stromal</a:t>
            </a:r>
            <a:r>
              <a:rPr lang="en-US" sz="2400" b="1" dirty="0">
                <a:solidFill>
                  <a:prstClr val="black"/>
                </a:solidFill>
                <a:latin typeface="Calibri"/>
              </a:rPr>
              <a:t> edema</a:t>
            </a:r>
          </a:p>
        </p:txBody>
      </p:sp>
      <p:pic>
        <p:nvPicPr>
          <p:cNvPr id="14340" name="Picture 4" descr="inflbrcalp"/>
          <p:cNvPicPr>
            <a:picLocks noChangeAspect="1" noChangeArrowheads="1"/>
          </p:cNvPicPr>
          <p:nvPr/>
        </p:nvPicPr>
        <p:blipFill>
          <a:blip r:embed="rId3" cstate="print">
            <a:lum bright="-12000" contrast="6000"/>
          </a:blip>
          <a:srcRect/>
          <a:stretch>
            <a:fillRect/>
          </a:stretch>
        </p:blipFill>
        <p:spPr bwMode="auto">
          <a:xfrm>
            <a:off x="1524001" y="765176"/>
            <a:ext cx="5364163" cy="4056063"/>
          </a:xfrm>
          <a:prstGeom prst="rect">
            <a:avLst/>
          </a:prstGeom>
          <a:noFill/>
        </p:spPr>
      </p:pic>
      <p:pic>
        <p:nvPicPr>
          <p:cNvPr id="14341" name="Picture 5" descr="inflbrcahp"/>
          <p:cNvPicPr>
            <a:picLocks noChangeAspect="1" noChangeArrowheads="1"/>
          </p:cNvPicPr>
          <p:nvPr/>
        </p:nvPicPr>
        <p:blipFill>
          <a:blip r:embed="rId4" cstate="print">
            <a:lum bright="-18000" contrast="12000"/>
          </a:blip>
          <a:srcRect/>
          <a:stretch>
            <a:fillRect/>
          </a:stretch>
        </p:blipFill>
        <p:spPr bwMode="auto">
          <a:xfrm>
            <a:off x="7342188" y="620714"/>
            <a:ext cx="3325812" cy="4681537"/>
          </a:xfrm>
          <a:prstGeom prst="rect">
            <a:avLst/>
          </a:prstGeom>
          <a:noFill/>
        </p:spPr>
      </p:pic>
      <p:sp>
        <p:nvSpPr>
          <p:cNvPr id="14342" name="Text Box 6"/>
          <p:cNvSpPr txBox="1">
            <a:spLocks noChangeArrowheads="1"/>
          </p:cNvSpPr>
          <p:nvPr/>
        </p:nvSpPr>
        <p:spPr bwMode="auto">
          <a:xfrm>
            <a:off x="1524000" y="1"/>
            <a:ext cx="9144000" cy="584775"/>
          </a:xfrm>
          <a:prstGeom prst="rect">
            <a:avLst/>
          </a:prstGeom>
          <a:solidFill>
            <a:srgbClr val="FFFFCC"/>
          </a:solidFill>
          <a:ln w="9525">
            <a:noFill/>
            <a:miter lim="800000"/>
            <a:headEnd/>
            <a:tailEnd/>
          </a:ln>
          <a:effectLst/>
        </p:spPr>
        <p:txBody>
          <a:bodyPr>
            <a:spAutoFit/>
          </a:bodyPr>
          <a:lstStyle/>
          <a:p>
            <a:pPr algn="ctr">
              <a:spcBef>
                <a:spcPct val="50000"/>
              </a:spcBef>
            </a:pPr>
            <a:r>
              <a:rPr lang="en-US" sz="3200" b="1" dirty="0">
                <a:solidFill>
                  <a:prstClr val="black"/>
                </a:solidFill>
                <a:latin typeface="Calibri"/>
              </a:rPr>
              <a:t>Inflammatory carcinoma </a:t>
            </a:r>
          </a:p>
        </p:txBody>
      </p:sp>
      <p:sp>
        <p:nvSpPr>
          <p:cNvPr id="6" name="Slide Number Placeholder 5"/>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17</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4946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20000"/>
          </a:bodyPr>
          <a:lstStyle/>
          <a:p>
            <a:pPr lvl="0" algn="l" rtl="0">
              <a:buNone/>
            </a:pPr>
            <a:r>
              <a:rPr lang="en-US" sz="4000" b="1" i="1" dirty="0">
                <a:solidFill>
                  <a:srgbClr val="FF0000"/>
                </a:solidFill>
              </a:rPr>
              <a:t>Invasive lobular carcinoma</a:t>
            </a:r>
          </a:p>
          <a:p>
            <a:pPr lvl="0" algn="l" rtl="0">
              <a:buFont typeface="Wingdings" pitchFamily="2" charset="2"/>
              <a:buChar char="ü"/>
            </a:pPr>
            <a:r>
              <a:rPr lang="en-US" dirty="0" smtClean="0"/>
              <a:t> Consists of cells morphologically identical to &amp; is usually associated with LCIS.</a:t>
            </a:r>
          </a:p>
          <a:p>
            <a:pPr lvl="0" algn="l" rtl="0">
              <a:buFont typeface="Wingdings" pitchFamily="2" charset="2"/>
              <a:buChar char="ü"/>
            </a:pPr>
            <a:r>
              <a:rPr lang="en-US" dirty="0" smtClean="0"/>
              <a:t> The cells invade individually into </a:t>
            </a:r>
            <a:r>
              <a:rPr lang="en-US" dirty="0" err="1" smtClean="0"/>
              <a:t>stroma</a:t>
            </a:r>
            <a:r>
              <a:rPr lang="en-US" dirty="0" smtClean="0"/>
              <a:t> and are often aligned in strands (Indian file).</a:t>
            </a:r>
          </a:p>
          <a:p>
            <a:pPr lvl="0" algn="l" rtl="0">
              <a:buFont typeface="Wingdings" pitchFamily="2" charset="2"/>
              <a:buChar char="ü"/>
            </a:pPr>
            <a:r>
              <a:rPr lang="en-US" dirty="0" smtClean="0"/>
              <a:t> Occasionally they surround cancerous or normal-appearing </a:t>
            </a:r>
            <a:r>
              <a:rPr lang="en-US" dirty="0" err="1" smtClean="0"/>
              <a:t>acini</a:t>
            </a:r>
            <a:r>
              <a:rPr lang="en-US" dirty="0" smtClean="0"/>
              <a:t> or ducts, creating a so-called bull's-eye pattern.</a:t>
            </a:r>
          </a:p>
          <a:p>
            <a:pPr lvl="0" algn="l" rtl="0">
              <a:buFont typeface="Wingdings" pitchFamily="2" charset="2"/>
              <a:buChar char="ü"/>
            </a:pPr>
            <a:r>
              <a:rPr lang="en-US" dirty="0" smtClean="0"/>
              <a:t>  Lobular carcinomas are also more frequently </a:t>
            </a:r>
            <a:r>
              <a:rPr lang="en-US" dirty="0" err="1" smtClean="0"/>
              <a:t>multicentric</a:t>
            </a:r>
            <a:r>
              <a:rPr lang="en-US" dirty="0" smtClean="0"/>
              <a:t> and bilateral (10% to 20%).</a:t>
            </a:r>
          </a:p>
          <a:p>
            <a:pPr lvl="0" algn="l" rtl="0">
              <a:buFont typeface="Wingdings" pitchFamily="2" charset="2"/>
              <a:buChar char="ü"/>
            </a:pPr>
            <a:r>
              <a:rPr lang="en-US" dirty="0" smtClean="0"/>
              <a:t> Almost all of these carcinomas express hormone receptors, but HER2/NEU </a:t>
            </a:r>
            <a:r>
              <a:rPr lang="en-US" dirty="0" err="1" smtClean="0"/>
              <a:t>overexpression</a:t>
            </a:r>
            <a:r>
              <a:rPr lang="en-US" dirty="0" smtClean="0"/>
              <a:t> is very rare or absent.</a:t>
            </a:r>
          </a:p>
          <a:p>
            <a:pPr lvl="0" algn="l" rtl="0">
              <a:buFont typeface="Wingdings" pitchFamily="2" charset="2"/>
              <a:buChar char="ü"/>
            </a:pPr>
            <a:r>
              <a:rPr lang="en-US" dirty="0" smtClean="0"/>
              <a:t> These tumors comprise fewer than 20% of all breast carcinomas.</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18</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30034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1"/>
            <a:ext cx="9144000" cy="549275"/>
          </a:xfrm>
          <a:solidFill>
            <a:srgbClr val="FFFFCC"/>
          </a:solidFill>
        </p:spPr>
        <p:txBody>
          <a:bodyPr/>
          <a:lstStyle/>
          <a:p>
            <a:r>
              <a:rPr lang="en-US" sz="2400" b="1"/>
              <a:t>Invasive lobular Ca</a:t>
            </a:r>
          </a:p>
        </p:txBody>
      </p:sp>
      <p:pic>
        <p:nvPicPr>
          <p:cNvPr id="14339" name="Picture 3" descr="20FF92"/>
          <p:cNvPicPr>
            <a:picLocks noChangeAspect="1" noChangeArrowheads="1"/>
          </p:cNvPicPr>
          <p:nvPr/>
        </p:nvPicPr>
        <p:blipFill>
          <a:blip r:embed="rId3" cstate="print">
            <a:lum bright="6000" contrast="6000"/>
          </a:blip>
          <a:srcRect t="12227" r="6039" b="12228"/>
          <a:stretch>
            <a:fillRect/>
          </a:stretch>
        </p:blipFill>
        <p:spPr bwMode="auto">
          <a:xfrm>
            <a:off x="1524000" y="685801"/>
            <a:ext cx="4419600" cy="2905125"/>
          </a:xfrm>
          <a:prstGeom prst="rect">
            <a:avLst/>
          </a:prstGeom>
          <a:noFill/>
        </p:spPr>
      </p:pic>
      <p:sp>
        <p:nvSpPr>
          <p:cNvPr id="14340" name="Text Box 4"/>
          <p:cNvSpPr txBox="1">
            <a:spLocks noChangeArrowheads="1"/>
          </p:cNvSpPr>
          <p:nvPr/>
        </p:nvSpPr>
        <p:spPr bwMode="auto">
          <a:xfrm>
            <a:off x="6528048" y="836713"/>
            <a:ext cx="3352800" cy="2246769"/>
          </a:xfrm>
          <a:prstGeom prst="rect">
            <a:avLst/>
          </a:prstGeom>
          <a:solidFill>
            <a:schemeClr val="tx1"/>
          </a:solidFill>
          <a:ln w="9525">
            <a:noFill/>
            <a:miter lim="800000"/>
            <a:headEnd/>
            <a:tailEnd/>
          </a:ln>
          <a:effectLst/>
        </p:spPr>
        <p:txBody>
          <a:bodyPr>
            <a:spAutoFit/>
          </a:bodyPr>
          <a:lstStyle/>
          <a:p>
            <a:pPr algn="ctr"/>
            <a:r>
              <a:rPr lang="en-US" sz="2800" b="1" dirty="0">
                <a:solidFill>
                  <a:prstClr val="white"/>
                </a:solidFill>
                <a:latin typeface="Calibri"/>
              </a:rPr>
              <a:t>The tumor cells are small and uniform with round nuclei and grow in an Indian file fashion.</a:t>
            </a:r>
          </a:p>
        </p:txBody>
      </p:sp>
      <p:pic>
        <p:nvPicPr>
          <p:cNvPr id="14341" name="Picture 5" descr="20FF94"/>
          <p:cNvPicPr>
            <a:picLocks noChangeAspect="1" noChangeArrowheads="1"/>
          </p:cNvPicPr>
          <p:nvPr/>
        </p:nvPicPr>
        <p:blipFill>
          <a:blip r:embed="rId4" cstate="print">
            <a:lum bright="6000" contrast="6000"/>
          </a:blip>
          <a:srcRect b="8861"/>
          <a:stretch>
            <a:fillRect/>
          </a:stretch>
        </p:blipFill>
        <p:spPr bwMode="auto">
          <a:xfrm>
            <a:off x="5791200" y="3533776"/>
            <a:ext cx="4876800" cy="3324225"/>
          </a:xfrm>
          <a:prstGeom prst="rect">
            <a:avLst/>
          </a:prstGeom>
          <a:noFill/>
        </p:spPr>
      </p:pic>
      <p:sp>
        <p:nvSpPr>
          <p:cNvPr id="14342" name="Text Box 6"/>
          <p:cNvSpPr txBox="1">
            <a:spLocks noChangeArrowheads="1"/>
          </p:cNvSpPr>
          <p:nvPr/>
        </p:nvSpPr>
        <p:spPr bwMode="auto">
          <a:xfrm>
            <a:off x="2207568" y="5157193"/>
            <a:ext cx="2971800" cy="830997"/>
          </a:xfrm>
          <a:prstGeom prst="rect">
            <a:avLst/>
          </a:prstGeom>
          <a:solidFill>
            <a:schemeClr val="tx1"/>
          </a:solidFill>
          <a:ln w="9525">
            <a:noFill/>
            <a:miter lim="800000"/>
            <a:headEnd/>
            <a:tailEnd/>
          </a:ln>
          <a:effectLst/>
        </p:spPr>
        <p:txBody>
          <a:bodyPr>
            <a:spAutoFit/>
          </a:bodyPr>
          <a:lstStyle/>
          <a:p>
            <a:pPr algn="ctr"/>
            <a:r>
              <a:rPr lang="en-US" sz="2400" b="1" dirty="0">
                <a:solidFill>
                  <a:prstClr val="white"/>
                </a:solidFill>
                <a:latin typeface="Calibri"/>
              </a:rPr>
              <a:t>Indian file pattern of growth of</a:t>
            </a:r>
          </a:p>
        </p:txBody>
      </p:sp>
      <p:sp>
        <p:nvSpPr>
          <p:cNvPr id="7" name="Slide Number Placeholder 6"/>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19</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70308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lvl="0" algn="l" rtl="0">
              <a:buNone/>
            </a:pPr>
            <a:r>
              <a:rPr lang="en-US" sz="4800" b="1" i="1" dirty="0">
                <a:solidFill>
                  <a:srgbClr val="FF0000"/>
                </a:solidFill>
                <a:effectLst>
                  <a:outerShdw blurRad="38100" dist="38100" dir="2700000" algn="tl">
                    <a:srgbClr val="000000">
                      <a:alpha val="43137"/>
                    </a:srgbClr>
                  </a:outerShdw>
                </a:effectLst>
              </a:rPr>
              <a:t>DCIS</a:t>
            </a:r>
            <a:r>
              <a:rPr lang="en-US" sz="4800" i="1" dirty="0">
                <a:solidFill>
                  <a:srgbClr val="FF0000"/>
                </a:solidFill>
                <a:effectLst>
                  <a:outerShdw blurRad="38100" dist="38100" dir="2700000" algn="tl">
                    <a:srgbClr val="000000">
                      <a:alpha val="43137"/>
                    </a:srgbClr>
                  </a:outerShdw>
                </a:effectLst>
              </a:rPr>
              <a:t> </a:t>
            </a:r>
            <a:endParaRPr lang="en-US" sz="4800" dirty="0">
              <a:solidFill>
                <a:srgbClr val="FF0000"/>
              </a:solidFill>
              <a:effectLst>
                <a:outerShdw blurRad="38100" dist="38100" dir="2700000" algn="tl">
                  <a:srgbClr val="000000">
                    <a:alpha val="43137"/>
                  </a:srgbClr>
                </a:outerShdw>
              </a:effectLst>
            </a:endParaRPr>
          </a:p>
          <a:p>
            <a:pPr lvl="1" algn="l" rtl="0">
              <a:buNone/>
            </a:pPr>
            <a:r>
              <a:rPr lang="en-US" sz="3200" dirty="0"/>
              <a:t>Has several of </a:t>
            </a:r>
            <a:r>
              <a:rPr lang="en-US" sz="3200" dirty="0" err="1"/>
              <a:t>histologic</a:t>
            </a:r>
            <a:r>
              <a:rPr lang="en-US" sz="3200" dirty="0"/>
              <a:t> appearances.</a:t>
            </a:r>
          </a:p>
          <a:p>
            <a:pPr lvl="1" algn="l" rtl="0">
              <a:buNone/>
            </a:pPr>
            <a:r>
              <a:rPr lang="en-US" sz="3200" dirty="0"/>
              <a:t> Architectural patterns are often mixed and include solid, </a:t>
            </a:r>
            <a:r>
              <a:rPr lang="en-US" sz="3200" dirty="0" err="1"/>
              <a:t>comedo</a:t>
            </a:r>
            <a:r>
              <a:rPr lang="en-US" sz="3200" dirty="0"/>
              <a:t>, </a:t>
            </a:r>
            <a:r>
              <a:rPr lang="en-US" sz="3200" dirty="0" err="1"/>
              <a:t>cribriform</a:t>
            </a:r>
            <a:r>
              <a:rPr lang="en-US" sz="3200" dirty="0"/>
              <a:t>, papillary, etc. </a:t>
            </a:r>
            <a:r>
              <a:rPr lang="en-US" sz="3200" b="1" dirty="0"/>
              <a:t> </a:t>
            </a:r>
            <a:endParaRPr lang="en-US" sz="3200" dirty="0"/>
          </a:p>
          <a:p>
            <a:pPr lvl="1" algn="l" rtl="0">
              <a:buNone/>
            </a:pPr>
            <a:r>
              <a:rPr lang="en-US" sz="3200" dirty="0"/>
              <a:t>Nuclear appearance ranges from bland and monotonous (low nuclear grade) to </a:t>
            </a:r>
            <a:r>
              <a:rPr lang="en-US" sz="3200" dirty="0" err="1"/>
              <a:t>pleomorphic</a:t>
            </a:r>
            <a:r>
              <a:rPr lang="en-US" sz="3200" dirty="0"/>
              <a:t> (high nuclear grade). </a:t>
            </a:r>
          </a:p>
          <a:p>
            <a:pPr lvl="1" algn="l" rtl="0">
              <a:buNone/>
            </a:pPr>
            <a:r>
              <a:rPr lang="en-US" sz="3200" dirty="0"/>
              <a:t>The </a:t>
            </a:r>
            <a:r>
              <a:rPr lang="en-US" sz="3200" i="1" u="sng" dirty="0" err="1"/>
              <a:t>comedo</a:t>
            </a:r>
            <a:r>
              <a:rPr lang="en-US" sz="3200" i="1" u="sng" dirty="0"/>
              <a:t> subtype</a:t>
            </a:r>
            <a:r>
              <a:rPr lang="en-US" sz="3200" dirty="0"/>
              <a:t> is distinctive and is characterized by cells with high-grade nuclei distending spaces with extensive central necrosis. The name derives from the toothpaste-like necrotic tissue that can be extruded from transected ducts with gentle pressure.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197573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lvl="0" algn="l" rtl="0">
              <a:buNone/>
            </a:pPr>
            <a:r>
              <a:rPr lang="en-US" sz="4400" b="1" i="1" dirty="0" err="1">
                <a:solidFill>
                  <a:srgbClr val="FF0000"/>
                </a:solidFill>
              </a:rPr>
              <a:t>Medullary</a:t>
            </a:r>
            <a:r>
              <a:rPr lang="en-US" sz="4400" b="1" i="1" dirty="0">
                <a:solidFill>
                  <a:srgbClr val="FF0000"/>
                </a:solidFill>
              </a:rPr>
              <a:t> carcinoma</a:t>
            </a:r>
          </a:p>
          <a:p>
            <a:pPr lvl="0" algn="l" rtl="0">
              <a:buNone/>
            </a:pPr>
            <a:r>
              <a:rPr lang="en-US" sz="4400" dirty="0"/>
              <a:t> Is a rare subtype, constituting 1% of cases.</a:t>
            </a:r>
          </a:p>
          <a:p>
            <a:pPr lvl="0" algn="l" rtl="0">
              <a:buNone/>
            </a:pPr>
            <a:r>
              <a:rPr lang="en-US" sz="4400" dirty="0"/>
              <a:t> These cancers consist of sheets of large </a:t>
            </a:r>
            <a:r>
              <a:rPr lang="en-US" sz="4400" dirty="0" err="1"/>
              <a:t>anaplastic</a:t>
            </a:r>
            <a:r>
              <a:rPr lang="en-US" sz="4400" dirty="0"/>
              <a:t> cells with pushing, well-circumscribed borders.</a:t>
            </a:r>
          </a:p>
          <a:p>
            <a:pPr lvl="0" algn="l" rtl="0">
              <a:buNone/>
            </a:pPr>
            <a:r>
              <a:rPr lang="en-US" sz="4400" dirty="0"/>
              <a:t> There is also a pronounced </a:t>
            </a:r>
            <a:r>
              <a:rPr lang="en-US" sz="4400" dirty="0" err="1"/>
              <a:t>lymphoplasmacytic</a:t>
            </a:r>
            <a:r>
              <a:rPr lang="en-US" sz="4400" dirty="0"/>
              <a:t> infiltrate.</a:t>
            </a:r>
          </a:p>
          <a:p>
            <a:pPr lvl="0" algn="l" rtl="0">
              <a:buNone/>
            </a:pPr>
            <a:r>
              <a:rPr lang="en-US" sz="4400" dirty="0"/>
              <a:t> These carcinomas uniformly lack hormone receptors and do not </a:t>
            </a:r>
            <a:r>
              <a:rPr lang="en-US" sz="4400" dirty="0" err="1"/>
              <a:t>overexpress</a:t>
            </a:r>
            <a:r>
              <a:rPr lang="en-US" sz="4400" dirty="0"/>
              <a:t> HER2/NEU.</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20</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08102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lvl="0" algn="l" rtl="0">
              <a:buNone/>
            </a:pPr>
            <a:r>
              <a:rPr lang="en-US" sz="4000" b="1" i="1" dirty="0">
                <a:solidFill>
                  <a:srgbClr val="FF0000"/>
                </a:solidFill>
              </a:rPr>
              <a:t>Colloid (</a:t>
            </a:r>
            <a:r>
              <a:rPr lang="en-US" sz="4000" b="1" i="1" dirty="0" err="1">
                <a:solidFill>
                  <a:srgbClr val="FF0000"/>
                </a:solidFill>
              </a:rPr>
              <a:t>mucinous</a:t>
            </a:r>
            <a:r>
              <a:rPr lang="en-US" sz="4000" b="1" i="1" dirty="0">
                <a:solidFill>
                  <a:srgbClr val="FF0000"/>
                </a:solidFill>
              </a:rPr>
              <a:t>) carcinoma</a:t>
            </a:r>
          </a:p>
          <a:p>
            <a:pPr lvl="0" algn="l" rtl="0">
              <a:buNone/>
            </a:pPr>
            <a:r>
              <a:rPr lang="en-US" dirty="0" smtClean="0"/>
              <a:t> Is also a rare subtype.</a:t>
            </a:r>
          </a:p>
          <a:p>
            <a:pPr lvl="0" algn="l" rtl="0">
              <a:buNone/>
            </a:pPr>
            <a:r>
              <a:rPr lang="en-US" dirty="0" smtClean="0"/>
              <a:t> The tumor cells produce abundant quantities of extracellular </a:t>
            </a:r>
            <a:r>
              <a:rPr lang="en-US" dirty="0" err="1" smtClean="0"/>
              <a:t>mucin</a:t>
            </a:r>
            <a:r>
              <a:rPr lang="en-US" dirty="0" smtClean="0"/>
              <a:t> that dissects into the surrounding </a:t>
            </a:r>
            <a:r>
              <a:rPr lang="en-US" dirty="0" err="1" smtClean="0"/>
              <a:t>stroma</a:t>
            </a:r>
            <a:r>
              <a:rPr lang="en-US" dirty="0" smtClean="0"/>
              <a:t>.</a:t>
            </a:r>
          </a:p>
          <a:p>
            <a:pPr lvl="0" algn="l" rtl="0">
              <a:buNone/>
            </a:pPr>
            <a:r>
              <a:rPr lang="en-US" dirty="0" smtClean="0"/>
              <a:t> Grossly the tumors are usually soft and gelatinous.</a:t>
            </a:r>
          </a:p>
          <a:p>
            <a:pPr lvl="0" algn="l" rtl="0">
              <a:buNone/>
            </a:pPr>
            <a:r>
              <a:rPr lang="en-US" sz="4000" b="1" i="1" dirty="0">
                <a:solidFill>
                  <a:srgbClr val="FF0000"/>
                </a:solidFill>
              </a:rPr>
              <a:t>Tubular carcinoma</a:t>
            </a:r>
          </a:p>
          <a:p>
            <a:pPr lvl="0" algn="l" rtl="0">
              <a:buNone/>
            </a:pPr>
            <a:r>
              <a:rPr lang="en-US" dirty="0" smtClean="0"/>
              <a:t> Rarely presents as palpable masses but account for 10% of invasive carcinomas smaller than 1 cm found with mammographic screening.</a:t>
            </a:r>
          </a:p>
          <a:p>
            <a:pPr lvl="0" algn="l" rtl="0">
              <a:buNone/>
            </a:pPr>
            <a:r>
              <a:rPr lang="en-US" dirty="0" smtClean="0"/>
              <a:t> It consists of well-formed tubules with low-grade nuclei.</a:t>
            </a:r>
          </a:p>
          <a:p>
            <a:pPr lvl="0" algn="l" rtl="0">
              <a:buNone/>
            </a:pPr>
            <a:r>
              <a:rPr lang="en-US" dirty="0" smtClean="0"/>
              <a:t> Lymph node metastases are rare, and prognosis is excellent.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21</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6334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lgn="l" rtl="0">
              <a:buNone/>
            </a:pPr>
            <a:r>
              <a:rPr lang="en-US" sz="4400" b="1" dirty="0">
                <a:solidFill>
                  <a:srgbClr val="FF0000"/>
                </a:solidFill>
              </a:rPr>
              <a:t>Features Common to All Invasive Cancers</a:t>
            </a:r>
            <a:r>
              <a:rPr lang="en-US" sz="4400" dirty="0">
                <a:solidFill>
                  <a:srgbClr val="FF0000"/>
                </a:solidFill>
              </a:rPr>
              <a:t>:</a:t>
            </a:r>
          </a:p>
          <a:p>
            <a:pPr algn="l" rtl="0">
              <a:buNone/>
            </a:pPr>
            <a:r>
              <a:rPr lang="en-US" dirty="0" smtClean="0"/>
              <a:t> </a:t>
            </a:r>
            <a:r>
              <a:rPr lang="en-US" sz="3600" dirty="0"/>
              <a:t>In all forms of BRCA discussed previously, progression of the disease leads to certain local morphologic features. </a:t>
            </a:r>
          </a:p>
          <a:p>
            <a:pPr algn="l" rtl="0">
              <a:buNone/>
            </a:pPr>
            <a:r>
              <a:rPr lang="en-US" sz="3600" dirty="0"/>
              <a:t>These include a tendency to become adherent to the pectoral muscles or deep fascia of the chest wall, with consequent fixation of the lesion, as well as adherence to the overlying skin, with retraction or dimpling of the skin or nipple. </a:t>
            </a:r>
            <a:endParaRPr lang="ar-IQ" sz="3600"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22</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9523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lgn="l" rtl="0">
              <a:buNone/>
            </a:pPr>
            <a:r>
              <a:rPr lang="en-US" dirty="0" smtClean="0"/>
              <a:t> </a:t>
            </a:r>
            <a:r>
              <a:rPr lang="en-US" sz="4000" dirty="0"/>
              <a:t>The latter is an important sign, because it may be the first indication of a lesion, observed by the woman herself during self-examination.</a:t>
            </a:r>
          </a:p>
          <a:p>
            <a:pPr algn="l" rtl="0">
              <a:buNone/>
            </a:pPr>
            <a:r>
              <a:rPr lang="en-US" sz="4000" dirty="0"/>
              <a:t> Involvement of the lymphatic pathways may cause localized </a:t>
            </a:r>
            <a:r>
              <a:rPr lang="en-US" sz="4000" dirty="0" err="1"/>
              <a:t>lymphedema</a:t>
            </a:r>
            <a:r>
              <a:rPr lang="en-US" sz="4000" dirty="0"/>
              <a:t>.</a:t>
            </a:r>
          </a:p>
          <a:p>
            <a:pPr algn="l" rtl="0">
              <a:buNone/>
            </a:pPr>
            <a:r>
              <a:rPr lang="en-US" sz="4000" dirty="0"/>
              <a:t> In these cases the skin becomes thickened around exaggerated hair follicles, a change known as </a:t>
            </a:r>
            <a:r>
              <a:rPr lang="en-US" sz="4000" b="1" i="1" dirty="0" err="1"/>
              <a:t>peau</a:t>
            </a:r>
            <a:r>
              <a:rPr lang="en-US" sz="4000" b="1" i="1" dirty="0"/>
              <a:t> </a:t>
            </a:r>
            <a:r>
              <a:rPr lang="en-US" sz="4000" b="1" i="1" dirty="0" err="1"/>
              <a:t>d'orange</a:t>
            </a:r>
            <a:r>
              <a:rPr lang="en-US" sz="4000" dirty="0"/>
              <a:t> (orange peel) .</a:t>
            </a:r>
            <a:endParaRPr lang="ar-IQ" sz="4000"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23</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81947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REST040"/>
          <p:cNvPicPr>
            <a:picLocks noChangeAspect="1" noChangeArrowheads="1"/>
          </p:cNvPicPr>
          <p:nvPr/>
        </p:nvPicPr>
        <p:blipFill>
          <a:blip r:embed="rId3" cstate="print">
            <a:lum bright="24000" contrast="6000"/>
          </a:blip>
          <a:srcRect/>
          <a:stretch>
            <a:fillRect/>
          </a:stretch>
        </p:blipFill>
        <p:spPr bwMode="auto">
          <a:xfrm>
            <a:off x="2423592" y="620689"/>
            <a:ext cx="7696200" cy="5040313"/>
          </a:xfrm>
          <a:prstGeom prst="rect">
            <a:avLst/>
          </a:prstGeom>
          <a:noFill/>
        </p:spPr>
      </p:pic>
      <p:sp>
        <p:nvSpPr>
          <p:cNvPr id="18435" name="Text Box 3"/>
          <p:cNvSpPr txBox="1">
            <a:spLocks noChangeArrowheads="1"/>
          </p:cNvSpPr>
          <p:nvPr/>
        </p:nvSpPr>
        <p:spPr bwMode="auto">
          <a:xfrm>
            <a:off x="1524000" y="5661249"/>
            <a:ext cx="9144000" cy="1323439"/>
          </a:xfrm>
          <a:prstGeom prst="rect">
            <a:avLst/>
          </a:prstGeom>
          <a:solidFill>
            <a:schemeClr val="tx1"/>
          </a:solidFill>
          <a:ln w="9525">
            <a:noFill/>
            <a:miter lim="800000"/>
            <a:headEnd/>
            <a:tailEnd/>
          </a:ln>
          <a:effectLst/>
        </p:spPr>
        <p:txBody>
          <a:bodyPr>
            <a:spAutoFit/>
          </a:bodyPr>
          <a:lstStyle/>
          <a:p>
            <a:pPr algn="ctr"/>
            <a:r>
              <a:rPr lang="en-US" sz="2000" b="1" dirty="0">
                <a:solidFill>
                  <a:prstClr val="white"/>
                </a:solidFill>
                <a:latin typeface="Calibri"/>
              </a:rPr>
              <a:t>Note the gross </a:t>
            </a:r>
            <a:r>
              <a:rPr lang="en-US" sz="2000" b="1" dirty="0" err="1">
                <a:solidFill>
                  <a:prstClr val="white"/>
                </a:solidFill>
                <a:latin typeface="Calibri"/>
              </a:rPr>
              <a:t>cutaneous</a:t>
            </a:r>
            <a:r>
              <a:rPr lang="en-US" sz="2000" b="1" dirty="0">
                <a:solidFill>
                  <a:prstClr val="white"/>
                </a:solidFill>
                <a:latin typeface="Calibri"/>
              </a:rPr>
              <a:t> changes associated with an underlying carcinoma of breast. These are due to dermal lymphatic invasion by carcinoma that has resulted in the grossly thickened, </a:t>
            </a:r>
            <a:r>
              <a:rPr lang="en-US" sz="2000" b="1" dirty="0" err="1">
                <a:solidFill>
                  <a:prstClr val="white"/>
                </a:solidFill>
                <a:latin typeface="Calibri"/>
              </a:rPr>
              <a:t>erythematous</a:t>
            </a:r>
            <a:r>
              <a:rPr lang="en-US" sz="2000" b="1" dirty="0">
                <a:solidFill>
                  <a:prstClr val="white"/>
                </a:solidFill>
                <a:latin typeface="Calibri"/>
              </a:rPr>
              <a:t>, and rough skin surface with the appearance of an orange peel ("</a:t>
            </a:r>
            <a:r>
              <a:rPr lang="en-US" sz="2000" b="1" dirty="0" err="1">
                <a:solidFill>
                  <a:prstClr val="white"/>
                </a:solidFill>
                <a:latin typeface="Calibri"/>
              </a:rPr>
              <a:t>peau</a:t>
            </a:r>
            <a:r>
              <a:rPr lang="en-US" sz="2000" b="1" dirty="0">
                <a:solidFill>
                  <a:prstClr val="white"/>
                </a:solidFill>
                <a:latin typeface="Calibri"/>
              </a:rPr>
              <a:t> </a:t>
            </a:r>
            <a:r>
              <a:rPr lang="en-US" sz="2000" b="1" dirty="0" err="1">
                <a:solidFill>
                  <a:prstClr val="white"/>
                </a:solidFill>
                <a:latin typeface="Calibri"/>
              </a:rPr>
              <a:t>d'orange</a:t>
            </a:r>
            <a:r>
              <a:rPr lang="en-US" sz="2000" b="1" dirty="0">
                <a:solidFill>
                  <a:prstClr val="white"/>
                </a:solidFill>
                <a:latin typeface="Calibri"/>
              </a:rPr>
              <a:t>").</a:t>
            </a:r>
          </a:p>
        </p:txBody>
      </p:sp>
      <p:sp>
        <p:nvSpPr>
          <p:cNvPr id="18436" name="Text Box 4"/>
          <p:cNvSpPr txBox="1">
            <a:spLocks noChangeArrowheads="1"/>
          </p:cNvSpPr>
          <p:nvPr/>
        </p:nvSpPr>
        <p:spPr bwMode="auto">
          <a:xfrm>
            <a:off x="1524000" y="1"/>
            <a:ext cx="9144000" cy="646331"/>
          </a:xfrm>
          <a:prstGeom prst="rect">
            <a:avLst/>
          </a:prstGeom>
          <a:solidFill>
            <a:srgbClr val="FFFFCC"/>
          </a:solidFill>
          <a:ln w="9525">
            <a:noFill/>
            <a:miter lim="800000"/>
            <a:headEnd/>
            <a:tailEnd/>
          </a:ln>
          <a:effectLst/>
        </p:spPr>
        <p:txBody>
          <a:bodyPr>
            <a:spAutoFit/>
          </a:bodyPr>
          <a:lstStyle/>
          <a:p>
            <a:pPr algn="ctr">
              <a:spcBef>
                <a:spcPct val="50000"/>
              </a:spcBef>
            </a:pPr>
            <a:r>
              <a:rPr lang="en-US" sz="3600" b="1" dirty="0">
                <a:solidFill>
                  <a:prstClr val="black"/>
                </a:solidFill>
                <a:latin typeface="Calibri"/>
              </a:rPr>
              <a:t>Inflammatory carcinoma </a:t>
            </a:r>
          </a:p>
        </p:txBody>
      </p:sp>
      <p:sp>
        <p:nvSpPr>
          <p:cNvPr id="5" name="Slide Number Placeholder 4"/>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24</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681261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algn="l" rtl="0">
              <a:buNone/>
            </a:pPr>
            <a:r>
              <a:rPr lang="en-US" sz="3600" b="1" dirty="0">
                <a:solidFill>
                  <a:srgbClr val="FF0000"/>
                </a:solidFill>
              </a:rPr>
              <a:t>Spread of Breast Cancer</a:t>
            </a:r>
            <a:endParaRPr lang="en-US" sz="3600" dirty="0">
              <a:solidFill>
                <a:srgbClr val="FF0000"/>
              </a:solidFill>
            </a:endParaRPr>
          </a:p>
          <a:p>
            <a:pPr algn="l" rtl="0">
              <a:buNone/>
            </a:pPr>
            <a:r>
              <a:rPr lang="en-US" sz="4000" dirty="0"/>
              <a:t>Spread eventually occurs through lymphatic and </a:t>
            </a:r>
            <a:r>
              <a:rPr lang="en-US" sz="4000" dirty="0" err="1"/>
              <a:t>hematogenous</a:t>
            </a:r>
            <a:r>
              <a:rPr lang="en-US" sz="4000" dirty="0"/>
              <a:t> channels. </a:t>
            </a:r>
          </a:p>
          <a:p>
            <a:pPr algn="l" rtl="0">
              <a:buNone/>
            </a:pPr>
            <a:r>
              <a:rPr lang="en-US" sz="4000" dirty="0"/>
              <a:t>Lymph node metastases</a:t>
            </a:r>
            <a:r>
              <a:rPr lang="en-US" sz="4000" b="1" i="1" dirty="0"/>
              <a:t> </a:t>
            </a:r>
            <a:r>
              <a:rPr lang="en-US" sz="4000" dirty="0"/>
              <a:t>are present in about 40% of cancers presenting as palpable masses but in fewer than 15% of cases found by mammography.</a:t>
            </a:r>
          </a:p>
          <a:p>
            <a:pPr algn="l" rtl="0">
              <a:buNone/>
            </a:pPr>
            <a:r>
              <a:rPr lang="en-US" sz="4000" dirty="0"/>
              <a:t> Outer quadrant and centrally located lesions typically spread first to the </a:t>
            </a:r>
            <a:r>
              <a:rPr lang="en-US" sz="4000" dirty="0" err="1"/>
              <a:t>axillary</a:t>
            </a:r>
            <a:r>
              <a:rPr lang="en-US" sz="4000" dirty="0"/>
              <a:t> nodes. Those in the inner quadrants often involve the lymph node along the internal mammary arteries. </a:t>
            </a:r>
            <a:endParaRPr lang="ar-IQ" sz="4000"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25</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53629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l" rtl="0">
              <a:buNone/>
            </a:pPr>
            <a:r>
              <a:rPr lang="en-US" sz="4000" dirty="0"/>
              <a:t>The </a:t>
            </a:r>
            <a:r>
              <a:rPr lang="en-US" sz="4000" dirty="0" err="1"/>
              <a:t>supraclavicular</a:t>
            </a:r>
            <a:r>
              <a:rPr lang="en-US" sz="4000" dirty="0"/>
              <a:t> nodes are sometimes the primary site of spread, but they may become involved only after the </a:t>
            </a:r>
            <a:r>
              <a:rPr lang="en-US" sz="4000" dirty="0" err="1"/>
              <a:t>axillary</a:t>
            </a:r>
            <a:r>
              <a:rPr lang="en-US" sz="4000" dirty="0"/>
              <a:t> and internal mammary nodes are affected.</a:t>
            </a:r>
          </a:p>
          <a:p>
            <a:pPr algn="l" rtl="0">
              <a:buNone/>
            </a:pPr>
            <a:r>
              <a:rPr lang="en-US" sz="4000" dirty="0"/>
              <a:t> More distant dissemination eventually ensues, with metastatic involvement of almost any organ or tissue in the body</a:t>
            </a:r>
            <a:r>
              <a:rPr lang="en-US" sz="4000" i="1" dirty="0"/>
              <a:t>.</a:t>
            </a:r>
          </a:p>
          <a:p>
            <a:pPr algn="l" rtl="0">
              <a:buNone/>
            </a:pPr>
            <a:r>
              <a:rPr lang="en-US" sz="3600" i="1" dirty="0"/>
              <a:t> </a:t>
            </a: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26</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69582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lgn="l" rtl="0">
              <a:buNone/>
            </a:pPr>
            <a:r>
              <a:rPr lang="en-US" sz="4400" i="1" dirty="0"/>
              <a:t>Favored locations are the lungs, skeleton, liver, and adrenals and (less commonly) the brain.</a:t>
            </a:r>
          </a:p>
          <a:p>
            <a:pPr algn="l" rtl="0">
              <a:buNone/>
            </a:pPr>
            <a:r>
              <a:rPr lang="en-US" sz="4400" dirty="0"/>
              <a:t> However, no site is immune. </a:t>
            </a:r>
          </a:p>
          <a:p>
            <a:pPr algn="l" rtl="0">
              <a:buNone/>
            </a:pPr>
            <a:r>
              <a:rPr lang="en-US" sz="4400" dirty="0"/>
              <a:t>Metastases may appear many years after apparent therapeutic control of the primary lesion, sometimes 15 years later.</a:t>
            </a:r>
          </a:p>
          <a:p>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27</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41962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l" rtl="0">
              <a:buNone/>
            </a:pPr>
            <a:r>
              <a:rPr lang="en-US" sz="4000" b="1" dirty="0">
                <a:solidFill>
                  <a:srgbClr val="FF0000"/>
                </a:solidFill>
              </a:rPr>
              <a:t>Clinical Course</a:t>
            </a:r>
            <a:endParaRPr lang="en-US" sz="4000" dirty="0">
              <a:solidFill>
                <a:srgbClr val="FF0000"/>
              </a:solidFill>
            </a:endParaRPr>
          </a:p>
          <a:p>
            <a:pPr algn="l" rtl="0">
              <a:buNone/>
            </a:pPr>
            <a:r>
              <a:rPr lang="en-US" sz="4000" dirty="0"/>
              <a:t>When BRCA is discovered by the woman or her physician, it is felt as a deceptively discrete, solitary, painless, and movable mass.</a:t>
            </a:r>
          </a:p>
          <a:p>
            <a:pPr algn="l" rtl="0">
              <a:buNone/>
            </a:pPr>
            <a:r>
              <a:rPr lang="en-US" sz="4000" dirty="0"/>
              <a:t> At this time, the carcinoma is typically 2 to 3 cm in size, and involvement of the regional lymph nodes (most often </a:t>
            </a:r>
            <a:r>
              <a:rPr lang="en-US" sz="4000" dirty="0" err="1"/>
              <a:t>axillary</a:t>
            </a:r>
            <a:r>
              <a:rPr lang="en-US" sz="4000" dirty="0"/>
              <a:t>) is already present in about half of patients.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28</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407012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algn="l" rtl="0">
              <a:buNone/>
            </a:pPr>
            <a:r>
              <a:rPr lang="en-US" sz="4400" dirty="0"/>
              <a:t>With mammographic screening, carcinomas are frequently detected before they become palpable.</a:t>
            </a:r>
          </a:p>
          <a:p>
            <a:pPr algn="l" rtl="0">
              <a:buNone/>
            </a:pPr>
            <a:r>
              <a:rPr lang="en-US" sz="4400" dirty="0"/>
              <a:t> The average invasive carcinoma found by screening is around 1 cm in size, and only 15% of these have nodal metastases.</a:t>
            </a:r>
          </a:p>
          <a:p>
            <a:pPr algn="l" rtl="0">
              <a:buNone/>
            </a:pPr>
            <a:r>
              <a:rPr lang="en-US" sz="4400" dirty="0"/>
              <a:t> In addition, in many women DCIS is detected before the development of invasive carcinoma.</a:t>
            </a:r>
            <a:endParaRPr lang="ar-IQ" sz="4400"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29</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3699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a:bodyPr>
          <a:lstStyle/>
          <a:p>
            <a:pPr algn="l" rtl="0">
              <a:buFont typeface="Wingdings" pitchFamily="2" charset="2"/>
              <a:buChar char="ü"/>
            </a:pPr>
            <a:r>
              <a:rPr lang="en-US" sz="4400" dirty="0"/>
              <a:t>DCIS only rarely presents as a palpable or </a:t>
            </a:r>
            <a:r>
              <a:rPr lang="en-US" sz="4400" dirty="0" err="1"/>
              <a:t>radiologically</a:t>
            </a:r>
            <a:r>
              <a:rPr lang="en-US" sz="4400" dirty="0"/>
              <a:t> detectable mass.</a:t>
            </a:r>
          </a:p>
          <a:p>
            <a:pPr algn="l" rtl="0">
              <a:buFont typeface="Wingdings" pitchFamily="2" charset="2"/>
              <a:buChar char="ü"/>
            </a:pPr>
            <a:r>
              <a:rPr lang="en-US" sz="4400" dirty="0"/>
              <a:t> If detection is delayed, a palpable mass or nipple discharge may develop.</a:t>
            </a:r>
          </a:p>
          <a:p>
            <a:pPr algn="l" rtl="0">
              <a:buFont typeface="Wingdings" pitchFamily="2" charset="2"/>
              <a:buChar char="ü"/>
            </a:pPr>
            <a:r>
              <a:rPr lang="en-US" sz="4400" dirty="0"/>
              <a:t> The cells in the better differentiated tumors express estrogen and, less often, progesterone receptors.</a:t>
            </a:r>
          </a:p>
          <a:p>
            <a:pPr algn="l" rtl="0">
              <a:buFont typeface="Wingdings" pitchFamily="2" charset="2"/>
              <a:buChar char="ü"/>
            </a:pPr>
            <a:r>
              <a:rPr lang="en-US" sz="4400" dirty="0"/>
              <a:t> The prognosis for DCIS is excellent, with over 97% long-term survival after simple mastectomy.</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3</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849172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algn="l" rtl="0">
              <a:buNone/>
            </a:pPr>
            <a:r>
              <a:rPr lang="en-US" b="1" dirty="0" smtClean="0">
                <a:solidFill>
                  <a:schemeClr val="accent1"/>
                </a:solidFill>
              </a:rPr>
              <a:t>Prognosis</a:t>
            </a:r>
            <a:r>
              <a:rPr lang="en-US" dirty="0" smtClean="0">
                <a:solidFill>
                  <a:schemeClr val="accent1"/>
                </a:solidFill>
              </a:rPr>
              <a:t> </a:t>
            </a:r>
          </a:p>
          <a:p>
            <a:pPr algn="l" rtl="0">
              <a:buNone/>
            </a:pPr>
            <a:r>
              <a:rPr lang="en-US" dirty="0" smtClean="0"/>
              <a:t>This is influenced by the following (note that the first three are components of tumor stage):</a:t>
            </a:r>
          </a:p>
          <a:p>
            <a:pPr lvl="0" algn="l" rtl="0">
              <a:buNone/>
            </a:pPr>
            <a:r>
              <a:rPr lang="en-US" b="1" i="1" dirty="0" smtClean="0">
                <a:solidFill>
                  <a:schemeClr val="accent1"/>
                </a:solidFill>
              </a:rPr>
              <a:t>1. The size of the primary carcinoma</a:t>
            </a:r>
            <a:r>
              <a:rPr lang="en-US" i="1" dirty="0" smtClean="0">
                <a:solidFill>
                  <a:schemeClr val="accent1"/>
                </a:solidFill>
              </a:rPr>
              <a:t>.</a:t>
            </a:r>
            <a:r>
              <a:rPr lang="en-US" dirty="0" smtClean="0">
                <a:solidFill>
                  <a:schemeClr val="accent1"/>
                </a:solidFill>
              </a:rPr>
              <a:t> </a:t>
            </a:r>
            <a:r>
              <a:rPr lang="en-US" dirty="0" smtClean="0"/>
              <a:t>Invasive carcinomas smaller than 1 cm have an excellent prognosis in the absence of lymph node metastases </a:t>
            </a:r>
          </a:p>
          <a:p>
            <a:pPr lvl="0" algn="l" rtl="0">
              <a:buNone/>
            </a:pPr>
            <a:r>
              <a:rPr lang="en-US" b="1" i="1" dirty="0" smtClean="0">
                <a:solidFill>
                  <a:schemeClr val="accent1"/>
                </a:solidFill>
              </a:rPr>
              <a:t>2. Lymph node involvement and the number of lymph nodes involved by metastases</a:t>
            </a:r>
            <a:r>
              <a:rPr lang="en-US" i="1" dirty="0" smtClean="0">
                <a:solidFill>
                  <a:schemeClr val="accent1"/>
                </a:solidFill>
              </a:rPr>
              <a:t>.</a:t>
            </a:r>
          </a:p>
          <a:p>
            <a:pPr lvl="0" algn="l" rtl="0">
              <a:buNone/>
            </a:pPr>
            <a:r>
              <a:rPr lang="en-US" dirty="0" smtClean="0">
                <a:solidFill>
                  <a:schemeClr val="accent1"/>
                </a:solidFill>
              </a:rPr>
              <a:t> </a:t>
            </a:r>
            <a:r>
              <a:rPr lang="en-US" dirty="0" smtClean="0"/>
              <a:t>With no </a:t>
            </a:r>
            <a:r>
              <a:rPr lang="en-US" dirty="0" err="1" smtClean="0"/>
              <a:t>axillary</a:t>
            </a:r>
            <a:r>
              <a:rPr lang="en-US" dirty="0" smtClean="0"/>
              <a:t> node involvement, the 5-year survival rate is close to 90%.</a:t>
            </a:r>
          </a:p>
          <a:p>
            <a:pPr lvl="0" algn="l" rtl="0">
              <a:buNone/>
            </a:pPr>
            <a:r>
              <a:rPr lang="en-US" dirty="0" smtClean="0"/>
              <a:t> The survival rate decreases with each involved lymph node and is less than 50% with 16 or more involved nodes.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30</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594814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lvl="0" algn="l" rtl="0">
              <a:buNone/>
            </a:pPr>
            <a:r>
              <a:rPr lang="en-US" sz="3600" b="1" i="1" dirty="0">
                <a:solidFill>
                  <a:schemeClr val="accent1"/>
                </a:solidFill>
              </a:rPr>
              <a:t>3. Distant metastases</a:t>
            </a:r>
            <a:r>
              <a:rPr lang="en-US" sz="3600" i="1" dirty="0">
                <a:solidFill>
                  <a:schemeClr val="accent1"/>
                </a:solidFill>
              </a:rPr>
              <a:t>.</a:t>
            </a:r>
            <a:r>
              <a:rPr lang="en-US" sz="3600" dirty="0">
                <a:solidFill>
                  <a:schemeClr val="accent1"/>
                </a:solidFill>
              </a:rPr>
              <a:t> </a:t>
            </a:r>
            <a:r>
              <a:rPr lang="en-US" sz="3600" dirty="0"/>
              <a:t>At this stage the disease is rarely curable, although chemotherapy may prolong survival. </a:t>
            </a:r>
          </a:p>
          <a:p>
            <a:pPr lvl="0" algn="l" rtl="0">
              <a:buNone/>
            </a:pPr>
            <a:r>
              <a:rPr lang="en-US" sz="3600" b="1" i="1" dirty="0">
                <a:solidFill>
                  <a:schemeClr val="accent1"/>
                </a:solidFill>
              </a:rPr>
              <a:t>4. The grade</a:t>
            </a:r>
            <a:r>
              <a:rPr lang="en-US" sz="3600" i="1" dirty="0">
                <a:solidFill>
                  <a:schemeClr val="accent1"/>
                </a:solidFill>
              </a:rPr>
              <a:t>;</a:t>
            </a:r>
            <a:r>
              <a:rPr lang="en-US" sz="3600" dirty="0">
                <a:solidFill>
                  <a:schemeClr val="accent1"/>
                </a:solidFill>
              </a:rPr>
              <a:t> </a:t>
            </a:r>
            <a:r>
              <a:rPr lang="en-US" sz="3600" dirty="0"/>
              <a:t>Well-differentiated carcinomas have a significantly better prognosis as compared with poorly differentiated carcinomas. </a:t>
            </a:r>
          </a:p>
          <a:p>
            <a:pPr lvl="0" algn="l" rtl="0">
              <a:buNone/>
            </a:pPr>
            <a:r>
              <a:rPr lang="en-US" sz="3600" b="1" i="1" dirty="0">
                <a:solidFill>
                  <a:schemeClr val="accent1"/>
                </a:solidFill>
              </a:rPr>
              <a:t>5. The </a:t>
            </a:r>
            <a:r>
              <a:rPr lang="en-US" sz="3600" b="1" i="1" dirty="0" err="1">
                <a:solidFill>
                  <a:schemeClr val="accent1"/>
                </a:solidFill>
              </a:rPr>
              <a:t>histologic</a:t>
            </a:r>
            <a:r>
              <a:rPr lang="en-US" sz="3600" b="1" i="1" dirty="0">
                <a:solidFill>
                  <a:schemeClr val="accent1"/>
                </a:solidFill>
              </a:rPr>
              <a:t> type</a:t>
            </a:r>
            <a:r>
              <a:rPr lang="en-US" sz="3600" i="1" dirty="0">
                <a:solidFill>
                  <a:schemeClr val="accent1"/>
                </a:solidFill>
              </a:rPr>
              <a:t>;</a:t>
            </a:r>
            <a:r>
              <a:rPr lang="en-US" sz="3600" dirty="0">
                <a:solidFill>
                  <a:schemeClr val="accent1"/>
                </a:solidFill>
              </a:rPr>
              <a:t> </a:t>
            </a:r>
            <a:r>
              <a:rPr lang="en-US" sz="3600" dirty="0"/>
              <a:t>all specialized types of breast carcinoma (tubular, </a:t>
            </a:r>
            <a:r>
              <a:rPr lang="en-US" sz="3600" dirty="0" err="1"/>
              <a:t>medullary</a:t>
            </a:r>
            <a:r>
              <a:rPr lang="en-US" sz="3600" dirty="0"/>
              <a:t>, and </a:t>
            </a:r>
            <a:r>
              <a:rPr lang="en-US" sz="3600" dirty="0" err="1"/>
              <a:t>mucinous</a:t>
            </a:r>
            <a:r>
              <a:rPr lang="en-US" sz="3600" dirty="0"/>
              <a:t>) have a somewhat better prognosis than carcinomas NOS.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31</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648662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20000"/>
          </a:bodyPr>
          <a:lstStyle/>
          <a:p>
            <a:pPr lvl="0" algn="l" rtl="0">
              <a:buNone/>
            </a:pPr>
            <a:r>
              <a:rPr lang="en-US" b="1" i="1" dirty="0" smtClean="0">
                <a:solidFill>
                  <a:schemeClr val="accent1"/>
                </a:solidFill>
              </a:rPr>
              <a:t>6. Estrogen or progesterone receptors status</a:t>
            </a:r>
            <a:r>
              <a:rPr lang="en-US" i="1" dirty="0" smtClean="0">
                <a:solidFill>
                  <a:schemeClr val="accent1"/>
                </a:solidFill>
              </a:rPr>
              <a:t>: </a:t>
            </a:r>
            <a:r>
              <a:rPr lang="en-US" dirty="0" smtClean="0"/>
              <a:t>determining the presence or absence of these </a:t>
            </a:r>
            <a:r>
              <a:rPr lang="en-US" dirty="0" err="1" smtClean="0"/>
              <a:t>receptos</a:t>
            </a:r>
            <a:r>
              <a:rPr lang="en-US" dirty="0" smtClean="0"/>
              <a:t> is to predict the response to therapy and thus indirectly the prognosis.</a:t>
            </a:r>
          </a:p>
          <a:p>
            <a:pPr lvl="0" algn="l" rtl="0">
              <a:buNone/>
            </a:pPr>
            <a:r>
              <a:rPr lang="en-US" dirty="0" smtClean="0"/>
              <a:t> The highest rate of response is to anti-estrogen therapy (</a:t>
            </a:r>
            <a:r>
              <a:rPr lang="en-US" dirty="0" err="1" smtClean="0"/>
              <a:t>oophorectomy</a:t>
            </a:r>
            <a:r>
              <a:rPr lang="en-US" dirty="0" smtClean="0"/>
              <a:t> or </a:t>
            </a:r>
            <a:r>
              <a:rPr lang="en-US" dirty="0" err="1" smtClean="0"/>
              <a:t>tamoxifen</a:t>
            </a:r>
            <a:r>
              <a:rPr lang="en-US" dirty="0" smtClean="0"/>
              <a:t>) is seen in women whose tumors have both estrogen and progesterone receptors. </a:t>
            </a:r>
          </a:p>
          <a:p>
            <a:pPr lvl="0" algn="l" rtl="0">
              <a:buNone/>
            </a:pPr>
            <a:r>
              <a:rPr lang="en-US" dirty="0" smtClean="0"/>
              <a:t>Lower rates of response are seen if only one of the receptors is present.</a:t>
            </a:r>
          </a:p>
          <a:p>
            <a:pPr lvl="0" algn="l" rtl="0">
              <a:buNone/>
            </a:pPr>
            <a:r>
              <a:rPr lang="en-US" dirty="0" smtClean="0"/>
              <a:t> If both are absent, very few patients respond. </a:t>
            </a:r>
          </a:p>
          <a:p>
            <a:pPr lvl="0" algn="l" rtl="0">
              <a:buNone/>
            </a:pPr>
            <a:r>
              <a:rPr lang="en-US" b="1" i="1" dirty="0" smtClean="0">
                <a:solidFill>
                  <a:schemeClr val="accent1"/>
                </a:solidFill>
              </a:rPr>
              <a:t>7. The proliferative rate of the cancer</a:t>
            </a:r>
            <a:r>
              <a:rPr lang="en-US" i="1" dirty="0" smtClean="0">
                <a:solidFill>
                  <a:schemeClr val="accent1"/>
                </a:solidFill>
              </a:rPr>
              <a:t> </a:t>
            </a:r>
            <a:r>
              <a:rPr lang="en-US" dirty="0" smtClean="0"/>
              <a:t>as measured by mitotic counts.</a:t>
            </a:r>
          </a:p>
          <a:p>
            <a:pPr lvl="0" algn="l" rtl="0">
              <a:buNone/>
            </a:pPr>
            <a:r>
              <a:rPr lang="en-US" dirty="0" smtClean="0"/>
              <a:t> Mitotic counts are included as part of the grading system. High proliferative rates are associated with a poorer prognosis.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32</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94933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lvl="0" algn="l" rtl="0">
              <a:buNone/>
            </a:pPr>
            <a:r>
              <a:rPr lang="en-US" sz="3600" b="1" i="1" dirty="0">
                <a:solidFill>
                  <a:schemeClr val="accent1"/>
                </a:solidFill>
              </a:rPr>
              <a:t>8. </a:t>
            </a:r>
            <a:r>
              <a:rPr lang="en-US" sz="3600" b="1" i="1" dirty="0" err="1">
                <a:solidFill>
                  <a:schemeClr val="accent1"/>
                </a:solidFill>
              </a:rPr>
              <a:t>Aneuploidy</a:t>
            </a:r>
            <a:r>
              <a:rPr lang="en-US" sz="3600" i="1" dirty="0"/>
              <a:t> i.e. </a:t>
            </a:r>
            <a:r>
              <a:rPr lang="en-US" sz="3600" dirty="0"/>
              <a:t>carcinomas with an abnormal DNA content; these have a slightly worse prognosis. </a:t>
            </a:r>
          </a:p>
          <a:p>
            <a:pPr lvl="0" algn="l" rtl="0">
              <a:buNone/>
            </a:pPr>
            <a:r>
              <a:rPr lang="en-US" sz="3600" b="1" i="1" dirty="0">
                <a:solidFill>
                  <a:schemeClr val="accent1"/>
                </a:solidFill>
              </a:rPr>
              <a:t>9. </a:t>
            </a:r>
            <a:r>
              <a:rPr lang="en-US" sz="3600" b="1" i="1" dirty="0" err="1">
                <a:solidFill>
                  <a:schemeClr val="accent1"/>
                </a:solidFill>
              </a:rPr>
              <a:t>Overexpression</a:t>
            </a:r>
            <a:r>
              <a:rPr lang="en-US" sz="3600" b="1" i="1" dirty="0">
                <a:solidFill>
                  <a:schemeClr val="accent1"/>
                </a:solidFill>
              </a:rPr>
              <a:t> of HER2/NEU</a:t>
            </a:r>
            <a:r>
              <a:rPr lang="en-US" sz="3600" i="1" dirty="0">
                <a:solidFill>
                  <a:schemeClr val="accent1"/>
                </a:solidFill>
              </a:rPr>
              <a:t> </a:t>
            </a:r>
            <a:r>
              <a:rPr lang="en-US" sz="3600" dirty="0"/>
              <a:t>is caused by amplification of the gene.</a:t>
            </a:r>
          </a:p>
          <a:p>
            <a:pPr lvl="0" algn="l" rtl="0">
              <a:buNone/>
            </a:pPr>
            <a:r>
              <a:rPr lang="en-US" sz="3600" dirty="0"/>
              <a:t> </a:t>
            </a:r>
            <a:r>
              <a:rPr lang="en-US" sz="3600" dirty="0" err="1"/>
              <a:t>Overexpression</a:t>
            </a:r>
            <a:r>
              <a:rPr lang="en-US" sz="3600" dirty="0"/>
              <a:t> is associated with a poorer prognosis.</a:t>
            </a:r>
          </a:p>
          <a:p>
            <a:pPr lvl="0" algn="l" rtl="0">
              <a:buNone/>
            </a:pPr>
            <a:r>
              <a:rPr lang="en-US" sz="3600" dirty="0"/>
              <a:t> However, the importance of evaluating HER2/NEU is to predict response to a monoclonal antibody ("</a:t>
            </a:r>
            <a:r>
              <a:rPr lang="en-US" sz="3600" dirty="0" err="1"/>
              <a:t>Herceptin</a:t>
            </a:r>
            <a:r>
              <a:rPr lang="en-US" sz="3600" dirty="0"/>
              <a:t>") to the gene product.</a:t>
            </a:r>
          </a:p>
          <a:p>
            <a:pPr lvl="0" algn="l" rtl="0">
              <a:buNone/>
            </a:pPr>
            <a:r>
              <a:rPr lang="en-US" sz="3600" dirty="0"/>
              <a:t> This is one of the first examples whereby an antitumor antibody therapy has been developed on the basis of a specific gene abnormality present in the tumor.</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33</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945819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l" rtl="0">
              <a:buNone/>
            </a:pPr>
            <a:r>
              <a:rPr lang="en-US" sz="4400" b="1" dirty="0">
                <a:solidFill>
                  <a:srgbClr val="FF0000"/>
                </a:solidFill>
              </a:rPr>
              <a:t>MALE BREAST</a:t>
            </a:r>
            <a:endParaRPr lang="en-US" sz="4400" dirty="0">
              <a:solidFill>
                <a:srgbClr val="FF0000"/>
              </a:solidFill>
            </a:endParaRPr>
          </a:p>
          <a:p>
            <a:pPr algn="l" rtl="0">
              <a:buNone/>
            </a:pPr>
            <a:r>
              <a:rPr lang="en-US" b="1" dirty="0" err="1" smtClean="0"/>
              <a:t>Gynecomastia</a:t>
            </a:r>
            <a:r>
              <a:rPr lang="en-US" b="1" dirty="0" smtClean="0"/>
              <a:t> </a:t>
            </a:r>
            <a:r>
              <a:rPr lang="en-US" dirty="0" smtClean="0"/>
              <a:t>refers to enlargement of the male breast, which may occur in response to absolute or relative estrogen excesses.</a:t>
            </a:r>
          </a:p>
          <a:p>
            <a:pPr algn="l" rtl="0">
              <a:buNone/>
            </a:pPr>
            <a:r>
              <a:rPr lang="en-US" dirty="0" smtClean="0"/>
              <a:t> The most important cause of such </a:t>
            </a:r>
            <a:r>
              <a:rPr lang="en-US" dirty="0" err="1" smtClean="0"/>
              <a:t>hyperestrinism</a:t>
            </a:r>
            <a:r>
              <a:rPr lang="en-US" dirty="0" smtClean="0"/>
              <a:t> in the male is cirrhosis of the liver, with consequent inability of the liver to metabolize estrogens.</a:t>
            </a:r>
          </a:p>
          <a:p>
            <a:pPr algn="l" rtl="0">
              <a:buNone/>
            </a:pPr>
            <a:r>
              <a:rPr lang="en-US" dirty="0" smtClean="0"/>
              <a:t> Other causes include </a:t>
            </a:r>
            <a:r>
              <a:rPr lang="en-US" dirty="0" err="1" smtClean="0"/>
              <a:t>Klinefelter</a:t>
            </a:r>
            <a:r>
              <a:rPr lang="en-US" dirty="0" smtClean="0"/>
              <a:t> syndrome, estrogen-secreting tumors, estrogen therapy, and digitalis therapy.</a:t>
            </a:r>
          </a:p>
          <a:p>
            <a:pPr algn="l" rtl="0">
              <a:buNone/>
            </a:pPr>
            <a:r>
              <a:rPr lang="en-US" dirty="0" smtClean="0"/>
              <a:t> Grossly, a button-like, </a:t>
            </a:r>
            <a:r>
              <a:rPr lang="en-US" dirty="0" err="1" smtClean="0"/>
              <a:t>subareolar</a:t>
            </a:r>
            <a:r>
              <a:rPr lang="en-US" dirty="0" smtClean="0"/>
              <a:t> swelling develops, usually in both breasts but occasionally in only one.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34</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914656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0" y="5288340"/>
            <a:ext cx="9144000" cy="1569660"/>
          </a:xfrm>
          <a:prstGeom prst="rect">
            <a:avLst/>
          </a:prstGeom>
          <a:noFill/>
          <a:ln w="9525">
            <a:noFill/>
            <a:miter lim="800000"/>
            <a:headEnd/>
            <a:tailEnd/>
          </a:ln>
          <a:effectLst/>
        </p:spPr>
        <p:txBody>
          <a:bodyPr>
            <a:spAutoFit/>
          </a:bodyPr>
          <a:lstStyle/>
          <a:p>
            <a:pPr>
              <a:spcBef>
                <a:spcPct val="50000"/>
              </a:spcBef>
            </a:pPr>
            <a:r>
              <a:rPr lang="en-US" sz="2400" b="1" dirty="0">
                <a:solidFill>
                  <a:prstClr val="black"/>
                </a:solidFill>
                <a:latin typeface="Calibri"/>
              </a:rPr>
              <a:t>This condition occurs most commonly at about puberty, presumably resulting from mild hormonal imbalance. It may occur also during adult life. Only very occasional cases of </a:t>
            </a:r>
            <a:r>
              <a:rPr lang="en-US" sz="2400" b="1" dirty="0" err="1">
                <a:solidFill>
                  <a:prstClr val="black"/>
                </a:solidFill>
                <a:latin typeface="Calibri"/>
              </a:rPr>
              <a:t>gynaecomastia</a:t>
            </a:r>
            <a:r>
              <a:rPr lang="en-US" sz="2400" b="1" dirty="0">
                <a:solidFill>
                  <a:prstClr val="black"/>
                </a:solidFill>
                <a:latin typeface="Calibri"/>
              </a:rPr>
              <a:t> are caused by an endocrine tumor.</a:t>
            </a:r>
          </a:p>
        </p:txBody>
      </p:sp>
      <p:sp>
        <p:nvSpPr>
          <p:cNvPr id="6149" name="Text Box 5"/>
          <p:cNvSpPr txBox="1">
            <a:spLocks noChangeArrowheads="1"/>
          </p:cNvSpPr>
          <p:nvPr/>
        </p:nvSpPr>
        <p:spPr bwMode="auto">
          <a:xfrm>
            <a:off x="1524000" y="1"/>
            <a:ext cx="9144000" cy="646331"/>
          </a:xfrm>
          <a:prstGeom prst="rect">
            <a:avLst/>
          </a:prstGeom>
          <a:solidFill>
            <a:srgbClr val="FFFFCC"/>
          </a:solidFill>
          <a:ln w="9525">
            <a:noFill/>
            <a:miter lim="800000"/>
            <a:headEnd/>
            <a:tailEnd/>
          </a:ln>
          <a:effectLst/>
        </p:spPr>
        <p:txBody>
          <a:bodyPr>
            <a:spAutoFit/>
          </a:bodyPr>
          <a:lstStyle/>
          <a:p>
            <a:pPr algn="ctr">
              <a:spcBef>
                <a:spcPct val="50000"/>
              </a:spcBef>
            </a:pPr>
            <a:r>
              <a:rPr lang="en-US" sz="3600" b="1" dirty="0" err="1">
                <a:solidFill>
                  <a:prstClr val="black"/>
                </a:solidFill>
                <a:latin typeface="Calibri"/>
              </a:rPr>
              <a:t>Gynaecomastia</a:t>
            </a:r>
            <a:endParaRPr lang="en-US" sz="3600" b="1" dirty="0">
              <a:solidFill>
                <a:prstClr val="black"/>
              </a:solidFill>
              <a:latin typeface="Calibri"/>
            </a:endParaRPr>
          </a:p>
        </p:txBody>
      </p:sp>
      <p:pic>
        <p:nvPicPr>
          <p:cNvPr id="6150" name="Picture 6"/>
          <p:cNvPicPr>
            <a:picLocks noChangeAspect="1" noChangeArrowheads="1"/>
          </p:cNvPicPr>
          <p:nvPr/>
        </p:nvPicPr>
        <p:blipFill>
          <a:blip r:embed="rId3" cstate="print"/>
          <a:srcRect/>
          <a:stretch>
            <a:fillRect/>
          </a:stretch>
        </p:blipFill>
        <p:spPr bwMode="auto">
          <a:xfrm>
            <a:off x="2424114" y="765176"/>
            <a:ext cx="7780337" cy="4392017"/>
          </a:xfrm>
          <a:prstGeom prst="rect">
            <a:avLst/>
          </a:prstGeom>
          <a:noFill/>
          <a:ln w="9525">
            <a:noFill/>
            <a:miter lim="800000"/>
            <a:headEnd/>
            <a:tailEnd/>
          </a:ln>
          <a:effectLst/>
        </p:spPr>
      </p:pic>
      <p:sp>
        <p:nvSpPr>
          <p:cNvPr id="6151" name="Line 7"/>
          <p:cNvSpPr>
            <a:spLocks noChangeShapeType="1"/>
          </p:cNvSpPr>
          <p:nvPr/>
        </p:nvSpPr>
        <p:spPr bwMode="auto">
          <a:xfrm>
            <a:off x="8256588" y="3068639"/>
            <a:ext cx="0" cy="503237"/>
          </a:xfrm>
          <a:prstGeom prst="line">
            <a:avLst/>
          </a:prstGeom>
          <a:noFill/>
          <a:ln w="25400">
            <a:solidFill>
              <a:schemeClr val="tx1"/>
            </a:solidFill>
            <a:round/>
            <a:headEnd/>
            <a:tailEnd type="triangle" w="med" len="med"/>
          </a:ln>
          <a:effectLst/>
        </p:spPr>
        <p:txBody>
          <a:bodyPr/>
          <a:lstStyle/>
          <a:p>
            <a:pPr algn="r" rtl="1"/>
            <a:endParaRPr lang="ar-IQ">
              <a:solidFill>
                <a:prstClr val="black"/>
              </a:solidFill>
              <a:latin typeface="Calibri"/>
              <a:cs typeface="Arial" panose="020B0604020202020204" pitchFamily="34" charset="0"/>
            </a:endParaRPr>
          </a:p>
        </p:txBody>
      </p:sp>
      <p:sp>
        <p:nvSpPr>
          <p:cNvPr id="6" name="Slide Number Placeholder 5"/>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35</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04583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algn="l" rtl="0">
              <a:buNone/>
            </a:pPr>
            <a:r>
              <a:rPr lang="en-US" sz="4400" b="1" dirty="0">
                <a:solidFill>
                  <a:srgbClr val="FF0000"/>
                </a:solidFill>
              </a:rPr>
              <a:t>Carcinoma</a:t>
            </a:r>
          </a:p>
          <a:p>
            <a:pPr algn="l" rtl="0">
              <a:buNone/>
            </a:pPr>
            <a:r>
              <a:rPr lang="en-US" sz="4000" dirty="0"/>
              <a:t> Is a rare, with a frequency ratio to breast cancer in the female of 1: 125.</a:t>
            </a:r>
          </a:p>
          <a:p>
            <a:pPr algn="l" rtl="0">
              <a:buNone/>
            </a:pPr>
            <a:r>
              <a:rPr lang="en-US" sz="4000" dirty="0"/>
              <a:t> It occurs in advanced age.</a:t>
            </a:r>
          </a:p>
          <a:p>
            <a:pPr algn="l" rtl="0">
              <a:buNone/>
            </a:pPr>
            <a:r>
              <a:rPr lang="en-US" sz="4000" dirty="0"/>
              <a:t> Because of the scant amount of breast substance in the male, the tumor rapidly infiltrates the overlying skin and underlying thoracic wall.</a:t>
            </a:r>
          </a:p>
          <a:p>
            <a:pPr algn="l" rtl="0">
              <a:buNone/>
            </a:pPr>
            <a:r>
              <a:rPr lang="en-US" sz="4000" dirty="0"/>
              <a:t> Both morphologically and biologically, these tumors resemble invasive carcinomas in the female. </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36</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28878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0" y="5445225"/>
            <a:ext cx="9144000" cy="1200329"/>
          </a:xfrm>
          <a:prstGeom prst="rect">
            <a:avLst/>
          </a:prstGeom>
          <a:noFill/>
          <a:ln w="9525">
            <a:noFill/>
            <a:miter lim="800000"/>
            <a:headEnd/>
            <a:tailEnd/>
          </a:ln>
          <a:effectLst/>
        </p:spPr>
        <p:txBody>
          <a:bodyPr>
            <a:spAutoFit/>
          </a:bodyPr>
          <a:lstStyle/>
          <a:p>
            <a:pPr>
              <a:spcBef>
                <a:spcPct val="50000"/>
              </a:spcBef>
            </a:pPr>
            <a:r>
              <a:rPr lang="en-US" sz="2400" b="1" dirty="0" err="1">
                <a:solidFill>
                  <a:prstClr val="black"/>
                </a:solidFill>
                <a:latin typeface="Calibri"/>
              </a:rPr>
              <a:t>Comedo</a:t>
            </a:r>
            <a:r>
              <a:rPr lang="en-US" sz="2400" b="1" dirty="0">
                <a:solidFill>
                  <a:prstClr val="black"/>
                </a:solidFill>
                <a:latin typeface="Calibri"/>
              </a:rPr>
              <a:t> DCIS fills several adjacent ducts and is characterized by large central zones of necrosis with calcified debris. This type of DCIS is most frequently detected as radiologic calcifications.</a:t>
            </a:r>
          </a:p>
        </p:txBody>
      </p:sp>
      <p:sp>
        <p:nvSpPr>
          <p:cNvPr id="6149" name="Text Box 5"/>
          <p:cNvSpPr txBox="1">
            <a:spLocks noChangeArrowheads="1"/>
          </p:cNvSpPr>
          <p:nvPr/>
        </p:nvSpPr>
        <p:spPr bwMode="auto">
          <a:xfrm>
            <a:off x="1524000" y="1"/>
            <a:ext cx="9144000" cy="769441"/>
          </a:xfrm>
          <a:prstGeom prst="rect">
            <a:avLst/>
          </a:prstGeom>
          <a:solidFill>
            <a:srgbClr val="FFFFCC"/>
          </a:solidFill>
          <a:ln w="9525">
            <a:noFill/>
            <a:miter lim="800000"/>
            <a:headEnd/>
            <a:tailEnd/>
          </a:ln>
          <a:effectLst/>
        </p:spPr>
        <p:txBody>
          <a:bodyPr>
            <a:spAutoFit/>
          </a:bodyPr>
          <a:lstStyle/>
          <a:p>
            <a:pPr algn="ctr">
              <a:spcBef>
                <a:spcPct val="50000"/>
              </a:spcBef>
            </a:pPr>
            <a:r>
              <a:rPr lang="en-US" sz="4400" b="1" dirty="0" err="1">
                <a:solidFill>
                  <a:prstClr val="black"/>
                </a:solidFill>
                <a:latin typeface="Calibri"/>
              </a:rPr>
              <a:t>Comedo</a:t>
            </a:r>
            <a:r>
              <a:rPr lang="en-US" sz="4400" b="1" dirty="0">
                <a:solidFill>
                  <a:prstClr val="black"/>
                </a:solidFill>
                <a:latin typeface="Calibri"/>
              </a:rPr>
              <a:t> DCIS </a:t>
            </a:r>
          </a:p>
        </p:txBody>
      </p:sp>
      <p:pic>
        <p:nvPicPr>
          <p:cNvPr id="6150" name="Picture 6"/>
          <p:cNvPicPr>
            <a:picLocks noChangeAspect="1" noChangeArrowheads="1"/>
          </p:cNvPicPr>
          <p:nvPr/>
        </p:nvPicPr>
        <p:blipFill>
          <a:blip r:embed="rId3" cstate="print">
            <a:lum bright="-12000" contrast="6000"/>
          </a:blip>
          <a:srcRect/>
          <a:stretch>
            <a:fillRect/>
          </a:stretch>
        </p:blipFill>
        <p:spPr bwMode="auto">
          <a:xfrm>
            <a:off x="2208214" y="981075"/>
            <a:ext cx="7627937" cy="4438650"/>
          </a:xfrm>
          <a:prstGeom prst="rect">
            <a:avLst/>
          </a:prstGeom>
          <a:noFill/>
        </p:spPr>
      </p:pic>
      <p:sp>
        <p:nvSpPr>
          <p:cNvPr id="5" name="Slide Number Placeholder 4"/>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4</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02929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lvl="0" algn="l" rtl="0">
              <a:buNone/>
            </a:pPr>
            <a:r>
              <a:rPr lang="en-US" sz="4400" b="1" i="1" dirty="0">
                <a:solidFill>
                  <a:srgbClr val="FF0000"/>
                </a:solidFill>
              </a:rPr>
              <a:t>Paget disease of the nipple</a:t>
            </a:r>
          </a:p>
          <a:p>
            <a:pPr lvl="0" algn="l" rtl="0">
              <a:buFont typeface="Wingdings" pitchFamily="2" charset="2"/>
              <a:buChar char="ü"/>
            </a:pPr>
            <a:r>
              <a:rPr lang="en-US" dirty="0" smtClean="0"/>
              <a:t> </a:t>
            </a:r>
            <a:r>
              <a:rPr lang="en-US" sz="4000" dirty="0"/>
              <a:t>Is caused by the extension of DCIS up to the lactiferous ducts and into the contiguous skin of the nipple.</a:t>
            </a:r>
          </a:p>
          <a:p>
            <a:pPr lvl="0" algn="l" rtl="0">
              <a:buFont typeface="Wingdings" pitchFamily="2" charset="2"/>
              <a:buChar char="ü"/>
            </a:pPr>
            <a:r>
              <a:rPr lang="en-US" sz="4000" dirty="0"/>
              <a:t> The clinical appearance is usually of a unilateral crusting </a:t>
            </a:r>
            <a:r>
              <a:rPr lang="en-US" sz="4000" dirty="0" err="1"/>
              <a:t>exudate</a:t>
            </a:r>
            <a:r>
              <a:rPr lang="en-US" sz="4000" dirty="0"/>
              <a:t> over the nipple and </a:t>
            </a:r>
            <a:r>
              <a:rPr lang="en-US" sz="4000" dirty="0" err="1"/>
              <a:t>areolar</a:t>
            </a:r>
            <a:r>
              <a:rPr lang="en-US" sz="4000" dirty="0"/>
              <a:t> skin.</a:t>
            </a:r>
          </a:p>
          <a:p>
            <a:pPr lvl="0" algn="l" rtl="0">
              <a:buFont typeface="Wingdings" pitchFamily="2" charset="2"/>
              <a:buChar char="ü"/>
            </a:pPr>
            <a:r>
              <a:rPr lang="en-US" sz="4000" dirty="0"/>
              <a:t>  In about half of cases, an underlying invasive carcinoma will also be present.</a:t>
            </a:r>
          </a:p>
          <a:p>
            <a:pPr lvl="0" algn="l" rtl="0">
              <a:buFont typeface="Wingdings" pitchFamily="2" charset="2"/>
              <a:buChar char="ü"/>
            </a:pPr>
            <a:r>
              <a:rPr lang="en-US" sz="4000" dirty="0"/>
              <a:t> Prognosis is based on the underlying carcinoma and is not worsened by the presence of Paget disease.</a:t>
            </a:r>
          </a:p>
          <a:p>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5</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07969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0FF88A"/>
          <p:cNvPicPr>
            <a:picLocks noChangeAspect="1" noChangeArrowheads="1"/>
          </p:cNvPicPr>
          <p:nvPr/>
        </p:nvPicPr>
        <p:blipFill>
          <a:blip r:embed="rId3" cstate="print">
            <a:lum bright="6000" contrast="12000"/>
          </a:blip>
          <a:srcRect b="10191"/>
          <a:stretch>
            <a:fillRect/>
          </a:stretch>
        </p:blipFill>
        <p:spPr bwMode="auto">
          <a:xfrm>
            <a:off x="1524000" y="685801"/>
            <a:ext cx="4267200" cy="2752725"/>
          </a:xfrm>
          <a:prstGeom prst="rect">
            <a:avLst/>
          </a:prstGeom>
          <a:noFill/>
        </p:spPr>
      </p:pic>
      <p:sp>
        <p:nvSpPr>
          <p:cNvPr id="16387" name="Rectangle 3"/>
          <p:cNvSpPr>
            <a:spLocks noChangeArrowheads="1"/>
          </p:cNvSpPr>
          <p:nvPr/>
        </p:nvSpPr>
        <p:spPr bwMode="auto">
          <a:xfrm>
            <a:off x="1524000" y="0"/>
            <a:ext cx="9144000" cy="685800"/>
          </a:xfrm>
          <a:prstGeom prst="rect">
            <a:avLst/>
          </a:prstGeom>
          <a:solidFill>
            <a:srgbClr val="FFFFCC"/>
          </a:solidFill>
          <a:ln w="9525">
            <a:noFill/>
            <a:miter lim="800000"/>
            <a:headEnd/>
            <a:tailEnd/>
          </a:ln>
          <a:effectLst/>
        </p:spPr>
        <p:txBody>
          <a:bodyPr anchor="ctr"/>
          <a:lstStyle/>
          <a:p>
            <a:pPr algn="ctr"/>
            <a:r>
              <a:rPr lang="en-US" sz="4400" b="1" dirty="0">
                <a:solidFill>
                  <a:prstClr val="black"/>
                </a:solidFill>
                <a:latin typeface="Calibri"/>
              </a:rPr>
              <a:t>Paget disease nipple</a:t>
            </a:r>
          </a:p>
        </p:txBody>
      </p:sp>
      <p:sp>
        <p:nvSpPr>
          <p:cNvPr id="16388" name="Text Box 4"/>
          <p:cNvSpPr txBox="1">
            <a:spLocks noChangeArrowheads="1"/>
          </p:cNvSpPr>
          <p:nvPr/>
        </p:nvSpPr>
        <p:spPr bwMode="auto">
          <a:xfrm>
            <a:off x="5807968" y="762001"/>
            <a:ext cx="4860032" cy="2246769"/>
          </a:xfrm>
          <a:prstGeom prst="rect">
            <a:avLst/>
          </a:prstGeom>
          <a:noFill/>
          <a:ln w="9525">
            <a:noFill/>
            <a:miter lim="800000"/>
            <a:headEnd/>
            <a:tailEnd/>
          </a:ln>
          <a:effectLst/>
        </p:spPr>
        <p:txBody>
          <a:bodyPr wrap="square">
            <a:spAutoFit/>
          </a:bodyPr>
          <a:lstStyle/>
          <a:p>
            <a:pPr algn="ctr"/>
            <a:r>
              <a:rPr lang="en-US" sz="2800" b="1" dirty="0">
                <a:solidFill>
                  <a:prstClr val="black"/>
                </a:solidFill>
                <a:latin typeface="Calibri"/>
              </a:rPr>
              <a:t>LP views of Paget disease. The cleft-like separation between the tumor cells and the overlying </a:t>
            </a:r>
            <a:r>
              <a:rPr lang="en-US" sz="2800" b="1" dirty="0" err="1">
                <a:solidFill>
                  <a:prstClr val="black"/>
                </a:solidFill>
                <a:latin typeface="Calibri"/>
              </a:rPr>
              <a:t>squamous</a:t>
            </a:r>
            <a:r>
              <a:rPr lang="en-US" sz="2800" b="1" dirty="0">
                <a:solidFill>
                  <a:prstClr val="black"/>
                </a:solidFill>
                <a:latin typeface="Calibri"/>
              </a:rPr>
              <a:t> epithelium is characteristic.</a:t>
            </a:r>
          </a:p>
        </p:txBody>
      </p:sp>
      <p:pic>
        <p:nvPicPr>
          <p:cNvPr id="16389" name="Picture 5" descr="20FF88B"/>
          <p:cNvPicPr>
            <a:picLocks noChangeAspect="1" noChangeArrowheads="1"/>
          </p:cNvPicPr>
          <p:nvPr/>
        </p:nvPicPr>
        <p:blipFill>
          <a:blip r:embed="rId4" cstate="print">
            <a:lum bright="12000" contrast="6000"/>
          </a:blip>
          <a:srcRect b="8696"/>
          <a:stretch>
            <a:fillRect/>
          </a:stretch>
        </p:blipFill>
        <p:spPr bwMode="auto">
          <a:xfrm>
            <a:off x="5791200" y="3200400"/>
            <a:ext cx="4876800" cy="3657600"/>
          </a:xfrm>
          <a:prstGeom prst="rect">
            <a:avLst/>
          </a:prstGeom>
          <a:noFill/>
        </p:spPr>
      </p:pic>
      <p:sp>
        <p:nvSpPr>
          <p:cNvPr id="16390" name="Text Box 6"/>
          <p:cNvSpPr txBox="1">
            <a:spLocks noChangeArrowheads="1"/>
          </p:cNvSpPr>
          <p:nvPr/>
        </p:nvSpPr>
        <p:spPr bwMode="auto">
          <a:xfrm>
            <a:off x="1524000" y="3501008"/>
            <a:ext cx="4267200" cy="2677656"/>
          </a:xfrm>
          <a:prstGeom prst="rect">
            <a:avLst/>
          </a:prstGeom>
          <a:noFill/>
          <a:ln w="9525">
            <a:noFill/>
            <a:miter lim="800000"/>
            <a:headEnd/>
            <a:tailEnd/>
          </a:ln>
          <a:effectLst/>
        </p:spPr>
        <p:txBody>
          <a:bodyPr>
            <a:spAutoFit/>
          </a:bodyPr>
          <a:lstStyle/>
          <a:p>
            <a:pPr algn="ctr"/>
            <a:r>
              <a:rPr lang="en-US" sz="2800" b="1" dirty="0">
                <a:solidFill>
                  <a:prstClr val="black"/>
                </a:solidFill>
                <a:latin typeface="Calibri"/>
              </a:rPr>
              <a:t>HP views of Paget disease. The cleft-like separation between the tumor cells and the overlying </a:t>
            </a:r>
            <a:r>
              <a:rPr lang="en-US" sz="2800" b="1" dirty="0" err="1">
                <a:solidFill>
                  <a:prstClr val="black"/>
                </a:solidFill>
                <a:latin typeface="Calibri"/>
              </a:rPr>
              <a:t>squamous</a:t>
            </a:r>
            <a:r>
              <a:rPr lang="en-US" sz="2800" b="1" dirty="0">
                <a:solidFill>
                  <a:prstClr val="black"/>
                </a:solidFill>
                <a:latin typeface="Calibri"/>
              </a:rPr>
              <a:t> epithelium is characteristic.</a:t>
            </a:r>
          </a:p>
        </p:txBody>
      </p:sp>
      <p:sp>
        <p:nvSpPr>
          <p:cNvPr id="7" name="Slide Number Placeholder 6"/>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6</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50984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lvl="0" algn="l" rtl="0">
              <a:buNone/>
            </a:pPr>
            <a:r>
              <a:rPr lang="en-US" sz="4000" dirty="0"/>
              <a:t>In</a:t>
            </a:r>
            <a:r>
              <a:rPr lang="en-US" sz="4000" b="1" i="1" dirty="0"/>
              <a:t> </a:t>
            </a:r>
            <a:r>
              <a:rPr lang="en-US" sz="4000" b="1" i="1" dirty="0">
                <a:solidFill>
                  <a:srgbClr val="FF0000"/>
                </a:solidFill>
              </a:rPr>
              <a:t>LCIS</a:t>
            </a:r>
            <a:r>
              <a:rPr lang="en-US" sz="4000" b="1" dirty="0"/>
              <a:t> </a:t>
            </a:r>
            <a:r>
              <a:rPr lang="en-US" sz="4000" dirty="0"/>
              <a:t>the cells are small &amp; </a:t>
            </a:r>
            <a:r>
              <a:rPr lang="en-US" sz="4000" dirty="0" err="1"/>
              <a:t>monomorphic</a:t>
            </a:r>
            <a:r>
              <a:rPr lang="en-US" sz="4000" dirty="0"/>
              <a:t> with bland, round nuclei and occur in loosely cohesive clusters within distended lobular </a:t>
            </a:r>
            <a:r>
              <a:rPr lang="en-US" sz="4000" dirty="0" err="1"/>
              <a:t>ductules</a:t>
            </a:r>
            <a:r>
              <a:rPr lang="en-US" sz="4000" dirty="0"/>
              <a:t> &amp; </a:t>
            </a:r>
            <a:r>
              <a:rPr lang="en-US" sz="4000" dirty="0" err="1"/>
              <a:t>acini</a:t>
            </a:r>
            <a:r>
              <a:rPr lang="en-US" sz="4000" dirty="0"/>
              <a:t> . Intracellular </a:t>
            </a:r>
            <a:r>
              <a:rPr lang="en-US" sz="4000" dirty="0" err="1"/>
              <a:t>mucin</a:t>
            </a:r>
            <a:r>
              <a:rPr lang="en-US" sz="4000" dirty="0"/>
              <a:t> vacuoles (signet ring cells) are common. </a:t>
            </a:r>
          </a:p>
          <a:p>
            <a:pPr algn="l" rtl="0">
              <a:buNone/>
            </a:pPr>
            <a:r>
              <a:rPr lang="en-US" sz="4000" dirty="0"/>
              <a:t>LCIS is virtually always an incidental finding, and, unlike DCIS, it does not form masses.</a:t>
            </a:r>
          </a:p>
          <a:p>
            <a:pPr algn="l" rtl="0">
              <a:buNone/>
            </a:pPr>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sz="2000">
                <a:solidFill>
                  <a:prstClr val="black"/>
                </a:solidFill>
                <a:latin typeface="Calibri"/>
                <a:cs typeface="Arial" panose="020B0604020202020204" pitchFamily="34" charset="0"/>
              </a:rPr>
              <a:pPr rtl="1"/>
              <a:t>7</a:t>
            </a:fld>
            <a:endParaRPr lang="ar-IQ" sz="20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6343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lgn="l" rtl="0">
              <a:buNone/>
            </a:pPr>
            <a:r>
              <a:rPr lang="en-US" dirty="0" smtClean="0"/>
              <a:t> </a:t>
            </a:r>
            <a:r>
              <a:rPr lang="en-US" sz="4000" i="1" dirty="0"/>
              <a:t>Approximately one-third of women with LCIS will eventually develop invasive carcinoma.</a:t>
            </a:r>
          </a:p>
          <a:p>
            <a:pPr algn="l" rtl="0">
              <a:buNone/>
            </a:pPr>
            <a:r>
              <a:rPr lang="en-US" sz="4000" dirty="0"/>
              <a:t> </a:t>
            </a:r>
            <a:r>
              <a:rPr lang="en-US" sz="4000" i="1" dirty="0"/>
              <a:t>Unlike DCIS, subsequent invasive carcinomas arise in either breast at significant frequency.</a:t>
            </a:r>
          </a:p>
          <a:p>
            <a:pPr algn="l" rtl="0">
              <a:buNone/>
            </a:pPr>
            <a:r>
              <a:rPr lang="en-US" sz="4000" dirty="0"/>
              <a:t> Current treatment requires either close clinical and radiologic follow-up of both breasts or bilateral prophylactic mastectomy.</a:t>
            </a:r>
          </a:p>
          <a:p>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8</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36987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algn="l" rtl="0">
              <a:buNone/>
            </a:pPr>
            <a:r>
              <a:rPr lang="en-US" dirty="0" smtClean="0"/>
              <a:t> </a:t>
            </a:r>
            <a:r>
              <a:rPr lang="en-US" sz="4000" i="1" dirty="0"/>
              <a:t>Approximately one-third of women with LCIS will eventually develop invasive carcinoma.</a:t>
            </a:r>
          </a:p>
          <a:p>
            <a:pPr algn="l" rtl="0">
              <a:buNone/>
            </a:pPr>
            <a:r>
              <a:rPr lang="en-US" sz="4000" dirty="0"/>
              <a:t> </a:t>
            </a:r>
            <a:r>
              <a:rPr lang="en-US" sz="4000" i="1" dirty="0"/>
              <a:t>Unlike DCIS, subsequent invasive carcinomas arise in either breast at significant frequency.</a:t>
            </a:r>
          </a:p>
          <a:p>
            <a:pPr algn="l" rtl="0">
              <a:buNone/>
            </a:pPr>
            <a:r>
              <a:rPr lang="en-US" sz="4000" dirty="0"/>
              <a:t> Current treatment requires either close clinical and radiologic follow-up of both breasts or bilateral prophylactic mastectomy.</a:t>
            </a:r>
          </a:p>
          <a:p>
            <a:endParaRPr lang="ar-IQ" dirty="0"/>
          </a:p>
        </p:txBody>
      </p:sp>
      <p:sp>
        <p:nvSpPr>
          <p:cNvPr id="4" name="Slide Number Placeholder 3"/>
          <p:cNvSpPr>
            <a:spLocks noGrp="1"/>
          </p:cNvSpPr>
          <p:nvPr>
            <p:ph type="sldNum" sz="quarter" idx="12"/>
          </p:nvPr>
        </p:nvSpPr>
        <p:spPr/>
        <p:txBody>
          <a:bodyPr/>
          <a:lstStyle/>
          <a:p>
            <a:pPr rtl="1"/>
            <a:fld id="{2B1100F6-CBD5-4F36-B6CA-5EF673219ED8}" type="slidenum">
              <a:rPr lang="ar-IQ">
                <a:solidFill>
                  <a:prstClr val="black">
                    <a:tint val="75000"/>
                  </a:prstClr>
                </a:solidFill>
                <a:latin typeface="Calibri"/>
                <a:cs typeface="Arial" panose="020B0604020202020204" pitchFamily="34" charset="0"/>
              </a:rPr>
              <a:pPr rtl="1"/>
              <a:t>9</a:t>
            </a:fld>
            <a:endParaRPr lang="ar-IQ">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29883941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2157</Words>
  <Application>Microsoft Office PowerPoint</Application>
  <PresentationFormat>Widescreen</PresentationFormat>
  <Paragraphs>170</Paragraphs>
  <Slides>36</Slides>
  <Notes>9</Notes>
  <HiddenSlides>0</HiddenSlides>
  <MMClips>0</MMClips>
  <ScaleCrop>false</ScaleCrop>
  <HeadingPairs>
    <vt:vector size="8" baseType="variant">
      <vt:variant>
        <vt:lpstr>Fonts Used</vt:lpstr>
      </vt:variant>
      <vt:variant>
        <vt:i4>4</vt:i4>
      </vt:variant>
      <vt:variant>
        <vt:lpstr>Theme</vt:lpstr>
      </vt:variant>
      <vt:variant>
        <vt:i4>35</vt:i4>
      </vt:variant>
      <vt:variant>
        <vt:lpstr>Embedded OLE Servers</vt:lpstr>
      </vt:variant>
      <vt:variant>
        <vt:i4>1</vt:i4>
      </vt:variant>
      <vt:variant>
        <vt:lpstr>Slide Titles</vt:lpstr>
      </vt:variant>
      <vt:variant>
        <vt:i4>36</vt:i4>
      </vt:variant>
    </vt:vector>
  </HeadingPairs>
  <TitlesOfParts>
    <vt:vector size="76" baseType="lpstr">
      <vt:lpstr>Arial</vt:lpstr>
      <vt:lpstr>Calibri</vt:lpstr>
      <vt:lpstr>Times New Roman</vt:lpstr>
      <vt:lpstr>Wingdings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Photo Editor Photo</vt:lpstr>
      <vt:lpstr>BREAST PATHOLOGY  Ductal carcinoma in situ  LEC. 2  DR. AYSER HAMEED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Invasive (Infiltrating) Carcinoma (IDC)  </vt:lpstr>
      <vt:lpstr>PowerPoint Presentation</vt:lpstr>
      <vt:lpstr>PowerPoint Presentation</vt:lpstr>
      <vt:lpstr>Invasive duct ca with its in situ component of comedo type</vt:lpstr>
      <vt:lpstr>PowerPoint Presentation</vt:lpstr>
      <vt:lpstr>PowerPoint Presentation</vt:lpstr>
      <vt:lpstr>PowerPoint Presentation</vt:lpstr>
      <vt:lpstr>PowerPoint Presentation</vt:lpstr>
      <vt:lpstr>Invasive lobular 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Ayser</dc:creator>
  <cp:lastModifiedBy>Ayser</cp:lastModifiedBy>
  <cp:revision>9</cp:revision>
  <dcterms:created xsi:type="dcterms:W3CDTF">2021-11-17T17:28:06Z</dcterms:created>
  <dcterms:modified xsi:type="dcterms:W3CDTF">2022-04-29T07:20:13Z</dcterms:modified>
</cp:coreProperties>
</file>