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5" r:id="rId2"/>
    <p:sldMasterId id="2147483922" r:id="rId3"/>
  </p:sldMasterIdLst>
  <p:sldIdLst>
    <p:sldId id="256" r:id="rId4"/>
    <p:sldId id="318" r:id="rId5"/>
    <p:sldId id="319" r:id="rId6"/>
    <p:sldId id="320" r:id="rId7"/>
    <p:sldId id="258" r:id="rId8"/>
    <p:sldId id="321" r:id="rId9"/>
    <p:sldId id="322" r:id="rId10"/>
    <p:sldId id="324" r:id="rId11"/>
    <p:sldId id="325" r:id="rId12"/>
    <p:sldId id="323" r:id="rId13"/>
    <p:sldId id="326" r:id="rId14"/>
    <p:sldId id="329" r:id="rId15"/>
    <p:sldId id="330" r:id="rId16"/>
    <p:sldId id="328" r:id="rId17"/>
    <p:sldId id="327" r:id="rId18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E4ED86-5657-4445-AC1A-F7F7C7467D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3C8074-1EBE-4B6D-A54D-8962DDBD69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0B319D-A637-4457-BB60-CBD3F27A90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FA96D4-F835-46B5-BC66-74B4C0B68B4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37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29E6FF-5786-4BBD-B29D-F6D3613AA0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D106F8-BC8A-48BD-95D9-5B08520DDC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16694F-4069-4346-B527-2E32EB58D8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BC816-3E16-41AB-8C6E-B6DBB857A68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36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2D12C8-38B9-4EA5-8FAF-499BB8BFE9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97CF9C-46DD-41A0-9271-B87A325551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3ADE80-0EB2-47AE-959A-E70035E5BA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4ADAC-54E8-4217-830B-BB49F36EFB8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041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3B22BB7-D641-4A5F-A4E5-370A0C1AD8D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092E7ED6-8188-465C-A197-66FACFC9C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defRPr/>
              </a:pPr>
              <a:endParaRPr kumimoji="1"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5679261F-FACF-44F6-AC3C-670FF9D8D37E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defRPr/>
              </a:pPr>
              <a:endParaRPr kumimoji="1" lang="en-US" sz="2400"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22C19AE9-8277-48E2-BFE0-5E13DC37907D}"/>
              </a:ext>
            </a:extLst>
          </p:cNvPr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41254AD9-1C94-41A1-BD58-D1C20026DDA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33E554E2-ABB5-4FB6-A53B-7E151B8A3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10240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41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BCEA85E-B9D4-4BB4-9535-9D988C2B60D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15E63C1-FD2C-406C-98FA-97D8AE6419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CB54A62-AB86-436E-B7DA-30B4FEA799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B4DDCCAE-3C83-4152-937C-62A3CF4FA31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847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E341B8D-9AB3-441E-961A-78FF08E011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D0DB49B-41C0-42DA-9444-F5E86CA7BD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3AE5807-AC0C-435D-8321-0DA4FA2ABF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B1269-8592-4A20-A66E-AE591BBD716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040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1C5D4A0-ED44-4DFC-8AF8-5A81963696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B9A0F35-E6AA-432D-9A2A-DB529DCB93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49D72E6-EFCC-4E72-B0C6-05B14F6CF0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5BF954-4647-43FA-B2CE-68D1B619834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093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D49A8C6-F268-4B64-878C-0A07723A8D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8E7BDE1-FD94-4D11-9AD0-0B2F1D27BD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79093E3-3242-4C7F-91DF-9D6B87CF7D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C69E8-38F5-4682-934F-38FE1CBB8FD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862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C92A50F-65EC-40FF-8FE4-A8091E1B28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52DCC7CF-ED48-477C-A2D9-F461D49F98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74D93FA4-F1E0-4017-B13E-6EC852FA96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1D608A-54BB-4230-85BD-0BF7B580967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9B8DC787-DCB0-4D60-9A13-C46A7A75BC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C463882F-1088-45ED-9DF4-12631ED35E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9C5BE597-7A7C-4AB1-ADAC-BBBB4B9DC2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064891-261D-4419-A99D-E2E6D8AAFA7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961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E23A55B7-C2ED-4E37-881E-13CAFEFA26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7DC6A775-544B-482F-998E-BC444E0472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AA737844-3DDE-4472-BDBB-E1D5733B7D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D72B6-353F-4011-9CDF-3716816F3DC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946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BD5107C-ED4B-4382-AA1C-1BFD626E5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2E36DF0-1104-423D-A17A-8525A102D9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B65B85A-AFFB-4CFD-B320-42CB61FB37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F5DBD7-FB32-4C39-BCA5-F75B8BCF4FA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88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21FE1C-75FE-479F-AD94-E63A17D4B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27D765-00CE-4058-BCCB-7A9B090A4D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E127F9-03EC-499A-BB74-DD454EAE3E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00A6D-7E94-406D-8C49-829CBB97140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549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6432529-A922-494F-BB63-CC1E5C5B2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7BD8808-1028-49BD-8084-5A6875A146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8DCB6B8-E951-418C-8484-5F540AD95B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E7F8B-1219-4424-BA90-C4059743F13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650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D2B3FA6-2502-402D-9D9D-FEA5CBD975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81C194C-707A-48D0-A9CF-BBFD10EFFE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91B86A8-7F99-470F-9D81-ECBB227469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8C18D3-7DBF-4EF8-B461-FBDCA180FFD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264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762152E-A1B1-4589-B2CC-EC1A392488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40DDDC3-3399-44E9-8E79-B5FC51A6AC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983714C-5314-407D-BF29-C02BCC450A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D5AD2-C5B6-44B3-B377-2A4479315B9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551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43A82-776C-4E76-AC20-4469BA24A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BCFDBB-A1E6-4B18-81F5-276F0ED41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2D6CA-B8C6-4DDE-A955-19BD9C3EB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9903-92C1-44E1-905F-8D5A2F4BEC35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356DC-505E-4B0E-BDF5-838DCD482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5662E-AFB2-4967-9C12-053CF180E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73FC-8886-445B-AAFB-058306ACB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92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3CA25-2A19-458B-AEC8-600A809DC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8C44B-2DDC-4644-8C56-359E21523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F56F9-F35E-48FD-B128-1893D03CD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9903-92C1-44E1-905F-8D5A2F4BEC35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F31C4-5B10-4414-9FA7-432BB935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66489-EB80-47B2-9A94-728569EB0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73FC-8886-445B-AAFB-058306ACB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90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398E8-6C34-4A58-952B-BAEDAECDD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5C560-F1CA-448D-A727-51E93B34B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3EB1F-FC65-4EE7-AE6C-A78C31B48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9903-92C1-44E1-905F-8D5A2F4BEC35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A58BA-5137-4DB4-8357-FE2321CD9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5752B-9510-4BEE-B88A-0D42F63FC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73FC-8886-445B-AAFB-058306ACB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6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41D5D-A13A-4A26-B1E5-8F9D65A57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06A4B-FDD9-43A8-A0DA-3741B8657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7B705-1116-4F4C-AE21-E35F300C8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B6017-0ED3-4970-B505-CCF35026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9903-92C1-44E1-905F-8D5A2F4BEC35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45878-A15F-4993-B1DB-7A3042ED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17062-B0BB-4CEE-BA9F-55D7C0E50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73FC-8886-445B-AAFB-058306ACB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49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22B1B-74A5-4B8F-8250-966FE29EC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CC0FA-D026-46DF-AF25-0D4455770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70B84-0D9E-4DBB-9A1F-95E247BE4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74CC94-5CE7-4C0E-853E-B67E5F9E2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9C9320-6843-4725-B2C0-D34A55077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1BE738-B2CE-4B20-9140-7C046925D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9903-92C1-44E1-905F-8D5A2F4BEC35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A583D6-A9CD-49AC-9793-96514BD8A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5DEB28-48D9-47E7-AE27-36E2C76FE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73FC-8886-445B-AAFB-058306ACB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20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9E9B7-B1A7-4A66-81AB-8E1ACCF28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E14306-2C8A-44B1-9FEB-844ABA6E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9903-92C1-44E1-905F-8D5A2F4BEC35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7E432-6FE1-4395-9C3A-60ECE4FD1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C1C9E-4EF7-4DA8-88F5-C4DBC837F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73FC-8886-445B-AAFB-058306ACB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260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5A09C7-CA81-4F08-9456-6BD5D1E94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9903-92C1-44E1-905F-8D5A2F4BEC35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E62814-E043-47D7-BFD1-8E22D2926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DF4AD-AF1A-4ECA-9067-CDF555D1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73FC-8886-445B-AAFB-058306ACB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7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C92A3F-2D37-4625-9157-D2E5F136BD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944C79-790B-48BC-B4D7-4CDD94D19A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18A7A0-B35E-4195-A5DA-69CEA93C66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D892F-E246-4957-A081-D7C2DEE011C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1601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601C-B754-4F61-803A-D1F59E086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456A7-6CA8-4811-BE98-6F928257B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E0599-931F-42B0-8741-36A977EE7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3A78A-4DB6-4D77-A8CE-B519B0E5F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9903-92C1-44E1-905F-8D5A2F4BEC35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E8FD8-62F3-4261-BC9B-FC075E5F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CBD6C-4BB6-4D7F-AA16-97119B06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73FC-8886-445B-AAFB-058306ACB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97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AC960-7863-4DA6-8F42-FC098FBAC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357B49-DFB6-4178-894C-422A4B23B6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62CD1-1955-466F-9B43-7EFE64D76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F8B164-2934-42CF-A7F1-34EDC8E20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9903-92C1-44E1-905F-8D5A2F4BEC35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85EAB-BDA4-4B11-8E4A-38BBB1CAC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E939E-61F8-47B8-8E3B-43D6ACBF0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73FC-8886-445B-AAFB-058306ACB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36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26839-0F17-4AE1-9782-DCC9F276B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58F9CB-6ACC-4099-8A28-731727FDB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8A049-245A-44DF-8F6C-C792382F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9903-92C1-44E1-905F-8D5A2F4BEC35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2FE31-5B71-4CF3-945F-69A22CA3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4FA1C-EE96-4353-A83A-57449EF7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73FC-8886-445B-AAFB-058306ACB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279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87A760-B354-4B52-860B-F7785E8C9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6FDCE-30FE-4529-A583-CD3099A88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53810-ED64-4707-B2E6-0BA3A4F30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9903-92C1-44E1-905F-8D5A2F4BEC35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5D6E3-4644-4DD8-A9D4-1EEB5008A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FF486-66EF-418E-AD5D-04EEDA1B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73FC-8886-445B-AAFB-058306ACB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3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35E491-71B1-41E1-B459-250838BB35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9755D8-DAD6-4564-BDB3-99F79C77AD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29D01A-E681-4639-AE1D-C0537316C1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0FB0A-DAFC-4434-928E-F45E1EB8A06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72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22E58D7-F054-434D-B623-CE80BC9A90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AF91F6E-D193-402A-807E-A1898BE642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6DC26B8-E0F0-4AF0-990D-3DB607A759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B2D468-58D4-4647-BB1A-740CB585C89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54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AE4C9E5-EF91-4770-8D60-6FE29AD829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CBEF79-F16A-4725-946C-EBD30B9A6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5C4C84-003C-4227-9A44-5A848A2DA3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7E1B3-F37D-4413-8640-538B81899AA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17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EB5C0DB-72DC-4C5F-A0F4-5A2D54BE7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7A518D6-6B96-4D58-9B3E-4361ECF474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26B32D7-6306-4234-A1CA-1CF761B20F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8F52B-C3BD-46AF-8048-BA8473F021B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39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4F9024-1330-474C-9266-E5EF0B067B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E43E3C-3A48-4F67-8E9F-CFA2C13ACF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F92DB7-5056-49B7-A113-9FABBD0BD8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16EAD-FDBE-406C-BC4C-700F983F2B6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00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8C0BFA-C0FB-42D5-AE21-20DAAF14A2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0C57C6-57C7-418E-98A9-0961AA6C4A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D6009F-7A5E-4025-95C4-F01AAF010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F6CD7-C263-49B4-AD97-EECF4A6A29C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04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A7FAED4-3B14-4ECD-91F7-76811D3DDE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40AD0FA-6DAF-4647-BB2F-48DA39E1D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83E4F08-D810-4091-86EE-FEE18E9DD6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4105B06-3E50-4A04-9931-D0F3A85B16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8C3D11C-1563-49F2-8D1C-FFB9D1FB9B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3D848103-7D3B-4CE3-8DA8-DCE88383E06D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>
            <a:extLst>
              <a:ext uri="{FF2B5EF4-FFF2-40B4-BE49-F238E27FC236}">
                <a16:creationId xmlns:a16="http://schemas.microsoft.com/office/drawing/2014/main" id="{341F71CF-04C9-4A7B-AFB1-5F1CF86E92D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248" name="Group 3">
              <a:extLst>
                <a:ext uri="{FF2B5EF4-FFF2-40B4-BE49-F238E27FC236}">
                  <a16:creationId xmlns:a16="http://schemas.microsoft.com/office/drawing/2014/main" id="{CE80193A-5C35-4DC3-9D88-75A583447BC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1380" name="Rectangle 4">
                <a:extLst>
                  <a:ext uri="{FF2B5EF4-FFF2-40B4-BE49-F238E27FC236}">
                    <a16:creationId xmlns:a16="http://schemas.microsoft.com/office/drawing/2014/main" id="{F60DA595-D24A-43EB-8FFA-5A9BA9FE010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1381" name="Freeform 5">
                <a:extLst>
                  <a:ext uri="{FF2B5EF4-FFF2-40B4-BE49-F238E27FC236}">
                    <a16:creationId xmlns:a16="http://schemas.microsoft.com/office/drawing/2014/main" id="{BA6864B7-3E71-4A2B-B33C-59F3BCB350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249" name="Group 6">
              <a:extLst>
                <a:ext uri="{FF2B5EF4-FFF2-40B4-BE49-F238E27FC236}">
                  <a16:creationId xmlns:a16="http://schemas.microsoft.com/office/drawing/2014/main" id="{30600109-FA3E-47CE-9ECC-3EE419FCDC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1383" name="AutoShape 7">
                <a:extLst>
                  <a:ext uri="{FF2B5EF4-FFF2-40B4-BE49-F238E27FC236}">
                    <a16:creationId xmlns:a16="http://schemas.microsoft.com/office/drawing/2014/main" id="{E03D2588-3F4D-4465-AA59-0E8C78CA5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1384" name="AutoShape 8">
                <a:extLst>
                  <a:ext uri="{FF2B5EF4-FFF2-40B4-BE49-F238E27FC236}">
                    <a16:creationId xmlns:a16="http://schemas.microsoft.com/office/drawing/2014/main" id="{8005C649-2167-465B-9A58-907901542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0243" name="AutoShape 9">
            <a:extLst>
              <a:ext uri="{FF2B5EF4-FFF2-40B4-BE49-F238E27FC236}">
                <a16:creationId xmlns:a16="http://schemas.microsoft.com/office/drawing/2014/main" id="{B1A2E32A-4792-4FC8-B218-7B32E9D0C6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4" name="Rectangle 10">
            <a:extLst>
              <a:ext uri="{FF2B5EF4-FFF2-40B4-BE49-F238E27FC236}">
                <a16:creationId xmlns:a16="http://schemas.microsoft.com/office/drawing/2014/main" id="{2AE3CF31-97F2-4203-B9C1-BD4F8E6F16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1387" name="Rectangle 11">
            <a:extLst>
              <a:ext uri="{FF2B5EF4-FFF2-40B4-BE49-F238E27FC236}">
                <a16:creationId xmlns:a16="http://schemas.microsoft.com/office/drawing/2014/main" id="{A76837AD-1FB8-446F-AACD-D472A02FF7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8" name="Rectangle 12">
            <a:extLst>
              <a:ext uri="{FF2B5EF4-FFF2-40B4-BE49-F238E27FC236}">
                <a16:creationId xmlns:a16="http://schemas.microsoft.com/office/drawing/2014/main" id="{DD921C79-F93F-4450-BD43-8572433A69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9" name="Rectangle 13">
            <a:extLst>
              <a:ext uri="{FF2B5EF4-FFF2-40B4-BE49-F238E27FC236}">
                <a16:creationId xmlns:a16="http://schemas.microsoft.com/office/drawing/2014/main" id="{F2E792D5-F4F0-4F37-8378-9C83A8784C7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 rtl="0">
              <a:defRPr sz="2600" b="1">
                <a:solidFill>
                  <a:schemeClr val="bg1"/>
                </a:solidFill>
              </a:defRPr>
            </a:lvl1pPr>
          </a:lstStyle>
          <a:p>
            <a:fld id="{BC92207C-840B-4B74-8735-B4828B093502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1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1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1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1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F55D88-B31C-4440-9C6E-028397BC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B541E-95ED-495E-8CED-7C5DE94F9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F7829-1EB9-42FF-AD08-DF4788BAF2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6DDE-A537-4D3A-913E-468CFEA568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C54DE-AD2D-4A4F-B478-BF13D41F9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48103-7D3B-4CE3-8DA8-DCE88383E06D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18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5E2D0-8CE5-4601-BBA3-A277FC0A6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Introduction to Neuroanatomy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D494B-1238-4D77-9559-1E52EE047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Objectives: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1800" b="1" dirty="0"/>
              <a:t>Review the anatomical &amp; functional divisions of the nervous system.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1800" b="1" dirty="0"/>
              <a:t>Study the embryological development of the CNS &amp; the derivatives (parts)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1800" b="1" dirty="0"/>
              <a:t>Understand the special terms of orientation in relation to the nervous system.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1800" b="1" dirty="0"/>
              <a:t>Identify the lobes, poles &amp; surfaces of the cerebral hemispheres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FEFA-E512-43AA-BF9C-A5CC8DB7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15962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Embryology: Neural flexures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8C1A69-7095-44C9-AFE7-C7E1ED6EA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6" t="2369" r="1615" b="3129"/>
          <a:stretch/>
        </p:blipFill>
        <p:spPr>
          <a:xfrm>
            <a:off x="492919" y="715962"/>
            <a:ext cx="5035873" cy="3322638"/>
          </a:xfr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C8708B7C-86E9-4E0B-9C11-7FAED5DB5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1892" y="8096132"/>
            <a:ext cx="5765326" cy="8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kern="0"/>
              <a:t>MidsagBrain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7906CBDA-2BA5-460B-945D-972A0A089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02" y="3326344"/>
            <a:ext cx="3040454" cy="305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5">
            <a:extLst>
              <a:ext uri="{FF2B5EF4-FFF2-40B4-BE49-F238E27FC236}">
                <a16:creationId xmlns:a16="http://schemas.microsoft.com/office/drawing/2014/main" id="{DCDAD160-D260-4CA8-997D-F778896F1A58}"/>
              </a:ext>
            </a:extLst>
          </p:cNvPr>
          <p:cNvGrpSpPr>
            <a:grpSpLocks/>
          </p:cNvGrpSpPr>
          <p:nvPr/>
        </p:nvGrpSpPr>
        <p:grpSpPr bwMode="auto">
          <a:xfrm>
            <a:off x="5992580" y="4556397"/>
            <a:ext cx="2537637" cy="1669777"/>
            <a:chOff x="1739" y="2380"/>
            <a:chExt cx="2155" cy="1418"/>
          </a:xfrm>
        </p:grpSpPr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0EBC661B-0205-4DDA-80E0-927620BC19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9" y="2380"/>
              <a:ext cx="2155" cy="0"/>
            </a:xfrm>
            <a:prstGeom prst="line">
              <a:avLst/>
            </a:prstGeom>
            <a:noFill/>
            <a:ln w="38100">
              <a:solidFill>
                <a:srgbClr val="ED181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4">
              <a:extLst>
                <a:ext uri="{FF2B5EF4-FFF2-40B4-BE49-F238E27FC236}">
                  <a16:creationId xmlns:a16="http://schemas.microsoft.com/office/drawing/2014/main" id="{A0854EC6-85F1-4A2D-BAC0-D82D43F070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4" y="2380"/>
              <a:ext cx="309" cy="1418"/>
            </a:xfrm>
            <a:prstGeom prst="line">
              <a:avLst/>
            </a:prstGeom>
            <a:noFill/>
            <a:ln w="38100">
              <a:solidFill>
                <a:srgbClr val="ED181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Rectangle 19">
            <a:extLst>
              <a:ext uri="{FF2B5EF4-FFF2-40B4-BE49-F238E27FC236}">
                <a16:creationId xmlns:a16="http://schemas.microsoft.com/office/drawing/2014/main" id="{FC8E7E4B-D904-4671-9CF2-C19E68285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7909" y="4505321"/>
            <a:ext cx="326184" cy="2143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22">
            <a:extLst>
              <a:ext uri="{FF2B5EF4-FFF2-40B4-BE49-F238E27FC236}">
                <a16:creationId xmlns:a16="http://schemas.microsoft.com/office/drawing/2014/main" id="{A460D6A5-8F2A-48AC-8062-83F39D1212C1}"/>
              </a:ext>
            </a:extLst>
          </p:cNvPr>
          <p:cNvGrpSpPr>
            <a:grpSpLocks/>
          </p:cNvGrpSpPr>
          <p:nvPr/>
        </p:nvGrpSpPr>
        <p:grpSpPr bwMode="auto">
          <a:xfrm>
            <a:off x="2644103" y="3783559"/>
            <a:ext cx="3104043" cy="2660103"/>
            <a:chOff x="349" y="1334"/>
            <a:chExt cx="2636" cy="2259"/>
          </a:xfrm>
        </p:grpSpPr>
        <p:pic>
          <p:nvPicPr>
            <p:cNvPr id="16" name="Picture 21">
              <a:extLst>
                <a:ext uri="{FF2B5EF4-FFF2-40B4-BE49-F238E27FC236}">
                  <a16:creationId xmlns:a16="http://schemas.microsoft.com/office/drawing/2014/main" id="{33CDC0CB-7C5F-421C-9C0F-E2B04DC130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" y="1608"/>
              <a:ext cx="1848" cy="1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9B3A265D-5F8A-48D4-AFFB-3653689AA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" y="1334"/>
              <a:ext cx="2636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000" dirty="0">
                  <a:latin typeface="Helvetica" panose="020B0604020202020204" pitchFamily="34" charset="0"/>
                </a:rPr>
                <a:t>Cephalic flexure</a:t>
              </a:r>
              <a:endParaRPr lang="en-US" altLang="en-US" sz="1600" dirty="0">
                <a:latin typeface="Helvetica" panose="020B0604020202020204" pitchFamily="34" charset="0"/>
              </a:endParaRPr>
            </a:p>
          </p:txBody>
        </p:sp>
      </p:grpSp>
      <p:sp>
        <p:nvSpPr>
          <p:cNvPr id="18" name="Line 23">
            <a:extLst>
              <a:ext uri="{FF2B5EF4-FFF2-40B4-BE49-F238E27FC236}">
                <a16:creationId xmlns:a16="http://schemas.microsoft.com/office/drawing/2014/main" id="{A29AC4BD-1679-4D9A-B4CC-89AFDDB732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4038599"/>
            <a:ext cx="533400" cy="466721"/>
          </a:xfrm>
          <a:prstGeom prst="line">
            <a:avLst/>
          </a:prstGeom>
          <a:noFill/>
          <a:ln w="57150">
            <a:solidFill>
              <a:srgbClr val="ED181E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4">
            <a:extLst>
              <a:ext uri="{FF2B5EF4-FFF2-40B4-BE49-F238E27FC236}">
                <a16:creationId xmlns:a16="http://schemas.microsoft.com/office/drawing/2014/main" id="{7D4A24D2-C792-48FD-82D0-46DE28ACBC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21854" y="4719637"/>
            <a:ext cx="376818" cy="416855"/>
          </a:xfrm>
          <a:prstGeom prst="line">
            <a:avLst/>
          </a:prstGeom>
          <a:noFill/>
          <a:ln w="57150">
            <a:solidFill>
              <a:srgbClr val="ED181E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DC7B104E-DBDB-4937-AD4A-94C7865DD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184" y="1966726"/>
            <a:ext cx="23151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  <a:latin typeface="Helvetica" panose="020B0604020202020204" pitchFamily="34" charset="0"/>
              </a:rPr>
              <a:t>The cephalic flexure persists into maturity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26B7621-7751-47E0-8843-409C0BB055B9}"/>
              </a:ext>
            </a:extLst>
          </p:cNvPr>
          <p:cNvSpPr/>
          <p:nvPr/>
        </p:nvSpPr>
        <p:spPr bwMode="auto">
          <a:xfrm>
            <a:off x="2377909" y="715962"/>
            <a:ext cx="1279691" cy="321392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8923964-87D1-4486-9598-73CB4A62F835}"/>
              </a:ext>
            </a:extLst>
          </p:cNvPr>
          <p:cNvSpPr/>
          <p:nvPr/>
        </p:nvSpPr>
        <p:spPr bwMode="auto">
          <a:xfrm>
            <a:off x="4249101" y="1767672"/>
            <a:ext cx="1279691" cy="321392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C16945F-7021-425D-995F-BCB82FDD16AC}"/>
              </a:ext>
            </a:extLst>
          </p:cNvPr>
          <p:cNvSpPr/>
          <p:nvPr/>
        </p:nvSpPr>
        <p:spPr bwMode="auto">
          <a:xfrm>
            <a:off x="2620498" y="3424567"/>
            <a:ext cx="1279691" cy="321392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873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FEFA-E512-43AA-BF9C-A5CC8DB7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715962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Orientation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8AE411A-3091-4131-BCAE-FCB16C643D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" y="639762"/>
            <a:ext cx="5257800" cy="5623828"/>
          </a:xfr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0561052A-BE11-437D-AB37-AC0595609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8200"/>
            <a:ext cx="4114800" cy="380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661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EBD8A-9751-4482-84B6-C0C0AFE8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cerebral hemispheres: Poles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B851E7-95BD-4ABB-8846-DBE9CB078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200" y="1066800"/>
            <a:ext cx="6400800" cy="5341065"/>
          </a:xfrm>
        </p:spPr>
      </p:pic>
    </p:spTree>
    <p:extLst>
      <p:ext uri="{BB962C8B-B14F-4D97-AF65-F5344CB8AC3E}">
        <p14:creationId xmlns:p14="http://schemas.microsoft.com/office/powerpoint/2010/main" val="4049814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EBD8A-9751-4482-84B6-C0C0AFE8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cerebral hemispheres: Surfaces&amp; Borders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B851E7-95BD-4ABB-8846-DBE9CB078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188" y="1104900"/>
            <a:ext cx="8947812" cy="5018950"/>
          </a:xfrm>
        </p:spPr>
      </p:pic>
    </p:spTree>
    <p:extLst>
      <p:ext uri="{BB962C8B-B14F-4D97-AF65-F5344CB8AC3E}">
        <p14:creationId xmlns:p14="http://schemas.microsoft.com/office/powerpoint/2010/main" val="875070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EBD8A-9751-4482-84B6-C0C0AFE8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cerebral hemispheres: Surface features</a:t>
            </a:r>
          </a:p>
        </p:txBody>
      </p:sp>
      <p:pic>
        <p:nvPicPr>
          <p:cNvPr id="5" name="Content Placeholder 4" descr="A close-up of a walnut&#10;&#10;Description automatically generated with low confidence">
            <a:extLst>
              <a:ext uri="{FF2B5EF4-FFF2-40B4-BE49-F238E27FC236}">
                <a16:creationId xmlns:a16="http://schemas.microsoft.com/office/drawing/2014/main" id="{50C05313-0ADE-4A54-8A4A-A8D853E7F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562"/>
            <a:ext cx="5334000" cy="448480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A802D7-DEC9-41AA-A9A2-6E6E941725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54"/>
          <a:stretch/>
        </p:blipFill>
        <p:spPr>
          <a:xfrm>
            <a:off x="5334001" y="2559424"/>
            <a:ext cx="3795712" cy="333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64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EBD8A-9751-4482-84B6-C0C0AFE8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cerebral hemispheres: Lobes</a:t>
            </a:r>
          </a:p>
        </p:txBody>
      </p:sp>
      <p:pic>
        <p:nvPicPr>
          <p:cNvPr id="5" name="Content Placeholder 4" descr="Diagram, map&#10;&#10;Description automatically generated">
            <a:extLst>
              <a:ext uri="{FF2B5EF4-FFF2-40B4-BE49-F238E27FC236}">
                <a16:creationId xmlns:a16="http://schemas.microsoft.com/office/drawing/2014/main" id="{60B851E7-95BD-4ABB-8846-DBE9CB078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55" y="1166018"/>
            <a:ext cx="7655889" cy="4525963"/>
          </a:xfr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6585889-225D-4CF5-9DAA-5B039762F489}"/>
              </a:ext>
            </a:extLst>
          </p:cNvPr>
          <p:cNvSpPr/>
          <p:nvPr/>
        </p:nvSpPr>
        <p:spPr bwMode="auto">
          <a:xfrm>
            <a:off x="2871788" y="3814763"/>
            <a:ext cx="1371600" cy="657225"/>
          </a:xfrm>
          <a:custGeom>
            <a:avLst/>
            <a:gdLst>
              <a:gd name="connsiteX0" fmla="*/ 0 w 1371600"/>
              <a:gd name="connsiteY0" fmla="*/ 657225 h 657225"/>
              <a:gd name="connsiteX1" fmla="*/ 414337 w 1371600"/>
              <a:gd name="connsiteY1" fmla="*/ 314325 h 657225"/>
              <a:gd name="connsiteX2" fmla="*/ 785812 w 1371600"/>
              <a:gd name="connsiteY2" fmla="*/ 114300 h 657225"/>
              <a:gd name="connsiteX3" fmla="*/ 1128712 w 1371600"/>
              <a:gd name="connsiteY3" fmla="*/ 57150 h 657225"/>
              <a:gd name="connsiteX4" fmla="*/ 1371600 w 1371600"/>
              <a:gd name="connsiteY4" fmla="*/ 0 h 657225"/>
              <a:gd name="connsiteX5" fmla="*/ 1371600 w 1371600"/>
              <a:gd name="connsiteY5" fmla="*/ 0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00" h="657225">
                <a:moveTo>
                  <a:pt x="0" y="657225"/>
                </a:moveTo>
                <a:cubicBezTo>
                  <a:pt x="141684" y="531019"/>
                  <a:pt x="283368" y="404813"/>
                  <a:pt x="414337" y="314325"/>
                </a:cubicBezTo>
                <a:cubicBezTo>
                  <a:pt x="545306" y="223837"/>
                  <a:pt x="666750" y="157162"/>
                  <a:pt x="785812" y="114300"/>
                </a:cubicBezTo>
                <a:cubicBezTo>
                  <a:pt x="904875" y="71437"/>
                  <a:pt x="1031081" y="76200"/>
                  <a:pt x="1128712" y="57150"/>
                </a:cubicBezTo>
                <a:cubicBezTo>
                  <a:pt x="1226343" y="38100"/>
                  <a:pt x="1371600" y="0"/>
                  <a:pt x="1371600" y="0"/>
                </a:cubicBezTo>
                <a:lnTo>
                  <a:pt x="1371600" y="0"/>
                </a:lnTo>
              </a:path>
            </a:pathLst>
          </a:custGeom>
          <a:ln w="76200">
            <a:solidFill>
              <a:srgbClr val="FFFF00"/>
            </a:solidFill>
            <a:prstDash val="sysDash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D475662-1F9C-4669-84DB-33E022ED1FA2}"/>
              </a:ext>
            </a:extLst>
          </p:cNvPr>
          <p:cNvSpPr/>
          <p:nvPr/>
        </p:nvSpPr>
        <p:spPr bwMode="auto">
          <a:xfrm>
            <a:off x="2686050" y="2600325"/>
            <a:ext cx="229061" cy="1857375"/>
          </a:xfrm>
          <a:custGeom>
            <a:avLst/>
            <a:gdLst>
              <a:gd name="connsiteX0" fmla="*/ 0 w 229061"/>
              <a:gd name="connsiteY0" fmla="*/ 0 h 1857375"/>
              <a:gd name="connsiteX1" fmla="*/ 171450 w 229061"/>
              <a:gd name="connsiteY1" fmla="*/ 771525 h 1857375"/>
              <a:gd name="connsiteX2" fmla="*/ 171450 w 229061"/>
              <a:gd name="connsiteY2" fmla="*/ 771525 h 1857375"/>
              <a:gd name="connsiteX3" fmla="*/ 214313 w 229061"/>
              <a:gd name="connsiteY3" fmla="*/ 1128713 h 1857375"/>
              <a:gd name="connsiteX4" fmla="*/ 228600 w 229061"/>
              <a:gd name="connsiteY4" fmla="*/ 1543050 h 1857375"/>
              <a:gd name="connsiteX5" fmla="*/ 200025 w 229061"/>
              <a:gd name="connsiteY5" fmla="*/ 1857375 h 185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61" h="1857375">
                <a:moveTo>
                  <a:pt x="0" y="0"/>
                </a:moveTo>
                <a:lnTo>
                  <a:pt x="171450" y="771525"/>
                </a:lnTo>
                <a:lnTo>
                  <a:pt x="171450" y="771525"/>
                </a:lnTo>
                <a:cubicBezTo>
                  <a:pt x="178594" y="831056"/>
                  <a:pt x="204788" y="1000125"/>
                  <a:pt x="214313" y="1128713"/>
                </a:cubicBezTo>
                <a:cubicBezTo>
                  <a:pt x="223838" y="1257301"/>
                  <a:pt x="230981" y="1421606"/>
                  <a:pt x="228600" y="1543050"/>
                </a:cubicBezTo>
                <a:cubicBezTo>
                  <a:pt x="226219" y="1664494"/>
                  <a:pt x="213122" y="1760934"/>
                  <a:pt x="200025" y="1857375"/>
                </a:cubicBezTo>
              </a:path>
            </a:pathLst>
          </a:custGeom>
          <a:ln w="76200">
            <a:solidFill>
              <a:srgbClr val="FFFF00"/>
            </a:solidFill>
            <a:prstDash val="sysDash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50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3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9123" y="441063"/>
            <a:ext cx="2104878" cy="2191102"/>
          </a:xfrm>
          <a:prstGeom prst="rect">
            <a:avLst/>
          </a:prstGeom>
          <a:noFill/>
        </p:spPr>
      </p:pic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740295" y="7776"/>
            <a:ext cx="7467600" cy="50554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Anatomical divisions of the 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48ABC5-A22E-42A1-AE4C-C26A4E7E1E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799497" y="513320"/>
            <a:ext cx="3265574" cy="63081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F610C0-5573-420A-8905-5C7C65FDAA8C}"/>
              </a:ext>
            </a:extLst>
          </p:cNvPr>
          <p:cNvSpPr txBox="1"/>
          <p:nvPr/>
        </p:nvSpPr>
        <p:spPr>
          <a:xfrm>
            <a:off x="740295" y="513320"/>
            <a:ext cx="195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F5CD2D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Central (CNS)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F6E43D-84C1-40FB-9667-FAF877C3751C}"/>
              </a:ext>
            </a:extLst>
          </p:cNvPr>
          <p:cNvSpPr txBox="1"/>
          <p:nvPr/>
        </p:nvSpPr>
        <p:spPr>
          <a:xfrm>
            <a:off x="5652120" y="44106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Peripheral (PNS)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CC92B6-0DD7-4E76-AB7D-8C6CD9BFABD1}"/>
              </a:ext>
            </a:extLst>
          </p:cNvPr>
          <p:cNvSpPr txBox="1"/>
          <p:nvPr/>
        </p:nvSpPr>
        <p:spPr>
          <a:xfrm>
            <a:off x="740295" y="882652"/>
            <a:ext cx="1958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5CD2D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Brain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5CD2D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(in skull)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781129-B72D-45F8-AA7A-6CD0AF6DCB3E}"/>
              </a:ext>
            </a:extLst>
          </p:cNvPr>
          <p:cNvSpPr txBox="1"/>
          <p:nvPr/>
        </p:nvSpPr>
        <p:spPr>
          <a:xfrm>
            <a:off x="730964" y="2159555"/>
            <a:ext cx="1824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5CD2D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b. Spinal cord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5CD2D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(in vertebral column)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F2DCE-161F-4064-A744-5678D0AC8A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2687" y="3065452"/>
            <a:ext cx="1750415" cy="35374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3B0DCB-A835-4DA5-985F-38CE18FCB890}"/>
              </a:ext>
            </a:extLst>
          </p:cNvPr>
          <p:cNvSpPr txBox="1"/>
          <p:nvPr/>
        </p:nvSpPr>
        <p:spPr>
          <a:xfrm>
            <a:off x="5339906" y="891779"/>
            <a:ext cx="1958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a. 12 pairs of cranial nerves (CN I-CN XII)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6BF79A-7B3C-4F32-B2C9-52AC006BCB6C}"/>
              </a:ext>
            </a:extLst>
          </p:cNvPr>
          <p:cNvSpPr txBox="1"/>
          <p:nvPr/>
        </p:nvSpPr>
        <p:spPr>
          <a:xfrm>
            <a:off x="6012160" y="3902670"/>
            <a:ext cx="16105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b. 31 pairs of spinal nerves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7D6E52-4899-42A9-9268-AD40F6D68E3D}"/>
              </a:ext>
            </a:extLst>
          </p:cNvPr>
          <p:cNvCxnSpPr/>
          <p:nvPr/>
        </p:nvCxnSpPr>
        <p:spPr>
          <a:xfrm flipH="1">
            <a:off x="1907704" y="891779"/>
            <a:ext cx="2304256" cy="2329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1E200C5-EEF5-44B7-B426-96942FE12F77}"/>
              </a:ext>
            </a:extLst>
          </p:cNvPr>
          <p:cNvCxnSpPr>
            <a:cxnSpLocks/>
          </p:cNvCxnSpPr>
          <p:nvPr/>
        </p:nvCxnSpPr>
        <p:spPr>
          <a:xfrm flipH="1">
            <a:off x="2339753" y="2159555"/>
            <a:ext cx="2068915" cy="2329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Right Brace 15">
            <a:extLst>
              <a:ext uri="{FF2B5EF4-FFF2-40B4-BE49-F238E27FC236}">
                <a16:creationId xmlns:a16="http://schemas.microsoft.com/office/drawing/2014/main" id="{EB461BBA-BD17-49FA-8CA1-82E86616E168}"/>
              </a:ext>
            </a:extLst>
          </p:cNvPr>
          <p:cNvSpPr/>
          <p:nvPr/>
        </p:nvSpPr>
        <p:spPr>
          <a:xfrm>
            <a:off x="5076055" y="882652"/>
            <a:ext cx="303313" cy="646331"/>
          </a:xfrm>
          <a:prstGeom prst="righ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92A6CAF2-BE6A-4FF2-9BC5-F45D227D54EF}"/>
              </a:ext>
            </a:extLst>
          </p:cNvPr>
          <p:cNvSpPr/>
          <p:nvPr/>
        </p:nvSpPr>
        <p:spPr>
          <a:xfrm>
            <a:off x="5798776" y="1790767"/>
            <a:ext cx="303313" cy="4626170"/>
          </a:xfrm>
          <a:prstGeom prst="righ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F0D6A-4AF5-4079-B5FD-12653F8DF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7476"/>
            <a:ext cx="7886700" cy="777874"/>
          </a:xfrm>
        </p:spPr>
        <p:txBody>
          <a:bodyPr/>
          <a:lstStyle/>
          <a:p>
            <a:r>
              <a:rPr lang="en-US" dirty="0"/>
              <a:t>Functional </a:t>
            </a:r>
            <a:r>
              <a:rPr lang="en-US" sz="3000" dirty="0"/>
              <a:t>divisions</a:t>
            </a:r>
            <a:r>
              <a:rPr lang="en-US" dirty="0"/>
              <a:t> of the nervous system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A06F46-75CF-49B9-AA15-86222063AC88}"/>
              </a:ext>
            </a:extLst>
          </p:cNvPr>
          <p:cNvSpPr/>
          <p:nvPr/>
        </p:nvSpPr>
        <p:spPr>
          <a:xfrm>
            <a:off x="914400" y="892176"/>
            <a:ext cx="2286000" cy="7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72BB21A-42D6-4608-8831-D30019FE6E23}"/>
              </a:ext>
            </a:extLst>
          </p:cNvPr>
          <p:cNvSpPr/>
          <p:nvPr/>
        </p:nvSpPr>
        <p:spPr>
          <a:xfrm>
            <a:off x="5410200" y="892176"/>
            <a:ext cx="2286000" cy="76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94C862-D191-420E-96B0-67AB42B1B3D4}"/>
              </a:ext>
            </a:extLst>
          </p:cNvPr>
          <p:cNvSpPr txBox="1"/>
          <p:nvPr/>
        </p:nvSpPr>
        <p:spPr>
          <a:xfrm>
            <a:off x="1028700" y="47573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Sensory (afferent)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C8977D-45FC-4E87-9B81-EAA7DEC713AF}"/>
              </a:ext>
            </a:extLst>
          </p:cNvPr>
          <p:cNvSpPr txBox="1"/>
          <p:nvPr/>
        </p:nvSpPr>
        <p:spPr>
          <a:xfrm>
            <a:off x="5562600" y="47573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/>
              <a:t>Motor (efferent)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55BAE7-83C9-411F-BC20-1BFBD0E63651}"/>
              </a:ext>
            </a:extLst>
          </p:cNvPr>
          <p:cNvSpPr/>
          <p:nvPr/>
        </p:nvSpPr>
        <p:spPr>
          <a:xfrm>
            <a:off x="428625" y="1044576"/>
            <a:ext cx="3505200" cy="2003424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dirty="0"/>
              <a:t>1. General sensation (skin, joints &amp; ligaments): Pain, Touch, Pressure, Vibration, Positions dense [proprioception])</a:t>
            </a:r>
          </a:p>
          <a:p>
            <a:pPr algn="l"/>
            <a:r>
              <a:rPr lang="en-US" dirty="0"/>
              <a:t>2. Special senses (Hearing, Vision, Taste, Smell, Equilibrium)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049EFB7-7420-4862-8487-7452D9468105}"/>
              </a:ext>
            </a:extLst>
          </p:cNvPr>
          <p:cNvSpPr/>
          <p:nvPr/>
        </p:nvSpPr>
        <p:spPr>
          <a:xfrm>
            <a:off x="5105400" y="1196976"/>
            <a:ext cx="3124200" cy="200342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2400" dirty="0"/>
              <a:t>Skeletal muscles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5332CE-B253-44B6-BD03-59A8073FBFE4}"/>
              </a:ext>
            </a:extLst>
          </p:cNvPr>
          <p:cNvCxnSpPr/>
          <p:nvPr/>
        </p:nvCxnSpPr>
        <p:spPr>
          <a:xfrm>
            <a:off x="4495800" y="930276"/>
            <a:ext cx="0" cy="5546724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FC4402-AEA1-4CCD-9DC2-529E3AFA689A}"/>
              </a:ext>
            </a:extLst>
          </p:cNvPr>
          <p:cNvCxnSpPr>
            <a:cxnSpLocks/>
          </p:cNvCxnSpPr>
          <p:nvPr/>
        </p:nvCxnSpPr>
        <p:spPr>
          <a:xfrm flipH="1">
            <a:off x="466724" y="3810000"/>
            <a:ext cx="8110538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9E13318-E825-45A5-BE2F-A9DCE6B57A51}"/>
              </a:ext>
            </a:extLst>
          </p:cNvPr>
          <p:cNvSpPr/>
          <p:nvPr/>
        </p:nvSpPr>
        <p:spPr>
          <a:xfrm>
            <a:off x="3943350" y="3200400"/>
            <a:ext cx="1219200" cy="1219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CNS</a:t>
            </a:r>
          </a:p>
        </p:txBody>
      </p:sp>
      <p:sp>
        <p:nvSpPr>
          <p:cNvPr id="23" name="Arrow: Striped Right 22">
            <a:extLst>
              <a:ext uri="{FF2B5EF4-FFF2-40B4-BE49-F238E27FC236}">
                <a16:creationId xmlns:a16="http://schemas.microsoft.com/office/drawing/2014/main" id="{C396E377-36AF-4386-A58D-A6C320181C09}"/>
              </a:ext>
            </a:extLst>
          </p:cNvPr>
          <p:cNvSpPr/>
          <p:nvPr/>
        </p:nvSpPr>
        <p:spPr>
          <a:xfrm rot="2003237">
            <a:off x="3013922" y="3096306"/>
            <a:ext cx="1040265" cy="541689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Striped Right 23">
            <a:extLst>
              <a:ext uri="{FF2B5EF4-FFF2-40B4-BE49-F238E27FC236}">
                <a16:creationId xmlns:a16="http://schemas.microsoft.com/office/drawing/2014/main" id="{C8584E1B-612C-4E4A-AC12-5882EAE9CC62}"/>
              </a:ext>
            </a:extLst>
          </p:cNvPr>
          <p:cNvSpPr/>
          <p:nvPr/>
        </p:nvSpPr>
        <p:spPr>
          <a:xfrm rot="19546312">
            <a:off x="5003010" y="3032238"/>
            <a:ext cx="1040265" cy="541689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8B50B7-646D-4501-A605-4167DE1CC2C7}"/>
              </a:ext>
            </a:extLst>
          </p:cNvPr>
          <p:cNvSpPr txBox="1"/>
          <p:nvPr/>
        </p:nvSpPr>
        <p:spPr>
          <a:xfrm>
            <a:off x="8367711" y="143896"/>
            <a:ext cx="5333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SOMATIC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99429B-B763-4993-BBE9-667148C4EA4E}"/>
              </a:ext>
            </a:extLst>
          </p:cNvPr>
          <p:cNvSpPr txBox="1"/>
          <p:nvPr/>
        </p:nvSpPr>
        <p:spPr>
          <a:xfrm>
            <a:off x="8430717" y="3869790"/>
            <a:ext cx="293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VISCERAL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D2E9BC9-90A0-492E-87BC-69BF53F7F510}"/>
              </a:ext>
            </a:extLst>
          </p:cNvPr>
          <p:cNvSpPr/>
          <p:nvPr/>
        </p:nvSpPr>
        <p:spPr>
          <a:xfrm>
            <a:off x="428625" y="4688013"/>
            <a:ext cx="3505200" cy="2003424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0"/>
            <a:r>
              <a:rPr lang="en-US" sz="2000" dirty="0"/>
              <a:t>Visceral receptors in internal organs (viscera) sensitive to stretch, distension, irritation…etc</a:t>
            </a:r>
            <a:r>
              <a:rPr lang="en-US" dirty="0"/>
              <a:t>.</a:t>
            </a:r>
          </a:p>
        </p:txBody>
      </p:sp>
      <p:sp>
        <p:nvSpPr>
          <p:cNvPr id="28" name="Arrow: Striped Right 27">
            <a:extLst>
              <a:ext uri="{FF2B5EF4-FFF2-40B4-BE49-F238E27FC236}">
                <a16:creationId xmlns:a16="http://schemas.microsoft.com/office/drawing/2014/main" id="{9B8AAC3C-3090-4497-AF58-011F3A29ABAB}"/>
              </a:ext>
            </a:extLst>
          </p:cNvPr>
          <p:cNvSpPr/>
          <p:nvPr/>
        </p:nvSpPr>
        <p:spPr>
          <a:xfrm rot="19776610">
            <a:off x="3026775" y="4065821"/>
            <a:ext cx="1040265" cy="541689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126A8CD-20F5-4479-8D2D-CCD8BB158246}"/>
              </a:ext>
            </a:extLst>
          </p:cNvPr>
          <p:cNvSpPr/>
          <p:nvPr/>
        </p:nvSpPr>
        <p:spPr>
          <a:xfrm>
            <a:off x="5105400" y="4716588"/>
            <a:ext cx="3124200" cy="200342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l" rtl="0">
              <a:buAutoNum type="arabicPeriod"/>
            </a:pPr>
            <a:r>
              <a:rPr lang="en-US" sz="2000" dirty="0"/>
              <a:t>Smooth muscles</a:t>
            </a:r>
          </a:p>
          <a:p>
            <a:pPr marL="457200" indent="-457200" algn="l" rtl="0">
              <a:buAutoNum type="arabicPeriod"/>
            </a:pPr>
            <a:r>
              <a:rPr lang="en-US" sz="2000" dirty="0"/>
              <a:t>Cardiac muscles</a:t>
            </a:r>
          </a:p>
          <a:p>
            <a:pPr marL="457200" indent="-457200" algn="l" rtl="0">
              <a:buAutoNum type="arabicPeriod"/>
            </a:pPr>
            <a:r>
              <a:rPr lang="en-US" sz="2000" dirty="0"/>
              <a:t>Glands</a:t>
            </a:r>
          </a:p>
        </p:txBody>
      </p:sp>
      <p:sp>
        <p:nvSpPr>
          <p:cNvPr id="30" name="Arrow: Striped Right 29">
            <a:extLst>
              <a:ext uri="{FF2B5EF4-FFF2-40B4-BE49-F238E27FC236}">
                <a16:creationId xmlns:a16="http://schemas.microsoft.com/office/drawing/2014/main" id="{CFC174A7-CBF8-4FBF-9946-DC19744D0CA0}"/>
              </a:ext>
            </a:extLst>
          </p:cNvPr>
          <p:cNvSpPr/>
          <p:nvPr/>
        </p:nvSpPr>
        <p:spPr>
          <a:xfrm rot="2694940">
            <a:off x="4906515" y="4163712"/>
            <a:ext cx="1040265" cy="541689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39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49BAD8-3E74-4701-A702-AA89A40F0C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6084168" cy="6872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51F57F-42DE-4B84-8BF8-4D2B9C26A558}"/>
              </a:ext>
            </a:extLst>
          </p:cNvPr>
          <p:cNvSpPr txBox="1"/>
          <p:nvPr/>
        </p:nvSpPr>
        <p:spPr>
          <a:xfrm>
            <a:off x="6084168" y="404664"/>
            <a:ext cx="3059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u="sng" dirty="0"/>
              <a:t>Sympathetic</a:t>
            </a:r>
            <a:r>
              <a:rPr lang="en-US" dirty="0"/>
              <a:t> =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Thoracolumbar 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[T1-L2 (L3)]</a:t>
            </a:r>
            <a:endParaRPr 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 algn="l" rtl="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Sympathetic trunk</a:t>
            </a:r>
          </a:p>
          <a:p>
            <a:pPr marL="285750" indent="-285750" algn="l" rtl="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All Spinal nerves</a:t>
            </a:r>
          </a:p>
          <a:p>
            <a:pPr marL="285750" indent="-285750" algn="l" rtl="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CN IX, X, XII</a:t>
            </a:r>
          </a:p>
          <a:p>
            <a:pPr marL="285750" indent="-285750" algn="l" rtl="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Organs</a:t>
            </a:r>
          </a:p>
          <a:p>
            <a:pPr marL="285750" indent="-285750" algn="l" rtl="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Short </a:t>
            </a:r>
            <a:r>
              <a:rPr lang="en-US" dirty="0" err="1">
                <a:sym typeface="Wingdings" panose="05000000000000000000" pitchFamily="2" charset="2"/>
              </a:rPr>
              <a:t>pregagnglionic</a:t>
            </a:r>
            <a:endParaRPr lang="en-US" dirty="0">
              <a:sym typeface="Wingdings" panose="05000000000000000000" pitchFamily="2" charset="2"/>
            </a:endParaRPr>
          </a:p>
          <a:p>
            <a:pPr marL="285750" indent="-285750" algn="l" rtl="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Long postganglionic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07F8-AF7F-4344-83AE-895442C40CDD}"/>
              </a:ext>
            </a:extLst>
          </p:cNvPr>
          <p:cNvSpPr txBox="1"/>
          <p:nvPr/>
        </p:nvSpPr>
        <p:spPr>
          <a:xfrm>
            <a:off x="6012160" y="3436408"/>
            <a:ext cx="3059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u="sng" dirty="0"/>
              <a:t>Parasympathetic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Craniosacral 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[CN III, VII, IX, X 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S2, S3, S4]</a:t>
            </a:r>
          </a:p>
          <a:p>
            <a:pPr marL="285750" indent="-285750" algn="l" rtl="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Ganglia</a:t>
            </a:r>
          </a:p>
          <a:p>
            <a:pPr marL="285750" indent="-285750" algn="l" rtl="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Organs</a:t>
            </a:r>
          </a:p>
          <a:p>
            <a:pPr marL="285750" indent="-285750" algn="l" rtl="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Long </a:t>
            </a:r>
            <a:r>
              <a:rPr lang="en-US" dirty="0" err="1">
                <a:sym typeface="Wingdings" panose="05000000000000000000" pitchFamily="2" charset="2"/>
              </a:rPr>
              <a:t>pregagnglionic</a:t>
            </a:r>
            <a:endParaRPr lang="en-US" dirty="0">
              <a:sym typeface="Wingdings" panose="05000000000000000000" pitchFamily="2" charset="2"/>
            </a:endParaRPr>
          </a:p>
          <a:p>
            <a:pPr marL="285750" indent="-285750" algn="l" rtl="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Short postganglionic</a:t>
            </a:r>
          </a:p>
          <a:p>
            <a:pPr marL="285750" indent="-285750" algn="l" rtl="0"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C3E9FD-AB7B-4740-89B1-6AE94C9F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0" y="-245740"/>
            <a:ext cx="3280792" cy="89614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Visceral = Autonomic</a:t>
            </a:r>
          </a:p>
        </p:txBody>
      </p:sp>
    </p:spTree>
    <p:extLst>
      <p:ext uri="{BB962C8B-B14F-4D97-AF65-F5344CB8AC3E}">
        <p14:creationId xmlns:p14="http://schemas.microsoft.com/office/powerpoint/2010/main" val="3384398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FEFA-E512-43AA-BF9C-A5CC8DB7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15962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Embryology: Neural tube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E8C1A69-7095-44C9-AFE7-C7E1ED6EA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87" y="609600"/>
            <a:ext cx="7658013" cy="6096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FEFA-E512-43AA-BF9C-A5CC8DB7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715962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Neural tube defects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8C1A69-7095-44C9-AFE7-C7E1ED6EA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t="4400" r="3935" b="3988"/>
          <a:stretch/>
        </p:blipFill>
        <p:spPr>
          <a:xfrm>
            <a:off x="762000" y="533400"/>
            <a:ext cx="7620000" cy="6248400"/>
          </a:xfrm>
        </p:spPr>
      </p:pic>
    </p:spTree>
    <p:extLst>
      <p:ext uri="{BB962C8B-B14F-4D97-AF65-F5344CB8AC3E}">
        <p14:creationId xmlns:p14="http://schemas.microsoft.com/office/powerpoint/2010/main" val="3159333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FEFA-E512-43AA-BF9C-A5CC8DB7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15962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Embryology: Neural tube vesiculation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8C1A69-7095-44C9-AFE7-C7E1ED6EA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35" y="609600"/>
            <a:ext cx="8940329" cy="3200400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AC2FB17-3B9C-4EA6-BD64-84786D1D8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3848" y="3581400"/>
            <a:ext cx="5750021" cy="3276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228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6C957-5CE2-43E4-86CD-C38D1B4D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Derivatives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19185B9-8769-4870-B1C5-5EDF30362D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4234043"/>
              </p:ext>
            </p:extLst>
          </p:nvPr>
        </p:nvGraphicFramePr>
        <p:xfrm>
          <a:off x="457200" y="1600200"/>
          <a:ext cx="8229600" cy="3733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28324397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66851935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895401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ORIGIN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DERIVATIVE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50504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Prosencephalon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(Forebrain)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 Paired telencephalon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Lateral ventricle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6029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 Single diencephalon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ventricle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63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Mesencephalon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Midbrain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Cerebral aqueduct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777500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Rhombencephalon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(Hindbrain)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1. Metencephalon: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en-US" dirty="0"/>
                        <a:t>4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ventricle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01883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en-US" dirty="0"/>
                        <a:t>Pons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ventricle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86967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b. Cerebellum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9380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2. Myelencephalon: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6983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Medulla oblongata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546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Spinal medulla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Spinal 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Central canal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6497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398059C-7328-475D-8D39-41C85A9FF3FF}"/>
              </a:ext>
            </a:extLst>
          </p:cNvPr>
          <p:cNvSpPr txBox="1"/>
          <p:nvPr/>
        </p:nvSpPr>
        <p:spPr>
          <a:xfrm>
            <a:off x="609600" y="5682734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Midbrain +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*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Pons +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Medulla oblongata= Brainstem</a:t>
            </a:r>
          </a:p>
        </p:txBody>
      </p:sp>
    </p:spTree>
    <p:extLst>
      <p:ext uri="{BB962C8B-B14F-4D97-AF65-F5344CB8AC3E}">
        <p14:creationId xmlns:p14="http://schemas.microsoft.com/office/powerpoint/2010/main" val="4171968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44685-57CB-44D7-831B-7C0DBDE1F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472"/>
            <a:ext cx="2133601" cy="674055"/>
          </a:xfrm>
        </p:spPr>
        <p:txBody>
          <a:bodyPr/>
          <a:lstStyle/>
          <a:p>
            <a:r>
              <a:rPr lang="en-US" dirty="0"/>
              <a:t>Mature Parts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BE2813-8703-45A9-B5CF-4E0A112F2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153" b="-1626"/>
          <a:stretch/>
        </p:blipFill>
        <p:spPr>
          <a:xfrm>
            <a:off x="3276600" y="-1"/>
            <a:ext cx="5834062" cy="6836791"/>
          </a:xfr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F51465-87A3-457C-AE9E-F36159869FC5}"/>
              </a:ext>
            </a:extLst>
          </p:cNvPr>
          <p:cNvCxnSpPr>
            <a:cxnSpLocks/>
          </p:cNvCxnSpPr>
          <p:nvPr/>
        </p:nvCxnSpPr>
        <p:spPr bwMode="auto">
          <a:xfrm flipH="1">
            <a:off x="4114800" y="4024312"/>
            <a:ext cx="1295400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9C1A7F-1CEA-45C1-98E6-2A3749199DD5}"/>
              </a:ext>
            </a:extLst>
          </p:cNvPr>
          <p:cNvCxnSpPr>
            <a:cxnSpLocks/>
          </p:cNvCxnSpPr>
          <p:nvPr/>
        </p:nvCxnSpPr>
        <p:spPr bwMode="auto">
          <a:xfrm flipH="1">
            <a:off x="6172200" y="4648200"/>
            <a:ext cx="1905000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F18E7C-B969-4FBF-818D-DAD645A8A65F}"/>
              </a:ext>
            </a:extLst>
          </p:cNvPr>
          <p:cNvCxnSpPr>
            <a:cxnSpLocks/>
          </p:cNvCxnSpPr>
          <p:nvPr/>
        </p:nvCxnSpPr>
        <p:spPr bwMode="auto">
          <a:xfrm flipH="1">
            <a:off x="6019800" y="5181600"/>
            <a:ext cx="1905000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CCBEA9-AFE3-4C3D-BF5F-09B5336A0224}"/>
              </a:ext>
            </a:extLst>
          </p:cNvPr>
          <p:cNvCxnSpPr>
            <a:cxnSpLocks/>
          </p:cNvCxnSpPr>
          <p:nvPr/>
        </p:nvCxnSpPr>
        <p:spPr bwMode="auto">
          <a:xfrm flipH="1">
            <a:off x="6172200" y="5638800"/>
            <a:ext cx="1905000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2DE308-81FB-40F8-BA00-947F758ED92B}"/>
              </a:ext>
            </a:extLst>
          </p:cNvPr>
          <p:cNvCxnSpPr>
            <a:cxnSpLocks/>
          </p:cNvCxnSpPr>
          <p:nvPr/>
        </p:nvCxnSpPr>
        <p:spPr bwMode="auto">
          <a:xfrm flipH="1">
            <a:off x="5791200" y="6096000"/>
            <a:ext cx="1905000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CE9410-F357-4056-BA1A-B85915DB95C3}"/>
              </a:ext>
            </a:extLst>
          </p:cNvPr>
          <p:cNvCxnSpPr>
            <a:cxnSpLocks/>
          </p:cNvCxnSpPr>
          <p:nvPr/>
        </p:nvCxnSpPr>
        <p:spPr bwMode="auto">
          <a:xfrm flipH="1">
            <a:off x="2971800" y="5486400"/>
            <a:ext cx="1905000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9E5154-C104-4DAF-92FA-8E51F5D4AE1F}"/>
              </a:ext>
            </a:extLst>
          </p:cNvPr>
          <p:cNvCxnSpPr>
            <a:cxnSpLocks/>
          </p:cNvCxnSpPr>
          <p:nvPr/>
        </p:nvCxnSpPr>
        <p:spPr bwMode="auto">
          <a:xfrm flipH="1">
            <a:off x="3352800" y="6477000"/>
            <a:ext cx="1905000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96482D3-4F85-4CBD-881D-14C021E5EA1F}"/>
              </a:ext>
            </a:extLst>
          </p:cNvPr>
          <p:cNvSpPr txBox="1"/>
          <p:nvPr/>
        </p:nvSpPr>
        <p:spPr>
          <a:xfrm>
            <a:off x="2819400" y="3766679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0"/>
            <a:r>
              <a:rPr lang="en-US" b="1" dirty="0"/>
              <a:t>Cerebrum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78243E-9BBF-44DF-93B3-B5B664D695CA}"/>
              </a:ext>
            </a:extLst>
          </p:cNvPr>
          <p:cNvSpPr txBox="1"/>
          <p:nvPr/>
        </p:nvSpPr>
        <p:spPr>
          <a:xfrm>
            <a:off x="7924800" y="4467224"/>
            <a:ext cx="1295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0"/>
            <a:r>
              <a:rPr lang="en-US" sz="1200" b="1" dirty="0"/>
              <a:t>Diencephalon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4114B4-6F30-4997-82E4-D1C9426564A4}"/>
              </a:ext>
            </a:extLst>
          </p:cNvPr>
          <p:cNvSpPr txBox="1"/>
          <p:nvPr/>
        </p:nvSpPr>
        <p:spPr>
          <a:xfrm>
            <a:off x="7924800" y="4994702"/>
            <a:ext cx="1295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1600" b="1" dirty="0"/>
              <a:t>Midbrain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5122D6-8783-4F46-8111-D2F40D079454}"/>
              </a:ext>
            </a:extLst>
          </p:cNvPr>
          <p:cNvSpPr txBox="1"/>
          <p:nvPr/>
        </p:nvSpPr>
        <p:spPr>
          <a:xfrm>
            <a:off x="8077200" y="5451901"/>
            <a:ext cx="1066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1600" b="1" dirty="0"/>
              <a:t>Pons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EE1191-5D54-4EAD-AAB8-5FB642A34120}"/>
              </a:ext>
            </a:extLst>
          </p:cNvPr>
          <p:cNvSpPr txBox="1"/>
          <p:nvPr/>
        </p:nvSpPr>
        <p:spPr>
          <a:xfrm>
            <a:off x="7755731" y="5958217"/>
            <a:ext cx="1295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1600" b="1" dirty="0"/>
              <a:t>Medulla</a:t>
            </a:r>
          </a:p>
          <a:p>
            <a:pPr algn="l" rtl="0"/>
            <a:r>
              <a:rPr lang="en-US" sz="1600" b="1" dirty="0"/>
              <a:t>Oblongata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13F479-DD5B-41A7-B22F-FE6B854C1B4E}"/>
              </a:ext>
            </a:extLst>
          </p:cNvPr>
          <p:cNvSpPr txBox="1"/>
          <p:nvPr/>
        </p:nvSpPr>
        <p:spPr>
          <a:xfrm>
            <a:off x="1752600" y="5300246"/>
            <a:ext cx="1295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1600" b="1" dirty="0"/>
              <a:t>Cerebellum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4C5408-C50E-4498-BC11-8C06C625263D}"/>
              </a:ext>
            </a:extLst>
          </p:cNvPr>
          <p:cNvSpPr txBox="1"/>
          <p:nvPr/>
        </p:nvSpPr>
        <p:spPr>
          <a:xfrm>
            <a:off x="2024062" y="6250604"/>
            <a:ext cx="1295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1600" b="1" dirty="0"/>
              <a:t>Spinal cord</a:t>
            </a:r>
          </a:p>
        </p:txBody>
      </p:sp>
    </p:spTree>
    <p:extLst>
      <p:ext uri="{BB962C8B-B14F-4D97-AF65-F5344CB8AC3E}">
        <p14:creationId xmlns:p14="http://schemas.microsoft.com/office/powerpoint/2010/main" val="412515465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357</Words>
  <Application>Microsoft Office PowerPoint</Application>
  <PresentationFormat>On-screen Show (4:3)</PresentationFormat>
  <Paragraphs>90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Times New Roman</vt:lpstr>
      <vt:lpstr>Monotype Sorts</vt:lpstr>
      <vt:lpstr>Tahoma</vt:lpstr>
      <vt:lpstr>Wingdings</vt:lpstr>
      <vt:lpstr>Arial Black</vt:lpstr>
      <vt:lpstr>Default Design</vt:lpstr>
      <vt:lpstr>Capsules</vt:lpstr>
      <vt:lpstr>Office Theme</vt:lpstr>
      <vt:lpstr>An Introduction to Neuroanatomy</vt:lpstr>
      <vt:lpstr>Anatomical divisions of the NS</vt:lpstr>
      <vt:lpstr>Functional divisions of the nervous system</vt:lpstr>
      <vt:lpstr>Visceral = Autonomic</vt:lpstr>
      <vt:lpstr>Embryology: Neural tube</vt:lpstr>
      <vt:lpstr>Neural tube defects</vt:lpstr>
      <vt:lpstr>Embryology: Neural tube vesiculation</vt:lpstr>
      <vt:lpstr>Derivatives</vt:lpstr>
      <vt:lpstr>Mature Parts</vt:lpstr>
      <vt:lpstr>Embryology: Neural flexures</vt:lpstr>
      <vt:lpstr>Orientation</vt:lpstr>
      <vt:lpstr>The cerebral hemispheres: Poles</vt:lpstr>
      <vt:lpstr>The cerebral hemispheres: Surfaces&amp; Borders</vt:lpstr>
      <vt:lpstr>The cerebral hemispheres: Surface features</vt:lpstr>
      <vt:lpstr>The cerebral hemispheres: Lobes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</dc:creator>
  <cp:lastModifiedBy>Sam Akkila</cp:lastModifiedBy>
  <cp:revision>52</cp:revision>
  <dcterms:created xsi:type="dcterms:W3CDTF">2006-03-27T16:15:09Z</dcterms:created>
  <dcterms:modified xsi:type="dcterms:W3CDTF">2022-12-04T14:02:56Z</dcterms:modified>
</cp:coreProperties>
</file>