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4" r:id="rId2"/>
  </p:sldMasterIdLst>
  <p:notesMasterIdLst>
    <p:notesMasterId r:id="rId20"/>
  </p:notesMasterIdLst>
  <p:handoutMasterIdLst>
    <p:handoutMasterId r:id="rId21"/>
  </p:handoutMasterIdLst>
  <p:sldIdLst>
    <p:sldId id="269" r:id="rId3"/>
    <p:sldId id="270" r:id="rId4"/>
    <p:sldId id="319" r:id="rId5"/>
    <p:sldId id="323" r:id="rId6"/>
    <p:sldId id="321" r:id="rId7"/>
    <p:sldId id="322" r:id="rId8"/>
    <p:sldId id="271" r:id="rId9"/>
    <p:sldId id="318" r:id="rId10"/>
    <p:sldId id="324" r:id="rId11"/>
    <p:sldId id="325" r:id="rId12"/>
    <p:sldId id="326" r:id="rId13"/>
    <p:sldId id="327" r:id="rId14"/>
    <p:sldId id="332" r:id="rId15"/>
    <p:sldId id="328" r:id="rId16"/>
    <p:sldId id="329" r:id="rId17"/>
    <p:sldId id="330" r:id="rId18"/>
    <p:sldId id="331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accent2"/>
      </a:buClr>
      <a:buSzPct val="70000"/>
      <a:buFont typeface="Wingdings" pitchFamily="2" charset="2"/>
      <a:buChar char="l"/>
      <a:defRPr sz="2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93611"/>
    <a:srgbClr val="A44114"/>
    <a:srgbClr val="F3B99F"/>
    <a:srgbClr val="B94917"/>
    <a:srgbClr val="FF6600"/>
    <a:srgbClr val="000066"/>
    <a:srgbClr val="00002C"/>
    <a:srgbClr val="C4E7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155" autoAdjust="0"/>
  </p:normalViewPr>
  <p:slideViewPr>
    <p:cSldViewPr>
      <p:cViewPr varScale="1">
        <p:scale>
          <a:sx n="85" d="100"/>
          <a:sy n="85" d="100"/>
        </p:scale>
        <p:origin x="1406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F0B6EC5B-DE15-4B62-9DC0-DE1BD893DD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68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fld id="{823FACB9-4E35-4CB3-835A-2EBF55FAEDE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69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47112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47113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14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15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16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17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18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19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0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1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2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3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4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5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6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7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8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29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0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1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2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3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4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5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6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7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8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39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40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41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42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7143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7107" name="Title Placeholder 1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7108" name="Text Placeholder 2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Tx/>
              <a:buNone/>
              <a:defRPr sz="2900"/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US" altLang="en-US" noProof="0" dirty="0"/>
          </a:p>
        </p:txBody>
      </p:sp>
      <p:sp>
        <p:nvSpPr>
          <p:cNvPr id="47109" name="Date Placeholder 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3259C393-9A2B-45A2-8E4E-FAFA5413C1FC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47110" name="Footer Placeholder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47111" name="Slide Number Placeholder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945280F-DE53-48B1-9FB9-96A39916642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4572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C67B00-BE02-4BB9-B9A5-D51D0D1A821E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E90EB-6CA4-453F-8712-C339590DE03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127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228600"/>
            <a:ext cx="2076450" cy="57070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076950" cy="5707063"/>
          </a:xfrm>
        </p:spPr>
        <p:txBody>
          <a:bodyPr vert="eaVert"/>
          <a:lstStyle>
            <a:lvl1pPr marL="4572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2D16B-FB7D-484B-A659-F70C0EEA95A8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251BA-4196-46F7-BF5E-DE37F6712AD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170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1523-1618-4D37-A164-A478A05F9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A8ABC-1C35-49F9-ACD4-15B5160E8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5FBB0-461A-421F-AFB2-541AAD8C1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9C393-9A2B-45A2-8E4E-FAFA5413C1FC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EE92F-DFB8-4B3A-ADC4-067F32425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Add a footer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BC362-C8F7-40C4-956F-EC83A81CF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5280F-DE53-48B1-9FB9-96A39916642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1400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865A-AE97-4EC4-AA2F-1FBACC430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F1E87-754F-4027-AD40-8C6147325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782D-973C-4827-BCC5-FC5997E65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58947-7A00-4A76-84B1-1B2119E03B78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9FC50-91E6-4ED4-BDCA-38F8710E6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Add a footer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71C2A-F1ED-4A2B-91DD-82115509C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6F290-D301-4864-9490-340EF11588D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4262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5763-F598-4889-8A59-AB783937F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D9BA4-8BF8-4EE6-B449-F0E819E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19644-AAA7-4607-82B7-8C02372E5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1BFB3-8F1B-477F-B96F-8BA65B2D4AD3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25847-FE92-434E-AEC7-1F47EF4B4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Add a footer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F99FA8-72C2-4700-82A2-EA334CD96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08CE1-DD55-4A43-A479-EF83A2DC398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4036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72785-9B61-476B-8603-B3DF58FD7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54641-756F-4661-9DF2-FDB2EF902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91E00-1DB5-41CF-B1B6-1D01FCA0FF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2A47B-F96C-4D60-B910-39F17BD1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DC1E-4DED-43A8-89C3-4163E3A75CBB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15526-ACBE-40CC-860A-7003D520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Add a footer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7700-5178-496D-B220-85FEE5BA9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7AF89-6755-46F5-BBCF-E571D7F311A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643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85D8-CED2-412A-A8EB-13DA669C7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734CC-E6F3-44CE-BBD5-7BC6960B6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649689-40FF-4D5A-9CB6-FBE0F159B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8E94CD-2925-4B88-87DC-331E92486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1462B9-AEF9-40FE-87DE-3F1A2FDC4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13C9C5-EC5A-4B02-83E1-C45D8165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BA95-CF00-41A1-A420-966FC66619DA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127A97-AB56-4040-B948-3438D942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Add a footer</a:t>
            </a:r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B1FEAD-4A6F-4D4B-B5E9-14E09F4C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E3C0-1208-4260-82C3-0EB04002719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297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BB785-737B-4F77-ADA5-D23C9125D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FC1E8-F78E-4CE3-9112-494318C6F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D8A93-8C14-4267-B95F-FE4BE0AB69DE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C92936-073B-4A62-A9AC-8AEB354E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Add a footer</a:t>
            </a:r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83C08D-BECD-42A4-8776-8ABAAD27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02DF6-5EF1-449D-8E8F-F40E7D2FCBC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07869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B9B041-B2DF-4259-8697-282E4243E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897D-7D60-41CE-AECE-5AF4DAA0D447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D5ECF8-CBF7-4C2D-BE11-475EB731D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Add a footer</a:t>
            </a:r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C2088-66E4-4489-BB76-4E48EB8CC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460AA-1533-4548-8781-A6D0EAE276D6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3110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DE0E0-BB22-4827-9A16-1566315A0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C6A88-B9E6-4C48-A0A9-03D6AACB0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9C170-6037-4B9A-930D-38055C729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4C9DDB-FCA3-486C-922B-4677AAF6C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19950-C514-47F9-AEFE-38055CCEE8E4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EC144-381F-48DD-BA7B-14579170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Add a footer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EE7E24-D46D-468A-B483-906B74F54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86842-FEC9-453F-B6F7-7C945F3A2D73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238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158947-7A00-4A76-84B1-1B2119E03B78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6F290-D301-4864-9490-340EF11588D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36072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0345B-D867-425A-81A3-B6EF05107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F91E39-9609-4F1D-9CFF-79192D711A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19B62-942A-445C-9075-27B526C8C3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617B9-278F-4330-AA99-CF7BABDBA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D2572-3AEE-4103-AD61-E3B66B0BAB81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05E55C-D663-4467-8E17-67F12244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Add a footer</a:t>
            </a: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DE685-743B-420A-93AB-7F4FD3FF1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DA581-ADE3-4A40-91CB-711A776CAC2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6028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B2E09-F0F1-4B08-9A8E-A09BD15E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79EEA-CFC7-463D-ABE5-E18627B235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789C8-FD9B-43FC-92BE-7B1C475AF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67B00-BE02-4BB9-B9A5-D51D0D1A821E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6E99E-7637-4EA5-AF74-9426A6F4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Add a footer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263F3-1A5B-476E-9744-CC8E47AF7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E90EB-6CA4-453F-8712-C339590DE03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5988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3AFA7E-ACE9-479F-AC49-AC02245220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012B3-3AC4-45C1-94C3-C390A525F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EB9DB-4932-4FAC-AE96-50CABF705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2D16B-FB7D-484B-A659-F70C0EEA95A8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6825C-2ACA-4861-9F8E-D36C593B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Add a footer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47BA1B-5D6D-4329-9148-CD08FF8BA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251BA-4196-46F7-BF5E-DE37F6712AD1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9780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91BFB3-8F1B-477F-B96F-8BA65B2D4AD3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08CE1-DD55-4A43-A479-EF83A2DC398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197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524000"/>
            <a:ext cx="3619500" cy="4411663"/>
          </a:xfrm>
        </p:spPr>
        <p:txBody>
          <a:bodyPr/>
          <a:lstStyle>
            <a:lvl1pPr marL="45720" indent="0"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619500" cy="4411663"/>
          </a:xfrm>
        </p:spPr>
        <p:txBody>
          <a:bodyPr/>
          <a:lstStyle>
            <a:lvl1pPr marL="45720" indent="0">
              <a:buFontTx/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93DC1E-4DED-43A8-89C3-4163E3A75CBB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7AF89-6755-46F5-BBCF-E571D7F311A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735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45720" indent="0"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45720" indent="0"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676BA95-CF00-41A1-A420-966FC66619DA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BE3C0-1208-4260-82C3-0EB04002719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32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CD8A93-8C14-4267-B95F-FE4BE0AB69DE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02DF6-5EF1-449D-8E8F-F40E7D2FCBC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67368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05897D-7D60-41CE-AECE-5AF4DAA0D447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460AA-1533-4548-8781-A6D0EAE276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1094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45720" indent="0">
              <a:buFontTx/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19950-C514-47F9-AEFE-38055CCEE8E4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386842-FEC9-453F-B6F7-7C945F3A2D7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092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6D2572-3AEE-4103-AD61-E3B66B0BAB81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DA581-ADE3-4A40-91CB-711A776CAC2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1156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0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11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6083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7696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6084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524000"/>
            <a:ext cx="7391400" cy="441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46085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fld id="{375B0982-7648-47FF-97D6-16483483F3D5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46086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r>
              <a:rPr lang="en-US" altLang="en-US" dirty="0"/>
              <a:t>Add a footer</a:t>
            </a:r>
          </a:p>
        </p:txBody>
      </p:sp>
      <p:sp>
        <p:nvSpPr>
          <p:cNvPr id="46087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000"/>
            </a:lvl1pPr>
          </a:lstStyle>
          <a:p>
            <a:fld id="{D7E5119E-5338-4B55-81DC-57EAC9440FD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" indent="0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20000"/>
        <a:buFontTx/>
        <a:buNone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0"/>
        </a:spcBef>
        <a:spcAft>
          <a:spcPct val="25000"/>
        </a:spcAft>
        <a:buClr>
          <a:schemeClr val="accent2">
            <a:lumMod val="75000"/>
          </a:schemeClr>
        </a:buClr>
        <a:buSzPct val="5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0"/>
        </a:spcBef>
        <a:spcAft>
          <a:spcPct val="25000"/>
        </a:spcAft>
        <a:buClr>
          <a:schemeClr val="accent1">
            <a:lumMod val="50000"/>
          </a:schemeClr>
        </a:buClr>
        <a:buSzPct val="50000"/>
        <a:buFont typeface="Wingdings" pitchFamily="2" charset="2"/>
        <a:buChar char="l"/>
        <a:defRPr sz="22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>
            <a:lumMod val="75000"/>
          </a:schemeClr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accent3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1920240" indent="-315913" algn="l" rtl="0" eaLnBrk="1" fontAlgn="base" hangingPunct="1">
        <a:spcBef>
          <a:spcPct val="20000"/>
        </a:spcBef>
        <a:spcAft>
          <a:spcPct val="0"/>
        </a:spcAft>
        <a:buClr>
          <a:schemeClr val="accent6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240280" indent="-315913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651760" indent="-315913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108960" indent="-315913" algn="l" rtl="0" eaLnBrk="1" fontAlgn="base" hangingPunct="1">
        <a:spcBef>
          <a:spcPct val="20000"/>
        </a:spcBef>
        <a:spcAft>
          <a:spcPct val="0"/>
        </a:spcAft>
        <a:buClr>
          <a:schemeClr val="accent2">
            <a:lumMod val="50000"/>
          </a:schemeClr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33DFFA-A3A0-42D7-A312-0DD972D2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72289-59CE-4CC1-ACF6-265DF373B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E47D6-2953-4180-9C80-C31358D45A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B0982-7648-47FF-97D6-16483483F3D5}" type="datetime1">
              <a:rPr lang="en-US" altLang="en-US" smtClean="0"/>
              <a:pPr/>
              <a:t>4/1/2022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375B7-F869-47C6-8F31-71E1E2764F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en-US"/>
              <a:t>Add a footer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E4CB9-D08F-4BA7-A325-D30A9E580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5119E-5338-4B55-81DC-57EAC9440FD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4587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486D98-0B9B-4C4E-A25F-64BA4C5DBB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Gluteal Region</a:t>
            </a:r>
            <a:br>
              <a:rPr lang="en-US" dirty="0"/>
            </a:br>
            <a:r>
              <a:rPr lang="en-US" sz="1600" dirty="0"/>
              <a:t>pp. 566-575+658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55BBED-E65C-4B70-99E3-9318D4F249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Objectives: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Identify the boundaries &amp; skeletal framework of the region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Recognize muscle groups of the region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Identify the main nerves &amp; vessels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sz="1800" dirty="0"/>
              <a:t>Relate the surface anatomy to important clinical notes</a:t>
            </a:r>
          </a:p>
        </p:txBody>
      </p:sp>
    </p:spTree>
    <p:extLst>
      <p:ext uri="{BB962C8B-B14F-4D97-AF65-F5344CB8AC3E}">
        <p14:creationId xmlns:p14="http://schemas.microsoft.com/office/powerpoint/2010/main" val="3429484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B66490-85A1-43AE-B216-10ADBB6A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9" y="86116"/>
            <a:ext cx="7886700" cy="14912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Superficial group :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Gluteus </a:t>
            </a:r>
            <a:r>
              <a:rPr lang="en-US" b="1" dirty="0" err="1">
                <a:solidFill>
                  <a:srgbClr val="7030A0"/>
                </a:solidFill>
              </a:rPr>
              <a:t>medius</a:t>
            </a:r>
            <a:r>
              <a:rPr lang="en-US" b="1" dirty="0">
                <a:solidFill>
                  <a:srgbClr val="7030A0"/>
                </a:solidFill>
              </a:rPr>
              <a:t> &amp;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 err="1">
                <a:solidFill>
                  <a:srgbClr val="7030A0"/>
                </a:solidFill>
              </a:rPr>
              <a:t>minimus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E3567-5CB3-46AD-85A0-24A08B3C8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832"/>
            <a:ext cx="5351229" cy="6695220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BBBB0D-0A14-4471-BECB-3958896DAB19}"/>
              </a:ext>
            </a:extLst>
          </p:cNvPr>
          <p:cNvSpPr/>
          <p:nvPr/>
        </p:nvSpPr>
        <p:spPr>
          <a:xfrm>
            <a:off x="7082185" y="332656"/>
            <a:ext cx="1220637" cy="367698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5A31BA-E806-4101-9CF2-599226BE2D59}"/>
              </a:ext>
            </a:extLst>
          </p:cNvPr>
          <p:cNvSpPr/>
          <p:nvPr/>
        </p:nvSpPr>
        <p:spPr>
          <a:xfrm>
            <a:off x="7416805" y="1247816"/>
            <a:ext cx="1237237" cy="384855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1D985-4CCC-47BF-9746-7CA490CF800E}"/>
              </a:ext>
            </a:extLst>
          </p:cNvPr>
          <p:cNvSpPr txBox="1"/>
          <p:nvPr/>
        </p:nvSpPr>
        <p:spPr>
          <a:xfrm>
            <a:off x="157100" y="1591291"/>
            <a:ext cx="302433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Both arise from gluteal surface of ilium</a:t>
            </a:r>
          </a:p>
          <a:p>
            <a:r>
              <a:rPr lang="en-US" sz="1800" dirty="0"/>
              <a:t>Insert to </a:t>
            </a:r>
            <a:r>
              <a:rPr lang="en-US" sz="1800" b="1" u="sng" dirty="0"/>
              <a:t>lateral</a:t>
            </a:r>
            <a:r>
              <a:rPr lang="en-US" sz="1800" dirty="0"/>
              <a:t> surface of greater trochanter</a:t>
            </a:r>
          </a:p>
        </p:txBody>
      </p:sp>
    </p:spTree>
    <p:extLst>
      <p:ext uri="{BB962C8B-B14F-4D97-AF65-F5344CB8AC3E}">
        <p14:creationId xmlns:p14="http://schemas.microsoft.com/office/powerpoint/2010/main" val="425518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B66490-85A1-43AE-B216-10ADBB6A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9" y="86116"/>
            <a:ext cx="7886700" cy="10529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Superficial group : Gluteus </a:t>
            </a:r>
            <a:r>
              <a:rPr lang="en-US" b="1" dirty="0" err="1">
                <a:solidFill>
                  <a:srgbClr val="7030A0"/>
                </a:solidFill>
              </a:rPr>
              <a:t>medius</a:t>
            </a:r>
            <a:r>
              <a:rPr lang="en-US" b="1" dirty="0">
                <a:solidFill>
                  <a:srgbClr val="7030A0"/>
                </a:solidFill>
              </a:rPr>
              <a:t> &amp; </a:t>
            </a:r>
            <a:r>
              <a:rPr lang="en-US" b="1" dirty="0" err="1">
                <a:solidFill>
                  <a:srgbClr val="7030A0"/>
                </a:solidFill>
              </a:rPr>
              <a:t>minimus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E3567-5CB3-46AD-85A0-24A08B3C8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3688" y="1139067"/>
            <a:ext cx="7274633" cy="552872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D1D985-4CCC-47BF-9746-7CA490CF800E}"/>
              </a:ext>
            </a:extLst>
          </p:cNvPr>
          <p:cNvSpPr txBox="1"/>
          <p:nvPr/>
        </p:nvSpPr>
        <p:spPr>
          <a:xfrm>
            <a:off x="96968" y="1567970"/>
            <a:ext cx="3024336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Stabilizing the stance</a:t>
            </a:r>
          </a:p>
          <a:p>
            <a:r>
              <a:rPr lang="en-US" sz="1800" dirty="0"/>
              <a:t>Trendelenburg's test / sign: </a:t>
            </a:r>
            <a:r>
              <a:rPr lang="en-US" sz="1800" b="1" dirty="0"/>
              <a:t>positive in muscle weakness or superior gluteal n. injury</a:t>
            </a:r>
          </a:p>
        </p:txBody>
      </p:sp>
    </p:spTree>
    <p:extLst>
      <p:ext uri="{BB962C8B-B14F-4D97-AF65-F5344CB8AC3E}">
        <p14:creationId xmlns:p14="http://schemas.microsoft.com/office/powerpoint/2010/main" val="399467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B66490-85A1-43AE-B216-10ADBB6A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9" y="86116"/>
            <a:ext cx="7886700" cy="14912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Superficial group :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Gluteus maximus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E3567-5CB3-46AD-85A0-24A08B3C8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9567" y="30832"/>
            <a:ext cx="4975855" cy="6695220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BBBB0D-0A14-4471-BECB-3958896DAB19}"/>
              </a:ext>
            </a:extLst>
          </p:cNvPr>
          <p:cNvSpPr/>
          <p:nvPr/>
        </p:nvSpPr>
        <p:spPr>
          <a:xfrm>
            <a:off x="7164288" y="2035306"/>
            <a:ext cx="1368152" cy="367698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1D985-4CCC-47BF-9746-7CA490CF800E}"/>
              </a:ext>
            </a:extLst>
          </p:cNvPr>
          <p:cNvSpPr txBox="1"/>
          <p:nvPr/>
        </p:nvSpPr>
        <p:spPr>
          <a:xfrm>
            <a:off x="157100" y="1591291"/>
            <a:ext cx="302433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Aponeurotic part to iliotibial tract</a:t>
            </a:r>
          </a:p>
          <a:p>
            <a:r>
              <a:rPr lang="en-US" sz="1800" dirty="0"/>
              <a:t>Tendinous part to gluteal tuberosity</a:t>
            </a:r>
          </a:p>
          <a:p>
            <a:r>
              <a:rPr lang="en-US" sz="1800" dirty="0"/>
              <a:t>Supplied by inferior gluteal nerve </a:t>
            </a:r>
            <a:r>
              <a:rPr lang="en-US" sz="1800" dirty="0">
                <a:solidFill>
                  <a:srgbClr val="FF0000"/>
                </a:solidFill>
              </a:rPr>
              <a:t>(L5, S1, S2)</a:t>
            </a:r>
          </a:p>
        </p:txBody>
      </p:sp>
    </p:spTree>
    <p:extLst>
      <p:ext uri="{BB962C8B-B14F-4D97-AF65-F5344CB8AC3E}">
        <p14:creationId xmlns:p14="http://schemas.microsoft.com/office/powerpoint/2010/main" val="411943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B66490-85A1-43AE-B216-10ADBB6A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9" y="86116"/>
            <a:ext cx="7886700" cy="14912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Superficial group :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Tensor fasciae </a:t>
            </a:r>
            <a:r>
              <a:rPr lang="en-US" b="1" dirty="0" err="1">
                <a:solidFill>
                  <a:srgbClr val="7030A0"/>
                </a:solidFill>
              </a:rPr>
              <a:t>latae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E3567-5CB3-46AD-85A0-24A08B3C8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6585" y="476672"/>
            <a:ext cx="5577639" cy="6048672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BBBB0D-0A14-4471-BECB-3958896DAB19}"/>
              </a:ext>
            </a:extLst>
          </p:cNvPr>
          <p:cNvSpPr/>
          <p:nvPr/>
        </p:nvSpPr>
        <p:spPr>
          <a:xfrm>
            <a:off x="7164288" y="1967944"/>
            <a:ext cx="936104" cy="394429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1D985-4CCC-47BF-9746-7CA490CF800E}"/>
              </a:ext>
            </a:extLst>
          </p:cNvPr>
          <p:cNvSpPr txBox="1"/>
          <p:nvPr/>
        </p:nvSpPr>
        <p:spPr>
          <a:xfrm>
            <a:off x="157100" y="1591291"/>
            <a:ext cx="302433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Stabilizes extended knee via iliotibial tract</a:t>
            </a:r>
          </a:p>
          <a:p>
            <a:r>
              <a:rPr lang="en-US" sz="1800" dirty="0"/>
              <a:t>Supplied by superior gluteal nerve </a:t>
            </a:r>
            <a:r>
              <a:rPr lang="en-US" sz="1800" dirty="0">
                <a:solidFill>
                  <a:srgbClr val="FF0000"/>
                </a:solidFill>
              </a:rPr>
              <a:t>(L4, L5, S1)</a:t>
            </a:r>
          </a:p>
        </p:txBody>
      </p:sp>
    </p:spTree>
    <p:extLst>
      <p:ext uri="{BB962C8B-B14F-4D97-AF65-F5344CB8AC3E}">
        <p14:creationId xmlns:p14="http://schemas.microsoft.com/office/powerpoint/2010/main" val="195529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B66490-85A1-43AE-B216-10ADBB6A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3" y="-280271"/>
            <a:ext cx="7886700" cy="11120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Nerves (8)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E3567-5CB3-46AD-85A0-24A08B3C8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126" y="548680"/>
            <a:ext cx="7806429" cy="6264696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82C4D7-1EC7-433C-B5A4-1F79807F2680}"/>
              </a:ext>
            </a:extLst>
          </p:cNvPr>
          <p:cNvSpPr/>
          <p:nvPr/>
        </p:nvSpPr>
        <p:spPr>
          <a:xfrm>
            <a:off x="6228184" y="2492896"/>
            <a:ext cx="1584176" cy="367698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FAAFC2-82BF-4282-B8FF-F18BFA6EF967}"/>
              </a:ext>
            </a:extLst>
          </p:cNvPr>
          <p:cNvSpPr/>
          <p:nvPr/>
        </p:nvSpPr>
        <p:spPr>
          <a:xfrm>
            <a:off x="6588224" y="3789040"/>
            <a:ext cx="1584176" cy="245845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B7071F-B40C-4C2B-81BB-AD6DD9CB31D8}"/>
              </a:ext>
            </a:extLst>
          </p:cNvPr>
          <p:cNvSpPr/>
          <p:nvPr/>
        </p:nvSpPr>
        <p:spPr>
          <a:xfrm>
            <a:off x="689444" y="3313330"/>
            <a:ext cx="1938339" cy="367698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0AB5EC-A220-4C85-9434-7F230A7E2093}"/>
              </a:ext>
            </a:extLst>
          </p:cNvPr>
          <p:cNvSpPr/>
          <p:nvPr/>
        </p:nvSpPr>
        <p:spPr>
          <a:xfrm>
            <a:off x="689445" y="3789041"/>
            <a:ext cx="1938339" cy="864095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9958BA-12FA-4814-BAE2-311A35FF87D2}"/>
              </a:ext>
            </a:extLst>
          </p:cNvPr>
          <p:cNvSpPr/>
          <p:nvPr/>
        </p:nvSpPr>
        <p:spPr>
          <a:xfrm>
            <a:off x="1259632" y="5661248"/>
            <a:ext cx="2520280" cy="288032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B95B00C-105A-470A-AE57-887969A451C8}"/>
              </a:ext>
            </a:extLst>
          </p:cNvPr>
          <p:cNvSpPr/>
          <p:nvPr/>
        </p:nvSpPr>
        <p:spPr>
          <a:xfrm>
            <a:off x="2267744" y="6093296"/>
            <a:ext cx="1080120" cy="288032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7551D2E-796F-4669-BD4B-8FF0E0474A45}"/>
              </a:ext>
            </a:extLst>
          </p:cNvPr>
          <p:cNvSpPr/>
          <p:nvPr/>
        </p:nvSpPr>
        <p:spPr>
          <a:xfrm>
            <a:off x="899591" y="5102757"/>
            <a:ext cx="1938339" cy="288032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A4DE568-2406-4983-B85B-1D25DF03F083}"/>
              </a:ext>
            </a:extLst>
          </p:cNvPr>
          <p:cNvSpPr/>
          <p:nvPr/>
        </p:nvSpPr>
        <p:spPr>
          <a:xfrm>
            <a:off x="1547663" y="2294596"/>
            <a:ext cx="1152129" cy="288032"/>
          </a:xfrm>
          <a:prstGeom prst="roundRect">
            <a:avLst/>
          </a:prstGeom>
          <a:solidFill>
            <a:srgbClr val="00B0F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4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B66490-85A1-43AE-B216-10ADBB6A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3" y="-280271"/>
            <a:ext cx="7886700" cy="111202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Vessels &amp; Lymphatics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E3567-5CB3-46AD-85A0-24A08B3C8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73947" y="364831"/>
            <a:ext cx="4315510" cy="6264696"/>
          </a:xfr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82C4D7-1EC7-433C-B5A4-1F79807F2680}"/>
              </a:ext>
            </a:extLst>
          </p:cNvPr>
          <p:cNvSpPr/>
          <p:nvPr/>
        </p:nvSpPr>
        <p:spPr>
          <a:xfrm>
            <a:off x="7020272" y="2254763"/>
            <a:ext cx="1152128" cy="367698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DFAAFC2-82BF-4282-B8FF-F18BFA6EF967}"/>
              </a:ext>
            </a:extLst>
          </p:cNvPr>
          <p:cNvSpPr/>
          <p:nvPr/>
        </p:nvSpPr>
        <p:spPr>
          <a:xfrm>
            <a:off x="5796136" y="364831"/>
            <a:ext cx="1224136" cy="255857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B7071F-B40C-4C2B-81BB-AD6DD9CB31D8}"/>
              </a:ext>
            </a:extLst>
          </p:cNvPr>
          <p:cNvSpPr/>
          <p:nvPr/>
        </p:nvSpPr>
        <p:spPr>
          <a:xfrm>
            <a:off x="7035091" y="908721"/>
            <a:ext cx="993294" cy="288032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0AB5EC-A220-4C85-9434-7F230A7E2093}"/>
              </a:ext>
            </a:extLst>
          </p:cNvPr>
          <p:cNvSpPr/>
          <p:nvPr/>
        </p:nvSpPr>
        <p:spPr>
          <a:xfrm>
            <a:off x="4112085" y="5229199"/>
            <a:ext cx="1035980" cy="720081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C15B30-D325-48B3-A93D-F979BBC573FF}"/>
              </a:ext>
            </a:extLst>
          </p:cNvPr>
          <p:cNvSpPr txBox="1"/>
          <p:nvPr/>
        </p:nvSpPr>
        <p:spPr>
          <a:xfrm>
            <a:off x="107504" y="764704"/>
            <a:ext cx="3024336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Superior &amp; inferior gluteal aa. Are branches of internal iliac artery.</a:t>
            </a:r>
          </a:p>
          <a:p>
            <a:r>
              <a:rPr lang="en-US" sz="1800" dirty="0"/>
              <a:t>Superior is larger and divides into 2 </a:t>
            </a:r>
            <a:r>
              <a:rPr lang="en-US" sz="1800" dirty="0" err="1"/>
              <a:t>banches</a:t>
            </a:r>
            <a:r>
              <a:rPr lang="en-US" sz="1800" dirty="0"/>
              <a:t> to the gluteal mmm. &amp; hip joint.</a:t>
            </a:r>
          </a:p>
          <a:p>
            <a:r>
              <a:rPr lang="en-US" sz="1800" dirty="0"/>
              <a:t>Both aa. Form anastomosis around the hip</a:t>
            </a:r>
          </a:p>
          <a:p>
            <a:r>
              <a:rPr lang="en-US" sz="1800" dirty="0"/>
              <a:t>Veins pass to the pelvis venous plexus</a:t>
            </a:r>
          </a:p>
          <a:p>
            <a:r>
              <a:rPr lang="en-US" sz="1800" dirty="0"/>
              <a:t>Deep lymphatics pass to internal iliac nodes. Superficial lymphatics pass to superficial inguinal nodes.</a:t>
            </a:r>
          </a:p>
        </p:txBody>
      </p:sp>
    </p:spTree>
    <p:extLst>
      <p:ext uri="{BB962C8B-B14F-4D97-AF65-F5344CB8AC3E}">
        <p14:creationId xmlns:p14="http://schemas.microsoft.com/office/powerpoint/2010/main" val="32172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B66490-85A1-43AE-B216-10ADBB6A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9" y="86116"/>
            <a:ext cx="7886700" cy="10529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Surface anatomy of sciatic nerve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E3567-5CB3-46AD-85A0-24A08B3C8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74" y="1268760"/>
            <a:ext cx="5259705" cy="4582256"/>
          </a:xfr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BFE39004-35BD-42A9-A49A-5C7E7A1D751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078" y="1399648"/>
            <a:ext cx="3744417" cy="447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9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B66490-85A1-43AE-B216-10ADBB6A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9" y="86116"/>
            <a:ext cx="7886700" cy="10529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Surface anatomy of intramuscular injection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E3567-5CB3-46AD-85A0-24A08B3C8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7770" y="1430202"/>
            <a:ext cx="4826140" cy="4375061"/>
          </a:xfr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20DDA8-4508-4C70-BCCA-C1829FE4D878}"/>
              </a:ext>
            </a:extLst>
          </p:cNvPr>
          <p:cNvSpPr/>
          <p:nvPr/>
        </p:nvSpPr>
        <p:spPr>
          <a:xfrm>
            <a:off x="4139952" y="3717032"/>
            <a:ext cx="576064" cy="9361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FDBDA7-A735-4376-9F11-7587BD361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0" y="908720"/>
            <a:ext cx="4297680" cy="546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B656-4656-4646-A221-7C30814F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281"/>
            <a:ext cx="7696200" cy="608112"/>
          </a:xfrm>
        </p:spPr>
        <p:txBody>
          <a:bodyPr/>
          <a:lstStyle/>
          <a:p>
            <a:r>
              <a:rPr lang="en-US" dirty="0"/>
              <a:t>Boundaries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F5DD74-1B68-4E80-A319-E567DC4BA5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7474" y="3400638"/>
            <a:ext cx="4345917" cy="3268721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9CFFF9-EC20-4FD6-B167-ACC65CD565C8}"/>
              </a:ext>
            </a:extLst>
          </p:cNvPr>
          <p:cNvSpPr/>
          <p:nvPr/>
        </p:nvSpPr>
        <p:spPr bwMode="auto">
          <a:xfrm>
            <a:off x="6444208" y="6381327"/>
            <a:ext cx="1656184" cy="44139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4000BA7D-6BCC-437E-B982-E1AB599D05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7576" y="7930"/>
            <a:ext cx="3816424" cy="3365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491760-5C21-467D-B860-581934E1B4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985" y="640202"/>
            <a:ext cx="3400440" cy="36026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D7ABE3F-EC03-41E8-844E-4B27D851C77A}"/>
              </a:ext>
            </a:extLst>
          </p:cNvPr>
          <p:cNvSpPr/>
          <p:nvPr/>
        </p:nvSpPr>
        <p:spPr bwMode="auto">
          <a:xfrm>
            <a:off x="3491880" y="1248314"/>
            <a:ext cx="432048" cy="2880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8329CD-561D-432B-BF6B-89B3CC0DE5E2}"/>
              </a:ext>
            </a:extLst>
          </p:cNvPr>
          <p:cNvSpPr txBox="1"/>
          <p:nvPr/>
        </p:nvSpPr>
        <p:spPr>
          <a:xfrm>
            <a:off x="251520" y="4365104"/>
            <a:ext cx="4105007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Superiorly:</a:t>
            </a:r>
            <a:r>
              <a:rPr lang="en-US" sz="2400" dirty="0"/>
              <a:t> Iliac crest</a:t>
            </a:r>
          </a:p>
          <a:p>
            <a:r>
              <a:rPr lang="en-US" sz="2400" b="1" u="sng" dirty="0"/>
              <a:t>Inferiorly:</a:t>
            </a:r>
            <a:r>
              <a:rPr lang="en-US" sz="2400" dirty="0"/>
              <a:t> Gluteal fold</a:t>
            </a:r>
          </a:p>
          <a:p>
            <a:r>
              <a:rPr lang="en-US" sz="2400" b="1" u="sng" dirty="0"/>
              <a:t>Medially:</a:t>
            </a:r>
            <a:r>
              <a:rPr lang="en-US" sz="2400" dirty="0"/>
              <a:t> Intergluteal cleft</a:t>
            </a:r>
          </a:p>
          <a:p>
            <a:r>
              <a:rPr lang="en-US" sz="2400" b="1" u="sng" dirty="0"/>
              <a:t>Laterally: </a:t>
            </a:r>
            <a:r>
              <a:rPr lang="en-US" sz="2400" dirty="0"/>
              <a:t>Line joining the ASIS with greater femoral trochanter</a:t>
            </a:r>
          </a:p>
        </p:txBody>
      </p:sp>
    </p:spTree>
    <p:extLst>
      <p:ext uri="{BB962C8B-B14F-4D97-AF65-F5344CB8AC3E}">
        <p14:creationId xmlns:p14="http://schemas.microsoft.com/office/powerpoint/2010/main" val="3190566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B656-4656-4646-A221-7C30814F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281"/>
            <a:ext cx="7696200" cy="608112"/>
          </a:xfrm>
        </p:spPr>
        <p:txBody>
          <a:bodyPr/>
          <a:lstStyle/>
          <a:p>
            <a:r>
              <a:rPr lang="en-US" dirty="0"/>
              <a:t>Skeletal framework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9CFFF9-EC20-4FD6-B167-ACC65CD565C8}"/>
              </a:ext>
            </a:extLst>
          </p:cNvPr>
          <p:cNvSpPr/>
          <p:nvPr/>
        </p:nvSpPr>
        <p:spPr bwMode="auto">
          <a:xfrm>
            <a:off x="6444208" y="6381327"/>
            <a:ext cx="1656184" cy="44139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3A58C2F-5DD8-44F1-A0CE-927B29A0F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8515454" cy="3388191"/>
          </a:xfrm>
        </p:spPr>
      </p:pic>
    </p:spTree>
    <p:extLst>
      <p:ext uri="{BB962C8B-B14F-4D97-AF65-F5344CB8AC3E}">
        <p14:creationId xmlns:p14="http://schemas.microsoft.com/office/powerpoint/2010/main" val="2769410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2B656-4656-4646-A221-7C30814F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281"/>
            <a:ext cx="7696200" cy="608112"/>
          </a:xfrm>
        </p:spPr>
        <p:txBody>
          <a:bodyPr/>
          <a:lstStyle/>
          <a:p>
            <a:r>
              <a:rPr lang="en-US" dirty="0"/>
              <a:t>Skeletal framework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D9CFFF9-EC20-4FD6-B167-ACC65CD565C8}"/>
              </a:ext>
            </a:extLst>
          </p:cNvPr>
          <p:cNvSpPr/>
          <p:nvPr/>
        </p:nvSpPr>
        <p:spPr bwMode="auto">
          <a:xfrm>
            <a:off x="6444208" y="6381327"/>
            <a:ext cx="1656184" cy="441391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D3A58C2F-5DD8-44F1-A0CE-927B29A0FB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1465" y="1484784"/>
            <a:ext cx="7941069" cy="4248472"/>
          </a:xfrm>
        </p:spPr>
      </p:pic>
    </p:spTree>
    <p:extLst>
      <p:ext uri="{BB962C8B-B14F-4D97-AF65-F5344CB8AC3E}">
        <p14:creationId xmlns:p14="http://schemas.microsoft.com/office/powerpoint/2010/main" val="254936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94BDE5-D135-4E1B-9D1A-1CB3FE275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617" y="1660892"/>
            <a:ext cx="7198330" cy="4040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237FB1-9D2A-402E-AEDC-342DC199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44624"/>
            <a:ext cx="7696200" cy="864096"/>
          </a:xfrm>
        </p:spPr>
        <p:txBody>
          <a:bodyPr/>
          <a:lstStyle/>
          <a:p>
            <a:r>
              <a:rPr lang="en-US" sz="2800" dirty="0"/>
              <a:t>Greater sciatic foramen</a:t>
            </a:r>
            <a:r>
              <a:rPr lang="en-US" sz="2800" dirty="0">
                <a:sym typeface="Wingdings" panose="05000000000000000000" pitchFamily="2" charset="2"/>
              </a:rPr>
              <a:t> Pelvis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51B26-2731-49A8-8E17-6AB93E25C79B}"/>
              </a:ext>
            </a:extLst>
          </p:cNvPr>
          <p:cNvSpPr/>
          <p:nvPr/>
        </p:nvSpPr>
        <p:spPr bwMode="auto">
          <a:xfrm>
            <a:off x="4355976" y="5013176"/>
            <a:ext cx="3528392" cy="7920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9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94BDE5-D135-4E1B-9D1A-1CB3FE275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127" y="1762093"/>
            <a:ext cx="7006472" cy="3960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237FB1-9D2A-402E-AEDC-342DC199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44624"/>
            <a:ext cx="7696200" cy="864096"/>
          </a:xfrm>
        </p:spPr>
        <p:txBody>
          <a:bodyPr/>
          <a:lstStyle/>
          <a:p>
            <a:r>
              <a:rPr lang="en-US" sz="2800" dirty="0"/>
              <a:t>Lesser sciatic foramen</a:t>
            </a:r>
            <a:r>
              <a:rPr lang="en-US" sz="2800" dirty="0">
                <a:sym typeface="Wingdings" panose="05000000000000000000" pitchFamily="2" charset="2"/>
              </a:rPr>
              <a:t> Perineum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0151B26-2731-49A8-8E17-6AB93E25C79B}"/>
              </a:ext>
            </a:extLst>
          </p:cNvPr>
          <p:cNvSpPr/>
          <p:nvPr/>
        </p:nvSpPr>
        <p:spPr bwMode="auto">
          <a:xfrm>
            <a:off x="3836343" y="1690085"/>
            <a:ext cx="3848100" cy="310706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692150" marR="0" indent="-3476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l"/>
              <a:tabLst/>
            </a:pPr>
            <a:endParaRPr kumimoji="0" lang="en-US" sz="2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66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B66490-85A1-43AE-B216-10ADBB6A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8255"/>
            <a:ext cx="7886700" cy="818457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Muscle Groups</a:t>
            </a: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A5DBBA67-2EC7-44F7-84CB-D3D33198C1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801695"/>
              </p:ext>
            </p:extLst>
          </p:nvPr>
        </p:nvGraphicFramePr>
        <p:xfrm>
          <a:off x="628650" y="1825625"/>
          <a:ext cx="7886700" cy="4069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32511348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5759649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Deep group (from above downwards)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7771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Piriformis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Superior gemellus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Obturator internus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Inferior gemellus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dirty="0"/>
                        <a:t>Quadratus femoris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Abduct flexed hip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Laterally rotate extended hip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Extensile ligaments supporting the posterior aspect of the hip joint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4803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Superficial group (from inwards outwards)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524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dirty="0"/>
                        <a:t>Gluteus </a:t>
                      </a:r>
                      <a:r>
                        <a:rPr lang="en-US" sz="1600" dirty="0" err="1"/>
                        <a:t>minimus</a:t>
                      </a:r>
                      <a:endParaRPr lang="en-US" sz="1600" dirty="0"/>
                    </a:p>
                    <a:p>
                      <a:pPr marL="342900" marR="0" lvl="0" indent="-34290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en-US" sz="1600" dirty="0"/>
                        <a:t>Gluteus </a:t>
                      </a:r>
                      <a:r>
                        <a:rPr lang="en-US" sz="1600" dirty="0" err="1"/>
                        <a:t>medius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/>
                        <a:t>Hip abduction &amp; medial rotation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/>
                        <a:t>Stabilize pelvis on femur 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73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3.   Gluteus maximus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/>
                        <a:t>Extension of flexed hip+ Hip abduction &amp; lateral rotation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1600" dirty="0"/>
                        <a:t>Lateral stabilizer of hip &amp; extended knee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endParaRPr lang="en-US" sz="16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143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4.   Tensor fasciae </a:t>
                      </a:r>
                      <a:r>
                        <a:rPr lang="en-US" sz="1600" dirty="0" err="1"/>
                        <a:t>latae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- Lateral stabilizer of extended knee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458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441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E3567-5CB3-46AD-85A0-24A08B3C8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832"/>
            <a:ext cx="5351229" cy="6695220"/>
          </a:xfr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ABBBB0D-0A14-4471-BECB-3958896DAB19}"/>
              </a:ext>
            </a:extLst>
          </p:cNvPr>
          <p:cNvSpPr/>
          <p:nvPr/>
        </p:nvSpPr>
        <p:spPr>
          <a:xfrm>
            <a:off x="7425137" y="3068960"/>
            <a:ext cx="685900" cy="288032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D5A31BA-E806-4101-9CF2-599226BE2D59}"/>
              </a:ext>
            </a:extLst>
          </p:cNvPr>
          <p:cNvSpPr/>
          <p:nvPr/>
        </p:nvSpPr>
        <p:spPr>
          <a:xfrm>
            <a:off x="7596336" y="3493350"/>
            <a:ext cx="792088" cy="367698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7D4788A-3810-47A8-8B22-3DB4681C5268}"/>
              </a:ext>
            </a:extLst>
          </p:cNvPr>
          <p:cNvSpPr/>
          <p:nvPr/>
        </p:nvSpPr>
        <p:spPr>
          <a:xfrm>
            <a:off x="5148064" y="5050631"/>
            <a:ext cx="792088" cy="367698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70B9206-F74F-4012-A57B-884AE0CBDE98}"/>
              </a:ext>
            </a:extLst>
          </p:cNvPr>
          <p:cNvSpPr/>
          <p:nvPr/>
        </p:nvSpPr>
        <p:spPr>
          <a:xfrm>
            <a:off x="7425136" y="4866782"/>
            <a:ext cx="1323327" cy="367698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C51FEEA-A27C-4403-8F69-7123D7AFDCEC}"/>
              </a:ext>
            </a:extLst>
          </p:cNvPr>
          <p:cNvSpPr/>
          <p:nvPr/>
        </p:nvSpPr>
        <p:spPr>
          <a:xfrm>
            <a:off x="7330716" y="5272607"/>
            <a:ext cx="1323327" cy="367698"/>
          </a:xfrm>
          <a:prstGeom prst="roundRect">
            <a:avLst/>
          </a:prstGeom>
          <a:solidFill>
            <a:srgbClr val="FFFF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D1D985-4CCC-47BF-9746-7CA490CF800E}"/>
              </a:ext>
            </a:extLst>
          </p:cNvPr>
          <p:cNvSpPr txBox="1"/>
          <p:nvPr/>
        </p:nvSpPr>
        <p:spPr>
          <a:xfrm>
            <a:off x="179512" y="1196752"/>
            <a:ext cx="3024336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All insert to </a:t>
            </a:r>
            <a:r>
              <a:rPr lang="en-US" sz="1800" b="1" u="sng" dirty="0"/>
              <a:t>medial</a:t>
            </a:r>
            <a:r>
              <a:rPr lang="en-US" sz="1800" dirty="0"/>
              <a:t> surface of greater trochanter EXCEPT: quadratus femoris inserts to quadrate tubercle &amp; intertrochanteric crest</a:t>
            </a:r>
          </a:p>
          <a:p>
            <a:r>
              <a:rPr lang="en-US" sz="1800" dirty="0"/>
              <a:t>Piriformis passes from within the pelvis through the greater sciatic foramen</a:t>
            </a:r>
          </a:p>
          <a:p>
            <a:r>
              <a:rPr lang="en-US" sz="1800" dirty="0"/>
              <a:t>Obturator internus passes from the deep surface of the obturator membrane through the lesser sciatic foramen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B66490-85A1-43AE-B216-10ADBB6A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9" y="86116"/>
            <a:ext cx="7886700" cy="97427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Deep group: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important attachments</a:t>
            </a:r>
          </a:p>
        </p:txBody>
      </p:sp>
    </p:spTree>
    <p:extLst>
      <p:ext uri="{BB962C8B-B14F-4D97-AF65-F5344CB8AC3E}">
        <p14:creationId xmlns:p14="http://schemas.microsoft.com/office/powerpoint/2010/main" val="196382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CB66490-85A1-43AE-B216-10ADBB6A9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79" y="86116"/>
            <a:ext cx="7886700" cy="97427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Deep group: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Nerve supply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2E3567-5CB3-46AD-85A0-24A08B3C8A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832"/>
            <a:ext cx="5351229" cy="669522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D1D985-4CCC-47BF-9746-7CA490CF800E}"/>
              </a:ext>
            </a:extLst>
          </p:cNvPr>
          <p:cNvSpPr txBox="1"/>
          <p:nvPr/>
        </p:nvSpPr>
        <p:spPr>
          <a:xfrm>
            <a:off x="179512" y="1196752"/>
            <a:ext cx="3024336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/>
              <a:t>Priformis</a:t>
            </a:r>
            <a:r>
              <a:rPr lang="en-US" sz="1800" dirty="0" err="1">
                <a:sym typeface="Wingdings" panose="05000000000000000000" pitchFamily="2" charset="2"/>
              </a:rPr>
              <a:t>N</a:t>
            </a:r>
            <a:r>
              <a:rPr lang="en-US" sz="1800" dirty="0">
                <a:sym typeface="Wingdings" panose="05000000000000000000" pitchFamily="2" charset="2"/>
              </a:rPr>
              <a:t>. to piriformis </a:t>
            </a: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(S1, S2)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/>
              <a:t>Superior gemellus &amp; obturator internus</a:t>
            </a:r>
            <a:r>
              <a:rPr lang="en-US" sz="1800" dirty="0">
                <a:sym typeface="Wingdings" panose="05000000000000000000" pitchFamily="2" charset="2"/>
              </a:rPr>
              <a:t> N. to obturator internus </a:t>
            </a:r>
          </a:p>
          <a:p>
            <a:pPr>
              <a:buNone/>
            </a:pP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(L5, S1, S2)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sz="1800" dirty="0"/>
              <a:t>Quadratus femoris &amp; inferior gemellus</a:t>
            </a:r>
            <a:r>
              <a:rPr lang="en-US" sz="1800" dirty="0">
                <a:sym typeface="Wingdings" panose="05000000000000000000" pitchFamily="2" charset="2"/>
              </a:rPr>
              <a:t> N. to quadratus femoris </a:t>
            </a:r>
          </a:p>
          <a:p>
            <a:pPr>
              <a:buNone/>
            </a:pPr>
            <a:r>
              <a:rPr lang="en-US" sz="1800" dirty="0">
                <a:solidFill>
                  <a:srgbClr val="FF0000"/>
                </a:solidFill>
                <a:sym typeface="Wingdings" panose="05000000000000000000" pitchFamily="2" charset="2"/>
              </a:rPr>
              <a:t>(L4, L5, S1)</a:t>
            </a:r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14052"/>
      </p:ext>
    </p:extLst>
  </p:cSld>
  <p:clrMapOvr>
    <a:masterClrMapping/>
  </p:clrMapOvr>
</p:sld>
</file>

<file path=ppt/theme/theme1.xml><?xml version="1.0" encoding="utf-8"?>
<a:theme xmlns:a="http://schemas.openxmlformats.org/drawingml/2006/main" name="Sales training presentation">
  <a:themeElements>
    <a:clrScheme name="Sales Training_final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Sales Training_final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92150" marR="0" indent="-3476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70000"/>
          <a:buFont typeface="Wingdings" pitchFamily="2" charset="2"/>
          <a:buChar char="l"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les Training_final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les Training_final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les Training_final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les training presentation.potx" id="{3181A242-BAE2-485E-97E8-919259126601}" vid="{819B686A-E690-42F4-91DA-6D012EEA39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Sales training slides</Template>
  <TotalTime>679</TotalTime>
  <Words>451</Words>
  <Application>Microsoft Office PowerPoint</Application>
  <PresentationFormat>On-screen Show (4:3)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Sales training presentation</vt:lpstr>
      <vt:lpstr>Office Theme</vt:lpstr>
      <vt:lpstr>The Gluteal Region pp. 566-575+658</vt:lpstr>
      <vt:lpstr>Boundaries</vt:lpstr>
      <vt:lpstr>Skeletal framework</vt:lpstr>
      <vt:lpstr>Skeletal framework</vt:lpstr>
      <vt:lpstr>Greater sciatic foramen Pelvis </vt:lpstr>
      <vt:lpstr>Lesser sciatic foramen Perineum </vt:lpstr>
      <vt:lpstr>Muscle Groups</vt:lpstr>
      <vt:lpstr>Deep group:  important attachments</vt:lpstr>
      <vt:lpstr>Deep group:  Nerve supply</vt:lpstr>
      <vt:lpstr>Superficial group :  Gluteus medius &amp;  minimus</vt:lpstr>
      <vt:lpstr>Superficial group : Gluteus medius &amp; minimus</vt:lpstr>
      <vt:lpstr>Superficial group :  Gluteus maximus</vt:lpstr>
      <vt:lpstr>Superficial group :  Tensor fasciae latae</vt:lpstr>
      <vt:lpstr>Nerves (8)</vt:lpstr>
      <vt:lpstr>Vessels &amp; Lymphatics</vt:lpstr>
      <vt:lpstr>Surface anatomy of sciatic nerve</vt:lpstr>
      <vt:lpstr>Surface anatomy of intramuscular injection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Nerves &amp; Gateways of the Lower Limb</dc:title>
  <dc:creator>Sam Akkila</dc:creator>
  <cp:lastModifiedBy>Sam Akkila</cp:lastModifiedBy>
  <cp:revision>22</cp:revision>
  <dcterms:created xsi:type="dcterms:W3CDTF">2022-02-23T06:02:11Z</dcterms:created>
  <dcterms:modified xsi:type="dcterms:W3CDTF">2022-04-01T20:15:38Z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