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0" r:id="rId4"/>
  </p:sldMasterIdLst>
  <p:notesMasterIdLst>
    <p:notesMasterId r:id="rId3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عنصر نائب للتاريخ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216A315B-238F-4355-8A6F-88FDCF0218AD}" type="datetime1">
              <a:rPr lang="en-GB"/>
              <a:pPr lvl="0"/>
              <a:t>13/03/2023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عنصر نائب للملاحظات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2BBE2F93-4700-4201-987C-1B5A51266D9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11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ar-SA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Arial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ar-SA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Arial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ar-SA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Arial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ar-SA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Arial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ar-SA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Arial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0267F2-6FC3-4F03-A130-67AD8D0F726A}" type="slidenum">
              <a:t>1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6990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F12838-D757-4A5C-839C-AF709BE060C1}" type="slidenum">
              <a:t>7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152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63E88F-8E13-4446-B465-E0D5CF690C30}" type="slidenum">
              <a:t>9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85506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8D9BB7-27EB-4FDB-B2B2-BA5C4BB9C96E}" type="slidenum">
              <a:t>12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8109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B9E7C8-34F0-4896-9C57-80270F0ED744}" type="slidenum">
              <a:t>19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2315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4B52A6-EFA8-4F3C-8005-F8515E7A6F31}" type="slidenum">
              <a:t>20</a:t>
            </a:fld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7056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4208" y="685800"/>
            <a:ext cx="8001000" cy="2971800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4208" y="3843872"/>
            <a:ext cx="6400800" cy="1947333"/>
          </a:xfrm>
        </p:spPr>
        <p:txBody>
          <a:bodyPr anchor="t"/>
          <a:lstStyle>
            <a:lvl1pPr marL="0" indent="0">
              <a:buNone/>
              <a:defRPr sz="2100"/>
            </a:lvl1pPr>
          </a:lstStyle>
          <a:p>
            <a:pPr lvl="0"/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A0623D-64BE-40C9-824B-5DD792C243D0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D975C4-EB96-40A6-86AD-20D72FB37FE7}" type="slidenum">
              <a:t>‹#›</a:t>
            </a:fld>
            <a:endParaRPr lang="en-GB"/>
          </a:p>
        </p:txBody>
      </p:sp>
      <p:cxnSp>
        <p:nvCxnSpPr>
          <p:cNvPr id="7" name="Straight Connector 15"/>
          <p:cNvCxnSpPr/>
          <p:nvPr/>
        </p:nvCxnSpPr>
        <p:spPr>
          <a:xfrm flipH="1">
            <a:off x="8228008" y="8467"/>
            <a:ext cx="3810003" cy="3810003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8" name="Straight Connector 16"/>
          <p:cNvCxnSpPr/>
          <p:nvPr/>
        </p:nvCxnSpPr>
        <p:spPr>
          <a:xfrm flipH="1">
            <a:off x="6108173" y="91549"/>
            <a:ext cx="6080650" cy="6080651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9" name="Straight Connector 18"/>
          <p:cNvCxnSpPr/>
          <p:nvPr/>
        </p:nvCxnSpPr>
        <p:spPr>
          <a:xfrm flipH="1">
            <a:off x="7235820" y="228600"/>
            <a:ext cx="4953003" cy="4953003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10" name="Straight Connector 20"/>
          <p:cNvCxnSpPr/>
          <p:nvPr/>
        </p:nvCxnSpPr>
        <p:spPr>
          <a:xfrm flipH="1">
            <a:off x="7335838" y="32278"/>
            <a:ext cx="4852985" cy="4852995"/>
          </a:xfrm>
          <a:prstGeom prst="straightConnector1">
            <a:avLst/>
          </a:prstGeom>
          <a:noFill/>
          <a:ln w="31747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11" name="Straight Connector 22"/>
          <p:cNvCxnSpPr/>
          <p:nvPr/>
        </p:nvCxnSpPr>
        <p:spPr>
          <a:xfrm flipH="1">
            <a:off x="7845423" y="609603"/>
            <a:ext cx="4343400" cy="4343400"/>
          </a:xfrm>
          <a:prstGeom prst="straightConnector1">
            <a:avLst/>
          </a:prstGeom>
          <a:noFill/>
          <a:ln w="31747" cap="rnd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819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5800" y="533396"/>
            <a:ext cx="10818815" cy="3124203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4400" y="3843863"/>
            <a:ext cx="8304215" cy="457200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4E7C00-7FCF-4A51-87F7-7A6ABF7C2913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AD964C-0F9E-441D-86D0-4AFF6DB0C27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100584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114800"/>
            <a:ext cx="8535988" cy="1879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36B06C-5831-4458-8C66-99EFE25702E6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F88330-1687-4791-98FE-6D140CA8B4B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6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685800"/>
            <a:ext cx="91440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446215" y="3429000"/>
            <a:ext cx="8534396" cy="3810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301072"/>
            <a:ext cx="8534396" cy="16848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6109AD-A9F1-4F41-A974-2F075D00F5F7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813FD4-A1DF-43D3-8C37-F7C0C86F8AEA}" type="slidenum">
              <a:t>‹#›</a:t>
            </a:fld>
            <a:endParaRPr lang="en-GB"/>
          </a:p>
        </p:txBody>
      </p:sp>
      <p:sp>
        <p:nvSpPr>
          <p:cNvPr id="8" name="TextBox 13"/>
          <p:cNvSpPr txBox="1"/>
          <p:nvPr/>
        </p:nvSpPr>
        <p:spPr>
          <a:xfrm>
            <a:off x="531815" y="8122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10285408" y="276860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4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3429000"/>
            <a:ext cx="8534396" cy="16974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5132984"/>
            <a:ext cx="8535988" cy="860395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F9CE9C-A178-475A-A26B-62C6999FD50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DDB612-9780-4359-9BE1-76A8947C3D7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685800"/>
            <a:ext cx="91440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84208" y="3928536"/>
            <a:ext cx="8534396" cy="1049868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978395"/>
            <a:ext cx="8534396" cy="1015998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EC3D98-32C8-4077-9655-A2F31C554E46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CF732B-AC4C-47BE-A9AE-AD3D6032F574}" type="slidenum">
              <a:t>‹#›</a:t>
            </a:fld>
            <a:endParaRPr lang="en-GB"/>
          </a:p>
        </p:txBody>
      </p:sp>
      <p:sp>
        <p:nvSpPr>
          <p:cNvPr id="8" name="TextBox 10"/>
          <p:cNvSpPr txBox="1"/>
          <p:nvPr/>
        </p:nvSpPr>
        <p:spPr>
          <a:xfrm>
            <a:off x="531815" y="8122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rPr>
              <a:t>“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10285408" y="276860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00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10058400" cy="274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84208" y="3928536"/>
            <a:ext cx="8534396" cy="838203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766730"/>
            <a:ext cx="8534396" cy="1227664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A87E32-19EE-459A-852E-5DACA7A4642D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04015A-2E06-42ED-8B1A-FBAC21D1A0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3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EC0F5-C174-4100-A6EC-1E05958E8155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856423-BB3B-47A7-8E91-9E4407F33EB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6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685208" y="685800"/>
            <a:ext cx="2057400" cy="4572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4" cy="5308604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E3C904-67C0-4F8A-A374-F56657157A43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746582-E7CE-47FF-9559-E4E71E32E1D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6410A7-60DB-4C21-8985-30AC7E84954D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E58E31-4AE7-481C-9CD3-23933D54AFF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8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7D3B3C-796C-46A7-A1AA-4F25798D5DC8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42DF57-035C-4C43-ABD6-FE89B7B5A24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9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45EAC-E688-4B29-A335-28513F1C4B7F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5602C4-D6D5-487B-9AB7-939E12D7E58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F95AF8-7697-4FDC-9B3B-A22426D90C3F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EF269D-27B7-4A8C-8B3D-8C59273B251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3674D5-F036-46E5-9960-70B23D62973E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0DC195-65A2-4B86-A0B7-37D7DFDB50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20B5BC-DC38-469E-8015-3210F7C86E11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081F9E-CED8-46CA-B7AB-B44DB3161A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12AB40-468D-46CD-AB36-A2FC1C1F060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ECBBE5-B334-4E6D-9B22-D297E64301E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30A3D5-0E48-4129-8523-23B38EB25127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784903-62F4-46E5-97C2-4737ECD0D75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708075-F5E6-4BBF-8B02-285594B36C88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1F7D81-8BE4-4570-BEFE-DBBC61BB367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8B7221-44C4-4E3B-8EED-B92E6E1E2F2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963427-F7A0-4FF2-8543-6C5CA58F7C8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276E38-9CC9-47D2-B350-E305A3593F7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70B79D-91BB-4415-BC8F-DB4ECE50EE0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65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CF2F1F-13AD-426F-805B-32B1B93307A1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9606BF-B369-4D2D-8062-EDE007C7BD6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9D382-AC27-4C7E-B368-DBB284A987CB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12B5C5-B342-440E-BF3C-50C6C878B63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3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2006595"/>
            <a:ext cx="8534396" cy="228160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4208" y="4495803"/>
            <a:ext cx="8534396" cy="1498601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AD1E5F-97F6-4C92-B738-65EE6CB1059F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211062-740E-473A-8C5C-A4FBDC5BE62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DD593D-BA31-487B-A308-1F2565394F9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A80006-3406-4968-9677-42AC763A2AB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DA5B4B-7843-4336-B55B-7189A4446B4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28CF7F-93FF-48CC-B278-9B53B543FA8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6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4FF9EA-C7BC-49F5-BC4C-F178F2B577ED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A187B8-ECE4-49A2-808E-D076B3A1BC4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03C06-A38F-4A3D-AA9A-2D3D6DCB385A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9BF605-90AD-4FAE-BCB9-F0BB7F9374F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145FCB-1012-4334-9F49-8C404F3D0946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C71ADC-67D2-42CB-8426-FFBF866BD7A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4EFEED-69C2-4A1E-BD09-17C49A69D20C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4F44DF-F8F1-4EB0-A2C2-F6D0F31FE2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1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0DD8A9-69C3-455C-8372-739D31CCE44A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5058FA-4889-469D-A276-7D18FAB3DD4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6984A5-D4A4-40E8-86B5-0E15C444DBD2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D54FEA-3C1D-4DB4-BF80-E8D267E874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6C7114-FBA7-429C-A0C1-14A057420C28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0CCE1-33A1-45E5-B297-C16AB93E35F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64D859-4D7F-4256-A627-821DE837C1F6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013B41-0B9B-42D5-A360-2A05C518A8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4208" y="685800"/>
            <a:ext cx="4937659" cy="36152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808131" y="685800"/>
            <a:ext cx="4934477" cy="36152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EB06FA-087F-4EDF-897D-6EAE019F4CB1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7C6904-FD75-415A-ABC2-7431233993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7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4208" y="685800"/>
            <a:ext cx="8001000" cy="2971800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4208" y="3843872"/>
            <a:ext cx="6400800" cy="1947333"/>
          </a:xfrm>
        </p:spPr>
        <p:txBody>
          <a:bodyPr anchor="t"/>
          <a:lstStyle>
            <a:lvl1pPr marL="0" indent="0">
              <a:buNone/>
              <a:defRPr sz="2100"/>
            </a:lvl1pPr>
          </a:lstStyle>
          <a:p>
            <a:pPr lvl="0"/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63C1DE-680C-4D55-A31E-7D4649D5198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5FFB4-83FB-472A-94C6-DC5985AF5013}" type="slidenum">
              <a:t>‹#›</a:t>
            </a:fld>
            <a:endParaRPr lang="en-GB"/>
          </a:p>
        </p:txBody>
      </p:sp>
      <p:cxnSp>
        <p:nvCxnSpPr>
          <p:cNvPr id="7" name="Straight Connector 15"/>
          <p:cNvCxnSpPr/>
          <p:nvPr/>
        </p:nvCxnSpPr>
        <p:spPr>
          <a:xfrm flipH="1">
            <a:off x="8228008" y="8467"/>
            <a:ext cx="3810003" cy="3810003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8" name="Straight Connector 16"/>
          <p:cNvCxnSpPr/>
          <p:nvPr/>
        </p:nvCxnSpPr>
        <p:spPr>
          <a:xfrm flipH="1">
            <a:off x="6108173" y="91549"/>
            <a:ext cx="6080650" cy="6080651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9" name="Straight Connector 18"/>
          <p:cNvCxnSpPr/>
          <p:nvPr/>
        </p:nvCxnSpPr>
        <p:spPr>
          <a:xfrm flipH="1">
            <a:off x="7235820" y="228600"/>
            <a:ext cx="4953003" cy="4953003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10" name="Straight Connector 20"/>
          <p:cNvCxnSpPr/>
          <p:nvPr/>
        </p:nvCxnSpPr>
        <p:spPr>
          <a:xfrm flipH="1">
            <a:off x="7335838" y="32278"/>
            <a:ext cx="4852985" cy="4852995"/>
          </a:xfrm>
          <a:prstGeom prst="straightConnector1">
            <a:avLst/>
          </a:prstGeom>
          <a:noFill/>
          <a:ln w="31747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11" name="Straight Connector 22"/>
          <p:cNvCxnSpPr/>
          <p:nvPr/>
        </p:nvCxnSpPr>
        <p:spPr>
          <a:xfrm flipH="1">
            <a:off x="7845423" y="609603"/>
            <a:ext cx="4343400" cy="4343400"/>
          </a:xfrm>
          <a:prstGeom prst="straightConnector1">
            <a:avLst/>
          </a:prstGeom>
          <a:noFill/>
          <a:ln w="31747" cap="rnd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3594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8CE2C5-F024-4E17-99DA-9823F29BCF2E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1E4CDF-96B6-4A6A-821E-681791C350A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2006595"/>
            <a:ext cx="8534396" cy="228160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4208" y="4495803"/>
            <a:ext cx="8534396" cy="1498601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E83054-4D12-4A68-9D1B-E16DC3C9CE4B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21279-F909-487C-A780-7D1E47B039A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4208" y="685800"/>
            <a:ext cx="4937659" cy="36152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808131" y="685800"/>
            <a:ext cx="4934477" cy="36152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DB0BF5-8E40-4465-80E0-1B4094985088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F180A8-4C8C-4D1B-A8CE-35D06A291A8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8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84208" y="1270531"/>
            <a:ext cx="4937659" cy="3030541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079068" y="685800"/>
            <a:ext cx="4665131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806549" y="1262064"/>
            <a:ext cx="4929192" cy="3030541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AE3A53-13F8-4E9C-9BA9-B4B704EEFA2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9904BB-2A7A-43C6-A931-81224B9BA3D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4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3747D4-FBBB-4387-B259-6AF793385E11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A0B9A5-AF5E-4ADE-B730-04375FCBB0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6EBD4F-98B0-411F-BD03-3DA61886B2F6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12B873-CB67-4442-9AED-3EE77946981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1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085008" y="685800"/>
            <a:ext cx="3657600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4208" y="685800"/>
            <a:ext cx="5943600" cy="5308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7085008" y="2209803"/>
            <a:ext cx="3657600" cy="2091269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A47366-904C-401E-94C9-B842ACDDDC6E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D96BCF-4E59-4CE4-A3C2-B9FF936D45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2811" y="1447796"/>
            <a:ext cx="6019796" cy="11430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989015" y="914400"/>
            <a:ext cx="3280976" cy="4572000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722811" y="2777069"/>
            <a:ext cx="6021388" cy="2048932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45712-E757-4805-89A7-AA0A144E8BFC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E98BAD-6C54-48D6-89DC-66709DE8AC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7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5800" y="533396"/>
            <a:ext cx="10818815" cy="3124203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4400" y="3843863"/>
            <a:ext cx="8304215" cy="457200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0DFD2F-A31F-4035-9606-5CDD08347B0A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992B0C-0500-4B8D-A7F0-89F4071A53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8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84208" y="1270531"/>
            <a:ext cx="4937659" cy="3030541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079068" y="685800"/>
            <a:ext cx="4665131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806549" y="1262064"/>
            <a:ext cx="4929192" cy="3030541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E529B-2111-4C5A-A632-2872D851DE83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48E7DF-508E-4458-8AE7-A02C2EE7E72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8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100584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114800"/>
            <a:ext cx="8535988" cy="1879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9BCE06-FBF0-4903-B950-F1D34B413DD4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0D68FA-6320-4CD9-8C84-65E88A64A00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685800"/>
            <a:ext cx="91440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446215" y="3429000"/>
            <a:ext cx="8534396" cy="3810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301072"/>
            <a:ext cx="8534396" cy="16848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ABE24D-C8A0-47B5-B4F0-473B69003B9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19CBBF-1691-4D4E-ABA6-86BF005D71F1}" type="slidenum">
              <a:t>‹#›</a:t>
            </a:fld>
            <a:endParaRPr lang="en-GB"/>
          </a:p>
        </p:txBody>
      </p:sp>
      <p:sp>
        <p:nvSpPr>
          <p:cNvPr id="8" name="TextBox 13"/>
          <p:cNvSpPr txBox="1"/>
          <p:nvPr/>
        </p:nvSpPr>
        <p:spPr>
          <a:xfrm>
            <a:off x="531815" y="8122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10285408" y="276860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3429000"/>
            <a:ext cx="8534396" cy="16974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5132984"/>
            <a:ext cx="8535988" cy="860395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9F3E22-A988-40A5-81CD-266AD6A289C6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67411B-DF60-41B6-B9A4-241090D0B4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6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685800"/>
            <a:ext cx="91440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84208" y="3928536"/>
            <a:ext cx="8534396" cy="1049868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978395"/>
            <a:ext cx="8534396" cy="1015998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075229-C7BC-4DB1-BA2A-25A855D7F3F2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EDDEF0-7FB8-4498-913F-9DDDF5D99751}" type="slidenum">
              <a:t>‹#›</a:t>
            </a:fld>
            <a:endParaRPr lang="en-GB"/>
          </a:p>
        </p:txBody>
      </p:sp>
      <p:sp>
        <p:nvSpPr>
          <p:cNvPr id="8" name="TextBox 10"/>
          <p:cNvSpPr txBox="1"/>
          <p:nvPr/>
        </p:nvSpPr>
        <p:spPr>
          <a:xfrm>
            <a:off x="531815" y="8122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rPr>
              <a:t>“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10285408" y="276860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0" cap="none" spc="0" baseline="0">
                <a:solidFill>
                  <a:srgbClr val="FFFFFF"/>
                </a:solidFill>
                <a:uFillTx/>
                <a:latin typeface="Century Gothic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38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10058400" cy="274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84208" y="3928536"/>
            <a:ext cx="8534396" cy="838203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766730"/>
            <a:ext cx="8534396" cy="1227664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B79937-ADBB-41A4-BDDB-2BF164B092E0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52E74D-8B97-4983-8687-91FB6A6595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4535DF-2938-4E48-9882-135333B1ABA5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A3D5E3-8768-40BC-81CD-E1458FA728E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685208" y="685800"/>
            <a:ext cx="2057400" cy="4572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4" cy="5308604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4655D2-9460-4FF8-9DE9-EB067D5CDEA1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EA54FF-F29D-48A9-B0A8-C95620122C5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F2D0D3-D262-40F2-A7A6-F326E06A81A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4FC14C-AE18-4F72-8BBD-A4D7C9D36EE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C30619-3C74-43F5-8281-04AF044D786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96531-DEBB-46D0-8A1A-FC13F91D81A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085008" y="685800"/>
            <a:ext cx="3657600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4208" y="685800"/>
            <a:ext cx="5943600" cy="5308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7085008" y="2209803"/>
            <a:ext cx="3657600" cy="2091269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D2CF60-B303-42F8-BC27-B2C09010EA9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AE8F84-F2F9-43B4-AAC3-937B467AACA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2811" y="1447796"/>
            <a:ext cx="6019796" cy="11430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989015" y="914400"/>
            <a:ext cx="3280976" cy="4572000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722811" y="2777069"/>
            <a:ext cx="6021388" cy="2048932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3AFEEF-38DC-4866-97C8-B263CF4B1A4B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CED505-43BB-4117-8BB7-4F3DF385BD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965" y="2963332"/>
            <a:ext cx="2981858" cy="3208868"/>
            <a:chOff x="9206965" y="2963332"/>
            <a:chExt cx="2981858" cy="3208868"/>
          </a:xfrm>
        </p:grpSpPr>
        <p:cxnSp>
          <p:nvCxnSpPr>
            <p:cNvPr id="3" name="Straight Connector 7"/>
            <p:cNvCxnSpPr/>
            <p:nvPr/>
          </p:nvCxnSpPr>
          <p:spPr>
            <a:xfrm flipH="1">
              <a:off x="11276015" y="2963332"/>
              <a:ext cx="912808" cy="912818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4" name="Straight Connector 8"/>
            <p:cNvCxnSpPr/>
            <p:nvPr/>
          </p:nvCxnSpPr>
          <p:spPr>
            <a:xfrm flipH="1">
              <a:off x="9206965" y="3190341"/>
              <a:ext cx="2981858" cy="2981859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5" name="Straight Connector 9"/>
            <p:cNvCxnSpPr/>
            <p:nvPr/>
          </p:nvCxnSpPr>
          <p:spPr>
            <a:xfrm flipH="1">
              <a:off x="10292294" y="3285073"/>
              <a:ext cx="1896529" cy="1896530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6" name="Straight Connector 10"/>
            <p:cNvCxnSpPr/>
            <p:nvPr/>
          </p:nvCxnSpPr>
          <p:spPr>
            <a:xfrm flipH="1">
              <a:off x="10443106" y="3131079"/>
              <a:ext cx="1745717" cy="1745727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7" name="Straight Connector 11"/>
            <p:cNvCxnSpPr/>
            <p:nvPr/>
          </p:nvCxnSpPr>
          <p:spPr>
            <a:xfrm flipH="1">
              <a:off x="10918822" y="3683002"/>
              <a:ext cx="1270001" cy="1270001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8" name="Title Placeholder 1"/>
          <p:cNvSpPr txBox="1">
            <a:spLocks noGrp="1"/>
          </p:cNvSpPr>
          <p:nvPr>
            <p:ph type="title"/>
          </p:nvPr>
        </p:nvSpPr>
        <p:spPr>
          <a:xfrm>
            <a:off x="684208" y="4487335"/>
            <a:ext cx="8534396" cy="15070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Text Placeholder 2"/>
          <p:cNvSpPr txBox="1">
            <a:spLocks noGrp="1"/>
          </p:cNvSpPr>
          <p:nvPr>
            <p:ph type="body" idx="1"/>
          </p:nvPr>
        </p:nvSpPr>
        <p:spPr>
          <a:xfrm>
            <a:off x="684208" y="685800"/>
            <a:ext cx="8534396" cy="36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9904415" y="6172200"/>
            <a:ext cx="1600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F01D2BC6-2513-497E-9AD5-89526477A239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4208" y="6172200"/>
            <a:ext cx="7543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363196" y="5578480"/>
            <a:ext cx="1142241" cy="6699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32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8F18C5FF-AB18-4F49-894F-2F48C762A20D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19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ar-SA" sz="3600" b="0" i="0" u="none" strike="noStrike" kern="1200" cap="all" spc="0" baseline="0">
          <a:solidFill>
            <a:srgbClr val="FFFFFF"/>
          </a:solidFill>
          <a:uFillTx/>
          <a:latin typeface="Century Gothic"/>
          <a:ea typeface=""/>
          <a:cs typeface="Tahoma" pitchFamily="34"/>
        </a:defRPr>
      </a:lvl1pPr>
    </p:titleStyle>
    <p:bodyStyle>
      <a:lvl1pPr marL="285740" marR="0" lvl="0" indent="-285740" algn="l" defTabSz="45719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ar-SA" sz="2000" b="0" i="0" u="none" strike="noStrike" kern="1200" cap="none" spc="0" baseline="0">
          <a:solidFill>
            <a:srgbClr val="0F496F"/>
          </a:solidFill>
          <a:uFillTx/>
          <a:latin typeface="Century Gothic"/>
          <a:ea typeface=""/>
          <a:cs typeface="Tahoma" pitchFamily="34"/>
        </a:defRPr>
      </a:lvl1pPr>
      <a:lvl2pPr marL="742931" marR="0" lvl="1" indent="-285740" algn="l" defTabSz="45719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ar-SA" sz="1800" b="0" i="0" u="none" strike="noStrike" kern="1200" cap="none" spc="0" baseline="0">
          <a:solidFill>
            <a:srgbClr val="0F496F"/>
          </a:solidFill>
          <a:uFillTx/>
          <a:latin typeface="Century Gothic"/>
          <a:ea typeface=""/>
          <a:cs typeface="Tahoma" pitchFamily="34"/>
        </a:defRPr>
      </a:lvl2pPr>
      <a:lvl3pPr marL="1200122" marR="0" lvl="2" indent="-285740" algn="l" defTabSz="45719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ar-SA" sz="1600" b="0" i="0" u="none" strike="noStrike" kern="1200" cap="none" spc="0" baseline="0">
          <a:solidFill>
            <a:srgbClr val="0F496F"/>
          </a:solidFill>
          <a:uFillTx/>
          <a:latin typeface="Century Gothic"/>
          <a:ea typeface=""/>
          <a:cs typeface="Tahoma" pitchFamily="34"/>
        </a:defRPr>
      </a:lvl3pPr>
      <a:lvl4pPr marL="1543013" marR="0" lvl="3" indent="-171450" algn="l" defTabSz="45719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ar-SA" sz="1400" b="0" i="0" u="none" strike="noStrike" kern="1200" cap="none" spc="0" baseline="0">
          <a:solidFill>
            <a:srgbClr val="0F496F"/>
          </a:solidFill>
          <a:uFillTx/>
          <a:latin typeface="Century Gothic"/>
          <a:ea typeface=""/>
          <a:cs typeface="Tahoma" pitchFamily="34"/>
        </a:defRPr>
      </a:lvl4pPr>
      <a:lvl5pPr marL="2000204" marR="0" lvl="4" indent="-171450" algn="l" defTabSz="45719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ar-SA" sz="1400" b="0" i="0" u="none" strike="noStrike" kern="1200" cap="none" spc="0" baseline="0">
          <a:solidFill>
            <a:srgbClr val="0F496F"/>
          </a:solidFill>
          <a:uFillTx/>
          <a:latin typeface="Century Gothic"/>
          <a:ea typeface=""/>
          <a:cs typeface="Tahoma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9F7A958D-F4B9-413E-AAF6-2FFE1F5550DB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B753DF4F-B3AB-4C5A-B0B2-0C299CA34394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372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ar-SA" sz="4400" b="0" i="0" u="none" strike="noStrike" kern="1200" cap="none" spc="0" baseline="0">
          <a:solidFill>
            <a:srgbClr val="000000"/>
          </a:solidFill>
          <a:uFillTx/>
          <a:latin typeface="Calibri Light"/>
          <a:ea typeface=""/>
          <a:cs typeface="Times New Roman" pitchFamily="18"/>
        </a:defRPr>
      </a:lvl1pPr>
    </p:titleStyle>
    <p:bodyStyle>
      <a:lvl1pPr marL="228590" marR="0" lvl="0" indent="-228590" algn="l" defTabSz="914372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ar-SA" sz="2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Arial" pitchFamily="34"/>
        </a:defRPr>
      </a:lvl1pPr>
      <a:lvl2pPr marL="685781" marR="0" lvl="1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ar-SA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Arial" pitchFamily="34"/>
        </a:defRPr>
      </a:lvl2pPr>
      <a:lvl3pPr marL="1142972" marR="0" lvl="2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ar-SA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Arial" pitchFamily="34"/>
        </a:defRPr>
      </a:lvl3pPr>
      <a:lvl4pPr marL="1600163" marR="0" lvl="3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ar-SA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Arial" pitchFamily="34"/>
        </a:defRPr>
      </a:lvl4pPr>
      <a:lvl5pPr marL="2057345" marR="0" lvl="4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ar-SA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0A97FA80-E3E3-40D2-BA0B-9163BC7755F2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F73BB9D9-F358-42D4-8DF3-9C8D8EDE68A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372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ar-SA" sz="4400" b="0" i="0" u="none" strike="noStrike" kern="1200" cap="none" spc="0" baseline="0">
          <a:solidFill>
            <a:srgbClr val="000000"/>
          </a:solidFill>
          <a:uFillTx/>
          <a:latin typeface="Calibri Light"/>
          <a:ea typeface=""/>
          <a:cs typeface="Times New Roman" pitchFamily="18"/>
        </a:defRPr>
      </a:lvl1pPr>
    </p:titleStyle>
    <p:bodyStyle>
      <a:lvl1pPr marL="228590" marR="0" lvl="0" indent="-228590" algn="l" defTabSz="914372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ar-SA" sz="2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Arial" pitchFamily="34"/>
        </a:defRPr>
      </a:lvl1pPr>
      <a:lvl2pPr marL="685781" marR="0" lvl="1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ar-SA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Arial" pitchFamily="34"/>
        </a:defRPr>
      </a:lvl2pPr>
      <a:lvl3pPr marL="1142972" marR="0" lvl="2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ar-SA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Arial" pitchFamily="34"/>
        </a:defRPr>
      </a:lvl3pPr>
      <a:lvl4pPr marL="1600163" marR="0" lvl="3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ar-SA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Arial" pitchFamily="34"/>
        </a:defRPr>
      </a:lvl4pPr>
      <a:lvl5pPr marL="2057345" marR="0" lvl="4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ar-SA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965" y="2963332"/>
            <a:ext cx="2981858" cy="3208868"/>
            <a:chOff x="9206965" y="2963332"/>
            <a:chExt cx="2981858" cy="3208868"/>
          </a:xfrm>
        </p:grpSpPr>
        <p:cxnSp>
          <p:nvCxnSpPr>
            <p:cNvPr id="3" name="Straight Connector 7"/>
            <p:cNvCxnSpPr/>
            <p:nvPr/>
          </p:nvCxnSpPr>
          <p:spPr>
            <a:xfrm flipH="1">
              <a:off x="11276015" y="2963332"/>
              <a:ext cx="912808" cy="912818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4" name="Straight Connector 8"/>
            <p:cNvCxnSpPr/>
            <p:nvPr/>
          </p:nvCxnSpPr>
          <p:spPr>
            <a:xfrm flipH="1">
              <a:off x="9206965" y="3190341"/>
              <a:ext cx="2981858" cy="2981859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5" name="Straight Connector 9"/>
            <p:cNvCxnSpPr/>
            <p:nvPr/>
          </p:nvCxnSpPr>
          <p:spPr>
            <a:xfrm flipH="1">
              <a:off x="10292294" y="3285073"/>
              <a:ext cx="1896529" cy="1896530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6" name="Straight Connector 10"/>
            <p:cNvCxnSpPr/>
            <p:nvPr/>
          </p:nvCxnSpPr>
          <p:spPr>
            <a:xfrm flipH="1">
              <a:off x="10443106" y="3131079"/>
              <a:ext cx="1745717" cy="1745727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7" name="Straight Connector 11"/>
            <p:cNvCxnSpPr/>
            <p:nvPr/>
          </p:nvCxnSpPr>
          <p:spPr>
            <a:xfrm flipH="1">
              <a:off x="10918822" y="3683002"/>
              <a:ext cx="1270001" cy="1270001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8" name="Title Placeholder 1"/>
          <p:cNvSpPr txBox="1">
            <a:spLocks noGrp="1"/>
          </p:cNvSpPr>
          <p:nvPr>
            <p:ph type="title"/>
          </p:nvPr>
        </p:nvSpPr>
        <p:spPr>
          <a:xfrm>
            <a:off x="684208" y="4487335"/>
            <a:ext cx="8534396" cy="15070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Text Placeholder 2"/>
          <p:cNvSpPr txBox="1">
            <a:spLocks noGrp="1"/>
          </p:cNvSpPr>
          <p:nvPr>
            <p:ph type="body" idx="1"/>
          </p:nvPr>
        </p:nvSpPr>
        <p:spPr>
          <a:xfrm>
            <a:off x="684208" y="685800"/>
            <a:ext cx="8534396" cy="36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9904415" y="6172200"/>
            <a:ext cx="1600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797456B1-EE01-46A7-9C2B-F645EBCB9C6A}" type="datetime1">
              <a:rPr lang="en-US"/>
              <a:pPr lvl="0"/>
              <a:t>3/13/2023</a:t>
            </a:fld>
            <a:endParaRPr lang="en-GB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4208" y="6172200"/>
            <a:ext cx="7543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363196" y="5578480"/>
            <a:ext cx="1142241" cy="6699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32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AEDD44D6-7E08-4213-8F36-FDB66928F3D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19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ar-SA" sz="3600" b="0" i="0" u="none" strike="noStrike" kern="1200" cap="all" spc="0" baseline="0">
          <a:solidFill>
            <a:srgbClr val="FFFFFF"/>
          </a:solidFill>
          <a:uFillTx/>
          <a:latin typeface="Century Gothic"/>
          <a:ea typeface=""/>
          <a:cs typeface="Tahoma" pitchFamily="34"/>
        </a:defRPr>
      </a:lvl1pPr>
    </p:titleStyle>
    <p:bodyStyle>
      <a:lvl1pPr marL="285740" marR="0" lvl="0" indent="-285740" algn="l" defTabSz="45719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ar-SA" sz="2000" b="0" i="0" u="none" strike="noStrike" kern="1200" cap="none" spc="0" baseline="0">
          <a:solidFill>
            <a:srgbClr val="0F496F"/>
          </a:solidFill>
          <a:uFillTx/>
          <a:latin typeface="Century Gothic"/>
          <a:ea typeface=""/>
          <a:cs typeface="Tahoma" pitchFamily="34"/>
        </a:defRPr>
      </a:lvl1pPr>
      <a:lvl2pPr marL="742931" marR="0" lvl="1" indent="-285740" algn="l" defTabSz="45719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ar-SA" sz="1800" b="0" i="0" u="none" strike="noStrike" kern="1200" cap="none" spc="0" baseline="0">
          <a:solidFill>
            <a:srgbClr val="0F496F"/>
          </a:solidFill>
          <a:uFillTx/>
          <a:latin typeface="Century Gothic"/>
          <a:ea typeface=""/>
          <a:cs typeface="Tahoma" pitchFamily="34"/>
        </a:defRPr>
      </a:lvl2pPr>
      <a:lvl3pPr marL="1200122" marR="0" lvl="2" indent="-285740" algn="l" defTabSz="45719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ar-SA" sz="1600" b="0" i="0" u="none" strike="noStrike" kern="1200" cap="none" spc="0" baseline="0">
          <a:solidFill>
            <a:srgbClr val="0F496F"/>
          </a:solidFill>
          <a:uFillTx/>
          <a:latin typeface="Century Gothic"/>
          <a:ea typeface=""/>
          <a:cs typeface="Tahoma" pitchFamily="34"/>
        </a:defRPr>
      </a:lvl3pPr>
      <a:lvl4pPr marL="1543013" marR="0" lvl="3" indent="-171450" algn="l" defTabSz="45719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ar-SA" sz="1400" b="0" i="0" u="none" strike="noStrike" kern="1200" cap="none" spc="0" baseline="0">
          <a:solidFill>
            <a:srgbClr val="0F496F"/>
          </a:solidFill>
          <a:uFillTx/>
          <a:latin typeface="Century Gothic"/>
          <a:ea typeface=""/>
          <a:cs typeface="Tahoma" pitchFamily="34"/>
        </a:defRPr>
      </a:lvl4pPr>
      <a:lvl5pPr marL="2000204" marR="0" lvl="4" indent="-171450" algn="l" defTabSz="45719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ar-SA" sz="1400" b="0" i="0" u="none" strike="noStrike" kern="1200" cap="none" spc="0" baseline="0">
          <a:solidFill>
            <a:srgbClr val="0F496F"/>
          </a:solidFill>
          <a:uFillTx/>
          <a:latin typeface="Century Gothic"/>
          <a:ea typeface=""/>
          <a:cs typeface="Tahoma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bacteriainphotos.com/Escherichia%20coli%20light%20microscopy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teriainphotos.com/cultivation%20media/MC%20larger/escherichia%20on%20macconkey4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teriainphotos.com/" TargetMode="External"/><Relationship Id="rId2" Type="http://schemas.openxmlformats.org/officeDocument/2006/relationships/hyperlink" Target="https://www.microbiologyinpictures.com/" TargetMode="Externa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microbeonline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eonline.com/imvic-tests-principle-procedure-and-result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ctrTitle"/>
          </p:nvPr>
        </p:nvSpPr>
        <p:spPr>
          <a:xfrm>
            <a:off x="773252" y="3474299"/>
            <a:ext cx="10490003" cy="645054"/>
          </a:xfrm>
        </p:spPr>
        <p:txBody>
          <a:bodyPr>
            <a:normAutofit/>
          </a:bodyPr>
          <a:lstStyle/>
          <a:p>
            <a:pPr lvl="0"/>
            <a:r>
              <a:rPr lang="en-GB" sz="2800" b="1" cap="none" dirty="0"/>
              <a:t>Introduction To </a:t>
            </a:r>
            <a:r>
              <a:rPr lang="en-GB" sz="2800" b="1" dirty="0" err="1" smtClean="0"/>
              <a:t>E</a:t>
            </a:r>
            <a:r>
              <a:rPr lang="en-GB" sz="2800" b="1" cap="none" dirty="0" err="1" smtClean="0"/>
              <a:t>nterobacteriaceae</a:t>
            </a:r>
            <a:r>
              <a:rPr lang="en-GB" sz="2800" b="1" cap="none" dirty="0"/>
              <a:t> </a:t>
            </a:r>
            <a:r>
              <a:rPr lang="en-GB" sz="2800" b="1" cap="none" dirty="0" smtClean="0"/>
              <a:t>and </a:t>
            </a:r>
            <a:r>
              <a:rPr lang="en-GB" sz="2800" b="1" i="1" cap="none" dirty="0" smtClean="0"/>
              <a:t>E</a:t>
            </a:r>
            <a:r>
              <a:rPr lang="en-GB" sz="2800" b="1" i="1" cap="none" dirty="0"/>
              <a:t>. coli</a:t>
            </a:r>
            <a:endParaRPr lang="en-GB" sz="2800" b="1" i="1" dirty="0"/>
          </a:p>
        </p:txBody>
      </p:sp>
      <p:sp>
        <p:nvSpPr>
          <p:cNvPr id="3" name="عنوان فرعي 2"/>
          <p:cNvSpPr txBox="1">
            <a:spLocks noGrp="1"/>
          </p:cNvSpPr>
          <p:nvPr>
            <p:ph type="subTitle" idx="1"/>
          </p:nvPr>
        </p:nvSpPr>
        <p:spPr>
          <a:xfrm>
            <a:off x="937177" y="4484875"/>
            <a:ext cx="6858000" cy="2929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b="1"/>
              <a:t>Dr Ali Abdulwahid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-395103" y="2208532"/>
            <a:ext cx="4572000" cy="9002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marL="0" marR="0" lvl="0" indent="0" algn="ctr" defTabSz="6857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  <a:ea typeface=""/>
                <a:cs typeface=""/>
              </a:rPr>
              <a:t>University of Mustanisiriya</a:t>
            </a:r>
          </a:p>
          <a:p>
            <a:pPr marL="0" marR="0" lvl="0" indent="0" algn="ctr" defTabSz="6857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  <a:ea typeface=""/>
                <a:cs typeface=""/>
              </a:rPr>
              <a:t>College of Medicine</a:t>
            </a:r>
          </a:p>
          <a:p>
            <a:pPr marL="0" marR="0" lvl="0" indent="0" algn="ctr" defTabSz="68573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Century Gothic"/>
                <a:ea typeface=""/>
                <a:cs typeface=""/>
              </a:rPr>
              <a:t>Department of microbiology  </a:t>
            </a:r>
          </a:p>
        </p:txBody>
      </p:sp>
      <p:pic>
        <p:nvPicPr>
          <p:cNvPr id="5" name="Picture 2" descr="كلية الطب :: الجامعة المستنصرية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7177" y="297710"/>
            <a:ext cx="1907456" cy="19108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4"/>
    </mc:Choice>
    <mc:Fallback xmlns="">
      <p:transition spd="slow" advTm="306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749597" y="98718"/>
            <a:ext cx="10515600" cy="1325559"/>
          </a:xfrm>
        </p:spPr>
        <p:txBody>
          <a:bodyPr anchorCtr="1"/>
          <a:lstStyle/>
          <a:p>
            <a:pPr lvl="0" algn="ctr"/>
            <a:r>
              <a:rPr lang="en-GB" dirty="0"/>
              <a:t>Medically important species 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457200" y="1583658"/>
            <a:ext cx="11100395" cy="388087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dirty="0"/>
              <a:t>1-  </a:t>
            </a:r>
            <a:r>
              <a:rPr lang="en-GB" b="1" dirty="0"/>
              <a:t>Opportunistic organisms</a:t>
            </a:r>
            <a:r>
              <a:rPr lang="en-GB" dirty="0"/>
              <a:t>: </a:t>
            </a:r>
          </a:p>
          <a:p>
            <a:pPr marL="0" lvl="0" indent="0">
              <a:buNone/>
            </a:pPr>
            <a:r>
              <a:rPr lang="en-GB" dirty="0"/>
              <a:t>• </a:t>
            </a:r>
            <a:r>
              <a:rPr lang="en-GB" i="1" dirty="0"/>
              <a:t>E. coli</a:t>
            </a:r>
            <a:r>
              <a:rPr lang="en-GB" dirty="0"/>
              <a:t>,  </a:t>
            </a:r>
            <a:r>
              <a:rPr lang="en-GB" i="1" dirty="0" err="1"/>
              <a:t>Klebsiella</a:t>
            </a:r>
            <a:r>
              <a:rPr lang="en-GB" i="1" dirty="0"/>
              <a:t>, </a:t>
            </a:r>
            <a:r>
              <a:rPr lang="en-GB" i="1" dirty="0" err="1"/>
              <a:t>Enterobacter</a:t>
            </a:r>
            <a:r>
              <a:rPr lang="en-GB" i="1" dirty="0"/>
              <a:t>,</a:t>
            </a:r>
            <a:r>
              <a:rPr lang="en-GB" dirty="0"/>
              <a:t> </a:t>
            </a:r>
            <a:r>
              <a:rPr lang="en-GB" i="1" dirty="0"/>
              <a:t>Proteus</a:t>
            </a:r>
            <a:r>
              <a:rPr lang="en-GB" dirty="0"/>
              <a:t> </a:t>
            </a:r>
            <a:r>
              <a:rPr lang="en-GB" dirty="0" smtClean="0"/>
              <a:t>species, </a:t>
            </a:r>
            <a:r>
              <a:rPr lang="en-GB" dirty="0" err="1"/>
              <a:t>Morganella</a:t>
            </a:r>
            <a:r>
              <a:rPr lang="en-GB" dirty="0"/>
              <a:t>, </a:t>
            </a:r>
            <a:r>
              <a:rPr lang="en-GB" dirty="0" err="1"/>
              <a:t>Providencia</a:t>
            </a:r>
            <a:r>
              <a:rPr lang="en-GB" dirty="0"/>
              <a:t>, </a:t>
            </a:r>
            <a:r>
              <a:rPr lang="en-GB" dirty="0" err="1"/>
              <a:t>Citrobacter</a:t>
            </a:r>
            <a:r>
              <a:rPr lang="en-GB" dirty="0"/>
              <a:t>, and </a:t>
            </a:r>
            <a:r>
              <a:rPr lang="en-GB" dirty="0" err="1"/>
              <a:t>Serratia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They are members of the normal intestinal </a:t>
            </a:r>
            <a:r>
              <a:rPr lang="en-GB" dirty="0" err="1"/>
              <a:t>microbiota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Non-invasive</a:t>
            </a:r>
          </a:p>
          <a:p>
            <a:pPr lvl="0"/>
            <a:r>
              <a:rPr lang="en-GB" dirty="0"/>
              <a:t>They cause diseases only when they transfer into other body sites or tissues outside their normal intestinal sites or other less common intestinal sites</a:t>
            </a:r>
          </a:p>
          <a:p>
            <a:pPr lvl="0"/>
            <a:r>
              <a:rPr lang="en-GB" dirty="0"/>
              <a:t>When normal host </a:t>
            </a:r>
            <a:r>
              <a:rPr lang="en-GB" dirty="0" smtClean="0"/>
              <a:t>defences </a:t>
            </a:r>
            <a:r>
              <a:rPr lang="en-GB" dirty="0"/>
              <a:t>are inadequate, localized clinically important infections can result, and the bacteria may reach the bloodstream and cause sepsis.</a:t>
            </a:r>
          </a:p>
          <a:p>
            <a:pPr lvl="0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55"/>
    </mc:Choice>
    <mc:Fallback xmlns="">
      <p:transition spd="slow" advTm="8735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2- </a:t>
            </a:r>
            <a:r>
              <a:rPr lang="en-GB" b="1"/>
              <a:t>Pathogenic organisms</a:t>
            </a:r>
          </a:p>
          <a:p>
            <a:pPr lvl="0"/>
            <a:r>
              <a:rPr lang="en-GB" i="1"/>
              <a:t>Salmonella, Shigella,</a:t>
            </a:r>
            <a:r>
              <a:rPr lang="en-GB"/>
              <a:t> and </a:t>
            </a:r>
            <a:r>
              <a:rPr lang="en-GB" i="1"/>
              <a:t>Yersinia</a:t>
            </a:r>
            <a:r>
              <a:rPr lang="en-GB"/>
              <a:t> species</a:t>
            </a:r>
          </a:p>
          <a:p>
            <a:pPr lvl="0"/>
            <a:r>
              <a:rPr lang="en-GB"/>
              <a:t>They are invasive to human and always cause diseases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4"/>
    </mc:Choice>
    <mc:Fallback xmlns="">
      <p:transition spd="slow" advTm="2130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 i="1"/>
              <a:t>Escherichia coli </a:t>
            </a:r>
            <a:r>
              <a:rPr lang="en-GB"/>
              <a:t>(</a:t>
            </a:r>
            <a:r>
              <a:rPr lang="en-GB" i="1"/>
              <a:t>E. coli </a:t>
            </a:r>
            <a:r>
              <a:rPr lang="en-GB"/>
              <a:t>)</a:t>
            </a:r>
            <a:endParaRPr lang="en-GB" i="1"/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838203" y="1464118"/>
            <a:ext cx="5350840" cy="4351336"/>
          </a:xfrm>
        </p:spPr>
        <p:txBody>
          <a:bodyPr>
            <a:noAutofit/>
          </a:bodyPr>
          <a:lstStyle/>
          <a:p>
            <a:pPr lvl="0"/>
            <a:r>
              <a:rPr lang="en-GB" sz="3200" b="1" dirty="0"/>
              <a:t>Morphology</a:t>
            </a:r>
            <a:endParaRPr lang="en-GB" sz="2400" b="1" dirty="0"/>
          </a:p>
          <a:p>
            <a:pPr lvl="0"/>
            <a:r>
              <a:rPr lang="en-GB" sz="2400" dirty="0"/>
              <a:t>is a gram-negative, straight rods</a:t>
            </a:r>
          </a:p>
          <a:p>
            <a:pPr lvl="0"/>
            <a:r>
              <a:rPr lang="en-GB" sz="2400" dirty="0"/>
              <a:t>arranged singly or in pairs. </a:t>
            </a:r>
          </a:p>
          <a:p>
            <a:pPr lvl="0"/>
            <a:r>
              <a:rPr lang="en-GB" sz="2400" dirty="0"/>
              <a:t>It is </a:t>
            </a:r>
            <a:r>
              <a:rPr lang="en-GB" sz="2400" dirty="0" err="1"/>
              <a:t>nonsporing</a:t>
            </a:r>
            <a:r>
              <a:rPr lang="en-GB" sz="2400" dirty="0"/>
              <a:t> </a:t>
            </a:r>
          </a:p>
          <a:p>
            <a:pPr lvl="0"/>
            <a:r>
              <a:rPr lang="en-GB" sz="2400" dirty="0"/>
              <a:t>motile by </a:t>
            </a:r>
            <a:r>
              <a:rPr lang="en-GB" sz="2400" dirty="0" err="1" smtClean="0"/>
              <a:t>peritrichate</a:t>
            </a:r>
            <a:r>
              <a:rPr lang="en-GB" sz="2400" dirty="0" smtClean="0"/>
              <a:t> </a:t>
            </a:r>
            <a:r>
              <a:rPr lang="en-GB" sz="2400" dirty="0"/>
              <a:t>flagella, though some strains may be </a:t>
            </a:r>
            <a:r>
              <a:rPr lang="en-GB" sz="2400" dirty="0" smtClean="0"/>
              <a:t>non-motile</a:t>
            </a:r>
            <a:r>
              <a:rPr lang="en-GB" sz="2400" dirty="0"/>
              <a:t>. </a:t>
            </a:r>
          </a:p>
        </p:txBody>
      </p:sp>
      <p:pic>
        <p:nvPicPr>
          <p:cNvPr id="4" name="Picture 2" descr="Escherichia coli light microscopy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78641" y="1517428"/>
            <a:ext cx="5316614" cy="42532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مستطيل 3"/>
          <p:cNvSpPr/>
          <p:nvPr/>
        </p:nvSpPr>
        <p:spPr>
          <a:xfrm>
            <a:off x="6578641" y="5815455"/>
            <a:ext cx="5316614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  <a:hlinkClick r:id="rId4"/>
              </a:rPr>
              <a:t>http://www.bacteriainphotos.com/Escherichia%20coli%20light%20microscopy.html</a:t>
            </a:r>
            <a:endParaRPr lang="en-GB" sz="1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43"/>
    </mc:Choice>
    <mc:Fallback xmlns="">
      <p:transition spd="slow" advTm="3924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838203" y="721260"/>
            <a:ext cx="10515600" cy="1325559"/>
          </a:xfrm>
        </p:spPr>
        <p:txBody>
          <a:bodyPr anchorCtr="1"/>
          <a:lstStyle/>
          <a:p>
            <a:pPr lvl="0" algn="ctr"/>
            <a:r>
              <a:rPr lang="en-GB" b="1"/>
              <a:t>Cultural Characteristics </a:t>
            </a:r>
            <a:endParaRPr lang="en-GB"/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581845" cy="3012189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Colonies are large, thick, </a:t>
            </a:r>
            <a:r>
              <a:rPr lang="en-GB" sz="2000" dirty="0" err="1"/>
              <a:t>grayish</a:t>
            </a:r>
            <a:r>
              <a:rPr lang="en-GB" sz="2000" dirty="0"/>
              <a:t> white, moist, </a:t>
            </a:r>
            <a:r>
              <a:rPr lang="en-GB" sz="2000" dirty="0" smtClean="0"/>
              <a:t>smooth, </a:t>
            </a:r>
            <a:r>
              <a:rPr lang="en-GB" sz="2000" dirty="0"/>
              <a:t>opaque or partially translucent disks. </a:t>
            </a:r>
          </a:p>
          <a:p>
            <a:pPr lvl="0"/>
            <a:r>
              <a:rPr lang="en-GB" sz="2000" dirty="0"/>
              <a:t>Many pathogenic isolates have polysaccharide capsules. </a:t>
            </a:r>
          </a:p>
          <a:p>
            <a:pPr lvl="0"/>
            <a:r>
              <a:rPr lang="en-GB" sz="2000" dirty="0"/>
              <a:t>Some strains may occur in the ‘</a:t>
            </a:r>
            <a:r>
              <a:rPr lang="en-GB" sz="2000" dirty="0" err="1"/>
              <a:t>mucoid</a:t>
            </a:r>
            <a:r>
              <a:rPr lang="en-GB" sz="2000" dirty="0"/>
              <a:t>’ form. </a:t>
            </a:r>
          </a:p>
          <a:p>
            <a:pPr lvl="0"/>
            <a:r>
              <a:rPr lang="en-GB" sz="2000" b="1" dirty="0"/>
              <a:t>On blood agar</a:t>
            </a:r>
            <a:r>
              <a:rPr lang="en-GB" sz="2000" dirty="0"/>
              <a:t>, many strains, especially those isolated from pathogenic conditions, are </a:t>
            </a:r>
            <a:r>
              <a:rPr lang="en-GB" sz="2000" dirty="0" err="1"/>
              <a:t>hemolytic</a:t>
            </a:r>
            <a:r>
              <a:rPr lang="en-GB" sz="2000" dirty="0"/>
              <a:t>. </a:t>
            </a:r>
          </a:p>
          <a:p>
            <a:pPr lvl="0"/>
            <a:r>
              <a:rPr lang="en-GB" sz="2000" dirty="0"/>
              <a:t>On </a:t>
            </a:r>
            <a:r>
              <a:rPr lang="en-GB" sz="2000" dirty="0" err="1"/>
              <a:t>MacConkey’s</a:t>
            </a:r>
            <a:r>
              <a:rPr lang="en-GB" sz="2000" dirty="0"/>
              <a:t> medium, colonies are red or pink due to lactose fermentation. </a:t>
            </a:r>
          </a:p>
          <a:p>
            <a:pPr lvl="0"/>
            <a:r>
              <a:rPr lang="en-GB" sz="2000" dirty="0"/>
              <a:t>In broth, growth occurs as general turbidity and a heavy deposit, which disperses completely on shaking. </a:t>
            </a:r>
          </a:p>
        </p:txBody>
      </p:sp>
      <p:pic>
        <p:nvPicPr>
          <p:cNvPr id="4" name="Picture 10" descr="escherichia on macconkey4.jpg (500×400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82017" y="2046820"/>
            <a:ext cx="4762496" cy="3810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مستطيل 4"/>
          <p:cNvSpPr/>
          <p:nvPr/>
        </p:nvSpPr>
        <p:spPr>
          <a:xfrm>
            <a:off x="7182017" y="5942182"/>
            <a:ext cx="4897690" cy="7386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Source of picture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  <a:hlinkClick r:id="rId3"/>
              </a:rPr>
              <a:t>http://www.bacteriainphotos.com/cultivation%20media/MC%20larger/escherichia%20on%20macconkey4.jpg</a:t>
            </a:r>
            <a:endParaRPr lang="en-GB" sz="14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37"/>
    </mc:Choice>
    <mc:Fallback xmlns="">
      <p:transition spd="slow" advTm="7613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347316" y="489807"/>
            <a:ext cx="10515600" cy="1325559"/>
          </a:xfrm>
        </p:spPr>
        <p:txBody>
          <a:bodyPr anchorCtr="1"/>
          <a:lstStyle/>
          <a:p>
            <a:pPr lvl="0" algn="ctr"/>
            <a:r>
              <a:rPr lang="en-GB"/>
              <a:t>Biochemical Reactions  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i="1"/>
              <a:t>E. coli </a:t>
            </a:r>
            <a:r>
              <a:rPr lang="en-GB" sz="2400"/>
              <a:t>ferments glucose, lactose, mannitol, maltose and many other sugars with the production of acid and gas. </a:t>
            </a:r>
          </a:p>
          <a:p>
            <a:pPr lvl="0"/>
            <a:r>
              <a:rPr lang="en-GB" sz="2400"/>
              <a:t>Typical strains do </a:t>
            </a:r>
            <a:r>
              <a:rPr lang="en-GB" sz="2400" b="1"/>
              <a:t>not ferment sucrose</a:t>
            </a:r>
            <a:r>
              <a:rPr lang="en-GB" sz="2400"/>
              <a:t>. </a:t>
            </a:r>
          </a:p>
          <a:p>
            <a:pPr lvl="0"/>
            <a:r>
              <a:rPr lang="en-GB" sz="2400" b="1"/>
              <a:t>IMVIC test : Indole and MR positive, and VP and citrate negative  (+ + - - )</a:t>
            </a:r>
          </a:p>
          <a:p>
            <a:pPr lvl="0"/>
            <a:r>
              <a:rPr lang="en-GB" sz="2400"/>
              <a:t>It is also negative for urease test, H2S production, </a:t>
            </a:r>
            <a:r>
              <a:rPr lang="en-US" sz="2400"/>
              <a:t>and </a:t>
            </a:r>
            <a:r>
              <a:rPr lang="en-GB" sz="2400"/>
              <a:t>gelatin liquefication.</a:t>
            </a:r>
          </a:p>
          <a:p>
            <a:pPr lvl="0"/>
            <a:endParaRPr lang="en-GB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66"/>
    </mc:Choice>
    <mc:Fallback xmlns="">
      <p:transition spd="slow" advTm="3106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Antigenic Structure</a:t>
            </a:r>
          </a:p>
          <a:p>
            <a:pPr lvl="0"/>
            <a:r>
              <a:rPr lang="en-GB" dirty="0"/>
              <a:t> Serotyping of E. coli is based on three antigens (as in other </a:t>
            </a:r>
            <a:r>
              <a:rPr lang="en-GB" dirty="0" err="1"/>
              <a:t>entric</a:t>
            </a:r>
            <a:r>
              <a:rPr lang="en-GB" dirty="0"/>
              <a:t> bacteria: 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 dirty="0"/>
              <a:t>the </a:t>
            </a:r>
            <a:r>
              <a:rPr lang="en-GB" dirty="0" err="1"/>
              <a:t>flagellar</a:t>
            </a:r>
            <a:r>
              <a:rPr lang="en-GB" dirty="0"/>
              <a:t> antigen H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GB" dirty="0"/>
              <a:t>somatic antigen </a:t>
            </a:r>
            <a:r>
              <a:rPr lang="en-GB" dirty="0" smtClean="0"/>
              <a:t>O</a:t>
            </a:r>
            <a:endParaRPr lang="en-GB" dirty="0"/>
          </a:p>
          <a:p>
            <a:pPr marL="514350" lvl="0" indent="-514350">
              <a:buFont typeface="Calibri Light"/>
              <a:buAutoNum type="arabicPeriod"/>
            </a:pPr>
            <a:r>
              <a:rPr lang="en-GB" dirty="0"/>
              <a:t>the capsular antigen K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31"/>
    </mc:Choice>
    <mc:Fallback xmlns="">
      <p:transition spd="slow" advTm="2003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 dirty="0" smtClean="0"/>
              <a:t>Main virulence </a:t>
            </a:r>
            <a:r>
              <a:rPr lang="en-GB" dirty="0"/>
              <a:t>factors 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342872" lvl="1" indent="0">
              <a:lnSpc>
                <a:spcPct val="80000"/>
              </a:lnSpc>
              <a:buNone/>
            </a:pPr>
            <a:r>
              <a:rPr lang="en-GB" sz="2800" dirty="0"/>
              <a:t>1- surface antigens : Including : </a:t>
            </a:r>
            <a:r>
              <a:rPr lang="en-GB" dirty="0"/>
              <a:t>H, O and K antigens </a:t>
            </a:r>
          </a:p>
          <a:p>
            <a:pPr marL="342872" lvl="1" indent="0">
              <a:lnSpc>
                <a:spcPct val="80000"/>
              </a:lnSpc>
              <a:buNone/>
            </a:pPr>
            <a:r>
              <a:rPr lang="en-GB" sz="2800" dirty="0"/>
              <a:t>2- toxins : including </a:t>
            </a:r>
          </a:p>
          <a:p>
            <a:pPr marL="1257263" lvl="2" indent="-457200">
              <a:lnSpc>
                <a:spcPct val="80000"/>
              </a:lnSpc>
              <a:buFont typeface="Calibri Light"/>
              <a:buAutoNum type="alphaLcParenR"/>
            </a:pPr>
            <a:r>
              <a:rPr lang="en-GB" sz="2400" dirty="0"/>
              <a:t>endotoxins </a:t>
            </a:r>
          </a:p>
          <a:p>
            <a:pPr marL="1257263" lvl="2" indent="-457200">
              <a:lnSpc>
                <a:spcPct val="80000"/>
              </a:lnSpc>
              <a:buFont typeface="Calibri Light"/>
              <a:buAutoNum type="alphaLcParenR"/>
            </a:pPr>
            <a:r>
              <a:rPr lang="en-GB" sz="2400" dirty="0"/>
              <a:t>exotoxins: two types: </a:t>
            </a:r>
          </a:p>
          <a:p>
            <a:pPr marL="1714454" lvl="3" indent="-457200">
              <a:lnSpc>
                <a:spcPct val="80000"/>
              </a:lnSpc>
              <a:buFont typeface="Calibri Light"/>
              <a:buAutoNum type="arabicPeriod"/>
            </a:pPr>
            <a:r>
              <a:rPr lang="en-GB" sz="2400" dirty="0" err="1"/>
              <a:t>Hemolysins</a:t>
            </a:r>
            <a:r>
              <a:rPr lang="en-GB" sz="2400" dirty="0"/>
              <a:t> </a:t>
            </a:r>
          </a:p>
          <a:p>
            <a:pPr marL="1714454" lvl="3" indent="-457200">
              <a:lnSpc>
                <a:spcPct val="80000"/>
              </a:lnSpc>
              <a:buFont typeface="Calibri Light"/>
              <a:buAutoNum type="arabicPeriod"/>
            </a:pPr>
            <a:r>
              <a:rPr lang="en-GB" sz="2400" dirty="0"/>
              <a:t>Enterotoxins (usually cause </a:t>
            </a:r>
            <a:r>
              <a:rPr lang="en-GB" sz="2400" dirty="0" err="1"/>
              <a:t>diarrhea</a:t>
            </a:r>
            <a:r>
              <a:rPr lang="en-GB" sz="2400" dirty="0"/>
              <a:t>) :</a:t>
            </a:r>
          </a:p>
          <a:p>
            <a:pPr marL="1185803" lvl="2" indent="-385739">
              <a:lnSpc>
                <a:spcPct val="80000"/>
              </a:lnSpc>
            </a:pPr>
            <a:r>
              <a:rPr lang="en-GB" sz="2400" dirty="0"/>
              <a:t>There are three distinct types enterotoxins produced by </a:t>
            </a:r>
            <a:r>
              <a:rPr lang="en-GB" sz="2400" i="1" dirty="0"/>
              <a:t>E. coli </a:t>
            </a:r>
          </a:p>
          <a:p>
            <a:pPr marL="1185821" lvl="2" indent="-385748">
              <a:lnSpc>
                <a:spcPct val="80000"/>
              </a:lnSpc>
              <a:buFont typeface="Calibri Light"/>
              <a:buAutoNum type="romanLcPeriod"/>
            </a:pPr>
            <a:r>
              <a:rPr lang="en-GB" sz="2400" dirty="0"/>
              <a:t>Heat labile toxin (LT) </a:t>
            </a:r>
          </a:p>
          <a:p>
            <a:pPr marL="1185821" lvl="2" indent="-385748">
              <a:lnSpc>
                <a:spcPct val="80000"/>
              </a:lnSpc>
              <a:buFont typeface="Calibri Light"/>
              <a:buAutoNum type="romanLcPeriod"/>
            </a:pPr>
            <a:r>
              <a:rPr lang="en-GB" sz="2400" dirty="0"/>
              <a:t>Heat stable toxin (ST)</a:t>
            </a:r>
          </a:p>
          <a:p>
            <a:pPr marL="914381" lvl="2" indent="-114309">
              <a:lnSpc>
                <a:spcPct val="80000"/>
              </a:lnSpc>
              <a:buNone/>
            </a:pPr>
            <a:r>
              <a:rPr lang="en-GB" sz="2400" dirty="0"/>
              <a:t>iii. </a:t>
            </a:r>
            <a:r>
              <a:rPr lang="en-GB" sz="2400" dirty="0" err="1"/>
              <a:t>Verotoxin</a:t>
            </a:r>
            <a:r>
              <a:rPr lang="en-GB" sz="2400" dirty="0"/>
              <a:t> (VT) also known as Shiga-like toxin (SLT). </a:t>
            </a:r>
          </a:p>
          <a:p>
            <a:pPr marL="914381" lvl="2" indent="-114327">
              <a:lnSpc>
                <a:spcPct val="80000"/>
              </a:lnSpc>
              <a:buNone/>
            </a:pPr>
            <a:r>
              <a:rPr lang="en-GB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29"/>
    </mc:Choice>
    <mc:Fallback xmlns="">
      <p:transition spd="slow" advTm="6022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4"/>
          <p:cNvSpPr txBox="1">
            <a:spLocks noGrp="1"/>
          </p:cNvSpPr>
          <p:nvPr>
            <p:ph type="body" idx="1"/>
          </p:nvPr>
        </p:nvSpPr>
        <p:spPr>
          <a:xfrm>
            <a:off x="839784" y="497250"/>
            <a:ext cx="5157782" cy="823910"/>
          </a:xfrm>
        </p:spPr>
        <p:txBody>
          <a:bodyPr anchor="ctr" anchorCtr="1"/>
          <a:lstStyle/>
          <a:p>
            <a:pPr marL="0" lvl="2" indent="0" algn="ctr">
              <a:spcBef>
                <a:spcPts val="1000"/>
              </a:spcBef>
              <a:buNone/>
            </a:pPr>
            <a:r>
              <a:rPr lang="en-GB" sz="2800"/>
              <a:t>Heat labile toxin (LT) </a:t>
            </a:r>
          </a:p>
        </p:txBody>
      </p:sp>
      <p:sp>
        <p:nvSpPr>
          <p:cNvPr id="3" name="عنصر نائب للمحتوى 5"/>
          <p:cNvSpPr txBox="1">
            <a:spLocks noGrp="1"/>
          </p:cNvSpPr>
          <p:nvPr>
            <p:ph type="body" idx="3"/>
          </p:nvPr>
        </p:nvSpPr>
        <p:spPr>
          <a:xfrm>
            <a:off x="839784" y="1294799"/>
            <a:ext cx="5157782" cy="3684583"/>
          </a:xfrm>
        </p:spPr>
        <p:txBody>
          <a:bodyPr anchor="t"/>
          <a:lstStyle/>
          <a:p>
            <a:pPr marL="228590" lvl="0" indent="-228590">
              <a:buChar char="•"/>
            </a:pPr>
            <a:r>
              <a:rPr lang="en-GB" sz="2000" b="0"/>
              <a:t>Like cholera toxin </a:t>
            </a:r>
          </a:p>
          <a:p>
            <a:pPr marL="228590" lvl="0" indent="-228590">
              <a:buChar char="•"/>
            </a:pPr>
            <a:r>
              <a:rPr lang="en-GB" sz="2000" b="0"/>
              <a:t>Multimric toxin  (1 A subunit + 5 B subunits)</a:t>
            </a:r>
          </a:p>
          <a:p>
            <a:pPr marL="228590" lvl="0" indent="-228590">
              <a:buChar char="•"/>
            </a:pPr>
            <a:r>
              <a:rPr lang="en-GB" sz="2000" b="0"/>
              <a:t>Activates adenyl cyclase in the enterocyte</a:t>
            </a:r>
          </a:p>
          <a:p>
            <a:pPr marL="228590" lvl="0" indent="-228590">
              <a:buChar char="•"/>
            </a:pPr>
            <a:r>
              <a:rPr lang="en-GB" sz="2000" b="0"/>
              <a:t> increase the level of cyclic adenosine 5’ monophosphate (cAMP), </a:t>
            </a:r>
          </a:p>
          <a:p>
            <a:pPr marL="228590" lvl="0" indent="-228590">
              <a:buChar char="•"/>
            </a:pPr>
            <a:r>
              <a:rPr lang="en-GB" sz="2000" b="0"/>
              <a:t>Increased outflow of water and electrolytes into the gut lumen, with consequent diarrhea. </a:t>
            </a:r>
          </a:p>
        </p:txBody>
      </p:sp>
      <p:sp>
        <p:nvSpPr>
          <p:cNvPr id="4" name="عنصر نائب للنص 6"/>
          <p:cNvSpPr txBox="1">
            <a:spLocks noGrp="1"/>
          </p:cNvSpPr>
          <p:nvPr>
            <p:ph idx="2"/>
          </p:nvPr>
        </p:nvSpPr>
        <p:spPr>
          <a:xfrm>
            <a:off x="6172200" y="497250"/>
            <a:ext cx="5183184" cy="823910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GB"/>
              <a:t>Heat Stable Toxin (ST)</a:t>
            </a:r>
          </a:p>
        </p:txBody>
      </p:sp>
      <p:sp>
        <p:nvSpPr>
          <p:cNvPr id="5" name="عنصر نائب للمحتوى 7"/>
          <p:cNvSpPr txBox="1">
            <a:spLocks noGrp="1"/>
          </p:cNvSpPr>
          <p:nvPr>
            <p:ph idx="4"/>
          </p:nvPr>
        </p:nvSpPr>
        <p:spPr>
          <a:xfrm>
            <a:off x="6172200" y="1282665"/>
            <a:ext cx="5183184" cy="3684583"/>
          </a:xfrm>
        </p:spPr>
        <p:txBody>
          <a:bodyPr/>
          <a:lstStyle/>
          <a:p>
            <a:pPr lvl="0"/>
            <a:r>
              <a:rPr lang="en-GB" sz="2000"/>
              <a:t>A small, monomeric toxin </a:t>
            </a:r>
          </a:p>
          <a:p>
            <a:pPr lvl="0"/>
            <a:r>
              <a:rPr lang="en-GB" sz="2000"/>
              <a:t>binds to and activates guanylate cyclase in the enterocytes </a:t>
            </a:r>
          </a:p>
          <a:p>
            <a:pPr lvl="0"/>
            <a:r>
              <a:rPr lang="en-GB" sz="2000"/>
              <a:t>increase in the level of cyclic guanosine monophosphate cGMP </a:t>
            </a:r>
          </a:p>
          <a:p>
            <a:pPr lvl="0"/>
            <a:r>
              <a:rPr lang="en-GB" sz="2000"/>
              <a:t> subsequent hypersecretion of fluid </a:t>
            </a:r>
          </a:p>
          <a:p>
            <a:pPr lvl="0"/>
            <a:endParaRPr lang="en-GB" sz="2000"/>
          </a:p>
        </p:txBody>
      </p:sp>
      <p:sp>
        <p:nvSpPr>
          <p:cNvPr id="6" name="مربع نص 5"/>
          <p:cNvSpPr txBox="1"/>
          <p:nvPr/>
        </p:nvSpPr>
        <p:spPr>
          <a:xfrm>
            <a:off x="845710" y="4953798"/>
            <a:ext cx="10770671" cy="1218794"/>
          </a:xfrm>
          <a:prstGeom prst="rect">
            <a:avLst/>
          </a:prstGeom>
          <a:solidFill>
            <a:srgbClr val="FBE5D6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914381" marR="0" lvl="2" indent="-114309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Shiga-like toxin (SLT).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Comprise one A and five B subunits.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Penetrate the cells and subsequently disrupts protein synthesis.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Destruction of the intestinal villus results in decreased absorption with a relative increase in fluid secretion.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98"/>
    </mc:Choice>
    <mc:Fallback xmlns="">
      <p:transition spd="slow" advTm="12799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/>
              <a:t>Diseases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3372014"/>
          </a:xfrm>
        </p:spPr>
        <p:txBody>
          <a:bodyPr/>
          <a:lstStyle/>
          <a:p>
            <a:pPr marL="385748" lvl="0" indent="-385748">
              <a:lnSpc>
                <a:spcPct val="80000"/>
              </a:lnSpc>
              <a:buFont typeface="Calibri Light"/>
              <a:buAutoNum type="arabicPeriod"/>
            </a:pPr>
            <a:r>
              <a:rPr lang="en-GB" sz="2600" b="1"/>
              <a:t>Urinary tract infection</a:t>
            </a:r>
          </a:p>
          <a:p>
            <a:pPr lvl="0">
              <a:lnSpc>
                <a:spcPct val="80000"/>
              </a:lnSpc>
            </a:pPr>
            <a:r>
              <a:rPr lang="en-GB" sz="2200" i="1"/>
              <a:t>E. coli </a:t>
            </a:r>
            <a:r>
              <a:rPr lang="en-GB" sz="2200"/>
              <a:t>is the most common cause of UTI </a:t>
            </a:r>
            <a:endParaRPr lang="en-GB" sz="2200" b="1"/>
          </a:p>
          <a:p>
            <a:pPr marL="385748" lvl="0" indent="-385748">
              <a:lnSpc>
                <a:spcPct val="60000"/>
              </a:lnSpc>
              <a:buFont typeface="Calibri Light"/>
              <a:buAutoNum type="arabicPeriod" startAt="2"/>
            </a:pPr>
            <a:r>
              <a:rPr lang="en-GB" sz="2200" b="1"/>
              <a:t>Sepsis</a:t>
            </a:r>
            <a:endParaRPr lang="en-GB" sz="2400" b="1"/>
          </a:p>
          <a:p>
            <a:pPr lvl="0">
              <a:lnSpc>
                <a:spcPct val="60000"/>
              </a:lnSpc>
            </a:pPr>
            <a:r>
              <a:rPr lang="en-GB" sz="2400"/>
              <a:t>The bacteria may reach the bloodstream and cause sepsis in: </a:t>
            </a:r>
          </a:p>
          <a:p>
            <a:pPr lvl="1">
              <a:lnSpc>
                <a:spcPct val="60000"/>
              </a:lnSpc>
            </a:pPr>
            <a:r>
              <a:rPr lang="en-GB" sz="2000"/>
              <a:t>Immune-compromised people</a:t>
            </a:r>
          </a:p>
          <a:p>
            <a:pPr lvl="1">
              <a:lnSpc>
                <a:spcPct val="60000"/>
              </a:lnSpc>
            </a:pPr>
            <a:r>
              <a:rPr lang="en-GB" sz="2000"/>
              <a:t>Newborns </a:t>
            </a:r>
          </a:p>
          <a:p>
            <a:pPr lvl="1">
              <a:lnSpc>
                <a:spcPct val="60000"/>
              </a:lnSpc>
            </a:pPr>
            <a:r>
              <a:rPr lang="en-GB"/>
              <a:t>Sepsis can also occur as a secondary infection  to UTI. </a:t>
            </a:r>
          </a:p>
          <a:p>
            <a:pPr marL="385748" lvl="0" indent="-385748">
              <a:lnSpc>
                <a:spcPct val="60000"/>
              </a:lnSpc>
              <a:buFont typeface="Calibri Light"/>
              <a:buAutoNum type="arabicPeriod" startAt="3"/>
            </a:pPr>
            <a:r>
              <a:rPr lang="en-GB" sz="2200" b="1"/>
              <a:t> Meningitis</a:t>
            </a:r>
          </a:p>
          <a:p>
            <a:pPr lvl="0">
              <a:lnSpc>
                <a:spcPct val="60000"/>
              </a:lnSpc>
            </a:pPr>
            <a:r>
              <a:rPr lang="en-GB" sz="2400" i="1"/>
              <a:t>E. coli </a:t>
            </a:r>
            <a:r>
              <a:rPr lang="en-GB" sz="2400"/>
              <a:t>along with group B streptococci are the leading causes of meningitis in infants.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97"/>
    </mc:Choice>
    <mc:Fallback xmlns="">
      <p:transition spd="slow" advTm="5219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3530141"/>
          </a:xfrm>
        </p:spPr>
        <p:txBody>
          <a:bodyPr/>
          <a:lstStyle/>
          <a:p>
            <a:pPr marL="385748" lvl="0" indent="-385748">
              <a:buFont typeface="Calibri Light"/>
              <a:buAutoNum type="arabicPeriod" startAt="4"/>
            </a:pPr>
            <a:r>
              <a:rPr lang="en-GB" sz="2400" b="1"/>
              <a:t> </a:t>
            </a:r>
            <a:r>
              <a:rPr lang="en-GB" sz="2400" b="1" i="1"/>
              <a:t>E.</a:t>
            </a:r>
            <a:r>
              <a:rPr lang="en-GB" sz="2625" b="1" i="1"/>
              <a:t> </a:t>
            </a:r>
            <a:r>
              <a:rPr lang="en-GB" sz="2400" b="1" i="1"/>
              <a:t>coli</a:t>
            </a:r>
            <a:r>
              <a:rPr lang="en-GB" sz="2400" b="1"/>
              <a:t>–associated diarrheal diseases</a:t>
            </a:r>
          </a:p>
          <a:p>
            <a:pPr lvl="0"/>
            <a:r>
              <a:rPr lang="en-GB" sz="2400" i="1"/>
              <a:t>E. coli </a:t>
            </a:r>
            <a:r>
              <a:rPr lang="en-GB" sz="2400"/>
              <a:t>strains</a:t>
            </a:r>
            <a:r>
              <a:rPr lang="en-GB" sz="2400" i="1"/>
              <a:t> </a:t>
            </a:r>
            <a:r>
              <a:rPr lang="en-GB" sz="2400"/>
              <a:t>that cause diarrhea are classified according to their virulence properties and their mechanisms in causing diseases into five groups: </a:t>
            </a:r>
          </a:p>
          <a:p>
            <a:pPr lvl="0"/>
            <a:r>
              <a:rPr lang="en-GB" sz="2400"/>
              <a:t>Such groups involved : </a:t>
            </a:r>
          </a:p>
          <a:p>
            <a:pPr lvl="1"/>
            <a:r>
              <a:rPr lang="en-GB" sz="2000" b="1"/>
              <a:t>Enteropathogenic </a:t>
            </a:r>
            <a:r>
              <a:rPr lang="en-GB" sz="2000" b="1" i="1"/>
              <a:t>E. coli </a:t>
            </a:r>
            <a:r>
              <a:rPr lang="en-GB" sz="2000" b="1"/>
              <a:t>(EPEC)</a:t>
            </a:r>
          </a:p>
          <a:p>
            <a:pPr lvl="1"/>
            <a:r>
              <a:rPr lang="en-US" sz="2000" b="1"/>
              <a:t>Enterotoxigenic </a:t>
            </a:r>
            <a:r>
              <a:rPr lang="en-US" sz="2000" b="1" i="1"/>
              <a:t>E. coli </a:t>
            </a:r>
            <a:r>
              <a:rPr lang="en-US" sz="2000" b="1"/>
              <a:t>(</a:t>
            </a:r>
            <a:r>
              <a:rPr lang="en-US" sz="2000" b="1">
                <a:solidFill>
                  <a:srgbClr val="954F72"/>
                </a:solidFill>
                <a:ea typeface="Arial Unicode MS" pitchFamily="34"/>
                <a:cs typeface="Arial Unicode MS" pitchFamily="34"/>
              </a:rPr>
              <a:t>ETEC</a:t>
            </a:r>
            <a:r>
              <a:rPr lang="en-US" sz="2000" b="1"/>
              <a:t> )</a:t>
            </a:r>
          </a:p>
          <a:p>
            <a:pPr lvl="1"/>
            <a:r>
              <a:rPr lang="en-GB" sz="2000" b="1"/>
              <a:t>Enteroinvasive </a:t>
            </a:r>
            <a:r>
              <a:rPr lang="en-GB" sz="2000" b="1" i="1"/>
              <a:t>E. coli </a:t>
            </a:r>
            <a:r>
              <a:rPr lang="en-GB" sz="2000" b="1"/>
              <a:t>(EIEC)</a:t>
            </a:r>
          </a:p>
          <a:p>
            <a:pPr lvl="1"/>
            <a:r>
              <a:rPr lang="en-GB" sz="2000" b="1"/>
              <a:t>Enteroaggregative </a:t>
            </a:r>
            <a:r>
              <a:rPr lang="en-GB" sz="2000" b="1" i="1"/>
              <a:t>E. coli </a:t>
            </a:r>
            <a:r>
              <a:rPr lang="en-GB" sz="2000" b="1"/>
              <a:t>(EAEC)</a:t>
            </a:r>
          </a:p>
          <a:p>
            <a:pPr lvl="1"/>
            <a:r>
              <a:rPr lang="en-GB" sz="2000" b="1"/>
              <a:t>Shiga toxin-producing </a:t>
            </a:r>
            <a:r>
              <a:rPr lang="en-GB" sz="2000" b="1" i="1"/>
              <a:t>E. coli </a:t>
            </a:r>
            <a:r>
              <a:rPr lang="en-GB" sz="2000" b="1"/>
              <a:t>(STEC)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1"/>
    </mc:Choice>
    <mc:Fallback xmlns="">
      <p:transition spd="slow" advTm="4397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 sz="4800"/>
              <a:t>The  Enterobacteriaceae</a:t>
            </a:r>
            <a:endParaRPr lang="en-GB"/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838203" y="1483495"/>
            <a:ext cx="10730026" cy="435133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3600"/>
              <a:t>Overview </a:t>
            </a:r>
            <a:endParaRPr lang="en-GB" sz="3200"/>
          </a:p>
          <a:p>
            <a:pPr lvl="0"/>
            <a:r>
              <a:rPr lang="en-GB" sz="2000"/>
              <a:t>Large group of Gram-negative rods</a:t>
            </a:r>
          </a:p>
          <a:p>
            <a:pPr lvl="0"/>
            <a:r>
              <a:rPr lang="en-GB" sz="2000"/>
              <a:t>Found worldwide in soil, water, and vegetation.</a:t>
            </a:r>
          </a:p>
          <a:p>
            <a:pPr lvl="0"/>
            <a:r>
              <a:rPr lang="en-GB" sz="2000"/>
              <a:t>Some are part of the normal intestinal flora of animals and humans</a:t>
            </a:r>
          </a:p>
          <a:p>
            <a:pPr lvl="0"/>
            <a:r>
              <a:rPr lang="en-GB" sz="2000"/>
              <a:t>Others are pathogenic for humans  eg. salmonellae and shigellae, </a:t>
            </a:r>
          </a:p>
          <a:p>
            <a:pPr lvl="0"/>
            <a:r>
              <a:rPr lang="en-GB" sz="2000"/>
              <a:t>Involve many genera :</a:t>
            </a:r>
          </a:p>
          <a:p>
            <a:pPr lvl="1"/>
            <a:r>
              <a:rPr lang="en-GB" sz="1800"/>
              <a:t>Escherichia, </a:t>
            </a:r>
          </a:p>
          <a:p>
            <a:pPr lvl="1"/>
            <a:r>
              <a:rPr lang="en-GB" sz="1800"/>
              <a:t>Shigella, </a:t>
            </a:r>
          </a:p>
          <a:p>
            <a:pPr lvl="1"/>
            <a:r>
              <a:rPr lang="en-GB" sz="1800"/>
              <a:t>Salmonella, </a:t>
            </a:r>
          </a:p>
          <a:p>
            <a:pPr lvl="1"/>
            <a:r>
              <a:rPr lang="en-GB" sz="1800"/>
              <a:t>Enterobacter, </a:t>
            </a:r>
          </a:p>
          <a:p>
            <a:pPr lvl="1"/>
            <a:r>
              <a:rPr lang="en-GB" sz="1800"/>
              <a:t>Klebsiella, </a:t>
            </a:r>
          </a:p>
          <a:p>
            <a:pPr lvl="1"/>
            <a:r>
              <a:rPr lang="en-GB" sz="1800"/>
              <a:t>Serratia, </a:t>
            </a:r>
          </a:p>
          <a:p>
            <a:pPr lvl="1"/>
            <a:r>
              <a:rPr lang="en-GB" sz="1800"/>
              <a:t>Proteus,  and many others.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8"/>
    </mc:Choice>
    <mc:Fallback xmlns="">
      <p:transition spd="slow" advTm="3650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LcPeriod"/>
            </a:pPr>
            <a:r>
              <a:rPr lang="en-GB" b="1"/>
              <a:t>Enteropathogenic </a:t>
            </a:r>
            <a:r>
              <a:rPr lang="en-GB" b="1" i="1"/>
              <a:t>E. coli </a:t>
            </a:r>
            <a:r>
              <a:rPr lang="en-GB" b="1"/>
              <a:t>(EPEC)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>
                <a:solidFill>
                  <a:schemeClr val="tx1"/>
                </a:solidFill>
              </a:rPr>
              <a:t>One of the </a:t>
            </a:r>
            <a:r>
              <a:rPr lang="en-GB" sz="2400" b="1" dirty="0">
                <a:solidFill>
                  <a:schemeClr val="tx1"/>
                </a:solidFill>
              </a:rPr>
              <a:t>leader causes </a:t>
            </a:r>
            <a:r>
              <a:rPr lang="en-GB" sz="2400" dirty="0">
                <a:solidFill>
                  <a:schemeClr val="tx1"/>
                </a:solidFill>
              </a:rPr>
              <a:t>of </a:t>
            </a:r>
            <a:r>
              <a:rPr lang="en-GB" sz="2400" dirty="0" err="1">
                <a:solidFill>
                  <a:schemeClr val="tx1"/>
                </a:solidFill>
              </a:rPr>
              <a:t>diarrhea</a:t>
            </a:r>
            <a:r>
              <a:rPr lang="en-GB" sz="2400" dirty="0">
                <a:solidFill>
                  <a:schemeClr val="tx1"/>
                </a:solidFill>
              </a:rPr>
              <a:t> in infants in developing countries. </a:t>
            </a: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The infection is associated with </a:t>
            </a:r>
            <a:r>
              <a:rPr lang="en-GB" sz="2400" b="1" dirty="0" smtClean="0">
                <a:solidFill>
                  <a:schemeClr val="tx1"/>
                </a:solidFill>
              </a:rPr>
              <a:t>severe </a:t>
            </a:r>
            <a:r>
              <a:rPr lang="en-GB" sz="2400" b="1" dirty="0">
                <a:solidFill>
                  <a:schemeClr val="tx1"/>
                </a:solidFill>
              </a:rPr>
              <a:t>watery </a:t>
            </a:r>
            <a:r>
              <a:rPr lang="en-GB" sz="2400" b="1" dirty="0" err="1">
                <a:solidFill>
                  <a:schemeClr val="tx1"/>
                </a:solidFill>
              </a:rPr>
              <a:t>diarrhea</a:t>
            </a:r>
            <a:r>
              <a:rPr lang="en-GB" sz="2400" dirty="0">
                <a:solidFill>
                  <a:schemeClr val="tx1"/>
                </a:solidFill>
              </a:rPr>
              <a:t>; </a:t>
            </a:r>
            <a:r>
              <a:rPr lang="en-GB" sz="2400" b="1" dirty="0">
                <a:solidFill>
                  <a:schemeClr val="tx1"/>
                </a:solidFill>
              </a:rPr>
              <a:t>vomiting</a:t>
            </a:r>
            <a:r>
              <a:rPr lang="en-GB" sz="2400" dirty="0">
                <a:solidFill>
                  <a:schemeClr val="tx1"/>
                </a:solidFill>
              </a:rPr>
              <a:t>; and </a:t>
            </a:r>
            <a:r>
              <a:rPr lang="en-GB" sz="2400" b="1" dirty="0">
                <a:solidFill>
                  <a:schemeClr val="tx1"/>
                </a:solidFill>
              </a:rPr>
              <a:t>fever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The infection is usually </a:t>
            </a:r>
            <a:r>
              <a:rPr lang="en-GB" sz="2400" b="1" dirty="0">
                <a:solidFill>
                  <a:schemeClr val="tx1"/>
                </a:solidFill>
              </a:rPr>
              <a:t>self-limited</a:t>
            </a:r>
            <a:r>
              <a:rPr lang="en-GB" sz="2400" dirty="0">
                <a:solidFill>
                  <a:schemeClr val="tx1"/>
                </a:solidFill>
              </a:rPr>
              <a:t> but can be </a:t>
            </a:r>
            <a:r>
              <a:rPr lang="en-GB" sz="2400" b="1" dirty="0">
                <a:solidFill>
                  <a:schemeClr val="tx1"/>
                </a:solidFill>
              </a:rPr>
              <a:t>prolonged</a:t>
            </a:r>
            <a:r>
              <a:rPr lang="en-GB" sz="2400" dirty="0">
                <a:solidFill>
                  <a:schemeClr val="tx1"/>
                </a:solidFill>
              </a:rPr>
              <a:t> or </a:t>
            </a:r>
            <a:r>
              <a:rPr lang="en-GB" sz="2400" b="1" dirty="0">
                <a:solidFill>
                  <a:schemeClr val="tx1"/>
                </a:solidFill>
              </a:rPr>
              <a:t>chronic.</a:t>
            </a: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The duration of </a:t>
            </a:r>
            <a:r>
              <a:rPr lang="en-GB" sz="2400" dirty="0" err="1" smtClean="0">
                <a:solidFill>
                  <a:schemeClr val="tx1"/>
                </a:solidFill>
              </a:rPr>
              <a:t>diyarrhea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can be shortened and the chronic infection can be treated by antibiotics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77"/>
    </mc:Choice>
    <mc:Fallback xmlns="">
      <p:transition spd="slow" advTm="7737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LcPeriod" startAt="2"/>
            </a:pPr>
            <a:r>
              <a:rPr lang="en-US" b="1"/>
              <a:t>Enterotoxigenic </a:t>
            </a:r>
            <a:r>
              <a:rPr lang="en-US" b="1" i="1"/>
              <a:t>E. coli </a:t>
            </a:r>
            <a:r>
              <a:rPr lang="en-US" b="1"/>
              <a:t>(</a:t>
            </a:r>
            <a:r>
              <a:rPr lang="en-US" b="1">
                <a:ea typeface="Arial Unicode MS" pitchFamily="34"/>
                <a:cs typeface="Arial Unicode MS" pitchFamily="34"/>
              </a:rPr>
              <a:t>ETEC</a:t>
            </a:r>
            <a:r>
              <a:rPr lang="en-US" b="1"/>
              <a:t>)</a:t>
            </a:r>
            <a:endParaRPr lang="en-GB" b="1"/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2000" dirty="0"/>
              <a:t>The common cause of “</a:t>
            </a:r>
            <a:r>
              <a:rPr lang="en-GB" sz="2000" b="1" dirty="0" err="1"/>
              <a:t>traveler’s</a:t>
            </a:r>
            <a:r>
              <a:rPr lang="en-GB" sz="2000" b="1" dirty="0"/>
              <a:t> </a:t>
            </a:r>
            <a:r>
              <a:rPr lang="en-GB" sz="2000" b="1" dirty="0" err="1"/>
              <a:t>diarrhea</a:t>
            </a:r>
            <a:r>
              <a:rPr lang="en-GB" sz="2000" dirty="0"/>
              <a:t>” and a very important cause of </a:t>
            </a:r>
            <a:r>
              <a:rPr lang="en-GB" sz="2000" dirty="0" err="1"/>
              <a:t>diarrhea</a:t>
            </a:r>
            <a:r>
              <a:rPr lang="en-GB" sz="2000" dirty="0"/>
              <a:t> in infants in developing countries</a:t>
            </a:r>
          </a:p>
          <a:p>
            <a:pPr lvl="0"/>
            <a:r>
              <a:rPr lang="en-GB" sz="2000" dirty="0"/>
              <a:t>The bacteria initially adhere to the mucosal surface of the epithelial cells of the small intestine.</a:t>
            </a:r>
          </a:p>
          <a:p>
            <a:pPr lvl="0"/>
            <a:r>
              <a:rPr lang="en-GB" sz="2000" dirty="0"/>
              <a:t>It produces a </a:t>
            </a:r>
            <a:r>
              <a:rPr lang="en-GB" sz="2000" b="1" dirty="0"/>
              <a:t>heat-stable enterotoxin (ST) or a heat-labile (LT) cholera like enterotoxin</a:t>
            </a:r>
            <a:r>
              <a:rPr lang="en-GB" sz="2000" dirty="0"/>
              <a:t>, or both</a:t>
            </a:r>
          </a:p>
          <a:p>
            <a:pPr lvl="0"/>
            <a:r>
              <a:rPr lang="en-US" sz="2000" dirty="0"/>
              <a:t>The infection is waterborne or foodborne </a:t>
            </a:r>
            <a:endParaRPr lang="en-GB" sz="2000" dirty="0"/>
          </a:p>
          <a:p>
            <a:pPr lvl="0"/>
            <a:r>
              <a:rPr lang="en-GB" sz="2000" dirty="0"/>
              <a:t>It is usually of </a:t>
            </a:r>
            <a:r>
              <a:rPr lang="en-GB" sz="2000" b="1" dirty="0"/>
              <a:t>brief duration</a:t>
            </a:r>
            <a:r>
              <a:rPr lang="en-GB" sz="2000" dirty="0"/>
              <a:t>, involving a </a:t>
            </a:r>
            <a:r>
              <a:rPr lang="en-GB" sz="2000" b="1" dirty="0"/>
              <a:t>rapid onset </a:t>
            </a:r>
            <a:r>
              <a:rPr lang="en-GB" sz="2000" dirty="0"/>
              <a:t>of </a:t>
            </a:r>
            <a:r>
              <a:rPr lang="en-GB" sz="2000" b="1" dirty="0"/>
              <a:t>loose stools </a:t>
            </a:r>
            <a:r>
              <a:rPr lang="en-GB" sz="2000" dirty="0"/>
              <a:t>along with </a:t>
            </a:r>
            <a:r>
              <a:rPr lang="en-GB" sz="2000" b="1" dirty="0"/>
              <a:t>variable symptoms</a:t>
            </a:r>
            <a:r>
              <a:rPr lang="en-GB" sz="2000" dirty="0"/>
              <a:t> , including </a:t>
            </a:r>
            <a:r>
              <a:rPr lang="en-GB" sz="2000" b="1" dirty="0"/>
              <a:t>nausea</a:t>
            </a:r>
            <a:r>
              <a:rPr lang="en-GB" sz="2000" dirty="0"/>
              <a:t>, </a:t>
            </a:r>
            <a:r>
              <a:rPr lang="en-GB" sz="2000" b="1" dirty="0"/>
              <a:t>vomiting</a:t>
            </a:r>
            <a:r>
              <a:rPr lang="en-GB" sz="2000" dirty="0"/>
              <a:t> and </a:t>
            </a:r>
            <a:r>
              <a:rPr lang="en-GB" sz="2000" b="1" dirty="0"/>
              <a:t>abdominal cramps</a:t>
            </a:r>
            <a:r>
              <a:rPr lang="en-GB" sz="2000" dirty="0"/>
              <a:t>.</a:t>
            </a:r>
          </a:p>
          <a:p>
            <a:pPr lvl="0"/>
            <a:r>
              <a:rPr lang="en-GB" sz="2000" dirty="0"/>
              <a:t>Antimicrobial prophylaxis can be effective </a:t>
            </a:r>
          </a:p>
          <a:p>
            <a:pPr lvl="0"/>
            <a:r>
              <a:rPr lang="en-GB" sz="2000" b="1" dirty="0"/>
              <a:t>Antibiotic treatment effectively shortens the duration of </a:t>
            </a:r>
            <a:r>
              <a:rPr lang="en-GB" sz="2000" b="1" dirty="0" err="1"/>
              <a:t>diyarrhea</a:t>
            </a:r>
            <a:r>
              <a:rPr lang="en-GB" sz="20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0"/>
    </mc:Choice>
    <mc:Fallback xmlns="">
      <p:transition spd="slow" advTm="11007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LcPeriod" startAt="3"/>
            </a:pPr>
            <a:r>
              <a:rPr lang="en-GB" b="1"/>
              <a:t>Enteroinvasive </a:t>
            </a:r>
            <a:r>
              <a:rPr lang="en-GB" b="1" i="1"/>
              <a:t>E. coli </a:t>
            </a:r>
            <a:r>
              <a:rPr lang="en-GB" b="1"/>
              <a:t>(EIEC)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8969943" cy="4351336"/>
          </a:xfrm>
        </p:spPr>
        <p:txBody>
          <a:bodyPr/>
          <a:lstStyle/>
          <a:p>
            <a:pPr lvl="0"/>
            <a:r>
              <a:rPr lang="en-GB" sz="2000" dirty="0"/>
              <a:t>The organisms </a:t>
            </a:r>
            <a:r>
              <a:rPr lang="en-GB" sz="2000" b="1" dirty="0"/>
              <a:t>invade epithelial cells </a:t>
            </a:r>
            <a:r>
              <a:rPr lang="en-GB" sz="2000" dirty="0"/>
              <a:t>of the large intestine, penetrate them and </a:t>
            </a:r>
            <a:r>
              <a:rPr lang="en-GB" sz="2000" b="1" dirty="0"/>
              <a:t>multiply </a:t>
            </a:r>
            <a:r>
              <a:rPr lang="en-GB" sz="2000" b="1" dirty="0" err="1" smtClean="0"/>
              <a:t>intracellularly</a:t>
            </a:r>
            <a:r>
              <a:rPr lang="en-GB" sz="2000" dirty="0"/>
              <a:t>, leading to </a:t>
            </a:r>
            <a:r>
              <a:rPr lang="en-GB" sz="2000" b="1" dirty="0"/>
              <a:t>blood and mucus in the stool</a:t>
            </a:r>
            <a:r>
              <a:rPr lang="en-GB" sz="2000" dirty="0"/>
              <a:t>.</a:t>
            </a:r>
          </a:p>
          <a:p>
            <a:pPr lvl="0"/>
            <a:r>
              <a:rPr lang="en-GB" sz="2000" dirty="0"/>
              <a:t>Spreading from one cell to neighbouring cells leads to </a:t>
            </a:r>
            <a:r>
              <a:rPr lang="en-GB" sz="2000" b="1" dirty="0"/>
              <a:t>tissue destruction </a:t>
            </a:r>
            <a:r>
              <a:rPr lang="en-GB" sz="2000" dirty="0"/>
              <a:t>and </a:t>
            </a:r>
            <a:r>
              <a:rPr lang="en-GB" sz="2000" b="1" dirty="0"/>
              <a:t>consequent inflammation </a:t>
            </a:r>
            <a:r>
              <a:rPr lang="en-GB" sz="2000" dirty="0"/>
              <a:t>, leading to </a:t>
            </a:r>
            <a:r>
              <a:rPr lang="en-GB" sz="2000" b="1" dirty="0"/>
              <a:t>symptoms of bacillary dysentery</a:t>
            </a:r>
          </a:p>
          <a:p>
            <a:pPr lvl="0"/>
            <a:r>
              <a:rPr lang="en-GB" sz="2000" dirty="0"/>
              <a:t> Infections are usually </a:t>
            </a:r>
            <a:r>
              <a:rPr lang="en-GB" sz="2000" b="1" dirty="0"/>
              <a:t>food-borne</a:t>
            </a:r>
            <a:r>
              <a:rPr lang="en-GB" sz="2000" dirty="0"/>
              <a:t> but there is also evidence of </a:t>
            </a:r>
            <a:r>
              <a:rPr lang="en-GB" sz="2000" b="1" dirty="0"/>
              <a:t>cross-infection</a:t>
            </a:r>
            <a:r>
              <a:rPr lang="en-GB" sz="2000" dirty="0"/>
              <a:t> between persons </a:t>
            </a:r>
            <a:r>
              <a:rPr lang="en-GB" sz="2000" b="1" dirty="0"/>
              <a:t>(</a:t>
            </a:r>
            <a:r>
              <a:rPr lang="en-GB" sz="2000" b="1" dirty="0" smtClean="0"/>
              <a:t>faecal-oral</a:t>
            </a:r>
            <a:r>
              <a:rPr lang="en-GB" sz="2000" b="1" dirty="0"/>
              <a:t>).</a:t>
            </a:r>
          </a:p>
          <a:p>
            <a:pPr lvl="0"/>
            <a:r>
              <a:rPr lang="en-GB" sz="2000" dirty="0"/>
              <a:t>The pathogenesis and clinical picture of EIEC infections are ranging from </a:t>
            </a:r>
            <a:r>
              <a:rPr lang="en-GB" sz="2000" b="1" dirty="0"/>
              <a:t>mild </a:t>
            </a:r>
            <a:r>
              <a:rPr lang="en-GB" sz="2000" b="1" dirty="0" err="1"/>
              <a:t>diarrhea</a:t>
            </a:r>
            <a:r>
              <a:rPr lang="en-GB" sz="2000" dirty="0"/>
              <a:t> to </a:t>
            </a:r>
            <a:r>
              <a:rPr lang="en-GB" sz="2000" b="1" dirty="0"/>
              <a:t>frank dysentery</a:t>
            </a:r>
            <a:r>
              <a:rPr lang="en-GB" sz="2000" dirty="0"/>
              <a:t>, and occurs, in children as well as adults.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85"/>
    </mc:Choice>
    <mc:Fallback xmlns="">
      <p:transition spd="slow" advTm="6258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LcPeriod" startAt="4"/>
            </a:pPr>
            <a:r>
              <a:rPr lang="en-GB" b="1"/>
              <a:t>Enteroaggregative </a:t>
            </a:r>
            <a:r>
              <a:rPr lang="en-GB" b="1" i="1"/>
              <a:t>E. coli </a:t>
            </a:r>
            <a:r>
              <a:rPr lang="en-GB" b="1"/>
              <a:t>(EAEC)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8806312" cy="4351336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They are able to adhere to particular laboratory-cultured cells in an aggregative or ‘stacked brick’ pattern</a:t>
            </a:r>
          </a:p>
          <a:p>
            <a:pPr lvl="0"/>
            <a:r>
              <a:rPr lang="en-GB" sz="2000" dirty="0"/>
              <a:t>causes </a:t>
            </a:r>
            <a:r>
              <a:rPr lang="en-GB" sz="2000" b="1" dirty="0"/>
              <a:t>acute and chronic </a:t>
            </a:r>
            <a:r>
              <a:rPr lang="en-GB" sz="2000" b="1" dirty="0" err="1"/>
              <a:t>diarrhea</a:t>
            </a:r>
            <a:r>
              <a:rPr lang="en-GB" sz="2000" b="1" dirty="0"/>
              <a:t> </a:t>
            </a:r>
            <a:r>
              <a:rPr lang="en-GB" sz="2000" dirty="0"/>
              <a:t>(&gt;14 days in duration) in developing countries.</a:t>
            </a:r>
          </a:p>
          <a:p>
            <a:pPr lvl="0"/>
            <a:r>
              <a:rPr lang="en-GB" sz="2000" dirty="0"/>
              <a:t>cause of </a:t>
            </a:r>
            <a:r>
              <a:rPr lang="en-GB" sz="2000" b="1" dirty="0"/>
              <a:t>foodborne infection in developed countries </a:t>
            </a:r>
          </a:p>
          <a:p>
            <a:pPr lvl="0"/>
            <a:r>
              <a:rPr lang="en-GB" sz="2000" dirty="0"/>
              <a:t>associated with </a:t>
            </a:r>
            <a:r>
              <a:rPr lang="en-GB" sz="2000" b="1" dirty="0" smtClean="0"/>
              <a:t>traveller’s </a:t>
            </a:r>
            <a:r>
              <a:rPr lang="en-GB" sz="2000" b="1" dirty="0" err="1"/>
              <a:t>diarrhea</a:t>
            </a:r>
            <a:r>
              <a:rPr lang="en-GB" sz="2000" b="1" dirty="0"/>
              <a:t> </a:t>
            </a:r>
            <a:r>
              <a:rPr lang="en-GB" sz="2000" dirty="0"/>
              <a:t>and </a:t>
            </a:r>
            <a:r>
              <a:rPr lang="en-GB" sz="2000" b="1" dirty="0"/>
              <a:t>persistent </a:t>
            </a:r>
            <a:r>
              <a:rPr lang="en-GB" sz="2000" b="1" dirty="0" err="1"/>
              <a:t>diarrhea</a:t>
            </a:r>
            <a:r>
              <a:rPr lang="en-GB" sz="2000" b="1" dirty="0"/>
              <a:t> </a:t>
            </a:r>
            <a:r>
              <a:rPr lang="en-GB" sz="2000" dirty="0"/>
              <a:t>in patients with HIV.</a:t>
            </a:r>
          </a:p>
          <a:p>
            <a:pPr lvl="0"/>
            <a:r>
              <a:rPr lang="en-GB" sz="2000" b="1" dirty="0"/>
              <a:t>produce a low molecular weight heat stable enterotoxin called EAST (‘</a:t>
            </a:r>
            <a:r>
              <a:rPr lang="en-GB" sz="2000" b="1" dirty="0" err="1"/>
              <a:t>enteroaggregative</a:t>
            </a:r>
            <a:r>
              <a:rPr lang="en-GB" sz="2000" b="1" dirty="0"/>
              <a:t> heat stable enterotoxin-1)</a:t>
            </a:r>
          </a:p>
          <a:p>
            <a:pPr lvl="0"/>
            <a:r>
              <a:rPr lang="en-GB" sz="2000" dirty="0"/>
              <a:t>Some isolates express </a:t>
            </a:r>
            <a:r>
              <a:rPr lang="en-GB" sz="2000" dirty="0" err="1"/>
              <a:t>hemolysins</a:t>
            </a:r>
            <a:r>
              <a:rPr lang="en-GB" sz="2000" dirty="0"/>
              <a:t>. </a:t>
            </a:r>
          </a:p>
          <a:p>
            <a:pPr lvl="0">
              <a:lnSpc>
                <a:spcPct val="80000"/>
              </a:lnSpc>
            </a:pPr>
            <a:r>
              <a:rPr lang="en-US" sz="2000" dirty="0"/>
              <a:t>Symptoms : watery diarrhea, vomiting, occasional abdominal pain, dehydration &gt;14 days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72"/>
    </mc:Choice>
    <mc:Fallback xmlns="">
      <p:transition spd="slow" advTm="9477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lvl="0" indent="-857250">
              <a:buSzPct val="100000"/>
              <a:buFont typeface="Calibri Light"/>
              <a:buAutoNum type="romanLcPeriod" startAt="5"/>
            </a:pPr>
            <a:r>
              <a:rPr lang="en-GB" b="1"/>
              <a:t>Shiga toxin-producing </a:t>
            </a:r>
            <a:r>
              <a:rPr lang="en-GB" b="1" i="1"/>
              <a:t>E. coli </a:t>
            </a:r>
            <a:r>
              <a:rPr lang="en-GB" b="1"/>
              <a:t>(STEC)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8931438" cy="4351336"/>
          </a:xfrm>
        </p:spPr>
        <p:txBody>
          <a:bodyPr>
            <a:noAutofit/>
          </a:bodyPr>
          <a:lstStyle/>
          <a:p>
            <a:pPr lvl="0"/>
            <a:r>
              <a:rPr lang="en-GB" sz="1800" dirty="0"/>
              <a:t>The strain is so called Shiga toxin-producing E coli (STEC) </a:t>
            </a:r>
            <a:r>
              <a:rPr lang="en-GB" sz="1800" b="1" dirty="0"/>
              <a:t>due to the cytotoxic toxins they produce</a:t>
            </a:r>
          </a:p>
          <a:p>
            <a:pPr lvl="0"/>
            <a:r>
              <a:rPr lang="en-GB" sz="1800" dirty="0"/>
              <a:t>It is associated with </a:t>
            </a:r>
            <a:r>
              <a:rPr lang="en-GB" sz="1800" b="1" dirty="0" smtClean="0"/>
              <a:t>haemorrhagic </a:t>
            </a:r>
            <a:r>
              <a:rPr lang="en-GB" sz="1800" b="1" dirty="0"/>
              <a:t>colitis </a:t>
            </a:r>
            <a:r>
              <a:rPr lang="en-GB" sz="1800" dirty="0"/>
              <a:t>(a severe form of </a:t>
            </a:r>
            <a:r>
              <a:rPr lang="en-GB" sz="1800" dirty="0" err="1"/>
              <a:t>diarrhea</a:t>
            </a:r>
            <a:r>
              <a:rPr lang="en-GB" sz="1800" dirty="0"/>
              <a:t>) and with </a:t>
            </a:r>
            <a:r>
              <a:rPr lang="en-GB" sz="1800" b="1" dirty="0"/>
              <a:t>haemolytic uremic syndrome </a:t>
            </a:r>
          </a:p>
          <a:p>
            <a:pPr lvl="0"/>
            <a:r>
              <a:rPr lang="en-GB" sz="1800" dirty="0"/>
              <a:t>Infection either </a:t>
            </a:r>
            <a:r>
              <a:rPr lang="en-GB" sz="1800" b="1" dirty="0"/>
              <a:t>sporadic or occur as out breaks of food poisoning </a:t>
            </a:r>
            <a:r>
              <a:rPr lang="en-GB" sz="1800" b="1" dirty="0" smtClean="0"/>
              <a:t> </a:t>
            </a:r>
            <a:r>
              <a:rPr lang="en-GB" sz="1800" dirty="0" smtClean="0"/>
              <a:t>(</a:t>
            </a:r>
            <a:r>
              <a:rPr lang="en-GB" sz="1800" dirty="0"/>
              <a:t>in the community, nursing homes of elderly and day care centres) </a:t>
            </a:r>
          </a:p>
          <a:p>
            <a:pPr lvl="0"/>
            <a:r>
              <a:rPr lang="en-GB" sz="1800" dirty="0"/>
              <a:t>Direct and in direct Contamination with </a:t>
            </a:r>
            <a:r>
              <a:rPr lang="en-GB" sz="1800" b="1" dirty="0"/>
              <a:t>human or animal </a:t>
            </a:r>
            <a:r>
              <a:rPr lang="en-GB" sz="1800" b="1" dirty="0" smtClean="0"/>
              <a:t>faeces </a:t>
            </a:r>
            <a:r>
              <a:rPr lang="en-GB" sz="1800" b="1" dirty="0"/>
              <a:t>is the main source of infection </a:t>
            </a:r>
          </a:p>
          <a:p>
            <a:pPr lvl="0"/>
            <a:r>
              <a:rPr lang="en-GB" sz="1800" dirty="0"/>
              <a:t>Infection can be prevented by </a:t>
            </a:r>
            <a:r>
              <a:rPr lang="en-GB" sz="1800" b="1" dirty="0"/>
              <a:t>thoroughly cooking meat </a:t>
            </a:r>
            <a:r>
              <a:rPr lang="en-GB" sz="1800" dirty="0"/>
              <a:t>and </a:t>
            </a:r>
            <a:r>
              <a:rPr lang="en-GB" sz="1800" b="1" dirty="0"/>
              <a:t>avoiding unpasteurized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47"/>
    </mc:Choice>
    <mc:Fallback xmlns="">
      <p:transition spd="slow" advTm="9344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/>
              <a:t>Treatment and prevention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 b="1" dirty="0"/>
              <a:t>Treatment</a:t>
            </a:r>
            <a:endParaRPr lang="en-GB" sz="2000" b="1" dirty="0"/>
          </a:p>
          <a:p>
            <a:pPr lvl="0">
              <a:lnSpc>
                <a:spcPct val="100000"/>
              </a:lnSpc>
            </a:pPr>
            <a:r>
              <a:rPr lang="en-GB" sz="2000" dirty="0"/>
              <a:t>Antibiotic therapy must take into consideration the resistance pattern of the pathogen. </a:t>
            </a:r>
          </a:p>
          <a:p>
            <a:pPr lvl="0">
              <a:lnSpc>
                <a:spcPct val="100000"/>
              </a:lnSpc>
            </a:pPr>
            <a:r>
              <a:rPr lang="en-GB" sz="2000" b="1" dirty="0" err="1"/>
              <a:t>Aminopenicillins</a:t>
            </a:r>
            <a:r>
              <a:rPr lang="en-GB" sz="2000" dirty="0"/>
              <a:t>, </a:t>
            </a:r>
            <a:r>
              <a:rPr lang="en-GB" sz="2000" b="1" dirty="0" err="1"/>
              <a:t>ureidopenicillins</a:t>
            </a:r>
            <a:r>
              <a:rPr lang="en-GB" sz="2000" dirty="0"/>
              <a:t>, </a:t>
            </a:r>
            <a:r>
              <a:rPr lang="en-GB" sz="2000" b="1" dirty="0" err="1"/>
              <a:t>cephalosporins</a:t>
            </a:r>
            <a:r>
              <a:rPr lang="en-GB" sz="2000" dirty="0"/>
              <a:t>, </a:t>
            </a:r>
            <a:r>
              <a:rPr lang="en-GB" sz="2000" b="1" dirty="0" smtClean="0"/>
              <a:t>quinolones</a:t>
            </a:r>
            <a:r>
              <a:rPr lang="en-GB" sz="2000" dirty="0"/>
              <a:t>, or </a:t>
            </a:r>
            <a:r>
              <a:rPr lang="en-GB" sz="2000" b="1" dirty="0" err="1"/>
              <a:t>cotrimoxazole</a:t>
            </a:r>
            <a:r>
              <a:rPr lang="en-GB" sz="2000" dirty="0"/>
              <a:t> are useful agents.</a:t>
            </a:r>
          </a:p>
          <a:p>
            <a:pPr lvl="0">
              <a:lnSpc>
                <a:spcPct val="100000"/>
              </a:lnSpc>
            </a:pPr>
            <a:r>
              <a:rPr lang="en-GB" sz="2000" b="1" dirty="0"/>
              <a:t>oral replacement of fluid and electrolyte </a:t>
            </a:r>
            <a:r>
              <a:rPr lang="en-GB" sz="2000" dirty="0"/>
              <a:t>losses are essential in </a:t>
            </a:r>
            <a:r>
              <a:rPr lang="en-GB" sz="2000" b="1" dirty="0"/>
              <a:t>severe </a:t>
            </a:r>
            <a:r>
              <a:rPr lang="en-GB" sz="2000" b="1" dirty="0" err="1"/>
              <a:t>diarrhea</a:t>
            </a:r>
            <a:endParaRPr lang="en-GB" sz="2000" b="1" dirty="0"/>
          </a:p>
          <a:p>
            <a:pPr lvl="0">
              <a:lnSpc>
                <a:spcPct val="100000"/>
              </a:lnSpc>
            </a:pPr>
            <a:r>
              <a:rPr lang="en-GB" b="1" dirty="0"/>
              <a:t>Prevention </a:t>
            </a:r>
          </a:p>
          <a:p>
            <a:pPr lvl="0">
              <a:lnSpc>
                <a:spcPct val="100000"/>
              </a:lnSpc>
            </a:pPr>
            <a:r>
              <a:rPr lang="en-GB" sz="2000" dirty="0"/>
              <a:t>Eating thoroughly cooked foods and drink disinfected water is of important to prevent infection for travellers </a:t>
            </a:r>
          </a:p>
          <a:p>
            <a:pPr lvl="0">
              <a:lnSpc>
                <a:spcPct val="100000"/>
              </a:lnSpc>
            </a:pPr>
            <a:r>
              <a:rPr lang="en-GB" sz="2000" dirty="0"/>
              <a:t>chemoprophylaxis with anti-infective agents can be used in preventing </a:t>
            </a:r>
            <a:r>
              <a:rPr lang="en-GB" sz="2000" dirty="0" smtClean="0"/>
              <a:t>traveller’s </a:t>
            </a:r>
            <a:r>
              <a:rPr lang="en-GB" sz="2000" dirty="0" err="1"/>
              <a:t>diarrhea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14"/>
    </mc:Choice>
    <mc:Fallback xmlns="">
      <p:transition spd="slow" advTm="9861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/>
              <a:t>References 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Calibri Light"/>
              <a:buAutoNum type="arabicPeriod"/>
            </a:pPr>
            <a:r>
              <a:rPr lang="en-US" sz="1800"/>
              <a:t>Reidle, S., Morse, S. A., Meitzner, T., and Miller, S. 2019. Jawetz, Melnick &amp; Adelberg’s Medical Microbiology , Twenty-Eight Edition. The McGraw-Hill education, Inc. USA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US" sz="1800"/>
              <a:t>Kumar, S. 2012. Textbook of microbiology.  </a:t>
            </a:r>
            <a:r>
              <a:rPr lang="en-US" sz="1800" i="1"/>
              <a:t>Jaypee Brother Medical Publishers (P) Ltd</a:t>
            </a:r>
            <a:r>
              <a:rPr lang="en-US" sz="1800"/>
              <a:t>. New Delhi, India. </a:t>
            </a:r>
          </a:p>
          <a:p>
            <a:pPr marL="457200" lvl="0" indent="-457200">
              <a:buFont typeface="Calibri Light"/>
              <a:buAutoNum type="arabicPeriod"/>
            </a:pPr>
            <a:r>
              <a:rPr lang="en-US" sz="1800"/>
              <a:t>Websites :</a:t>
            </a:r>
          </a:p>
          <a:p>
            <a:pPr marL="914390" lvl="1" indent="-457200">
              <a:buFont typeface="Calibri Light"/>
              <a:buAutoNum type="arabicPeriod"/>
            </a:pPr>
            <a:r>
              <a:rPr lang="en-US" sz="1400"/>
              <a:t>Microbiology in picture (</a:t>
            </a:r>
            <a:r>
              <a:rPr lang="en-GB" sz="1400">
                <a:hlinkClick r:id="rId2"/>
              </a:rPr>
              <a:t>https://www.microbiologyinpictures.com</a:t>
            </a:r>
            <a:r>
              <a:rPr lang="en-GB" sz="1400"/>
              <a:t>)</a:t>
            </a:r>
          </a:p>
          <a:p>
            <a:pPr marL="914390" lvl="1" indent="-457200">
              <a:buFont typeface="Calibri Light"/>
              <a:buAutoNum type="arabicPeriod"/>
            </a:pPr>
            <a:r>
              <a:rPr lang="en-GB" sz="1400"/>
              <a:t>Bacteria in photos (</a:t>
            </a:r>
            <a:r>
              <a:rPr lang="en-GB" sz="1400">
                <a:hlinkClick r:id="rId3"/>
              </a:rPr>
              <a:t>http://www.bacteriainphotos.com</a:t>
            </a:r>
            <a:r>
              <a:rPr lang="en-GB" sz="1400"/>
              <a:t>)</a:t>
            </a:r>
          </a:p>
          <a:p>
            <a:pPr marL="914390" lvl="1" indent="-457200">
              <a:buFont typeface="Calibri Light"/>
              <a:buAutoNum type="arabicPeriod"/>
            </a:pPr>
            <a:r>
              <a:rPr lang="en-GB" sz="1400"/>
              <a:t>Microbe online (</a:t>
            </a:r>
            <a:r>
              <a:rPr lang="en-GB" sz="1400">
                <a:hlinkClick r:id="rId4"/>
              </a:rPr>
              <a:t>https://microbeonline.com</a:t>
            </a:r>
            <a:r>
              <a:rPr lang="en-GB" sz="1400"/>
              <a:t>)</a:t>
            </a:r>
          </a:p>
          <a:p>
            <a:pPr marL="914390" lvl="1" indent="-457200">
              <a:buFont typeface="Calibri Light"/>
              <a:buAutoNum type="arabicPeriod"/>
            </a:pPr>
            <a:endParaRPr lang="en-GB" sz="1400"/>
          </a:p>
          <a:p>
            <a:pPr marL="457200" lvl="0" indent="-457200">
              <a:buFont typeface="Calibri Light"/>
              <a:buAutoNum type="arabicPeriod"/>
            </a:pPr>
            <a:endParaRPr lang="en-GB" sz="1800"/>
          </a:p>
          <a:p>
            <a:pPr marL="457200" lvl="0" indent="-457200">
              <a:buFont typeface="Calibri Light"/>
              <a:buAutoNum type="arabicPeriod"/>
            </a:pPr>
            <a:endParaRPr lang="en-US" sz="1800"/>
          </a:p>
          <a:p>
            <a:pPr marL="457200" lvl="0" indent="-457200">
              <a:buFont typeface="Calibri Light"/>
              <a:buAutoNum type="arabicPeriod"/>
            </a:pPr>
            <a:endParaRPr lang="en-US" sz="1800"/>
          </a:p>
        </p:txBody>
      </p:sp>
      <p:sp>
        <p:nvSpPr>
          <p:cNvPr id="4" name="مستطيل 3"/>
          <p:cNvSpPr/>
          <p:nvPr/>
        </p:nvSpPr>
        <p:spPr>
          <a:xfrm>
            <a:off x="6316300" y="6200720"/>
            <a:ext cx="6096003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2"/>
    </mc:Choice>
    <mc:Fallback xmlns="">
      <p:transition spd="slow" advTm="727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3"/>
          <p:cNvSpPr txBox="1">
            <a:spLocks noGrp="1"/>
          </p:cNvSpPr>
          <p:nvPr>
            <p:ph type="title"/>
          </p:nvPr>
        </p:nvSpPr>
        <p:spPr/>
        <p:txBody>
          <a:bodyPr anchorCtr="1">
            <a:noAutofit/>
          </a:bodyPr>
          <a:lstStyle/>
          <a:p>
            <a:pPr lvl="0" algn="ctr"/>
            <a:r>
              <a:rPr lang="en-GB" sz="7200" cap="none"/>
              <a:t>Thank You For Your Attention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3"/>
    </mc:Choice>
    <mc:Fallback xmlns="">
      <p:transition spd="slow" advTm="33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/>
              <a:t>Common characteristics 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en-GB" sz="2400" dirty="0"/>
              <a:t>Members of this family share these common characteristics: </a:t>
            </a:r>
          </a:p>
          <a:p>
            <a:pPr marL="428588" lvl="0" indent="-428588">
              <a:lnSpc>
                <a:spcPct val="70000"/>
              </a:lnSpc>
              <a:buFont typeface="Calibri Light"/>
              <a:buAutoNum type="romanLcPeriod"/>
            </a:pPr>
            <a:r>
              <a:rPr lang="en-GB" sz="2400" dirty="0"/>
              <a:t>Gram-negative bacilli.</a:t>
            </a:r>
          </a:p>
          <a:p>
            <a:pPr marL="428588" lvl="0" indent="-428588">
              <a:lnSpc>
                <a:spcPct val="70000"/>
              </a:lnSpc>
              <a:buFont typeface="Calibri Light"/>
              <a:buAutoNum type="romanLcPeriod"/>
            </a:pPr>
            <a:r>
              <a:rPr lang="en-GB" sz="2400" dirty="0"/>
              <a:t>Aerobes or facultative anaerobes </a:t>
            </a:r>
          </a:p>
          <a:p>
            <a:pPr marL="428588" lvl="0" indent="-428588">
              <a:lnSpc>
                <a:spcPct val="70000"/>
              </a:lnSpc>
              <a:buFont typeface="Calibri Light"/>
              <a:buAutoNum type="romanLcPeriod"/>
            </a:pPr>
            <a:r>
              <a:rPr lang="en-GB" sz="2400" dirty="0"/>
              <a:t>All species ferment rather than oxidize glucose with the production of acid or acid and gas.</a:t>
            </a:r>
          </a:p>
          <a:p>
            <a:pPr marL="428588" lvl="0" indent="-428588">
              <a:lnSpc>
                <a:spcPct val="70000"/>
              </a:lnSpc>
              <a:buFont typeface="Calibri Light"/>
              <a:buAutoNum type="romanLcPeriod"/>
            </a:pPr>
            <a:r>
              <a:rPr lang="en-GB" sz="2400" dirty="0"/>
              <a:t>Either motile with </a:t>
            </a:r>
            <a:r>
              <a:rPr lang="en-GB" sz="2400" dirty="0" err="1"/>
              <a:t>peritrichous</a:t>
            </a:r>
            <a:r>
              <a:rPr lang="en-GB" sz="2400" dirty="0"/>
              <a:t> flagella or non-motile. </a:t>
            </a:r>
          </a:p>
          <a:p>
            <a:pPr marL="428588" lvl="0" indent="-428588">
              <a:lnSpc>
                <a:spcPct val="70000"/>
              </a:lnSpc>
              <a:buFont typeface="Calibri Light"/>
              <a:buAutoNum type="romanLcPeriod"/>
            </a:pPr>
            <a:r>
              <a:rPr lang="en-GB" sz="2400" dirty="0"/>
              <a:t>Catalase positive</a:t>
            </a:r>
          </a:p>
          <a:p>
            <a:pPr marL="428588" lvl="0" indent="-428588">
              <a:lnSpc>
                <a:spcPct val="70000"/>
              </a:lnSpc>
              <a:buFont typeface="Calibri Light"/>
              <a:buAutoNum type="romanLcPeriod"/>
            </a:pPr>
            <a:r>
              <a:rPr lang="en-GB" sz="2400" dirty="0"/>
              <a:t>Oxidase-negative</a:t>
            </a:r>
          </a:p>
          <a:p>
            <a:pPr marL="428588" lvl="0" indent="-428588">
              <a:lnSpc>
                <a:spcPct val="70000"/>
              </a:lnSpc>
              <a:buFont typeface="Calibri Light"/>
              <a:buAutoNum type="romanLcPeriod"/>
            </a:pPr>
            <a:r>
              <a:rPr lang="en-GB" sz="2400" dirty="0"/>
              <a:t>Grow well on </a:t>
            </a:r>
            <a:r>
              <a:rPr lang="en-GB" sz="2400" dirty="0" err="1"/>
              <a:t>MacConkey</a:t>
            </a:r>
            <a:r>
              <a:rPr lang="en-GB" sz="2400" dirty="0"/>
              <a:t> agar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46"/>
    </mc:Choice>
    <mc:Fallback xmlns="">
      <p:transition spd="slow" advTm="442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/>
              <a:t>Morphology and Identification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28588" lvl="0" indent="-428588">
              <a:lnSpc>
                <a:spcPct val="70000"/>
              </a:lnSpc>
              <a:buFont typeface="Calibri Light"/>
              <a:buAutoNum type="romanUcPeriod"/>
            </a:pPr>
            <a:r>
              <a:rPr lang="en-GB" dirty="0"/>
              <a:t>Typical Organisms</a:t>
            </a:r>
          </a:p>
          <a:p>
            <a:pPr marL="685735" lvl="1" indent="-342863">
              <a:lnSpc>
                <a:spcPct val="70000"/>
              </a:lnSpc>
              <a:buFont typeface="Calibri Light"/>
              <a:buAutoNum type="arabicPeriod"/>
            </a:pPr>
            <a:r>
              <a:rPr lang="en-GB" dirty="0"/>
              <a:t>Short gram-negative rods </a:t>
            </a:r>
          </a:p>
          <a:p>
            <a:pPr marL="685735" lvl="1" indent="-342863">
              <a:lnSpc>
                <a:spcPct val="70000"/>
              </a:lnSpc>
              <a:buFont typeface="Calibri Light"/>
              <a:buAutoNum type="arabicPeriod"/>
            </a:pPr>
            <a:r>
              <a:rPr lang="en-GB" dirty="0"/>
              <a:t>Some species possess a capsule such as </a:t>
            </a:r>
            <a:r>
              <a:rPr lang="en-GB" dirty="0" err="1"/>
              <a:t>Klebsiella</a:t>
            </a:r>
            <a:r>
              <a:rPr lang="en-GB" dirty="0"/>
              <a:t>  species (large and regular capsules), whereas other species lack the capsules.  </a:t>
            </a:r>
          </a:p>
          <a:p>
            <a:pPr marL="428588" lvl="0" indent="-428588">
              <a:lnSpc>
                <a:spcPct val="70000"/>
              </a:lnSpc>
              <a:buFont typeface="Calibri Light"/>
              <a:buAutoNum type="romanUcPeriod" startAt="2"/>
            </a:pPr>
            <a:r>
              <a:rPr lang="en-GB" dirty="0"/>
              <a:t>Culture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 E coli and most of the other species form </a:t>
            </a:r>
            <a:r>
              <a:rPr lang="en-GB" b="1" dirty="0"/>
              <a:t>circular, convex, smooth colonies </a:t>
            </a:r>
            <a:r>
              <a:rPr lang="en-GB" dirty="0"/>
              <a:t>with </a:t>
            </a:r>
            <a:r>
              <a:rPr lang="en-GB" b="1" dirty="0"/>
              <a:t>distinct edges</a:t>
            </a:r>
            <a:r>
              <a:rPr lang="en-GB" dirty="0"/>
              <a:t>.  </a:t>
            </a:r>
          </a:p>
          <a:p>
            <a:pPr lvl="1">
              <a:lnSpc>
                <a:spcPct val="70000"/>
              </a:lnSpc>
            </a:pPr>
            <a:r>
              <a:rPr lang="en-GB" dirty="0" err="1"/>
              <a:t>Enterobacter</a:t>
            </a:r>
            <a:r>
              <a:rPr lang="en-GB" dirty="0"/>
              <a:t> colonies are similar but more </a:t>
            </a:r>
            <a:r>
              <a:rPr lang="en-GB" dirty="0" err="1"/>
              <a:t>mucoid</a:t>
            </a:r>
            <a:r>
              <a:rPr lang="en-GB" dirty="0"/>
              <a:t>.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 </a:t>
            </a:r>
            <a:r>
              <a:rPr lang="en-GB" dirty="0" err="1"/>
              <a:t>Klebsiella</a:t>
            </a:r>
            <a:r>
              <a:rPr lang="en-GB" dirty="0"/>
              <a:t> colonies are </a:t>
            </a:r>
            <a:r>
              <a:rPr lang="en-GB" dirty="0">
                <a:solidFill>
                  <a:srgbClr val="FF0000"/>
                </a:solidFill>
              </a:rPr>
              <a:t>large and very </a:t>
            </a:r>
            <a:r>
              <a:rPr lang="en-GB" dirty="0" err="1">
                <a:solidFill>
                  <a:srgbClr val="FF0000"/>
                </a:solidFill>
              </a:rPr>
              <a:t>mucoid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ar-IQ" dirty="0">
              <a:solidFill>
                <a:srgbClr val="FF0000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GB" dirty="0"/>
              <a:t>The salmonellae and </a:t>
            </a:r>
            <a:r>
              <a:rPr lang="en-GB" dirty="0" err="1"/>
              <a:t>shigellae</a:t>
            </a:r>
            <a:r>
              <a:rPr lang="en-GB" dirty="0"/>
              <a:t> produce colonies similar to  </a:t>
            </a:r>
            <a:r>
              <a:rPr lang="en-GB" i="1" dirty="0"/>
              <a:t>E. coli  </a:t>
            </a:r>
            <a:r>
              <a:rPr lang="en-GB" dirty="0"/>
              <a:t>but </a:t>
            </a:r>
            <a:r>
              <a:rPr lang="en-GB" dirty="0">
                <a:solidFill>
                  <a:srgbClr val="FF0000"/>
                </a:solidFill>
              </a:rPr>
              <a:t>do not ferment lactose.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Some strains of </a:t>
            </a:r>
            <a:r>
              <a:rPr lang="en-GB" i="1" dirty="0"/>
              <a:t>E. coli </a:t>
            </a:r>
            <a:r>
              <a:rPr lang="en-GB" dirty="0"/>
              <a:t>produce </a:t>
            </a:r>
            <a:r>
              <a:rPr lang="en-GB" dirty="0" err="1" smtClean="0">
                <a:solidFill>
                  <a:srgbClr val="FF0000"/>
                </a:solidFill>
              </a:rPr>
              <a:t>heamolysis</a:t>
            </a:r>
            <a:r>
              <a:rPr lang="en-GB" dirty="0" smtClean="0"/>
              <a:t> </a:t>
            </a:r>
            <a:r>
              <a:rPr lang="en-GB" dirty="0"/>
              <a:t>on blood agar.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90"/>
    </mc:Choice>
    <mc:Fallback xmlns="">
      <p:transition spd="slow" advTm="14069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/>
              <a:t>Growth charecteristics 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838203" y="1373236"/>
            <a:ext cx="10515600" cy="1042699"/>
          </a:xfrm>
        </p:spPr>
        <p:txBody>
          <a:bodyPr>
            <a:noAutofit/>
          </a:bodyPr>
          <a:lstStyle/>
          <a:p>
            <a:pPr lvl="0"/>
            <a:r>
              <a:rPr lang="en-GB" sz="2400"/>
              <a:t>The organisms of this family display different patterns of carbohydrate fermentation and amino acid decarboxylation and other enzymes, which are used in biochemical differentiation</a:t>
            </a:r>
          </a:p>
        </p:txBody>
      </p:sp>
      <p:pic>
        <p:nvPicPr>
          <p:cNvPr id="4" name="Picture 2" descr="imvic test results chart - Zepa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84247" y="2415936"/>
            <a:ext cx="4394889" cy="37087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مستطيل 4"/>
          <p:cNvSpPr/>
          <p:nvPr/>
        </p:nvSpPr>
        <p:spPr>
          <a:xfrm>
            <a:off x="862910" y="2491950"/>
            <a:ext cx="6096003" cy="23083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IMVIC test : </a:t>
            </a: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The four biochemical tests widely employed in the classification of enterobacteria are , which involve : the </a:t>
            </a:r>
            <a:r>
              <a:rPr lang="en-GB" sz="2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indole (I)</a:t>
            </a: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, </a:t>
            </a:r>
            <a:r>
              <a:rPr lang="en-GB" sz="2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methyl red (MR)</a:t>
            </a: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, </a:t>
            </a:r>
            <a:r>
              <a:rPr lang="en-GB" sz="2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Voges-Proskauer (VP)</a:t>
            </a: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and </a:t>
            </a:r>
            <a:r>
              <a:rPr lang="en-GB" sz="2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citrate utilization tests (C)</a:t>
            </a: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62910" y="4960409"/>
            <a:ext cx="6096003" cy="36746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triple sugar iron (</a:t>
            </a:r>
            <a:r>
              <a:rPr lang="en-GB" sz="2400" b="1" i="0" u="none" strike="noStrike" kern="0" cap="none" spc="0" baseline="0" dirty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TSI</a:t>
            </a:r>
            <a:r>
              <a:rPr lang="en-GB" sz="24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) </a:t>
            </a:r>
            <a:r>
              <a:rPr lang="en-GB" sz="2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agar, </a:t>
            </a:r>
            <a:endParaRPr lang="en-GB" sz="2000" b="0" i="0" u="none" strike="noStrike" kern="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مستطيل 7"/>
          <p:cNvSpPr/>
          <p:nvPr/>
        </p:nvSpPr>
        <p:spPr>
          <a:xfrm>
            <a:off x="6433690" y="6169703"/>
            <a:ext cx="609600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  <a:hlinkClick r:id="rId3"/>
              </a:rPr>
              <a:t>https://microbeonline.com/imvic-tests-principle-procedure-and-results/</a:t>
            </a:r>
            <a:endParaRPr lang="en-GB" sz="1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45"/>
    </mc:Choice>
    <mc:Fallback xmlns="">
      <p:transition spd="slow" advTm="1179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thumb/e/e7/MacConkey_agar_with_LF_and_LF_colonies.jpg/1280px-MacConkey_agar_with_LF_and_LF_coloni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84988" y="1822463"/>
            <a:ext cx="4868814" cy="3651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مستطيل 3"/>
          <p:cNvSpPr/>
          <p:nvPr/>
        </p:nvSpPr>
        <p:spPr>
          <a:xfrm>
            <a:off x="6484988" y="5953237"/>
            <a:ext cx="4868814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By Medimicro - Own work, Public Domain, https://commons.wikimedia.org/w/index.php?curid=4511724</a:t>
            </a:r>
          </a:p>
        </p:txBody>
      </p:sp>
      <p:sp>
        <p:nvSpPr>
          <p:cNvPr id="4" name="مستطيل 4"/>
          <p:cNvSpPr/>
          <p:nvPr/>
        </p:nvSpPr>
        <p:spPr>
          <a:xfrm>
            <a:off x="6462723" y="5583902"/>
            <a:ext cx="489107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222222"/>
                </a:solidFill>
                <a:uFillTx/>
                <a:latin typeface="Arial" pitchFamily="34"/>
                <a:ea typeface=""/>
                <a:cs typeface=""/>
              </a:rPr>
              <a:t>MacConkey agar with LF and non-LF colonies</a:t>
            </a:r>
            <a:endParaRPr lang="en-GB" sz="18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مستطيل 6"/>
          <p:cNvSpPr/>
          <p:nvPr/>
        </p:nvSpPr>
        <p:spPr>
          <a:xfrm>
            <a:off x="160422" y="2611754"/>
            <a:ext cx="6096003" cy="28623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Culture on differential media such as ( </a:t>
            </a:r>
            <a:r>
              <a:rPr lang="en-GB" sz="2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eosin-methylene blue [EMB]</a:t>
            </a: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, </a:t>
            </a:r>
            <a:r>
              <a:rPr lang="en-GB" sz="2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MacConkey agar</a:t>
            </a: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) are used to differentiate  between lactose fermenting (LF) and none lactose fermenting enteric bacteria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These media containing carbohydrates (such as lactose ) and special dyes as pH indicators (such as methylene blue)</a:t>
            </a:r>
          </a:p>
        </p:txBody>
      </p:sp>
      <p:sp>
        <p:nvSpPr>
          <p:cNvPr id="6" name="عنوان 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53"/>
    </mc:Choice>
    <mc:Fallback xmlns="">
      <p:transition spd="slow" advTm="579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/>
              <a:t>Antigenic Structure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549444" y="1565745"/>
            <a:ext cx="7083390" cy="4351336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n-GB" sz="2000"/>
              <a:t>Antigenic variability can be used for serogrouping the enteric bacteria </a:t>
            </a:r>
          </a:p>
          <a:p>
            <a:pPr lvl="0">
              <a:lnSpc>
                <a:spcPct val="80000"/>
              </a:lnSpc>
            </a:pPr>
            <a:r>
              <a:rPr lang="en-GB" sz="2000"/>
              <a:t>Three major antigens involved : </a:t>
            </a:r>
          </a:p>
          <a:p>
            <a:pPr marL="457200" lvl="0" indent="-457200">
              <a:lnSpc>
                <a:spcPct val="80000"/>
              </a:lnSpc>
              <a:buFont typeface="Calibri Light"/>
              <a:buAutoNum type="arabicPeriod"/>
            </a:pPr>
            <a:r>
              <a:rPr lang="en-GB" sz="2000" b="1"/>
              <a:t>O antigens (somatic antigens): </a:t>
            </a:r>
            <a:r>
              <a:rPr lang="en-GB" sz="2000"/>
              <a:t>polysaccharide chains in the lipopolysaccharide complex  (LPS) of the outer membrane </a:t>
            </a:r>
            <a:r>
              <a:rPr lang="da-DK" sz="2000"/>
              <a:t> </a:t>
            </a:r>
            <a:endParaRPr lang="en-GB" sz="2000"/>
          </a:p>
          <a:p>
            <a:pPr marL="385730" lvl="0" indent="-385730">
              <a:lnSpc>
                <a:spcPct val="80000"/>
              </a:lnSpc>
              <a:buFont typeface="Calibri Light"/>
              <a:buAutoNum type="arabicPeriod"/>
            </a:pPr>
            <a:r>
              <a:rPr lang="en-GB" sz="2000" b="1"/>
              <a:t>H antigens (flagella antigens) </a:t>
            </a:r>
            <a:r>
              <a:rPr lang="en-GB" sz="2000"/>
              <a:t>consisting of protein located on flagella </a:t>
            </a:r>
          </a:p>
          <a:p>
            <a:pPr marL="385730" lvl="0" indent="-385730">
              <a:lnSpc>
                <a:spcPct val="80000"/>
              </a:lnSpc>
              <a:buFont typeface="Calibri Light"/>
              <a:buAutoNum type="arabicPeriod"/>
            </a:pPr>
            <a:r>
              <a:rPr lang="en-GB" sz="2000" b="1"/>
              <a:t>K antigens (capsular):  </a:t>
            </a:r>
            <a:r>
              <a:rPr lang="en-GB" sz="2000"/>
              <a:t>Linear polymers of the outer membrane consists of a repeated units of carbohydrate (sometimes proteins as well) </a:t>
            </a:r>
          </a:p>
          <a:p>
            <a:pPr lvl="0">
              <a:lnSpc>
                <a:spcPct val="80000"/>
              </a:lnSpc>
            </a:pPr>
            <a:r>
              <a:rPr lang="en-GB" sz="2000"/>
              <a:t>The bacteria can be detected in agglutination assays with specific antibodies against these antigens</a:t>
            </a:r>
          </a:p>
          <a:p>
            <a:pPr lvl="0">
              <a:lnSpc>
                <a:spcPct val="80000"/>
              </a:lnSpc>
            </a:pPr>
            <a:r>
              <a:rPr lang="en-GB" sz="2000"/>
              <a:t>the antigenic formula of an </a:t>
            </a:r>
            <a:r>
              <a:rPr lang="en-GB" sz="2000" i="1"/>
              <a:t>E. coli </a:t>
            </a:r>
            <a:r>
              <a:rPr lang="en-GB" sz="2000"/>
              <a:t>can be </a:t>
            </a:r>
            <a:r>
              <a:rPr lang="en-GB" sz="2000" b="1">
                <a:solidFill>
                  <a:srgbClr val="FF0000"/>
                </a:solidFill>
              </a:rPr>
              <a:t>O55:K5:H21.</a:t>
            </a:r>
          </a:p>
          <a:p>
            <a:pPr lvl="0">
              <a:lnSpc>
                <a:spcPct val="80000"/>
              </a:lnSpc>
            </a:pPr>
            <a:endParaRPr lang="en-GB" sz="2000"/>
          </a:p>
          <a:p>
            <a:pPr marL="0" lvl="0" indent="0">
              <a:lnSpc>
                <a:spcPct val="80000"/>
              </a:lnSpc>
              <a:buNone/>
            </a:pPr>
            <a:endParaRPr lang="en-GB" sz="2000"/>
          </a:p>
        </p:txBody>
      </p:sp>
      <p:pic>
        <p:nvPicPr>
          <p:cNvPr id="4" name="صورة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705" y="1764755"/>
            <a:ext cx="4550621" cy="29503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92"/>
    </mc:Choice>
    <mc:Fallback xmlns="">
      <p:transition spd="slow" advTm="17089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/>
              <a:t>Main Virulence factors 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8588" lvl="0" indent="-428588">
              <a:lnSpc>
                <a:spcPct val="80000"/>
              </a:lnSpc>
              <a:buFont typeface="Calibri Light"/>
              <a:buAutoNum type="romanUcPeriod"/>
            </a:pPr>
            <a:r>
              <a:rPr lang="en-GB" b="1" dirty="0"/>
              <a:t>Surface antigens :</a:t>
            </a:r>
          </a:p>
          <a:p>
            <a:pPr marL="385730" lvl="0" indent="-385730">
              <a:lnSpc>
                <a:spcPct val="80000"/>
              </a:lnSpc>
              <a:buFont typeface="Calibri Light"/>
              <a:buAutoNum type="arabicPeriod"/>
            </a:pPr>
            <a:r>
              <a:rPr lang="en-GB" b="1" dirty="0"/>
              <a:t>Somatic antigen (O Antigen) </a:t>
            </a: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en-GB" b="1" dirty="0"/>
              <a:t>Exerting </a:t>
            </a:r>
            <a:r>
              <a:rPr lang="en-GB" b="1" dirty="0" err="1"/>
              <a:t>endotoxic</a:t>
            </a:r>
            <a:r>
              <a:rPr lang="en-GB" b="1" dirty="0"/>
              <a:t> activity</a:t>
            </a: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en-GB" b="1" dirty="0"/>
              <a:t>also protects the bacteria from phagocytosis and the bactericidal effects of human complement system .</a:t>
            </a:r>
          </a:p>
          <a:p>
            <a:pPr marL="385730" lvl="0" indent="-385730">
              <a:lnSpc>
                <a:spcPct val="80000"/>
              </a:lnSpc>
              <a:buFont typeface="Calibri Light"/>
              <a:buAutoNum type="arabicPeriod"/>
            </a:pPr>
            <a:r>
              <a:rPr lang="en-GB" b="1" dirty="0"/>
              <a:t>K Antigen</a:t>
            </a: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en-GB" b="1" dirty="0"/>
              <a:t>Provide protection against phagocytosis and antibacterial activity of human normal serum</a:t>
            </a:r>
          </a:p>
          <a:p>
            <a:pPr marL="385730" lvl="0" indent="-385730">
              <a:lnSpc>
                <a:spcPct val="80000"/>
              </a:lnSpc>
              <a:buFont typeface="Calibri Light"/>
              <a:buAutoNum type="arabicPeriod"/>
            </a:pPr>
            <a:r>
              <a:rPr lang="en-GB" b="1" dirty="0"/>
              <a:t>Fimbriae</a:t>
            </a: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en-GB" b="1" dirty="0"/>
              <a:t>Act as adhesion factor </a:t>
            </a:r>
            <a:r>
              <a:rPr lang="en-GB" b="1" dirty="0" smtClean="0"/>
              <a:t>that promotes </a:t>
            </a:r>
            <a:r>
              <a:rPr lang="en-GB" b="1" dirty="0"/>
              <a:t>adhesion to human tissue such </a:t>
            </a:r>
            <a:r>
              <a:rPr lang="en-GB" b="1" dirty="0" smtClean="0"/>
              <a:t>as in </a:t>
            </a:r>
            <a:r>
              <a:rPr lang="en-GB" b="1" dirty="0"/>
              <a:t>colon, bladder, and others .</a:t>
            </a: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en-GB" b="1" dirty="0"/>
              <a:t>Protect the bacteria from being washed away in the UT.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03"/>
    </mc:Choice>
    <mc:Fallback xmlns="">
      <p:transition spd="slow" advTm="1188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8588" lvl="0" indent="-428588">
              <a:buFont typeface="Calibri Light"/>
              <a:buAutoNum type="romanUcPeriod" startAt="2"/>
            </a:pPr>
            <a:r>
              <a:rPr lang="en-GB" sz="4000" b="1"/>
              <a:t>Toxins </a:t>
            </a:r>
          </a:p>
          <a:p>
            <a:pPr marL="728593" lvl="1" indent="-385730">
              <a:lnSpc>
                <a:spcPct val="80000"/>
              </a:lnSpc>
              <a:buFont typeface="Calibri Light"/>
              <a:buAutoNum type="arabicPeriod"/>
            </a:pPr>
            <a:r>
              <a:rPr lang="en-GB" sz="2800" b="1"/>
              <a:t>Endotoxins</a:t>
            </a:r>
            <a:r>
              <a:rPr lang="en-GB" sz="2800"/>
              <a:t>: The toxicity of the lipid A portion of LPS of outer membrane </a:t>
            </a:r>
          </a:p>
          <a:p>
            <a:pPr lvl="2">
              <a:lnSpc>
                <a:spcPct val="80000"/>
              </a:lnSpc>
            </a:pPr>
            <a:r>
              <a:rPr lang="en-GB" sz="2800"/>
              <a:t> responsible for many of the systemic manifestations of infection. </a:t>
            </a:r>
          </a:p>
          <a:p>
            <a:pPr marL="728593" lvl="1" indent="-385730">
              <a:buFont typeface="Calibri Light"/>
              <a:buAutoNum type="arabicPeriod"/>
            </a:pPr>
            <a:r>
              <a:rPr lang="en-GB" sz="3200" b="1"/>
              <a:t>Exotoxins </a:t>
            </a:r>
            <a:r>
              <a:rPr lang="en-GB" sz="2800"/>
              <a:t>: such as haemolysins, enterotoxins and cytotoxines </a:t>
            </a:r>
          </a:p>
          <a:p>
            <a:pPr lvl="2">
              <a:lnSpc>
                <a:spcPct val="80000"/>
              </a:lnSpc>
            </a:pPr>
            <a:r>
              <a:rPr lang="en-GB" sz="2800"/>
              <a:t>Usually lead to cause watery diarrhea </a:t>
            </a:r>
          </a:p>
          <a:p>
            <a:pPr marL="428588" lvl="0" indent="-428588">
              <a:lnSpc>
                <a:spcPct val="80000"/>
              </a:lnSpc>
              <a:buFont typeface="Calibri Light"/>
              <a:buAutoNum type="romanUcPeriod" startAt="3"/>
            </a:pPr>
            <a:r>
              <a:rPr lang="en-GB" sz="3200" b="1"/>
              <a:t>Antibiotic resistance factors </a:t>
            </a:r>
            <a:r>
              <a:rPr lang="en-GB"/>
              <a:t>(their encoding genes often are carried on plasmids and can be transferred between related species .</a:t>
            </a:r>
          </a:p>
          <a:p>
            <a:pPr marL="342863" lvl="1" indent="0">
              <a:buNone/>
            </a:pPr>
            <a:endParaRPr lang="en-GB" sz="36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06"/>
    </mc:Choice>
    <mc:Fallback xmlns="">
      <p:transition spd="slow" advTm="66806"/>
    </mc:Fallback>
  </mc:AlternateContent>
</p:sld>
</file>

<file path=ppt/theme/theme1.xml><?xml version="1.0" encoding="utf-8"?>
<a:theme xmlns:a="http://schemas.openxmlformats.org/drawingml/2006/main" name="شريح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شريح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1816</Words>
  <Application>Microsoft Office PowerPoint</Application>
  <PresentationFormat>ملء الشاشة</PresentationFormat>
  <Paragraphs>208</Paragraphs>
  <Slides>27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27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Century Gothic</vt:lpstr>
      <vt:lpstr>Courier New</vt:lpstr>
      <vt:lpstr>Tahoma</vt:lpstr>
      <vt:lpstr>Times New Roman</vt:lpstr>
      <vt:lpstr>Wingdings 3</vt:lpstr>
      <vt:lpstr>شريحة</vt:lpstr>
      <vt:lpstr>1_نسق Office</vt:lpstr>
      <vt:lpstr>2_نسق Office</vt:lpstr>
      <vt:lpstr>1_شريحة</vt:lpstr>
      <vt:lpstr>Introduction To Enterobacteriaceae and E. coli</vt:lpstr>
      <vt:lpstr>The  Enterobacteriaceae</vt:lpstr>
      <vt:lpstr>Common characteristics </vt:lpstr>
      <vt:lpstr>Morphology and Identification</vt:lpstr>
      <vt:lpstr>Growth charecteristics </vt:lpstr>
      <vt:lpstr>عرض تقديمي في PowerPoint</vt:lpstr>
      <vt:lpstr>Antigenic Structure</vt:lpstr>
      <vt:lpstr>Main Virulence factors </vt:lpstr>
      <vt:lpstr>عرض تقديمي في PowerPoint</vt:lpstr>
      <vt:lpstr>Medically important species </vt:lpstr>
      <vt:lpstr>عرض تقديمي في PowerPoint</vt:lpstr>
      <vt:lpstr>Escherichia coli (E. coli )</vt:lpstr>
      <vt:lpstr>Cultural Characteristics </vt:lpstr>
      <vt:lpstr>Biochemical Reactions  </vt:lpstr>
      <vt:lpstr>عرض تقديمي في PowerPoint</vt:lpstr>
      <vt:lpstr>Main virulence factors </vt:lpstr>
      <vt:lpstr>عرض تقديمي في PowerPoint</vt:lpstr>
      <vt:lpstr>Diseases</vt:lpstr>
      <vt:lpstr>عرض تقديمي في PowerPoint</vt:lpstr>
      <vt:lpstr>Enteropathogenic E. coli (EPEC)</vt:lpstr>
      <vt:lpstr>Enterotoxigenic E. coli (ETEC)</vt:lpstr>
      <vt:lpstr>Enteroinvasive E. coli (EIEC)</vt:lpstr>
      <vt:lpstr>Enteroaggregative E. coli (EAEC)</vt:lpstr>
      <vt:lpstr>Shiga toxin-producing E. coli (STEC)</vt:lpstr>
      <vt:lpstr>Treatment and prevention</vt:lpstr>
      <vt:lpstr>References </vt:lpstr>
      <vt:lpstr>Thank You For Your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Enterobacteriaceae E. coli</dc:title>
  <dc:creator>حساب Microsoft</dc:creator>
  <cp:lastModifiedBy>حساب Microsoft</cp:lastModifiedBy>
  <cp:revision>6</cp:revision>
  <dcterms:created xsi:type="dcterms:W3CDTF">2023-03-13T02:45:16Z</dcterms:created>
  <dcterms:modified xsi:type="dcterms:W3CDTF">2023-03-13T06:36:27Z</dcterms:modified>
</cp:coreProperties>
</file>