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64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72" r:id="rId14"/>
    <p:sldId id="267" r:id="rId15"/>
    <p:sldId id="268" r:id="rId16"/>
    <p:sldId id="271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95494CC-E125-4B44-B6C1-64FC22F9C1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37754F1-FB6C-45D9-8A2C-AC413027CB99}" type="datetimeFigureOut">
              <a:rPr lang="en-US" smtClean="0"/>
              <a:t>1/29/2023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49375"/>
            <a:ext cx="7772400" cy="1470025"/>
          </a:xfrm>
        </p:spPr>
        <p:txBody>
          <a:bodyPr/>
          <a:lstStyle/>
          <a:p>
            <a:r>
              <a:rPr lang="en-US" sz="5400" dirty="0" smtClean="0"/>
              <a:t>Lower Limb/ Bony Pelvis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066742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Dr. Ahmed Al-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Musawi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Human Anatomy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C:\Users\LENOVO\Desktop\Hip-Bone-Featur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057" y="3124200"/>
            <a:ext cx="4782457" cy="26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Proximal femur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9" y="1295400"/>
            <a:ext cx="6939421" cy="5334000"/>
          </a:xfrm>
        </p:spPr>
      </p:pic>
    </p:spTree>
    <p:extLst>
      <p:ext uri="{BB962C8B-B14F-4D97-AF65-F5344CB8AC3E}">
        <p14:creationId xmlns:p14="http://schemas.microsoft.com/office/powerpoint/2010/main" val="25529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view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1"/>
            <a:ext cx="6987041" cy="5410200"/>
          </a:xfrm>
        </p:spPr>
      </p:pic>
    </p:spTree>
    <p:extLst>
      <p:ext uri="{BB962C8B-B14F-4D97-AF65-F5344CB8AC3E}">
        <p14:creationId xmlns:p14="http://schemas.microsoft.com/office/powerpoint/2010/main" val="11449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Front of </a:t>
            </a:r>
            <a:r>
              <a:rPr lang="en-US" smtClean="0"/>
              <a:t>the Thigh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gency FB" pitchFamily="34" charset="0"/>
              </a:rPr>
              <a:t>And femoral sheath</a:t>
            </a:r>
            <a:endParaRPr lang="en-US" sz="3200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inguinal liga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71600"/>
            <a:ext cx="70437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04800"/>
            <a:ext cx="4114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Inguinal ligaments 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79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792162"/>
          </a:xfrm>
        </p:spPr>
        <p:txBody>
          <a:bodyPr/>
          <a:lstStyle/>
          <a:p>
            <a:r>
              <a:rPr lang="en-US" dirty="0" smtClean="0"/>
              <a:t>Fascia </a:t>
            </a:r>
            <a:r>
              <a:rPr lang="en-US" dirty="0" err="1" smtClean="0"/>
              <a:t>lata</a:t>
            </a:r>
            <a:r>
              <a:rPr lang="en-US" dirty="0" smtClean="0"/>
              <a:t> and </a:t>
            </a:r>
            <a:r>
              <a:rPr lang="en-US" dirty="0" err="1" smtClean="0"/>
              <a:t>iliotibial</a:t>
            </a:r>
            <a:r>
              <a:rPr lang="en-US" dirty="0" smtClean="0"/>
              <a:t> tract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010399" cy="5562600"/>
          </a:xfrm>
        </p:spPr>
      </p:pic>
    </p:spTree>
    <p:extLst>
      <p:ext uri="{BB962C8B-B14F-4D97-AF65-F5344CB8AC3E}">
        <p14:creationId xmlns:p14="http://schemas.microsoft.com/office/powerpoint/2010/main" val="40980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Saphenous opening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5867400" cy="4805655"/>
          </a:xfrm>
        </p:spPr>
      </p:pic>
    </p:spTree>
    <p:extLst>
      <p:ext uri="{BB962C8B-B14F-4D97-AF65-F5344CB8AC3E}">
        <p14:creationId xmlns:p14="http://schemas.microsoft.com/office/powerpoint/2010/main" val="23147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715962"/>
          </a:xfrm>
        </p:spPr>
        <p:txBody>
          <a:bodyPr/>
          <a:lstStyle/>
          <a:p>
            <a:r>
              <a:rPr lang="en-US" dirty="0" smtClean="0"/>
              <a:t>Femoral sheath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010400" cy="5715000"/>
          </a:xfrm>
        </p:spPr>
      </p:pic>
      <p:pic>
        <p:nvPicPr>
          <p:cNvPr id="5122" name="Picture 2" descr="C:\Users\LENOVO\Desktop\conten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28800"/>
            <a:ext cx="3133725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hernia</a:t>
            </a:r>
            <a:endParaRPr lang="en-US" dirty="0"/>
          </a:p>
        </p:txBody>
      </p:sp>
      <p:pic>
        <p:nvPicPr>
          <p:cNvPr id="6146" name="Picture 2" descr="C:\Users\LENOVO\Desktop\groin-hernia-femoral-and-inguinal-hernia-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2" y="1371601"/>
            <a:ext cx="749692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Define the lower limb regions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Identify the bony pelvis parts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Define  and identify the parts of hip bone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Define the femur and explain the features of its proximal part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Describe the front of the thigh and its contents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</a:rPr>
              <a:t>Define and describe the femoral sheath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P 543-549</a:t>
            </a:r>
            <a:endParaRPr lang="en-US" sz="24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7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margins of lower limb</a:t>
            </a:r>
            <a:endParaRPr lang="en-US" dirty="0"/>
          </a:p>
        </p:txBody>
      </p:sp>
      <p:pic>
        <p:nvPicPr>
          <p:cNvPr id="2050" name="Picture 2" descr="C:\Users\LENOVO\Desktop\boundaries of lower li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5913"/>
            <a:ext cx="7510463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limb regions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2" y="1600200"/>
            <a:ext cx="7436935" cy="4800600"/>
          </a:xfrm>
        </p:spPr>
      </p:pic>
      <p:pic>
        <p:nvPicPr>
          <p:cNvPr id="3074" name="Picture 2" descr="C:\Users\LENOVO\Desktop\devision of lower li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0175"/>
            <a:ext cx="77724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92162"/>
          </a:xfrm>
        </p:spPr>
        <p:txBody>
          <a:bodyPr/>
          <a:lstStyle/>
          <a:p>
            <a:r>
              <a:rPr lang="en-US" dirty="0" smtClean="0"/>
              <a:t>Bones of lower limbs </a:t>
            </a:r>
            <a:endParaRPr lang="en-US" dirty="0"/>
          </a:p>
        </p:txBody>
      </p:sp>
      <p:pic>
        <p:nvPicPr>
          <p:cNvPr id="4098" name="Picture 2" descr="C:\Users\LENOVO\Desktop\b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762000"/>
            <a:ext cx="4572000" cy="60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8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Bony pelvis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7696200" cy="4800600"/>
          </a:xfrm>
        </p:spPr>
      </p:pic>
      <p:pic>
        <p:nvPicPr>
          <p:cNvPr id="2051" name="Picture 3" descr="C:\Users\LENOVO\Desktop\external surf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8263"/>
            <a:ext cx="8001000" cy="53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544512">
            <a:off x="1852981" y="1150527"/>
            <a:ext cx="42672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002060"/>
                </a:solidFill>
                <a:latin typeface="+mj-lt"/>
              </a:rPr>
              <a:t>Each pelvic bone is formed by three bones (ilium, ischium, and pubis), which fuse during childhood. The ilium is superior and the pubis and ischium are </a:t>
            </a:r>
            <a:r>
              <a:rPr lang="en-US" dirty="0" err="1" smtClean="0">
                <a:solidFill>
                  <a:srgbClr val="002060"/>
                </a:solidFill>
                <a:latin typeface="+mj-lt"/>
              </a:rPr>
              <a:t>antero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-inferior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and </a:t>
            </a:r>
            <a:r>
              <a:rPr lang="en-US" dirty="0" err="1" smtClean="0">
                <a:solidFill>
                  <a:srgbClr val="002060"/>
                </a:solidFill>
                <a:latin typeface="+mj-lt"/>
              </a:rPr>
              <a:t>postero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-inferior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respectively</a:t>
            </a:r>
          </a:p>
        </p:txBody>
      </p:sp>
    </p:spTree>
    <p:extLst>
      <p:ext uri="{BB962C8B-B14F-4D97-AF65-F5344CB8AC3E}">
        <p14:creationId xmlns:p14="http://schemas.microsoft.com/office/powerpoint/2010/main" val="23399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Ilium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886200" cy="4953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1"/>
            <a:ext cx="3886200" cy="5029200"/>
          </a:xfrm>
        </p:spPr>
      </p:pic>
      <p:pic>
        <p:nvPicPr>
          <p:cNvPr id="3074" name="Picture 2" descr="C:\Users\LENOVO\Desktop\B9780323089449000095_f009-001-97803230894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962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3-s2.0-B9780128157343000026-f02-28-97801281573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1295401"/>
            <a:ext cx="423256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Ischium/ ischiopubic rami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086599" cy="5410199"/>
          </a:xfrm>
        </p:spPr>
      </p:pic>
    </p:spTree>
    <p:extLst>
      <p:ext uri="{BB962C8B-B14F-4D97-AF65-F5344CB8AC3E}">
        <p14:creationId xmlns:p14="http://schemas.microsoft.com/office/powerpoint/2010/main" val="40717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Acetabulum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91696"/>
            <a:ext cx="6096000" cy="5071165"/>
          </a:xfrm>
        </p:spPr>
      </p:pic>
    </p:spTree>
    <p:extLst>
      <p:ext uri="{BB962C8B-B14F-4D97-AF65-F5344CB8AC3E}">
        <p14:creationId xmlns:p14="http://schemas.microsoft.com/office/powerpoint/2010/main" val="39884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868</TotalTime>
  <Words>138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Lower Limb/ Bony Pelvis </vt:lpstr>
      <vt:lpstr>Objectives </vt:lpstr>
      <vt:lpstr>Upper margins of lower limb</vt:lpstr>
      <vt:lpstr>Lower limb regions</vt:lpstr>
      <vt:lpstr>Bones of lower limbs </vt:lpstr>
      <vt:lpstr>Bony pelvis </vt:lpstr>
      <vt:lpstr>Ilium </vt:lpstr>
      <vt:lpstr>Ischium/ ischiopubic rami </vt:lpstr>
      <vt:lpstr>Acetabulum </vt:lpstr>
      <vt:lpstr>Proximal femur </vt:lpstr>
      <vt:lpstr>Posterior view </vt:lpstr>
      <vt:lpstr>Front of the Thigh</vt:lpstr>
      <vt:lpstr>PowerPoint Presentation</vt:lpstr>
      <vt:lpstr>Fascia lata and iliotibial tract </vt:lpstr>
      <vt:lpstr>Saphenous opening </vt:lpstr>
      <vt:lpstr>Femoral sheath</vt:lpstr>
      <vt:lpstr>Femoral hernia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Limb/ Bony Pelvis</dc:title>
  <dc:creator>Maher</dc:creator>
  <cp:lastModifiedBy>Maher</cp:lastModifiedBy>
  <cp:revision>17</cp:revision>
  <dcterms:created xsi:type="dcterms:W3CDTF">2022-02-20T21:17:02Z</dcterms:created>
  <dcterms:modified xsi:type="dcterms:W3CDTF">2023-01-30T05:42:09Z</dcterms:modified>
</cp:coreProperties>
</file>