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72" r:id="rId9"/>
    <p:sldId id="262" r:id="rId10"/>
    <p:sldId id="273" r:id="rId11"/>
    <p:sldId id="263" r:id="rId12"/>
    <p:sldId id="264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5800"/>
            <a:ext cx="3467616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9600" dirty="0" smtClean="0"/>
              <a:t>spleen</a:t>
            </a:r>
            <a:endParaRPr lang="ar-IQ" sz="9600" dirty="0"/>
          </a:p>
        </p:txBody>
      </p:sp>
      <p:pic>
        <p:nvPicPr>
          <p:cNvPr id="1027" name="Picture 3" descr="C:\Users\المهندس للحاسبات 3\Downloads\splee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209800"/>
            <a:ext cx="5400675" cy="438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mage result for splenic injury gra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762000"/>
            <a:ext cx="5781675" cy="58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800" y="804447"/>
            <a:ext cx="83058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Indications for Splenectomy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Trauma (Accidental / Intraoperative).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Oncological: Part of en-block resection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stomach or pancreas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Diagnostic.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Therapeutic.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3. Hematological diseases: to reduce anaemia, thrombocytopenia    in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Spherocytosis, ITP &amp; Hypersplenism.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4.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Portal Hypertension ( Variceal surgery ).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85800" y="762000"/>
            <a:ext cx="7772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Preoperative Preparations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Blood bank.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According to the disease.( bl. tendencies).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Coagulation profile.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Prophylactic antibiotics.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Preoperative Immunization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Surgical Modalities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Open Splenectomy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Emergency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Elective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Lap. Splenectomy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b="1" u="sng" dirty="0" smtClean="0">
                <a:latin typeface="Engravers MT" pitchFamily="18" charset="0"/>
                <a:ea typeface="Calibri" pitchFamily="34" charset="0"/>
                <a:cs typeface="Times New Roman" pitchFamily="18" charset="0"/>
              </a:rPr>
              <a:t>Postoperative Complications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447800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 Bleeding ( slipped ligature)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2. Gastric: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Hematemesis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Gastric dilatation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 startAt="3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Gastric fistula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3.  pancreatic: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Damage to tail of pancreas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Pancreatic abcess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lphaL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Pancreatic fistula         </a:t>
            </a:r>
            <a:endParaRPr lang="ar-IQ" sz="2400" dirty="0"/>
          </a:p>
        </p:txBody>
      </p:sp>
      <p:pic>
        <p:nvPicPr>
          <p:cNvPr id="6146" name="Picture 2" descr="Image result for splenectom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86000"/>
            <a:ext cx="434340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62000"/>
            <a:ext cx="7772400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+mj-lt"/>
              </a:rPr>
              <a:t>4. pulmonary: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Atelectasis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Pleural effusion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Postoperative thrombocytosis:</a:t>
            </a:r>
          </a:p>
          <a:p>
            <a:pPr marL="457200" indent="-457200"/>
            <a:r>
              <a:rPr lang="en-US" sz="2400" dirty="0" smtClean="0"/>
              <a:t>The platelet may reach 1,000,000 per ml, prophylactic aspirin may be given to prevent venous thrombosis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r>
              <a:rPr lang="en-US" sz="2400" dirty="0" smtClean="0"/>
              <a:t>6.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Post splenectomy Septicemia, caused by: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a.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strept. Pneumonia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b.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N. meningitides 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c.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H. influenzae &amp; E. coli</a:t>
            </a:r>
            <a:r>
              <a:rPr lang="en-US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914400"/>
            <a:ext cx="6569939" cy="452431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Patient at more risk to develop septicemia are: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Young age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Who treated with chemotherapy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Who have Thalassemia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r>
              <a:rPr lang="en-US" sz="2400" dirty="0" smtClean="0"/>
              <a:t>6. Opportunistic post-splenectomy infection (OPSI) </a:t>
            </a:r>
          </a:p>
          <a:p>
            <a:pPr marL="457200" indent="-457200"/>
            <a:r>
              <a:rPr lang="en-US" sz="2400" dirty="0" smtClean="0"/>
              <a:t>This major complication can be prevented by: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Appropriate and timely immunization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Antibiotic prophylaxis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Prompt treatment of infection.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7315199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Antibiotic prophylaxis: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if child had splenectomy before age of 5 years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Should be treated with daily penicillin until the age of 10.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if child had splenectomy after age of 5 years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r>
              <a:rPr lang="en-US" sz="2400" dirty="0" smtClean="0"/>
              <a:t>Should be treated until age of 16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in adult patient its non useful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greatest risk of OPSI is during the first 2-3 years, so its reasonable to give antibiotic prophylaxis during this period.</a:t>
            </a:r>
          </a:p>
          <a:p>
            <a:endParaRPr lang="ar-IQ" sz="2400" dirty="0"/>
          </a:p>
        </p:txBody>
      </p:sp>
      <p:sp>
        <p:nvSpPr>
          <p:cNvPr id="4" name="Curved Left Arrow 3"/>
          <p:cNvSpPr/>
          <p:nvPr/>
        </p:nvSpPr>
        <p:spPr>
          <a:xfrm>
            <a:off x="7696200" y="1371600"/>
            <a:ext cx="1219200" cy="914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5" name="Curved Left Arrow 4"/>
          <p:cNvSpPr/>
          <p:nvPr/>
        </p:nvSpPr>
        <p:spPr>
          <a:xfrm>
            <a:off x="7620000" y="3505200"/>
            <a:ext cx="12649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1" y="685800"/>
            <a:ext cx="754380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Immunization: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Pneumococcus and meningococcus C both repeated every 5 years.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H influenza type B repeated every 10 years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yearly influenza vaccination is highly recommended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Timing of immunization: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2 weeks before surgery if was ellective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As soon as possible after surgery if was emergency.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1905000"/>
            <a:ext cx="5347938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9600" dirty="0" smtClean="0"/>
              <a:t>Thank you</a:t>
            </a:r>
            <a:endParaRPr lang="ar-IQ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143000"/>
            <a:ext cx="39699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Learning objectives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2133600"/>
            <a:ext cx="453245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ea typeface="Calibri" pitchFamily="34" charset="0"/>
                <a:cs typeface="Times New Roman" pitchFamily="18" charset="0"/>
              </a:rPr>
              <a:t>Indications for </a:t>
            </a:r>
            <a:r>
              <a:rPr lang="en-US" dirty="0" smtClean="0">
                <a:ea typeface="Calibri" pitchFamily="34" charset="0"/>
                <a:cs typeface="Times New Roman" pitchFamily="18" charset="0"/>
              </a:rPr>
              <a:t>Splenectomy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ea typeface="Calibri" pitchFamily="34" charset="0"/>
                <a:cs typeface="Times New Roman" pitchFamily="18" charset="0"/>
              </a:rPr>
              <a:t>Complications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Antibiotic </a:t>
            </a:r>
            <a:r>
              <a:rPr lang="en-US" dirty="0" smtClean="0"/>
              <a:t>prophylaxis and immunizations.</a:t>
            </a:r>
            <a:endParaRPr lang="en-US" dirty="0" smtClean="0">
              <a:ea typeface="Calibri" pitchFamily="34" charset="0"/>
              <a:cs typeface="Times New Roman" pitchFamily="18" charset="0"/>
            </a:endParaRPr>
          </a:p>
          <a:p>
            <a:pPr lvl="0"/>
            <a:endParaRPr lang="en-US" dirty="0" smtClean="0">
              <a:ea typeface="Calibri" pitchFamily="34" charset="0"/>
              <a:cs typeface="Times New Roman" pitchFamily="18" charset="0"/>
            </a:endParaRPr>
          </a:p>
          <a:p>
            <a:pPr lvl="0"/>
            <a:endParaRPr lang="en-US" dirty="0" smtClean="0">
              <a:ea typeface="Calibri" pitchFamily="34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1" y="762000"/>
            <a:ext cx="8001000" cy="55092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i="1" u="sng" dirty="0" smtClean="0"/>
              <a:t>Sickle cell disease</a:t>
            </a:r>
          </a:p>
          <a:p>
            <a:endParaRPr lang="en-US" sz="3200" b="1" i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Autosomal recessive trait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Occurring mainly among those of African origin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Hb A is replaced by Hb 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Hb S crystallise when O2 tension is reduced.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So it may cause splenic infarcts 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Clinical features depend on the vessel affected, so it may cause: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Bone or joint pain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Priapism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Neurological signs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Skin ulcers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Abdominal pain 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5638659" cy="378565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Diagnosis by:1. blood film</a:t>
            </a:r>
          </a:p>
          <a:p>
            <a:r>
              <a:rPr lang="en-US" sz="2400" dirty="0" smtClean="0"/>
              <a:t>                        2. Hb electrophoresis</a:t>
            </a:r>
          </a:p>
          <a:p>
            <a:r>
              <a:rPr lang="en-US" sz="2400" dirty="0" smtClean="0"/>
              <a:t>Treatment: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Avoid hypoxia to prevent crisis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Adequate hydration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Partial exchange transfusion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Splenectomy if:</a:t>
            </a:r>
          </a:p>
          <a:p>
            <a:pPr marL="457200" indent="-457200"/>
            <a:r>
              <a:rPr lang="en-US" sz="2400" dirty="0" smtClean="0"/>
              <a:t>                                 a. hypersplenism develop</a:t>
            </a:r>
          </a:p>
          <a:p>
            <a:pPr marL="457200" indent="-457200"/>
            <a:r>
              <a:rPr lang="en-US" sz="2400" dirty="0" smtClean="0"/>
              <a:t>                                 b. after 1 crisis</a:t>
            </a:r>
          </a:p>
          <a:p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1" y="914400"/>
            <a:ext cx="8077200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i="1" u="sng" dirty="0" smtClean="0"/>
              <a:t>Porphyria</a:t>
            </a:r>
          </a:p>
          <a:p>
            <a:endParaRPr lang="en-US" sz="3200" b="1" i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Hereditary error of Hb catabolism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Abdominal crisis characterized by sever colick and constipation and can be precipitated by administration of barbiturates.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Anaemia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Photosensitivity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Neurological and mental symptoms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Porphyrinuria occurs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So urine color may be orange.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Splenectomy has a little role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447800"/>
            <a:ext cx="754380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i="1" u="sng" dirty="0" smtClean="0"/>
              <a:t>Felty syndrome</a:t>
            </a:r>
          </a:p>
          <a:p>
            <a:endParaRPr lang="en-US" sz="3600" b="1" i="1" u="sng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 triad of rheumatoid arthritis, leukopenia and splenomegally.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Splenectomy produce a transient improvement in blood picture but RA may respond well to corticosteroids in resistant patients.</a:t>
            </a:r>
          </a:p>
          <a:p>
            <a:pPr>
              <a:buFont typeface="Arial" pitchFamily="34" charset="0"/>
              <a:buChar char="•"/>
            </a:pP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71691"/>
            <a:ext cx="7924800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i="1" u="sng" dirty="0" smtClean="0"/>
              <a:t>Neoplasm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Caused by vinyl chloride and thorium dioxide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b="1" i="1" u="sng" dirty="0" smtClean="0"/>
              <a:t>Haemangioma</a:t>
            </a:r>
            <a:r>
              <a:rPr lang="en-US" sz="2400" dirty="0" smtClean="0"/>
              <a:t> is the most common benign tumor of the spleen, it may convert into malignant angiosarcoma.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b="1" i="1" u="sng" dirty="0" smtClean="0"/>
              <a:t>Lymphoma</a:t>
            </a:r>
            <a:r>
              <a:rPr lang="en-US" sz="2400" dirty="0" smtClean="0"/>
              <a:t> is the commonest neoplasm of the spleen.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Splenectomy play a role in lymphoma management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Especially if there is no obvious liver or nodal enlargement.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600200"/>
            <a:ext cx="7162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i="1" u="sng" dirty="0" smtClean="0"/>
              <a:t>Myelofibrosis</a:t>
            </a:r>
            <a:r>
              <a:rPr lang="en-US" sz="2400" dirty="0" smtClean="0"/>
              <a:t>: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  abnormal  proliferation of mesenchymal element of the RES.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Occur in elderly patients more than 50 years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Pain caused by gross enlargement or by splenic infarcts.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Splenectomy is done to treat anaemia and to relieve the pain and discomfort.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3400" y="591235"/>
            <a:ext cx="792480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Injury to the Spleen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Blunt injury : Acceleration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Deceleration energy.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R.T.A., F.F.H.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Penetrated Injury : Bullet, Stab , Fracture Lt lower ribs.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Isolated or  Combined.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Injury Grading (Splenic CT Injury Grading Scale)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Splenic CT Injury Grading Scale.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way to remember this system is: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Grade 1 is less than 1 cm.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Grade 2 is about 2 cm (1-3 cm).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Grade 3 is more than 3 cm.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Grade 4 is more than 10 cm.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Grade 5 is total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devascularization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or maceration.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234</TotalTime>
  <Words>742</Words>
  <Application>Microsoft Office PowerPoint</Application>
  <PresentationFormat>On-screen Show (4:3)</PresentationFormat>
  <Paragraphs>146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 adilali</dc:creator>
  <cp:lastModifiedBy>DR.Ahmed Saker 2O14</cp:lastModifiedBy>
  <cp:revision>38</cp:revision>
  <dcterms:created xsi:type="dcterms:W3CDTF">2006-08-16T00:00:00Z</dcterms:created>
  <dcterms:modified xsi:type="dcterms:W3CDTF">2019-11-02T23:39:05Z</dcterms:modified>
</cp:coreProperties>
</file>