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70" r:id="rId11"/>
    <p:sldId id="265" r:id="rId12"/>
    <p:sldId id="266" r:id="rId13"/>
    <p:sldId id="267" r:id="rId14"/>
    <p:sldId id="268" r:id="rId15"/>
    <p:sldId id="272" r:id="rId16"/>
    <p:sldId id="269" r:id="rId17"/>
    <p:sldId id="285" r:id="rId18"/>
    <p:sldId id="286" r:id="rId19"/>
    <p:sldId id="287" r:id="rId20"/>
    <p:sldId id="275" r:id="rId21"/>
    <p:sldId id="288" r:id="rId22"/>
    <p:sldId id="289" r:id="rId23"/>
    <p:sldId id="290" r:id="rId24"/>
    <p:sldId id="274" r:id="rId25"/>
    <p:sldId id="291" r:id="rId26"/>
    <p:sldId id="292" r:id="rId27"/>
    <p:sldId id="276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277" r:id="rId41"/>
    <p:sldId id="278" r:id="rId42"/>
    <p:sldId id="279" r:id="rId43"/>
    <p:sldId id="280" r:id="rId44"/>
    <p:sldId id="305" r:id="rId45"/>
    <p:sldId id="306" r:id="rId46"/>
    <p:sldId id="281" r:id="rId47"/>
    <p:sldId id="282" r:id="rId48"/>
    <p:sldId id="283" r:id="rId49"/>
    <p:sldId id="284" r:id="rId5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926-9EEC-479A-8DB6-F7AB1926CC44}" type="datetimeFigureOut">
              <a:rPr lang="ar-IQ" smtClean="0"/>
              <a:t>25/08/1443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AE48D5C-8A94-4894-9958-14E06C6EE62D}" type="slidenum">
              <a:rPr lang="ar-IQ" smtClean="0"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926-9EEC-479A-8DB6-F7AB1926CC44}" type="datetimeFigureOut">
              <a:rPr lang="ar-IQ" smtClean="0"/>
              <a:t>25/08/1443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D5C-8A94-4894-9958-14E06C6EE62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926-9EEC-479A-8DB6-F7AB1926CC44}" type="datetimeFigureOut">
              <a:rPr lang="ar-IQ" smtClean="0"/>
              <a:t>25/08/1443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D5C-8A94-4894-9958-14E06C6EE62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926-9EEC-479A-8DB6-F7AB1926CC44}" type="datetimeFigureOut">
              <a:rPr lang="ar-IQ" smtClean="0"/>
              <a:t>25/08/1443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D5C-8A94-4894-9958-14E06C6EE62D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926-9EEC-479A-8DB6-F7AB1926CC44}" type="datetimeFigureOut">
              <a:rPr lang="ar-IQ" smtClean="0"/>
              <a:t>25/08/1443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E48D5C-8A94-4894-9958-14E06C6EE62D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926-9EEC-479A-8DB6-F7AB1926CC44}" type="datetimeFigureOut">
              <a:rPr lang="ar-IQ" smtClean="0"/>
              <a:t>25/08/1443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D5C-8A94-4894-9958-14E06C6EE62D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926-9EEC-479A-8DB6-F7AB1926CC44}" type="datetimeFigureOut">
              <a:rPr lang="ar-IQ" smtClean="0"/>
              <a:t>25/08/1443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D5C-8A94-4894-9958-14E06C6EE62D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926-9EEC-479A-8DB6-F7AB1926CC44}" type="datetimeFigureOut">
              <a:rPr lang="ar-IQ" smtClean="0"/>
              <a:t>25/08/1443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D5C-8A94-4894-9958-14E06C6EE62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926-9EEC-479A-8DB6-F7AB1926CC44}" type="datetimeFigureOut">
              <a:rPr lang="ar-IQ" smtClean="0"/>
              <a:t>25/08/1443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D5C-8A94-4894-9958-14E06C6EE62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926-9EEC-479A-8DB6-F7AB1926CC44}" type="datetimeFigureOut">
              <a:rPr lang="ar-IQ" smtClean="0"/>
              <a:t>25/08/1443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D5C-8A94-4894-9958-14E06C6EE62D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926-9EEC-479A-8DB6-F7AB1926CC44}" type="datetimeFigureOut">
              <a:rPr lang="ar-IQ" smtClean="0"/>
              <a:t>25/08/1443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E48D5C-8A94-4894-9958-14E06C6EE62D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F69926-9EEC-479A-8DB6-F7AB1926CC44}" type="datetimeFigureOut">
              <a:rPr lang="ar-IQ" smtClean="0"/>
              <a:t>25/08/1443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AE48D5C-8A94-4894-9958-14E06C6EE62D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Hasanain</a:t>
            </a:r>
            <a:r>
              <a:rPr lang="en-US" dirty="0" smtClean="0"/>
              <a:t> </a:t>
            </a:r>
            <a:r>
              <a:rPr lang="en-US" dirty="0" err="1" smtClean="0"/>
              <a:t>Abdulameer</a:t>
            </a:r>
            <a:r>
              <a:rPr lang="en-US" dirty="0" smtClean="0"/>
              <a:t> JASIM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Nutrition and fluid therapy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2902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82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ASSESSMENT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Laboratory techniques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200" dirty="0" smtClean="0"/>
              <a:t>There is no single biochemical measurement that reliably identifies malnutrition.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200" dirty="0" smtClean="0"/>
              <a:t>Albumin is not a measure of nutritional status, particularly in the acute setting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200" dirty="0" smtClean="0"/>
              <a:t>Measurement of lymphocyte count and skin testing for delayed hypersensitivity frequently reveal abnormalities in malnourished patients.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9966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Body weight and anthropometry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/>
              <a:t>A simple method of assessing nutritional status is to estimate weight loss. Unintentional weight loss of more than 10% of a patient’s weight in the preceding 6 months is a good prognostic indicator of poor outcome.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/>
              <a:t>BMI, defined as body weight in kilograms divided by height in </a:t>
            </a:r>
            <a:r>
              <a:rPr lang="en-US" sz="2400" dirty="0" err="1" smtClean="0"/>
              <a:t>metres</a:t>
            </a:r>
            <a:r>
              <a:rPr lang="en-US" sz="2400" dirty="0" smtClean="0"/>
              <a:t> squared). A BMI of less than 18.5 indicates nutritional impairment and a BMI below 15 is associated with significant hospital mortality.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/>
              <a:t>Anthropometric techniques incorporating measurements of skinfold thicknesses and mid-arm circumference permit estimations of body fat and muscle mass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/>
              <a:t>these are indirect measures of energy and protein stores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10660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Clinical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/>
              <a:t>A clinical assessment of nutritional status involves a focused history and physical examination,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/>
              <a:t>an assessment of risk of malabsorption or inadequate dietary intake and selected laboratory tests aimed at detecting specific nutrient deficiencies. This is termed ‘subjective global assessment’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83855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 smtClean="0"/>
              <a:t>Malnutrition universal screening tool (MUST), which is a five-step screening tool to identify adults who are malnourished or at risk of undernutrition.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345795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58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FLUID AND ELECTROLYTES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3600" dirty="0"/>
              <a:t>Flui</a:t>
            </a:r>
            <a:r>
              <a:rPr lang="en-US" sz="4400" dirty="0"/>
              <a:t>d intake is derived from both exogenous (consumed liquids)</a:t>
            </a:r>
          </a:p>
          <a:p>
            <a:pPr algn="l" rtl="0"/>
            <a:r>
              <a:rPr lang="en-US" sz="4400" dirty="0"/>
              <a:t>and endogenous (released during oxidation of </a:t>
            </a:r>
            <a:r>
              <a:rPr lang="en-US" sz="4400" dirty="0" smtClean="0"/>
              <a:t>solid foodstuffs</a:t>
            </a:r>
            <a:r>
              <a:rPr lang="en-US" sz="4400" dirty="0"/>
              <a:t>) fluids.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4012887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429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036496" cy="6741368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/>
              <a:t>Fluid losses occur by four routes</a:t>
            </a:r>
            <a:r>
              <a:rPr lang="en-US" sz="3200" b="1" dirty="0" smtClean="0"/>
              <a:t>: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Lungs</a:t>
            </a:r>
            <a:r>
              <a:rPr lang="en-US" dirty="0"/>
              <a:t>. About 400 mL of water is lost in expired </a:t>
            </a:r>
            <a:r>
              <a:rPr lang="en-US" dirty="0" smtClean="0"/>
              <a:t>air each </a:t>
            </a:r>
            <a:r>
              <a:rPr lang="en-US" dirty="0"/>
              <a:t>24 hours. This is increased in dry atmospheres or </a:t>
            </a:r>
            <a:r>
              <a:rPr lang="en-US" dirty="0" smtClean="0"/>
              <a:t>in patients </a:t>
            </a:r>
            <a:r>
              <a:rPr lang="en-US" dirty="0"/>
              <a:t>with a tracheostomy, </a:t>
            </a:r>
            <a:r>
              <a:rPr lang="en-US" dirty="0" smtClean="0"/>
              <a:t>emphasizing </a:t>
            </a:r>
            <a:r>
              <a:rPr lang="en-US" dirty="0"/>
              <a:t>the </a:t>
            </a:r>
            <a:r>
              <a:rPr lang="en-US" dirty="0" smtClean="0"/>
              <a:t>importance of </a:t>
            </a:r>
            <a:r>
              <a:rPr lang="en-US" dirty="0"/>
              <a:t>humidification of inspired air</a:t>
            </a:r>
            <a:r>
              <a:rPr lang="en-US" dirty="0" smtClean="0"/>
              <a:t>.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Skin</a:t>
            </a:r>
            <a:r>
              <a:rPr lang="en-US" dirty="0"/>
              <a:t>. In a temperate climate, skin (i.e. sweat) losses </a:t>
            </a:r>
            <a:r>
              <a:rPr lang="en-US" dirty="0" smtClean="0"/>
              <a:t>are between </a:t>
            </a:r>
            <a:r>
              <a:rPr lang="en-US" dirty="0"/>
              <a:t>600 and 1000 mL/day</a:t>
            </a:r>
            <a:r>
              <a:rPr lang="en-US" dirty="0" smtClean="0"/>
              <a:t>.</a:t>
            </a:r>
          </a:p>
          <a:p>
            <a:pPr marL="514350" indent="-514350" algn="l" rtl="0">
              <a:buAutoNum type="arabicPeriod"/>
            </a:pPr>
            <a:r>
              <a:rPr lang="en-US" dirty="0" err="1"/>
              <a:t>Faeces</a:t>
            </a:r>
            <a:r>
              <a:rPr lang="en-US" dirty="0"/>
              <a:t>. Between 60 and 150 mL of water are lost daily </a:t>
            </a:r>
            <a:r>
              <a:rPr lang="en-US" dirty="0" smtClean="0"/>
              <a:t>inn patients </a:t>
            </a:r>
            <a:r>
              <a:rPr lang="en-US" dirty="0"/>
              <a:t>with normal bowel function</a:t>
            </a:r>
            <a:r>
              <a:rPr lang="en-US" dirty="0" smtClean="0"/>
              <a:t>.</a:t>
            </a:r>
          </a:p>
          <a:p>
            <a:pPr marL="514350" indent="-514350" algn="l" rtl="0">
              <a:buAutoNum type="arabicPeriod"/>
            </a:pPr>
            <a:r>
              <a:rPr lang="en-US" dirty="0"/>
              <a:t>Urine. The normal urine output is approximately 1500 </a:t>
            </a:r>
            <a:r>
              <a:rPr lang="en-US" dirty="0" smtClean="0"/>
              <a:t>mL/ day </a:t>
            </a:r>
            <a:r>
              <a:rPr lang="en-US" dirty="0"/>
              <a:t>and, provided that the kidneys are healthy, the </a:t>
            </a:r>
            <a:r>
              <a:rPr lang="en-US" dirty="0" smtClean="0"/>
              <a:t>specific gravity </a:t>
            </a:r>
            <a:r>
              <a:rPr lang="en-US" dirty="0"/>
              <a:t>of urine bears a direct relationship to volume. </a:t>
            </a:r>
            <a:r>
              <a:rPr lang="en-US" dirty="0" smtClean="0"/>
              <a:t>A minimum </a:t>
            </a:r>
            <a:r>
              <a:rPr lang="en-US" dirty="0"/>
              <a:t>urine output of 400 mL/day is required to </a:t>
            </a:r>
            <a:r>
              <a:rPr lang="en-US" dirty="0" smtClean="0"/>
              <a:t>excrete the </a:t>
            </a:r>
            <a:r>
              <a:rPr lang="en-US" dirty="0"/>
              <a:t>end products of protein metabolism.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7243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/>
              <a:t>Maintenance fluid requirements are calculated </a:t>
            </a:r>
            <a:r>
              <a:rPr lang="en-US" sz="3200" dirty="0" smtClean="0"/>
              <a:t>approximately from </a:t>
            </a:r>
            <a:r>
              <a:rPr lang="en-US" sz="3200" dirty="0"/>
              <a:t>an estimation of insensible and obligatory </a:t>
            </a:r>
            <a:r>
              <a:rPr lang="en-US" sz="3200" dirty="0" smtClean="0"/>
              <a:t>losses. Various </a:t>
            </a:r>
            <a:r>
              <a:rPr lang="en-US" sz="3200" dirty="0"/>
              <a:t>formulae are available for calculating fluid </a:t>
            </a:r>
            <a:r>
              <a:rPr lang="en-US" sz="3200" dirty="0" smtClean="0"/>
              <a:t>replacement based </a:t>
            </a:r>
            <a:r>
              <a:rPr lang="en-US" sz="3200" dirty="0"/>
              <a:t>on a patient’s weight or surface area. For </a:t>
            </a:r>
            <a:r>
              <a:rPr lang="en-US" sz="3200" dirty="0" smtClean="0"/>
              <a:t>example, 30–40 </a:t>
            </a:r>
            <a:r>
              <a:rPr lang="en-US" sz="3200" dirty="0"/>
              <a:t>mL/kg gives an estimate of daily requirements.</a:t>
            </a:r>
          </a:p>
          <a:p>
            <a:pPr algn="l" rtl="0"/>
            <a:r>
              <a:rPr lang="en-US" sz="3200" dirty="0"/>
              <a:t>The following are the approximate daily requirements </a:t>
            </a:r>
            <a:r>
              <a:rPr lang="en-US" sz="3200" dirty="0" smtClean="0"/>
              <a:t>of some </a:t>
            </a:r>
            <a:r>
              <a:rPr lang="en-US" sz="3200" dirty="0"/>
              <a:t>electrolytes in adults:</a:t>
            </a:r>
          </a:p>
          <a:p>
            <a:pPr algn="l" rtl="0"/>
            <a:r>
              <a:rPr lang="en-US" sz="3200" dirty="0"/>
              <a:t>●● sodium: 50–90 </a:t>
            </a:r>
            <a:r>
              <a:rPr lang="en-US" sz="3200" dirty="0" err="1"/>
              <a:t>mM</a:t>
            </a:r>
            <a:r>
              <a:rPr lang="en-US" sz="3200" dirty="0"/>
              <a:t>/day;</a:t>
            </a:r>
          </a:p>
          <a:p>
            <a:pPr algn="l" rtl="0"/>
            <a:r>
              <a:rPr lang="en-US" sz="3200" dirty="0"/>
              <a:t>●● potassium: 50 </a:t>
            </a:r>
            <a:r>
              <a:rPr lang="en-US" sz="3200" dirty="0" err="1"/>
              <a:t>mM</a:t>
            </a:r>
            <a:r>
              <a:rPr lang="en-US" sz="3200" dirty="0"/>
              <a:t>/day;</a:t>
            </a:r>
          </a:p>
          <a:p>
            <a:pPr algn="l" rtl="0"/>
            <a:r>
              <a:rPr lang="en-US" sz="3200" dirty="0"/>
              <a:t>●● calcium: 5 </a:t>
            </a:r>
            <a:r>
              <a:rPr lang="en-US" sz="3200" dirty="0" err="1"/>
              <a:t>mM</a:t>
            </a:r>
            <a:r>
              <a:rPr lang="en-US" sz="3200" dirty="0"/>
              <a:t>/day;</a:t>
            </a:r>
          </a:p>
          <a:p>
            <a:pPr algn="l" rtl="0"/>
            <a:r>
              <a:rPr lang="en-US" sz="3200" dirty="0"/>
              <a:t>●● magnesium: 1 </a:t>
            </a:r>
            <a:r>
              <a:rPr lang="en-US" sz="3200" dirty="0" err="1"/>
              <a:t>mM</a:t>
            </a:r>
            <a:r>
              <a:rPr lang="en-US" sz="3200" dirty="0"/>
              <a:t>/day.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70974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To understand:</a:t>
            </a:r>
          </a:p>
          <a:p>
            <a:pPr algn="l" rtl="0"/>
            <a:r>
              <a:rPr lang="en-US" dirty="0" smtClean="0"/>
              <a:t>The causes and consequences of malnutrition in the surgical patient</a:t>
            </a:r>
          </a:p>
          <a:p>
            <a:pPr algn="l" rtl="0"/>
            <a:r>
              <a:rPr lang="en-US" dirty="0" smtClean="0"/>
              <a:t>Fluid and electrolyte requirements in the pre- and postoperative patient</a:t>
            </a:r>
            <a:endParaRPr lang="ar-IQ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nutritional requirements of surgical patients and the nutritional consequences of intestinal resection</a:t>
            </a:r>
          </a:p>
          <a:p>
            <a:pPr algn="l" rtl="0"/>
            <a:r>
              <a:rPr lang="en-US" dirty="0" smtClean="0"/>
              <a:t>The different methods of providing nutritional support and their complications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18186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68952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5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/>
              <a:t>Dextrose solutions are also commonly </a:t>
            </a:r>
            <a:r>
              <a:rPr lang="en-US" sz="3200" dirty="0" smtClean="0"/>
              <a:t>employed. These </a:t>
            </a:r>
            <a:r>
              <a:rPr lang="en-US" sz="3200" dirty="0"/>
              <a:t>provide water replacement without any </a:t>
            </a:r>
            <a:r>
              <a:rPr lang="en-US" sz="3200" dirty="0" smtClean="0"/>
              <a:t>electrolytes and </a:t>
            </a:r>
            <a:r>
              <a:rPr lang="en-US" sz="3200" dirty="0"/>
              <a:t>with modest calorie supplements (1 </a:t>
            </a:r>
            <a:r>
              <a:rPr lang="en-US" sz="3200" dirty="0" err="1"/>
              <a:t>litre</a:t>
            </a:r>
            <a:r>
              <a:rPr lang="en-US" sz="3200" dirty="0"/>
              <a:t> of 5% </a:t>
            </a:r>
            <a:r>
              <a:rPr lang="en-US" sz="3200" dirty="0" smtClean="0"/>
              <a:t>dextrose contains </a:t>
            </a:r>
            <a:r>
              <a:rPr lang="en-US" sz="3200" dirty="0"/>
              <a:t>400 kcal</a:t>
            </a:r>
            <a:r>
              <a:rPr lang="en-US" sz="3200" dirty="0" smtClean="0"/>
              <a:t>).</a:t>
            </a:r>
          </a:p>
          <a:p>
            <a:pPr algn="l" rtl="0"/>
            <a:r>
              <a:rPr lang="en-US" sz="3200" dirty="0"/>
              <a:t>A typical daily maintenance fluid </a:t>
            </a:r>
            <a:r>
              <a:rPr lang="en-US" sz="3200" dirty="0" smtClean="0"/>
              <a:t>regimen would </a:t>
            </a:r>
            <a:r>
              <a:rPr lang="en-US" sz="3200" dirty="0"/>
              <a:t>consist of a combination of 5% dextrose with </a:t>
            </a:r>
            <a:r>
              <a:rPr lang="en-US" sz="3200" dirty="0" smtClean="0"/>
              <a:t>either Hartmann’s </a:t>
            </a:r>
            <a:r>
              <a:rPr lang="en-US" sz="3200" dirty="0"/>
              <a:t>or normal saline to a volume of 2 </a:t>
            </a:r>
            <a:r>
              <a:rPr lang="en-US" sz="3200" dirty="0" err="1"/>
              <a:t>litres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/>
              <a:t>If the </a:t>
            </a:r>
            <a:r>
              <a:rPr lang="en-US" sz="3200" dirty="0" err="1" smtClean="0"/>
              <a:t>haematocrit</a:t>
            </a:r>
            <a:r>
              <a:rPr lang="en-US" sz="3200" dirty="0" smtClean="0"/>
              <a:t> is </a:t>
            </a:r>
            <a:r>
              <a:rPr lang="en-US" sz="3200" dirty="0"/>
              <a:t>below 21%, blood transfusion may be required.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789907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dirty="0"/>
              <a:t>In addition to maintenance requirements, ‘</a:t>
            </a:r>
            <a:r>
              <a:rPr lang="en-US" sz="3200" dirty="0" smtClean="0"/>
              <a:t>replacement’ fluids </a:t>
            </a:r>
            <a:r>
              <a:rPr lang="en-US" sz="3200" dirty="0"/>
              <a:t>are required to correct pre-existing deficiencies </a:t>
            </a:r>
            <a:r>
              <a:rPr lang="en-US" sz="3200" dirty="0" smtClean="0"/>
              <a:t>and ‘supplemental</a:t>
            </a:r>
            <a:r>
              <a:rPr lang="en-US" sz="3200" dirty="0"/>
              <a:t>’ fluids are required to compensate for </a:t>
            </a:r>
            <a:r>
              <a:rPr lang="en-US" sz="3200" dirty="0" smtClean="0"/>
              <a:t>anticipated additional </a:t>
            </a:r>
            <a:r>
              <a:rPr lang="en-US" sz="3200" dirty="0"/>
              <a:t>intestinal or other losses. The nature </a:t>
            </a:r>
            <a:r>
              <a:rPr lang="en-US" sz="3200" dirty="0" smtClean="0"/>
              <a:t>and volumes </a:t>
            </a:r>
            <a:r>
              <a:rPr lang="en-US" sz="3200" dirty="0"/>
              <a:t>of these fluids are determined by</a:t>
            </a:r>
            <a:r>
              <a:rPr lang="en-US" sz="3200" dirty="0" smtClean="0"/>
              <a:t>:</a:t>
            </a:r>
          </a:p>
          <a:p>
            <a:pPr algn="l" rtl="0"/>
            <a:r>
              <a:rPr lang="en-US" sz="3200" dirty="0"/>
              <a:t>A careful assessment of the patient including pulse, </a:t>
            </a:r>
            <a:r>
              <a:rPr lang="en-US" sz="3200" dirty="0" smtClean="0"/>
              <a:t>blood pressure </a:t>
            </a:r>
            <a:r>
              <a:rPr lang="en-US" sz="3200" dirty="0"/>
              <a:t>and central venous pressure, if available. examination to assess hydration status (peripheries, </a:t>
            </a:r>
            <a:r>
              <a:rPr lang="en-US" sz="3200" dirty="0" smtClean="0"/>
              <a:t>skin turgor</a:t>
            </a:r>
            <a:r>
              <a:rPr lang="en-US" sz="3200" dirty="0"/>
              <a:t>, urine output and specific gravity of urine), </a:t>
            </a:r>
            <a:r>
              <a:rPr lang="en-US" sz="3200" dirty="0" smtClean="0"/>
              <a:t>urine and </a:t>
            </a:r>
            <a:r>
              <a:rPr lang="en-US" sz="3200" dirty="0"/>
              <a:t>serum electrolytes and </a:t>
            </a:r>
            <a:r>
              <a:rPr lang="en-US" sz="3200" dirty="0" err="1"/>
              <a:t>haematocrit</a:t>
            </a:r>
            <a:r>
              <a:rPr lang="en-US" sz="3200" dirty="0"/>
              <a:t>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229348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856984" cy="6297563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/>
              <a:t>Estimation of losses already incurred and their nature: </a:t>
            </a:r>
            <a:r>
              <a:rPr lang="en-US" sz="2800" dirty="0" smtClean="0"/>
              <a:t>for example</a:t>
            </a:r>
            <a:r>
              <a:rPr lang="en-US" sz="2800" dirty="0"/>
              <a:t>, vomiting, ileus, </a:t>
            </a:r>
            <a:r>
              <a:rPr lang="en-US" sz="2800" dirty="0" err="1"/>
              <a:t>diarrhoea</a:t>
            </a:r>
            <a:r>
              <a:rPr lang="en-US" sz="2800" dirty="0"/>
              <a:t>, excessive sweating </a:t>
            </a:r>
            <a:r>
              <a:rPr lang="en-US" sz="2800" dirty="0" smtClean="0"/>
              <a:t>or fluid </a:t>
            </a:r>
            <a:r>
              <a:rPr lang="en-US" sz="2800" dirty="0"/>
              <a:t>losses from burns or other serious inflammatory </a:t>
            </a:r>
            <a:r>
              <a:rPr lang="en-US" sz="2800" dirty="0" smtClean="0"/>
              <a:t>conditions</a:t>
            </a:r>
          </a:p>
          <a:p>
            <a:pPr algn="l" rtl="0"/>
            <a:r>
              <a:rPr lang="en-US" sz="2800" dirty="0"/>
              <a:t>Estimation of supplemental fluids likely to be </a:t>
            </a:r>
            <a:r>
              <a:rPr lang="en-US" sz="2800" dirty="0" smtClean="0"/>
              <a:t>required in </a:t>
            </a:r>
            <a:r>
              <a:rPr lang="en-US" sz="2800" dirty="0"/>
              <a:t>view of anticipated future losses from drains, </a:t>
            </a:r>
            <a:r>
              <a:rPr lang="en-US" sz="2800" dirty="0" err="1" smtClean="0"/>
              <a:t>fistulae,nasogastric</a:t>
            </a:r>
            <a:r>
              <a:rPr lang="en-US" sz="2800" dirty="0" smtClean="0"/>
              <a:t> </a:t>
            </a:r>
            <a:r>
              <a:rPr lang="en-US" sz="2800" dirty="0"/>
              <a:t>tubes or abnormal urine or </a:t>
            </a:r>
            <a:r>
              <a:rPr lang="en-US" sz="2800" dirty="0" err="1"/>
              <a:t>faecal</a:t>
            </a:r>
            <a:r>
              <a:rPr lang="en-US" sz="2800" dirty="0"/>
              <a:t> losses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/>
              <a:t>When an estimate of the volumes required has been made,</a:t>
            </a:r>
          </a:p>
          <a:p>
            <a:pPr algn="l" rtl="0"/>
            <a:r>
              <a:rPr lang="en-US" sz="2800" dirty="0"/>
              <a:t>the appropriate replacement fluid can be determined </a:t>
            </a:r>
            <a:r>
              <a:rPr lang="en-US" sz="2800" dirty="0" smtClean="0"/>
              <a:t>from a </a:t>
            </a:r>
            <a:r>
              <a:rPr lang="en-US" sz="2800" dirty="0"/>
              <a:t>consideration of the electrolyte composition of </a:t>
            </a:r>
            <a:r>
              <a:rPr lang="en-US" sz="2800" dirty="0" smtClean="0"/>
              <a:t>gastrointestinal secretions</a:t>
            </a:r>
            <a:r>
              <a:rPr lang="en-US" sz="2800" dirty="0"/>
              <a:t>. Most intestinal losses </a:t>
            </a:r>
            <a:r>
              <a:rPr lang="en-US" sz="2800" dirty="0" smtClean="0"/>
              <a:t>are adequately replaced </a:t>
            </a:r>
            <a:r>
              <a:rPr lang="en-US" sz="2800" dirty="0"/>
              <a:t>with normal saline containing </a:t>
            </a:r>
            <a:r>
              <a:rPr lang="en-US" sz="2800" dirty="0" smtClean="0"/>
              <a:t>supplemental potassium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4279272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9694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11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NUTRITIONAL REQUIREMENTS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/>
              <a:t>Total enteral or parenteral nutrition necessitates the </a:t>
            </a:r>
            <a:r>
              <a:rPr lang="en-US" sz="3200" dirty="0" smtClean="0"/>
              <a:t>provision of </a:t>
            </a:r>
            <a:r>
              <a:rPr lang="en-US" sz="3200" dirty="0"/>
              <a:t>the macronutrients, carbohydrate, fat and </a:t>
            </a:r>
            <a:r>
              <a:rPr lang="en-US" sz="3200" dirty="0" smtClean="0"/>
              <a:t>protein, together </a:t>
            </a:r>
            <a:r>
              <a:rPr lang="en-US" sz="3200" dirty="0"/>
              <a:t>with vitamins, trace </a:t>
            </a:r>
            <a:r>
              <a:rPr lang="en-US" sz="3200" dirty="0" smtClean="0"/>
              <a:t>elements electrolytes and water.</a:t>
            </a:r>
          </a:p>
          <a:p>
            <a:pPr algn="l" rtl="0"/>
            <a:r>
              <a:rPr lang="en-US" sz="3200" dirty="0"/>
              <a:t>When planning a feeding regime, the patient </a:t>
            </a:r>
            <a:r>
              <a:rPr lang="en-US" sz="3200" dirty="0" smtClean="0"/>
              <a:t>should be </a:t>
            </a:r>
            <a:r>
              <a:rPr lang="en-US" sz="3200" dirty="0"/>
              <a:t>weighed and an assessment made of daily energy and </a:t>
            </a:r>
            <a:r>
              <a:rPr lang="en-US" sz="3200" dirty="0" smtClean="0"/>
              <a:t>protein requirements</a:t>
            </a:r>
            <a:r>
              <a:rPr lang="en-US" sz="3200" dirty="0"/>
              <a:t>. Standard tables are available to </a:t>
            </a:r>
            <a:r>
              <a:rPr lang="en-US" sz="3200" dirty="0" smtClean="0"/>
              <a:t>permit these </a:t>
            </a:r>
            <a:r>
              <a:rPr lang="en-US" sz="3200" dirty="0"/>
              <a:t>calculations.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142389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200" dirty="0"/>
              <a:t>Daily needs may change depending on the patient’s condition.</a:t>
            </a:r>
          </a:p>
          <a:p>
            <a:pPr algn="l" rtl="0"/>
            <a:r>
              <a:rPr lang="en-US" sz="3200" dirty="0"/>
              <a:t>Overfeeding is the most common cause of complications,</a:t>
            </a:r>
          </a:p>
          <a:p>
            <a:pPr algn="l" rtl="0"/>
            <a:r>
              <a:rPr lang="en-US" sz="3200" dirty="0"/>
              <a:t>regardless of whether nutrition is provided </a:t>
            </a:r>
            <a:r>
              <a:rPr lang="en-US" sz="3200" dirty="0" err="1"/>
              <a:t>enterally</a:t>
            </a:r>
            <a:r>
              <a:rPr lang="en-US" sz="3200" dirty="0"/>
              <a:t> </a:t>
            </a:r>
            <a:r>
              <a:rPr lang="en-US" sz="3200" dirty="0" smtClean="0"/>
              <a:t>or parenterally</a:t>
            </a:r>
            <a:r>
              <a:rPr lang="en-US" sz="3200" dirty="0"/>
              <a:t>. It is essential to monitor daily intake to </a:t>
            </a:r>
            <a:r>
              <a:rPr lang="en-US" sz="3200" dirty="0" smtClean="0"/>
              <a:t>provide an </a:t>
            </a:r>
            <a:r>
              <a:rPr lang="en-US" sz="3200" dirty="0"/>
              <a:t>assessment of tolerance. In addition, regular </a:t>
            </a:r>
            <a:r>
              <a:rPr lang="en-US" sz="3200" dirty="0" smtClean="0"/>
              <a:t>biochemical monitoring </a:t>
            </a:r>
            <a:r>
              <a:rPr lang="en-US" sz="3200" dirty="0"/>
              <a:t>is mandatory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05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895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636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Macronutrient requirements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/>
              <a:t>Energy</a:t>
            </a:r>
          </a:p>
          <a:p>
            <a:pPr algn="l" rtl="0"/>
            <a:r>
              <a:rPr lang="en-US" sz="2800" dirty="0"/>
              <a:t>The total energy requirement of a stable patient with a </a:t>
            </a:r>
            <a:r>
              <a:rPr lang="en-US" sz="2800" dirty="0" smtClean="0"/>
              <a:t>normal is </a:t>
            </a:r>
            <a:r>
              <a:rPr lang="en-US" sz="2800" dirty="0"/>
              <a:t>approximately 20–30 </a:t>
            </a:r>
            <a:r>
              <a:rPr lang="en-US" sz="2800" dirty="0" smtClean="0"/>
              <a:t>kcal/kg per </a:t>
            </a:r>
            <a:r>
              <a:rPr lang="en-US" sz="2800" dirty="0"/>
              <a:t>day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 smtClean="0"/>
              <a:t> </a:t>
            </a:r>
            <a:r>
              <a:rPr lang="en-US" sz="2800" dirty="0"/>
              <a:t>Very few patients require energy intakes in excess </a:t>
            </a:r>
            <a:r>
              <a:rPr lang="en-US" sz="2800" dirty="0" smtClean="0"/>
              <a:t>of 2000 </a:t>
            </a:r>
            <a:r>
              <a:rPr lang="en-US" sz="2800" dirty="0"/>
              <a:t>kcal/day. </a:t>
            </a:r>
            <a:endParaRPr lang="en-US" sz="2800" dirty="0" smtClean="0"/>
          </a:p>
          <a:p>
            <a:pPr algn="l" rtl="0"/>
            <a:r>
              <a:rPr lang="en-US" sz="2800" dirty="0" smtClean="0"/>
              <a:t>Thus</a:t>
            </a:r>
            <a:r>
              <a:rPr lang="en-US" sz="2800" dirty="0"/>
              <a:t>, in the majority of </a:t>
            </a:r>
            <a:r>
              <a:rPr lang="en-US" sz="2800" dirty="0" err="1"/>
              <a:t>hospitalised</a:t>
            </a:r>
            <a:r>
              <a:rPr lang="en-US" sz="2800" dirty="0"/>
              <a:t> patients </a:t>
            </a:r>
            <a:r>
              <a:rPr lang="en-US" sz="2800" dirty="0" smtClean="0"/>
              <a:t>in whom </a:t>
            </a:r>
            <a:r>
              <a:rPr lang="en-US" sz="2800" dirty="0"/>
              <a:t>energy demands from activity are minimal, total </a:t>
            </a:r>
            <a:r>
              <a:rPr lang="en-US" sz="2800" dirty="0" smtClean="0"/>
              <a:t>energy requirements </a:t>
            </a:r>
            <a:r>
              <a:rPr lang="en-US" sz="2800" dirty="0"/>
              <a:t>are approximately 1300–1800 kcal/day.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485441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200" dirty="0"/>
              <a:t>Carbohydrate</a:t>
            </a:r>
          </a:p>
          <a:p>
            <a:pPr algn="l" rtl="0"/>
            <a:r>
              <a:rPr lang="en-US" sz="3200" dirty="0"/>
              <a:t>There is an obligatory glucose requirement to meet the </a:t>
            </a:r>
            <a:r>
              <a:rPr lang="en-US" sz="3200" dirty="0" smtClean="0"/>
              <a:t>needs of </a:t>
            </a:r>
            <a:r>
              <a:rPr lang="en-US" sz="3200" dirty="0"/>
              <a:t>the central nervous system and certain </a:t>
            </a:r>
            <a:r>
              <a:rPr lang="en-US" sz="3200" dirty="0" err="1" smtClean="0"/>
              <a:t>haematopoietic</a:t>
            </a:r>
            <a:r>
              <a:rPr lang="en-US" sz="3200" dirty="0" smtClean="0"/>
              <a:t> cells</a:t>
            </a:r>
            <a:r>
              <a:rPr lang="en-US" sz="3200" dirty="0"/>
              <a:t>, which is equivalent to about 2 g/kg per day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/>
              <a:t>Provide energy as mixtures of glucose and fat. Glucose is</a:t>
            </a:r>
          </a:p>
          <a:p>
            <a:pPr algn="l" rtl="0"/>
            <a:r>
              <a:rPr lang="en-US" sz="3200" dirty="0"/>
              <a:t>the preferred carbohydrate source.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6088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ar-IQ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640960" cy="5688632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/>
              <a:t>Malnutrition is common. It occurs in about 30% of surgical patients with gastrointestinal disease </a:t>
            </a:r>
          </a:p>
          <a:p>
            <a:pPr algn="l" rtl="0"/>
            <a:r>
              <a:rPr lang="en-US" sz="3600" dirty="0" smtClean="0"/>
              <a:t>and in up to 60% of those in whom hospital stay has been prolonged because of postoperative complications.</a:t>
            </a:r>
          </a:p>
          <a:p>
            <a:pPr algn="l" rtl="0"/>
            <a:r>
              <a:rPr lang="en-US" sz="3600" dirty="0" smtClean="0"/>
              <a:t>Patients who suffer starvation or have signs of malnutrition have a higher risk of complications and an increased risk of death</a:t>
            </a:r>
          </a:p>
        </p:txBody>
      </p:sp>
    </p:spTree>
    <p:extLst>
      <p:ext uri="{BB962C8B-B14F-4D97-AF65-F5344CB8AC3E}">
        <p14:creationId xmlns:p14="http://schemas.microsoft.com/office/powerpoint/2010/main" val="2390905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820472" cy="659735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Fat</a:t>
            </a:r>
          </a:p>
          <a:p>
            <a:pPr algn="l" rtl="0"/>
            <a:r>
              <a:rPr lang="en-US" dirty="0"/>
              <a:t>Dietary fat is composed of triglycerides of predominantly four</a:t>
            </a:r>
          </a:p>
          <a:p>
            <a:pPr algn="l" rtl="0"/>
            <a:r>
              <a:rPr lang="en-US" dirty="0"/>
              <a:t>long-chain fatty acids. There are two saturated fatty </a:t>
            </a:r>
            <a:r>
              <a:rPr lang="en-US" dirty="0" smtClean="0"/>
              <a:t>acids (palmitic </a:t>
            </a:r>
            <a:r>
              <a:rPr lang="en-US" dirty="0"/>
              <a:t>(C16) and stearic (C18</a:t>
            </a:r>
            <a:r>
              <a:rPr lang="en-US" dirty="0" smtClean="0"/>
              <a:t>))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and two unsaturated </a:t>
            </a:r>
            <a:r>
              <a:rPr lang="en-US" dirty="0" smtClean="0"/>
              <a:t>fatty acids </a:t>
            </a:r>
            <a:r>
              <a:rPr lang="en-US" dirty="0"/>
              <a:t>(oleic (</a:t>
            </a:r>
            <a:r>
              <a:rPr lang="en-US" dirty="0" smtClean="0"/>
              <a:t>C18) </a:t>
            </a:r>
            <a:r>
              <a:rPr lang="en-US" dirty="0"/>
              <a:t>and linoleic (</a:t>
            </a:r>
            <a:r>
              <a:rPr lang="en-US" dirty="0" smtClean="0"/>
              <a:t>C18)).</a:t>
            </a:r>
          </a:p>
          <a:p>
            <a:pPr algn="l" rtl="0"/>
            <a:r>
              <a:rPr lang="en-US" dirty="0"/>
              <a:t>The unsaturated fatty </a:t>
            </a:r>
            <a:r>
              <a:rPr lang="en-US" dirty="0" smtClean="0"/>
              <a:t>acids are </a:t>
            </a:r>
            <a:r>
              <a:rPr lang="en-US" dirty="0"/>
              <a:t>considered essential because they cannot be </a:t>
            </a:r>
            <a:r>
              <a:rPr lang="en-US" dirty="0" err="1" smtClean="0"/>
              <a:t>synthesised</a:t>
            </a:r>
            <a:r>
              <a:rPr lang="en-US" dirty="0" smtClean="0"/>
              <a:t> in </a:t>
            </a:r>
            <a:r>
              <a:rPr lang="en-US" dirty="0"/>
              <a:t>vivo from non-dietary sources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Safe and non-toxic fat emulsions based upon long-chain</a:t>
            </a:r>
          </a:p>
          <a:p>
            <a:pPr algn="l" rtl="0"/>
            <a:r>
              <a:rPr lang="en-US" dirty="0"/>
              <a:t>triglycerides (LCTs) have been commercially </a:t>
            </a:r>
            <a:r>
              <a:rPr lang="en-US" dirty="0" smtClean="0"/>
              <a:t>available These </a:t>
            </a:r>
            <a:r>
              <a:rPr lang="en-US" dirty="0"/>
              <a:t>emulsions provide a calorically </a:t>
            </a:r>
            <a:r>
              <a:rPr lang="en-US" dirty="0" smtClean="0"/>
              <a:t>dense product </a:t>
            </a:r>
            <a:r>
              <a:rPr lang="en-US" dirty="0"/>
              <a:t>(9 kcal/g) and are now routinely used to </a:t>
            </a:r>
            <a:r>
              <a:rPr lang="en-US" dirty="0" err="1" smtClean="0"/>
              <a:t>supplemen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84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/>
              <a:t>Energy during parenteral nutrition should be given </a:t>
            </a:r>
            <a:r>
              <a:rPr lang="en-US" sz="3200" dirty="0" smtClean="0"/>
              <a:t>as a </a:t>
            </a:r>
            <a:r>
              <a:rPr lang="en-US" sz="3200" dirty="0"/>
              <a:t>mixture of fat together with glucose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/>
              <a:t>basal requirements for</a:t>
            </a:r>
          </a:p>
          <a:p>
            <a:pPr algn="l" rtl="0"/>
            <a:r>
              <a:rPr lang="en-US" sz="3200" dirty="0"/>
              <a:t>glucose (100–200 g/day</a:t>
            </a:r>
            <a:r>
              <a:rPr lang="en-US" sz="3200" dirty="0" smtClean="0"/>
              <a:t>)</a:t>
            </a:r>
          </a:p>
          <a:p>
            <a:pPr algn="l" rtl="0"/>
            <a:r>
              <a:rPr lang="en-US" sz="3200" dirty="0" smtClean="0"/>
              <a:t> </a:t>
            </a:r>
            <a:r>
              <a:rPr lang="en-US" sz="3200" dirty="0"/>
              <a:t>and essential fatty acids (</a:t>
            </a:r>
            <a:r>
              <a:rPr lang="en-US" sz="3200" dirty="0" smtClean="0"/>
              <a:t>100–200g/week</a:t>
            </a:r>
            <a:r>
              <a:rPr lang="en-US" sz="3200" dirty="0"/>
              <a:t>)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315343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Protein</a:t>
            </a:r>
          </a:p>
          <a:p>
            <a:pPr algn="l" rtl="0"/>
            <a:r>
              <a:rPr lang="en-US" sz="2800" dirty="0"/>
              <a:t>The basic requirement for nitrogen in patients </a:t>
            </a:r>
            <a:r>
              <a:rPr lang="en-US" sz="2800" dirty="0" smtClean="0"/>
              <a:t>without pre-existing malnutrition </a:t>
            </a:r>
            <a:r>
              <a:rPr lang="en-US" sz="2800" dirty="0"/>
              <a:t>and without metabolic stress </a:t>
            </a:r>
            <a:r>
              <a:rPr lang="en-US" sz="2800" dirty="0" smtClean="0"/>
              <a:t>is 0.10–0.15 </a:t>
            </a:r>
            <a:r>
              <a:rPr lang="en-US" sz="2800" dirty="0"/>
              <a:t>g/kg per day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/>
              <a:t>Vitamins, minerals and trace </a:t>
            </a:r>
            <a:r>
              <a:rPr lang="en-US" sz="2800" dirty="0" smtClean="0"/>
              <a:t>elements</a:t>
            </a:r>
          </a:p>
          <a:p>
            <a:pPr algn="l" rtl="0"/>
            <a:r>
              <a:rPr lang="en-US" sz="2800" dirty="0"/>
              <a:t>these are all essential </a:t>
            </a:r>
            <a:r>
              <a:rPr lang="en-US" sz="2800" dirty="0" smtClean="0"/>
              <a:t>components of </a:t>
            </a:r>
            <a:r>
              <a:rPr lang="en-US" sz="2800" dirty="0"/>
              <a:t>nutritional regimes. The water-soluble </a:t>
            </a:r>
            <a:r>
              <a:rPr lang="en-US" sz="2800" dirty="0" smtClean="0"/>
              <a:t>vitamins B </a:t>
            </a:r>
            <a:r>
              <a:rPr lang="en-US" sz="2800" dirty="0"/>
              <a:t>and C act as coenzymes in collagen formation and </a:t>
            </a:r>
            <a:r>
              <a:rPr lang="en-US" sz="2800" dirty="0" smtClean="0"/>
              <a:t>wound healing</a:t>
            </a:r>
            <a:r>
              <a:rPr lang="en-US" sz="2800" dirty="0"/>
              <a:t>. Postoperatively, the vitamin C requirement </a:t>
            </a:r>
            <a:r>
              <a:rPr lang="en-US" sz="2800" dirty="0" smtClean="0"/>
              <a:t>increases to </a:t>
            </a:r>
            <a:r>
              <a:rPr lang="en-US" sz="2800" dirty="0"/>
              <a:t>60–80 mg/day.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317844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FLUID AND NUTRITIONAL</a:t>
            </a:r>
            <a:br>
              <a:rPr lang="en-US" sz="2700" dirty="0"/>
            </a:br>
            <a:r>
              <a:rPr lang="en-US" sz="2700" dirty="0"/>
              <a:t>CONSEQUENCES OF</a:t>
            </a:r>
            <a:br>
              <a:rPr lang="en-US" sz="2700" dirty="0"/>
            </a:br>
            <a:r>
              <a:rPr lang="en-US" sz="3100" dirty="0"/>
              <a:t>INTESTINAL RESECTION</a:t>
            </a:r>
            <a:endParaRPr lang="ar-IQ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/>
              <a:t>Up to 50% of the small intestine can be surgically </a:t>
            </a:r>
            <a:r>
              <a:rPr lang="en-US" sz="3200" dirty="0" smtClean="0"/>
              <a:t>removed or </a:t>
            </a:r>
            <a:r>
              <a:rPr lang="en-US" sz="3200" dirty="0"/>
              <a:t>bypassed without permanent deleterious effects. </a:t>
            </a:r>
            <a:r>
              <a:rPr lang="en-US" sz="3200" dirty="0" smtClean="0"/>
              <a:t>With extensive </a:t>
            </a:r>
            <a:r>
              <a:rPr lang="en-US" sz="3200" dirty="0"/>
              <a:t>resection (&lt;150 cm of remaining small intestine</a:t>
            </a:r>
            <a:r>
              <a:rPr lang="en-US" sz="3200" dirty="0" smtClean="0"/>
              <a:t>), metabolic </a:t>
            </a:r>
            <a:r>
              <a:rPr lang="en-US" sz="3200" dirty="0"/>
              <a:t>and nutritional consequences arise, resulting in </a:t>
            </a:r>
            <a:r>
              <a:rPr lang="en-US" sz="3200" dirty="0" smtClean="0"/>
              <a:t>the disease </a:t>
            </a:r>
            <a:r>
              <a:rPr lang="en-US" sz="3200" dirty="0"/>
              <a:t>entity known as short bowel syndrome.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696997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bowel motility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500" dirty="0" smtClean="0"/>
              <a:t>Motility slower in ileum with more fluid and sodium absorption ability than jejunum .</a:t>
            </a:r>
          </a:p>
          <a:p>
            <a:pPr algn="l" rtl="0"/>
            <a:r>
              <a:rPr lang="en-US" sz="3500" dirty="0" smtClean="0"/>
              <a:t>Absorption of bile salt and </a:t>
            </a:r>
            <a:r>
              <a:rPr lang="en-US" sz="3500" dirty="0" err="1" smtClean="0"/>
              <a:t>vit</a:t>
            </a:r>
            <a:r>
              <a:rPr lang="en-US" sz="3500" dirty="0" smtClean="0"/>
              <a:t> B12 occur at ileum</a:t>
            </a:r>
          </a:p>
          <a:p>
            <a:pPr algn="l" rtl="0"/>
            <a:r>
              <a:rPr lang="en-US" sz="3500" dirty="0" smtClean="0"/>
              <a:t>Colon ability to absorb water reach 90% ( transit time 24 to 150 </a:t>
            </a:r>
            <a:r>
              <a:rPr lang="en-US" sz="3500" dirty="0" err="1" smtClean="0"/>
              <a:t>hr</a:t>
            </a:r>
            <a:r>
              <a:rPr lang="en-US" sz="3500" dirty="0" smtClean="0"/>
              <a:t>) in addition fragment carbohydrate to produce short chain fatty acid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04152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resection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Resection of proximal jejunum results in no significant </a:t>
            </a:r>
            <a:r>
              <a:rPr lang="en-US" dirty="0" smtClean="0"/>
              <a:t>alterations in </a:t>
            </a:r>
            <a:r>
              <a:rPr lang="en-US" dirty="0"/>
              <a:t>fluid and electrolyte </a:t>
            </a:r>
            <a:r>
              <a:rPr lang="en-US" dirty="0" smtClean="0"/>
              <a:t>levels</a:t>
            </a:r>
          </a:p>
          <a:p>
            <a:pPr algn="l" rtl="0"/>
            <a:r>
              <a:rPr lang="en-US" dirty="0"/>
              <a:t>Resection of ileum results in a significant enhancement</a:t>
            </a:r>
          </a:p>
          <a:p>
            <a:pPr marL="0" indent="0" algn="l" rtl="0">
              <a:buNone/>
            </a:pPr>
            <a:r>
              <a:rPr lang="en-US" dirty="0" smtClean="0"/>
              <a:t> of </a:t>
            </a:r>
            <a:r>
              <a:rPr lang="en-US" dirty="0"/>
              <a:t>gastric motility and acceleration of intestinal transit. </a:t>
            </a:r>
            <a:r>
              <a:rPr lang="en-US" dirty="0" smtClean="0"/>
              <a:t>Following </a:t>
            </a:r>
            <a:r>
              <a:rPr lang="en-US" dirty="0" err="1" smtClean="0"/>
              <a:t>ileal</a:t>
            </a:r>
            <a:r>
              <a:rPr lang="en-US" dirty="0" smtClean="0"/>
              <a:t> </a:t>
            </a:r>
            <a:r>
              <a:rPr lang="en-US" dirty="0"/>
              <a:t>resection, the colon receives a much larger </a:t>
            </a:r>
            <a:r>
              <a:rPr lang="en-US" dirty="0" smtClean="0"/>
              <a:t>volume of </a:t>
            </a:r>
            <a:r>
              <a:rPr lang="en-US" dirty="0"/>
              <a:t>fluid and electrolytes and it also receives bile </a:t>
            </a:r>
            <a:r>
              <a:rPr lang="en-US" dirty="0" smtClean="0"/>
              <a:t>salts, which </a:t>
            </a:r>
            <a:r>
              <a:rPr lang="en-US" dirty="0"/>
              <a:t>reduce its ability to absorb salt and water, </a:t>
            </a:r>
            <a:r>
              <a:rPr lang="en-US" dirty="0" smtClean="0"/>
              <a:t>resulting in </a:t>
            </a:r>
            <a:r>
              <a:rPr lang="en-US" dirty="0" err="1"/>
              <a:t>diarrhoea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56455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ARTIFICIAL NUTRITIONAL</a:t>
            </a:r>
            <a:br>
              <a:rPr lang="en-US" dirty="0"/>
            </a:br>
            <a:r>
              <a:rPr lang="en-US" dirty="0"/>
              <a:t>SUPPORT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Any patient </a:t>
            </a:r>
            <a:r>
              <a:rPr lang="en-US" sz="3200" dirty="0"/>
              <a:t>who has sustained 5 days of inadequate intake or </a:t>
            </a:r>
            <a:r>
              <a:rPr lang="en-US" sz="3200" dirty="0" smtClean="0"/>
              <a:t>who is </a:t>
            </a:r>
            <a:r>
              <a:rPr lang="en-US" sz="3200" dirty="0"/>
              <a:t>anticipated to have no or inadequate intake for this </a:t>
            </a:r>
            <a:r>
              <a:rPr lang="en-US" sz="3200" dirty="0" smtClean="0"/>
              <a:t>period should </a:t>
            </a:r>
            <a:r>
              <a:rPr lang="en-US" sz="3200" dirty="0"/>
              <a:t>be considered for nutritional support.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266084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Enteral nutrition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means delivery of nutrients </a:t>
            </a:r>
            <a:r>
              <a:rPr lang="en-US" sz="2800" dirty="0" smtClean="0"/>
              <a:t>into the </a:t>
            </a:r>
            <a:r>
              <a:rPr lang="en-US" sz="2800" dirty="0"/>
              <a:t>gastrointestinal tract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/>
              <a:t>This can be achieved with </a:t>
            </a:r>
            <a:r>
              <a:rPr lang="en-US" sz="2800" dirty="0" smtClean="0"/>
              <a:t>normal food</a:t>
            </a:r>
            <a:r>
              <a:rPr lang="en-US" sz="2800" dirty="0"/>
              <a:t>, oral supplements (sip feeding) or with a variety of </a:t>
            </a:r>
            <a:r>
              <a:rPr lang="en-US" sz="2800" dirty="0" smtClean="0"/>
              <a:t>tube feeding techniques </a:t>
            </a:r>
            <a:r>
              <a:rPr lang="en-US" sz="2800" dirty="0"/>
              <a:t>delivering food into the stomach, </a:t>
            </a:r>
            <a:r>
              <a:rPr lang="en-US" sz="2800" dirty="0" smtClean="0"/>
              <a:t>duodenum or </a:t>
            </a:r>
            <a:r>
              <a:rPr lang="en-US" sz="2800" dirty="0"/>
              <a:t>jejunum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/>
              <a:t>A variety of nutrient formulations are available for </a:t>
            </a:r>
            <a:r>
              <a:rPr lang="en-US" sz="2800" dirty="0" smtClean="0"/>
              <a:t>enteral feeding</a:t>
            </a:r>
            <a:r>
              <a:rPr lang="en-US" sz="2800" dirty="0"/>
              <a:t>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042692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Sip feeding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Commercially available supplementary sip feeds are used in</a:t>
            </a:r>
          </a:p>
          <a:p>
            <a:pPr algn="l" rtl="0"/>
            <a:r>
              <a:rPr lang="en-US" dirty="0"/>
              <a:t>patients who can drink but whose appetites are impaired or</a:t>
            </a:r>
          </a:p>
          <a:p>
            <a:pPr algn="l" rtl="0"/>
            <a:r>
              <a:rPr lang="en-US" dirty="0"/>
              <a:t>in whom adequate intakes cannot be maintained with </a:t>
            </a:r>
            <a:r>
              <a:rPr lang="en-US" dirty="0" err="1" smtClean="0"/>
              <a:t>adlibitum</a:t>
            </a:r>
            <a:r>
              <a:rPr lang="en-US" dirty="0" smtClean="0"/>
              <a:t> </a:t>
            </a:r>
            <a:r>
              <a:rPr lang="en-US" dirty="0"/>
              <a:t>intakes. These feeds typically provide 200 kcal and</a:t>
            </a:r>
          </a:p>
          <a:p>
            <a:pPr algn="l" rtl="0"/>
            <a:r>
              <a:rPr lang="en-US" dirty="0"/>
              <a:t>2 g of nitrogen per 200 mL carton.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30690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Tube-feeding techniques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/>
              <a:t>Enteral nutrition can be achieved using conventional </a:t>
            </a:r>
            <a:r>
              <a:rPr lang="en-US" sz="3200" dirty="0" smtClean="0"/>
              <a:t>nasogastric tubes </a:t>
            </a:r>
            <a:r>
              <a:rPr lang="en-US" sz="3200" dirty="0"/>
              <a:t>(Ryle’s), fine-bore feeding tubes inserted </a:t>
            </a:r>
            <a:r>
              <a:rPr lang="en-US" sz="3200" dirty="0" smtClean="0"/>
              <a:t>into the </a:t>
            </a:r>
            <a:r>
              <a:rPr lang="en-US" sz="3200" dirty="0"/>
              <a:t>stomach, surgical or percutaneous endoscopic </a:t>
            </a:r>
            <a:r>
              <a:rPr lang="en-US" sz="3200" dirty="0" smtClean="0"/>
              <a:t>gastrostomy (PEG</a:t>
            </a:r>
            <a:r>
              <a:rPr lang="en-US" sz="3200" dirty="0"/>
              <a:t>) or, finally, </a:t>
            </a:r>
            <a:r>
              <a:rPr lang="en-US" sz="3200" dirty="0" err="1"/>
              <a:t>postpyloric</a:t>
            </a:r>
            <a:r>
              <a:rPr lang="en-US" sz="3200" dirty="0"/>
              <a:t> feeding </a:t>
            </a:r>
            <a:r>
              <a:rPr lang="en-US" sz="3200" dirty="0" err="1"/>
              <a:t>utilising</a:t>
            </a:r>
            <a:r>
              <a:rPr lang="en-US" sz="3200" dirty="0"/>
              <a:t> </a:t>
            </a:r>
            <a:r>
              <a:rPr lang="en-US" sz="3200" dirty="0" err="1" smtClean="0"/>
              <a:t>nasojejunal</a:t>
            </a:r>
            <a:r>
              <a:rPr lang="en-US" sz="3200" dirty="0" smtClean="0"/>
              <a:t> tubes </a:t>
            </a:r>
            <a:r>
              <a:rPr lang="en-US" sz="3200" dirty="0"/>
              <a:t>or various types of </a:t>
            </a:r>
            <a:r>
              <a:rPr lang="en-US" sz="3200" dirty="0" err="1"/>
              <a:t>jejunostomy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54815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Metabolic response to</a:t>
            </a:r>
            <a:br>
              <a:rPr lang="en-US" dirty="0" smtClean="0"/>
            </a:br>
            <a:r>
              <a:rPr lang="en-US" dirty="0" smtClean="0"/>
              <a:t>starvation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After a short fast, lasting 12 hours or less, most food from the last meal will have been absorbed.</a:t>
            </a:r>
          </a:p>
          <a:p>
            <a:pPr algn="l" rtl="0"/>
            <a:r>
              <a:rPr lang="en-US" sz="3200" dirty="0" smtClean="0"/>
              <a:t>Plasma insulin levels fall and glucagon levels rise, which facilitates the conversion of liver glycogen (approximately 200 g) into glucose.</a:t>
            </a:r>
          </a:p>
          <a:p>
            <a:pPr algn="l" rtl="0"/>
            <a:r>
              <a:rPr lang="en-US" sz="3200" dirty="0" smtClean="0"/>
              <a:t>Additional stores of</a:t>
            </a:r>
          </a:p>
          <a:p>
            <a:pPr algn="l" rtl="0"/>
            <a:r>
              <a:rPr lang="en-US" sz="3200" dirty="0" smtClean="0"/>
              <a:t>glycogen exist in muscle (500 g), but these cannot be </a:t>
            </a:r>
            <a:r>
              <a:rPr lang="en-US" sz="3200" dirty="0" err="1" smtClean="0"/>
              <a:t>utilised</a:t>
            </a:r>
            <a:r>
              <a:rPr lang="en-US" sz="3200" dirty="0"/>
              <a:t> </a:t>
            </a:r>
            <a:r>
              <a:rPr lang="en-US" sz="3200" dirty="0" smtClean="0"/>
              <a:t>directly.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249586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48680"/>
            <a:ext cx="7920880" cy="55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515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505347"/>
            <a:ext cx="32072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31236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411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2550" y="2623425"/>
            <a:ext cx="3356100" cy="22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705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60648"/>
            <a:ext cx="885698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5296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Parenteral </a:t>
            </a:r>
            <a:r>
              <a:rPr lang="en-US" dirty="0" smtClean="0"/>
              <a:t>nutrition TPN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is defined as the </a:t>
            </a:r>
            <a:r>
              <a:rPr lang="en-US" dirty="0" smtClean="0"/>
              <a:t>provision of </a:t>
            </a:r>
            <a:r>
              <a:rPr lang="en-US" dirty="0"/>
              <a:t>all nutritional requirements by means of the </a:t>
            </a:r>
            <a:r>
              <a:rPr lang="en-US" dirty="0" smtClean="0"/>
              <a:t>intravenous route </a:t>
            </a:r>
            <a:r>
              <a:rPr lang="en-US" dirty="0"/>
              <a:t>and without the use of the gastrointestinal </a:t>
            </a:r>
            <a:r>
              <a:rPr lang="en-US" dirty="0" smtClean="0"/>
              <a:t>tract</a:t>
            </a:r>
          </a:p>
          <a:p>
            <a:pPr algn="l" rtl="0"/>
            <a:r>
              <a:rPr lang="en-US" dirty="0"/>
              <a:t>Parenteral nutrition is indicated when energy and </a:t>
            </a:r>
            <a:r>
              <a:rPr lang="en-US" dirty="0" smtClean="0"/>
              <a:t>protein needs </a:t>
            </a:r>
            <a:r>
              <a:rPr lang="en-US" dirty="0"/>
              <a:t>cannot be met by the enteral administration of these</a:t>
            </a:r>
          </a:p>
          <a:p>
            <a:pPr marL="0" indent="0" algn="l" rtl="0">
              <a:buNone/>
            </a:pPr>
            <a:r>
              <a:rPr lang="en-US" dirty="0" smtClean="0"/>
              <a:t>      substrates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most frequent clinical indications relate to</a:t>
            </a:r>
          </a:p>
          <a:p>
            <a:pPr algn="l" rtl="0"/>
            <a:r>
              <a:rPr lang="en-US" dirty="0"/>
              <a:t>those patients who have undergone massive resection of the</a:t>
            </a:r>
          </a:p>
          <a:p>
            <a:pPr algn="l" rtl="0"/>
            <a:r>
              <a:rPr lang="en-US" dirty="0"/>
              <a:t>small intestine, who have intestinal fistula or who have prolonged</a:t>
            </a:r>
          </a:p>
          <a:p>
            <a:pPr algn="l" rtl="0"/>
            <a:r>
              <a:rPr lang="en-US" dirty="0"/>
              <a:t>intestinal failure for other reasons.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04869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/>
              <a:t>TPN can be administered either by a catheter inserted in </a:t>
            </a:r>
            <a:r>
              <a:rPr lang="en-US" sz="3600" dirty="0" smtClean="0"/>
              <a:t>the central </a:t>
            </a:r>
            <a:r>
              <a:rPr lang="en-US" sz="3600" dirty="0"/>
              <a:t>vein or via a peripheral line</a:t>
            </a:r>
            <a:r>
              <a:rPr lang="en-US" sz="3600" dirty="0" smtClean="0"/>
              <a:t>.</a:t>
            </a:r>
          </a:p>
          <a:p>
            <a:pPr algn="l" rtl="0"/>
            <a:r>
              <a:rPr lang="en-US" sz="3600" dirty="0"/>
              <a:t>Peripheral feeding is appropriate for short-term feeding of </a:t>
            </a:r>
            <a:r>
              <a:rPr lang="en-US" sz="3600" dirty="0" smtClean="0"/>
              <a:t>up to </a:t>
            </a:r>
            <a:r>
              <a:rPr lang="en-US" sz="3600" dirty="0"/>
              <a:t>2 weeks</a:t>
            </a:r>
            <a:r>
              <a:rPr lang="en-US" sz="3600" dirty="0" smtClean="0"/>
              <a:t>.</a:t>
            </a:r>
          </a:p>
          <a:p>
            <a:pPr algn="l" rtl="0"/>
            <a:r>
              <a:rPr lang="en-US" sz="3600" dirty="0"/>
              <a:t>central venous route </a:t>
            </a:r>
            <a:r>
              <a:rPr lang="en-US" sz="3600" dirty="0" smtClean="0"/>
              <a:t>the </a:t>
            </a:r>
            <a:r>
              <a:rPr lang="en-US" sz="3600" dirty="0"/>
              <a:t>catheter </a:t>
            </a:r>
            <a:r>
              <a:rPr lang="en-US" sz="3600" dirty="0" smtClean="0"/>
              <a:t>can be </a:t>
            </a:r>
            <a:r>
              <a:rPr lang="en-US" sz="3600" dirty="0"/>
              <a:t>inserted via the subclavian or internal or external </a:t>
            </a:r>
            <a:r>
              <a:rPr lang="en-US" sz="3600" dirty="0" smtClean="0"/>
              <a:t>jugular vein</a:t>
            </a:r>
            <a:r>
              <a:rPr lang="en-US" sz="3600" dirty="0"/>
              <a:t>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348711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5750" y="2198309"/>
            <a:ext cx="4169700" cy="307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190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1662" y="1671674"/>
            <a:ext cx="4957875" cy="412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813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9288" y="1447800"/>
            <a:ext cx="424262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954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Refeeding </a:t>
            </a:r>
            <a:r>
              <a:rPr lang="en-US" dirty="0"/>
              <a:t>syndrome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928992" cy="540060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This syndrome is </a:t>
            </a:r>
            <a:r>
              <a:rPr lang="en-US" sz="2400" dirty="0" err="1"/>
              <a:t>characterised</a:t>
            </a:r>
            <a:r>
              <a:rPr lang="en-US" sz="2400" dirty="0"/>
              <a:t> by severe fluid and </a:t>
            </a:r>
            <a:r>
              <a:rPr lang="en-US" sz="2400" dirty="0" smtClean="0"/>
              <a:t>electrolyte shifts </a:t>
            </a:r>
            <a:r>
              <a:rPr lang="en-US" sz="2400" dirty="0"/>
              <a:t>in malnourished patients undergoing refeeding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/>
              <a:t>occur with either enteral or parenteral nutrition, but is </a:t>
            </a:r>
            <a:r>
              <a:rPr lang="en-US" sz="2400" dirty="0" smtClean="0"/>
              <a:t>more common </a:t>
            </a:r>
            <a:r>
              <a:rPr lang="en-US" sz="2400" dirty="0"/>
              <a:t>with the </a:t>
            </a:r>
            <a:r>
              <a:rPr lang="en-US" sz="2400" dirty="0" smtClean="0"/>
              <a:t>latter.</a:t>
            </a:r>
          </a:p>
          <a:p>
            <a:pPr algn="l" rtl="0"/>
            <a:r>
              <a:rPr lang="en-US" sz="2400" dirty="0"/>
              <a:t>It results in </a:t>
            </a:r>
            <a:r>
              <a:rPr lang="en-US" sz="2400" dirty="0" err="1" smtClean="0"/>
              <a:t>hypophosphataemia</a:t>
            </a:r>
            <a:r>
              <a:rPr lang="en-US" sz="2400" dirty="0" smtClean="0"/>
              <a:t>, hypocalcaemia </a:t>
            </a:r>
            <a:r>
              <a:rPr lang="en-US" sz="2400" dirty="0"/>
              <a:t>and hypomagnesaemia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/>
              <a:t>can result in altered myocardial function, arrhythmias,</a:t>
            </a:r>
          </a:p>
          <a:p>
            <a:pPr algn="l" rtl="0"/>
            <a:r>
              <a:rPr lang="en-US" sz="2400" dirty="0"/>
              <a:t>deteriorating respiratory function, liver dysfunction, </a:t>
            </a:r>
            <a:r>
              <a:rPr lang="en-US" sz="2400" dirty="0" smtClean="0"/>
              <a:t>seizures, confusion</a:t>
            </a:r>
            <a:r>
              <a:rPr lang="en-US" sz="2400" dirty="0"/>
              <a:t>, coma, tetany and death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/>
              <a:t>Calorie</a:t>
            </a:r>
          </a:p>
          <a:p>
            <a:pPr algn="l" rtl="0"/>
            <a:r>
              <a:rPr lang="en-US" sz="2400" dirty="0"/>
              <a:t>delivery should be increased slowly and vitamins administered</a:t>
            </a:r>
          </a:p>
          <a:p>
            <a:pPr algn="l" rtl="0"/>
            <a:r>
              <a:rPr lang="en-US" sz="2400" dirty="0"/>
              <a:t>regularly. </a:t>
            </a:r>
            <a:r>
              <a:rPr lang="en-US" sz="2400" dirty="0" err="1"/>
              <a:t>Hypophosphataemia</a:t>
            </a:r>
            <a:r>
              <a:rPr lang="en-US" sz="2400" dirty="0"/>
              <a:t> and hypomagnesaemia</a:t>
            </a:r>
          </a:p>
          <a:p>
            <a:pPr algn="l" rtl="0"/>
            <a:r>
              <a:rPr lang="en-US" sz="2400" dirty="0"/>
              <a:t>require treatment.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19394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/>
              <a:t>After 24 </a:t>
            </a:r>
            <a:r>
              <a:rPr lang="en-US" sz="3200" dirty="0" err="1" smtClean="0"/>
              <a:t>hr</a:t>
            </a:r>
            <a:r>
              <a:rPr lang="en-US" sz="3200" dirty="0" smtClean="0"/>
              <a:t> glycogen stores are depleted and de novo glucose production from non-carbohydrate precursors (gluconeogenesis) takes place, predominantly in the liver.</a:t>
            </a:r>
          </a:p>
          <a:p>
            <a:pPr algn="l" rtl="0"/>
            <a:r>
              <a:rPr lang="en-US" sz="3200" dirty="0" smtClean="0"/>
              <a:t>Most of this glucose is derived from the breakdown of amino acids, particularly glutamine and alanine as a result of catabolism of skeletal muscle (up to 75 g per day).</a:t>
            </a:r>
          </a:p>
          <a:p>
            <a:pPr algn="l" rtl="0"/>
            <a:r>
              <a:rPr lang="en-US" sz="3200" dirty="0" smtClean="0"/>
              <a:t>With more prolonged fasting, there is an increased reliance on fat oxidation to meet energy requirements.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38992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after 48–72 hours of fasting, the central nervous system may adapt to using ketone bodies as their primary fuel source. </a:t>
            </a:r>
          </a:p>
          <a:p>
            <a:pPr algn="l" rtl="0"/>
            <a:r>
              <a:rPr lang="en-US" sz="3200" dirty="0" smtClean="0"/>
              <a:t>This conversion to a ‘fat fuel economy’ reduces the need for muscle breakdown by up to 55 g per day.</a:t>
            </a:r>
          </a:p>
          <a:p>
            <a:pPr algn="l" rtl="0"/>
            <a:r>
              <a:rPr lang="en-US" sz="3200" dirty="0" smtClean="0"/>
              <a:t>In addition , significant reduction in the resting energy expenditure,  mediated by a decline in the conversion of inactive thyroxine (T4) to active tri-iodothyronine (T3). Despite these adaptive responses, there remains an obligatory glucose</a:t>
            </a:r>
          </a:p>
          <a:p>
            <a:pPr algn="l" rtl="0"/>
            <a:r>
              <a:rPr lang="en-US" sz="3200" dirty="0" smtClean="0"/>
              <a:t>requirement of about 200 g per day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7153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56376" cy="613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83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0" i="0" u="none" strike="noStrike" baseline="0" dirty="0" smtClean="0">
                <a:solidFill>
                  <a:srgbClr val="52D60A"/>
                </a:solidFill>
                <a:latin typeface="Aileron-Black"/>
              </a:rPr>
              <a:t>Summary box 19.1</a:t>
            </a:r>
          </a:p>
          <a:p>
            <a:pPr algn="l"/>
            <a:r>
              <a:rPr lang="en-US" sz="3600" b="1" i="0" u="none" strike="noStrike" baseline="0" dirty="0" smtClean="0">
                <a:solidFill>
                  <a:srgbClr val="52D60A"/>
                </a:solidFill>
                <a:latin typeface="Aileron-SemiBold"/>
              </a:rPr>
              <a:t>Metabolic response to starvation</a:t>
            </a:r>
          </a:p>
          <a:p>
            <a:pPr algn="l"/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Std"/>
              </a:rPr>
              <a:t>●</a:t>
            </a:r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ITC"/>
              </a:rPr>
              <a:t>●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LTStd-Roman"/>
              </a:rPr>
              <a:t>Low plasma insulin</a:t>
            </a:r>
          </a:p>
          <a:p>
            <a:pPr algn="l"/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Std"/>
              </a:rPr>
              <a:t>●</a:t>
            </a:r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ITC"/>
              </a:rPr>
              <a:t>●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LTStd-Roman"/>
              </a:rPr>
              <a:t>High plasma glucagon</a:t>
            </a:r>
          </a:p>
          <a:p>
            <a:pPr algn="l"/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Std"/>
              </a:rPr>
              <a:t>●</a:t>
            </a:r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ITC"/>
              </a:rPr>
              <a:t>●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LTStd-Roman"/>
              </a:rPr>
              <a:t>Hepatic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HelveticaNeueLTStd-Roman"/>
              </a:rPr>
              <a:t>glycogenolysis</a:t>
            </a:r>
            <a:endParaRPr lang="en-US" b="0" i="0" u="none" strike="noStrike" baseline="0" dirty="0" smtClean="0">
              <a:solidFill>
                <a:srgbClr val="000000"/>
              </a:solidFill>
              <a:latin typeface="HelveticaNeueLTStd-Roman"/>
            </a:endParaRPr>
          </a:p>
          <a:p>
            <a:pPr algn="l"/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Std"/>
              </a:rPr>
              <a:t>●</a:t>
            </a:r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ITC"/>
              </a:rPr>
              <a:t>●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LTStd-Roman"/>
              </a:rPr>
              <a:t>Protein catabolism</a:t>
            </a:r>
          </a:p>
          <a:p>
            <a:pPr algn="l"/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Std"/>
              </a:rPr>
              <a:t>●</a:t>
            </a:r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ITC"/>
              </a:rPr>
              <a:t>●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LTStd-Roman"/>
              </a:rPr>
              <a:t>Hepatic gluconeogenesis</a:t>
            </a:r>
          </a:p>
          <a:p>
            <a:pPr algn="l"/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Std"/>
              </a:rPr>
              <a:t>●</a:t>
            </a:r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ITC"/>
              </a:rPr>
              <a:t>●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LTStd-Roman"/>
              </a:rPr>
              <a:t>Lipolysis: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HelveticaNeueLTStd-Roman"/>
              </a:rPr>
              <a:t>mobilisation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LTStd-Roman"/>
              </a:rPr>
              <a:t> of fat stores (increased fat oxidation) –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LTStd-Roman"/>
              </a:rPr>
              <a:t>overall decrease in protein and carbohydrate oxidation</a:t>
            </a:r>
          </a:p>
          <a:p>
            <a:pPr algn="l"/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Std"/>
              </a:rPr>
              <a:t>●</a:t>
            </a:r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ITC"/>
              </a:rPr>
              <a:t>●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LTStd-Roman"/>
              </a:rPr>
              <a:t>Adaptive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HelveticaNeueLTStd-Roman"/>
              </a:rPr>
              <a:t>ketogenesis</a:t>
            </a:r>
            <a:endParaRPr lang="en-US" b="0" i="0" u="none" strike="noStrike" baseline="0" dirty="0" smtClean="0">
              <a:solidFill>
                <a:srgbClr val="000000"/>
              </a:solidFill>
              <a:latin typeface="HelveticaNeueLTStd-Roman"/>
            </a:endParaRPr>
          </a:p>
          <a:p>
            <a:pPr algn="l"/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Std"/>
              </a:rPr>
              <a:t>●</a:t>
            </a:r>
            <a:r>
              <a:rPr lang="en-US" sz="800" b="0" i="0" u="none" strike="noStrike" baseline="0" dirty="0" smtClean="0">
                <a:solidFill>
                  <a:srgbClr val="52D60A"/>
                </a:solidFill>
                <a:latin typeface="ZapfDingbatsITC"/>
              </a:rPr>
              <a:t>●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LTStd-Roman"/>
              </a:rPr>
              <a:t>Reduction in resting energy expenditure (from approximately</a:t>
            </a:r>
          </a:p>
          <a:p>
            <a:pPr marL="0" indent="0" algn="l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LTStd-Roman"/>
              </a:rPr>
              <a:t>25–30 kcal/kg per day to 15–20 kcal/kg per day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0480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Metabolic response to trauma and</a:t>
            </a:r>
            <a:br>
              <a:rPr lang="en-US" dirty="0" smtClean="0"/>
            </a:br>
            <a:r>
              <a:rPr lang="en-US" dirty="0" smtClean="0"/>
              <a:t>sepsis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 contrast to simple starvation, patients with trauma have impaired formation of ketones</a:t>
            </a:r>
          </a:p>
          <a:p>
            <a:pPr algn="l" rtl="0"/>
            <a:r>
              <a:rPr lang="en-US" dirty="0" smtClean="0"/>
              <a:t>breakdown of protein to </a:t>
            </a:r>
            <a:r>
              <a:rPr lang="en-US" dirty="0" err="1" smtClean="0"/>
              <a:t>synthesise</a:t>
            </a:r>
            <a:r>
              <a:rPr lang="en-US" dirty="0" smtClean="0"/>
              <a:t> glucose (gluconeogenesis) cannot be </a:t>
            </a:r>
            <a:r>
              <a:rPr lang="en-US" dirty="0" err="1" smtClean="0"/>
              <a:t>entirel</a:t>
            </a:r>
            <a:r>
              <a:rPr lang="en-US" dirty="0" smtClean="0"/>
              <a:t> prevented by the administration of glucose.</a:t>
            </a:r>
          </a:p>
          <a:p>
            <a:pPr algn="l" rtl="0"/>
            <a:r>
              <a:rPr lang="en-US" dirty="0" smtClean="0"/>
              <a:t>although it is generally accepted that the metabolic response to trauma and sepsis is always associated with ‘</a:t>
            </a:r>
            <a:r>
              <a:rPr lang="en-US" dirty="0" err="1" smtClean="0"/>
              <a:t>hypermetabolism</a:t>
            </a:r>
            <a:r>
              <a:rPr lang="en-US" dirty="0" smtClean="0"/>
              <a:t>’ or </a:t>
            </a:r>
            <a:r>
              <a:rPr lang="en-US" dirty="0" err="1" smtClean="0"/>
              <a:t>hypercatabolism</a:t>
            </a:r>
            <a:r>
              <a:rPr lang="en-US" dirty="0" smtClean="0"/>
              <a:t> There is no evidence to show that the provision of high-energy intake is associated with an amelioration of the catabolic process and it may indeed be harmful; there is mounting evidence for the benefits of permissive underfeeding in critically ill surgical patients.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63604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522</TotalTime>
  <Words>2221</Words>
  <Application>Microsoft Office PowerPoint</Application>
  <PresentationFormat>On-screen Show (4:3)</PresentationFormat>
  <Paragraphs>152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Equity</vt:lpstr>
      <vt:lpstr>Nutrition and fluid therapy</vt:lpstr>
      <vt:lpstr>Learning objectives</vt:lpstr>
      <vt:lpstr>INTRODUCTION</vt:lpstr>
      <vt:lpstr>Metabolic response to starvation</vt:lpstr>
      <vt:lpstr>PowerPoint Presentation</vt:lpstr>
      <vt:lpstr>PowerPoint Presentation</vt:lpstr>
      <vt:lpstr>PowerPoint Presentation</vt:lpstr>
      <vt:lpstr>PowerPoint Presentation</vt:lpstr>
      <vt:lpstr>Metabolic response to trauma and sepsis</vt:lpstr>
      <vt:lpstr>PowerPoint Presentation</vt:lpstr>
      <vt:lpstr>NUTRITIONAL ASSESSMENT</vt:lpstr>
      <vt:lpstr>PowerPoint Presentation</vt:lpstr>
      <vt:lpstr>PowerPoint Presentation</vt:lpstr>
      <vt:lpstr>PowerPoint Presentation</vt:lpstr>
      <vt:lpstr>PowerPoint Presentation</vt:lpstr>
      <vt:lpstr>FLUID AND ELECTROLYTES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NUTRITIONAL REQUIREMENTS</vt:lpstr>
      <vt:lpstr>PowerPoint Presentation</vt:lpstr>
      <vt:lpstr>PowerPoint Presentation</vt:lpstr>
      <vt:lpstr>Macronutrient requirements</vt:lpstr>
      <vt:lpstr>PowerPoint Presentation</vt:lpstr>
      <vt:lpstr>PowerPoint Presentation</vt:lpstr>
      <vt:lpstr>PowerPoint Presentation</vt:lpstr>
      <vt:lpstr>PowerPoint Presentation</vt:lpstr>
      <vt:lpstr>FLUID AND NUTRITIONAL CONSEQUENCES OF INTESTINAL RESECTION</vt:lpstr>
      <vt:lpstr>Small bowel motility</vt:lpstr>
      <vt:lpstr>Effects of resection</vt:lpstr>
      <vt:lpstr>ARTIFICIAL NUTRITIONAL SUPPORT</vt:lpstr>
      <vt:lpstr>Enteral nutrition</vt:lpstr>
      <vt:lpstr>Sip feeding</vt:lpstr>
      <vt:lpstr>Tube-feeding techniques</vt:lpstr>
      <vt:lpstr>PowerPoint Presentation</vt:lpstr>
      <vt:lpstr>PowerPoint Presentation</vt:lpstr>
      <vt:lpstr>PowerPoint Presentation</vt:lpstr>
      <vt:lpstr>PowerPoint Presentation</vt:lpstr>
      <vt:lpstr>Parenteral nutrition TPN</vt:lpstr>
      <vt:lpstr>PowerPoint Presentation</vt:lpstr>
      <vt:lpstr>PowerPoint Presentation</vt:lpstr>
      <vt:lpstr>PowerPoint Presentation</vt:lpstr>
      <vt:lpstr>PowerPoint Presentation</vt:lpstr>
      <vt:lpstr>      Refeeding syndrome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and fluid therapy</dc:title>
  <dc:creator>smanesotak</dc:creator>
  <cp:lastModifiedBy>smanesotak</cp:lastModifiedBy>
  <cp:revision>27</cp:revision>
  <dcterms:created xsi:type="dcterms:W3CDTF">2022-02-22T14:40:45Z</dcterms:created>
  <dcterms:modified xsi:type="dcterms:W3CDTF">2022-03-28T14:51:57Z</dcterms:modified>
</cp:coreProperties>
</file>