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1" r:id="rId7"/>
    <p:sldId id="262" r:id="rId8"/>
    <p:sldId id="268" r:id="rId9"/>
    <p:sldId id="267" r:id="rId10"/>
    <p:sldId id="263" r:id="rId11"/>
    <p:sldId id="278" r:id="rId12"/>
    <p:sldId id="264" r:id="rId13"/>
    <p:sldId id="265" r:id="rId14"/>
    <p:sldId id="269" r:id="rId15"/>
    <p:sldId id="271" r:id="rId16"/>
    <p:sldId id="272" r:id="rId17"/>
    <p:sldId id="273" r:id="rId18"/>
    <p:sldId id="274"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4728DE4-6BA3-486B-BF9D-2877F227A3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21883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28DE4-6BA3-486B-BF9D-2877F227A3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301695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28DE4-6BA3-486B-BF9D-2877F227A3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345109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28DE4-6BA3-486B-BF9D-2877F227A3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411900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728DE4-6BA3-486B-BF9D-2877F227A3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3313378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728DE4-6BA3-486B-BF9D-2877F227A37A}"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50736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728DE4-6BA3-486B-BF9D-2877F227A37A}"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655632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728DE4-6BA3-486B-BF9D-2877F227A37A}"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354960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28DE4-6BA3-486B-BF9D-2877F227A37A}"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74946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728DE4-6BA3-486B-BF9D-2877F227A37A}"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2083541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728DE4-6BA3-486B-BF9D-2877F227A37A}"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C958C-BB5F-4133-983C-BDA46827282E}" type="slidenum">
              <a:rPr lang="en-US" smtClean="0"/>
              <a:t>‹#›</a:t>
            </a:fld>
            <a:endParaRPr lang="en-US"/>
          </a:p>
        </p:txBody>
      </p:sp>
    </p:spTree>
    <p:extLst>
      <p:ext uri="{BB962C8B-B14F-4D97-AF65-F5344CB8AC3E}">
        <p14:creationId xmlns:p14="http://schemas.microsoft.com/office/powerpoint/2010/main" val="32075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28DE4-6BA3-486B-BF9D-2877F227A37A}" type="datetimeFigureOut">
              <a:rPr lang="en-US" smtClean="0"/>
              <a:t>10/23/2024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C958C-BB5F-4133-983C-BDA46827282E}" type="slidenum">
              <a:rPr lang="en-US" smtClean="0"/>
              <a:t>‹#›</a:t>
            </a:fld>
            <a:endParaRPr lang="en-US"/>
          </a:p>
        </p:txBody>
      </p:sp>
    </p:spTree>
    <p:extLst>
      <p:ext uri="{BB962C8B-B14F-4D97-AF65-F5344CB8AC3E}">
        <p14:creationId xmlns:p14="http://schemas.microsoft.com/office/powerpoint/2010/main" val="594205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166" y="2408238"/>
            <a:ext cx="11408899" cy="2387600"/>
          </a:xfrm>
        </p:spPr>
        <p:txBody>
          <a:bodyPr>
            <a:noAutofit/>
          </a:bodyPr>
          <a:lstStyle/>
          <a:p>
            <a:br>
              <a:rPr lang="en-US" sz="6600" b="1" dirty="0">
                <a:solidFill>
                  <a:srgbClr val="FF0000"/>
                </a:solidFill>
              </a:rPr>
            </a:br>
            <a:br>
              <a:rPr lang="en-US" sz="6600" b="1" dirty="0">
                <a:solidFill>
                  <a:srgbClr val="FF0000"/>
                </a:solidFill>
              </a:rPr>
            </a:br>
            <a:br>
              <a:rPr lang="en-US" sz="6600" b="1" dirty="0">
                <a:solidFill>
                  <a:srgbClr val="FF0000"/>
                </a:solidFill>
              </a:rPr>
            </a:br>
            <a:br>
              <a:rPr lang="en-US" sz="6600" b="1" dirty="0">
                <a:solidFill>
                  <a:srgbClr val="FF0000"/>
                </a:solidFill>
              </a:rPr>
            </a:br>
            <a:r>
              <a:rPr lang="en-US" sz="6600" b="1" dirty="0">
                <a:solidFill>
                  <a:srgbClr val="FF0000"/>
                </a:solidFill>
              </a:rPr>
              <a:t>Investigation of an </a:t>
            </a:r>
            <a:br>
              <a:rPr lang="en-US" sz="6600" b="1" dirty="0">
                <a:solidFill>
                  <a:srgbClr val="FF0000"/>
                </a:solidFill>
              </a:rPr>
            </a:br>
            <a:r>
              <a:rPr lang="en-US" sz="6600" b="1" dirty="0">
                <a:solidFill>
                  <a:srgbClr val="FF0000"/>
                </a:solidFill>
              </a:rPr>
              <a:t>epidemic</a:t>
            </a:r>
            <a:br>
              <a:rPr lang="en-US" sz="6600" b="1" dirty="0">
                <a:solidFill>
                  <a:srgbClr val="FF0000"/>
                </a:solidFill>
              </a:rPr>
            </a:br>
            <a:endParaRPr lang="en-US" sz="6600" b="1" dirty="0">
              <a:solidFill>
                <a:srgbClr val="FF0000"/>
              </a:solidFill>
            </a:endParaRPr>
          </a:p>
        </p:txBody>
      </p:sp>
      <p:sp>
        <p:nvSpPr>
          <p:cNvPr id="3" name="Subtitle 2"/>
          <p:cNvSpPr>
            <a:spLocks noGrp="1"/>
          </p:cNvSpPr>
          <p:nvPr>
            <p:ph type="subTitle" idx="1"/>
          </p:nvPr>
        </p:nvSpPr>
        <p:spPr>
          <a:xfrm>
            <a:off x="1648691" y="5416983"/>
            <a:ext cx="9144000" cy="1655762"/>
          </a:xfrm>
        </p:spPr>
        <p:txBody>
          <a:bodyPr>
            <a:normAutofit/>
          </a:bodyPr>
          <a:lstStyle/>
          <a:p>
            <a:r>
              <a:rPr lang="en-US" sz="4400" dirty="0"/>
              <a:t>Prof. Riyadh K Lafta</a:t>
            </a:r>
          </a:p>
        </p:txBody>
      </p:sp>
    </p:spTree>
    <p:extLst>
      <p:ext uri="{BB962C8B-B14F-4D97-AF65-F5344CB8AC3E}">
        <p14:creationId xmlns:p14="http://schemas.microsoft.com/office/powerpoint/2010/main" val="2669819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946" y="299377"/>
            <a:ext cx="11374582" cy="2677656"/>
          </a:xfrm>
          <a:prstGeom prst="rect">
            <a:avLst/>
          </a:prstGeom>
        </p:spPr>
        <p:txBody>
          <a:bodyPr wrap="square">
            <a:spAutoFit/>
          </a:bodyPr>
          <a:lstStyle/>
          <a:p>
            <a:pPr>
              <a:lnSpc>
                <a:spcPct val="150000"/>
              </a:lnSpc>
            </a:pPr>
            <a:r>
              <a:rPr lang="en-US" sz="2800" b="1" dirty="0"/>
              <a:t>A</a:t>
            </a:r>
            <a:r>
              <a:rPr lang="en-US" sz="2800" dirty="0"/>
              <a:t> – Analyze host characteristics</a:t>
            </a:r>
          </a:p>
          <a:p>
            <a:pPr>
              <a:lnSpc>
                <a:spcPct val="150000"/>
              </a:lnSpc>
            </a:pPr>
            <a:r>
              <a:rPr lang="en-US" sz="2800" dirty="0"/>
              <a:t>To identify factors that are common to the cases and differentiate them from the unaffected population. Factors of similarity within the cases series are identified.</a:t>
            </a:r>
          </a:p>
        </p:txBody>
      </p:sp>
    </p:spTree>
    <p:extLst>
      <p:ext uri="{BB962C8B-B14F-4D97-AF65-F5344CB8AC3E}">
        <p14:creationId xmlns:p14="http://schemas.microsoft.com/office/powerpoint/2010/main" val="1207732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45" y="0"/>
            <a:ext cx="12037255" cy="7294305"/>
          </a:xfrm>
          <a:prstGeom prst="rect">
            <a:avLst/>
          </a:prstGeom>
        </p:spPr>
        <p:txBody>
          <a:bodyPr wrap="square">
            <a:spAutoFit/>
          </a:bodyPr>
          <a:lstStyle/>
          <a:p>
            <a:pPr>
              <a:lnSpc>
                <a:spcPct val="150000"/>
              </a:lnSpc>
            </a:pPr>
            <a:r>
              <a:rPr lang="en-US" sz="2500" b="1" dirty="0"/>
              <a:t>B</a:t>
            </a:r>
            <a:r>
              <a:rPr lang="en-US" sz="2500" dirty="0"/>
              <a:t>- Analyze the distribution of cases geographically :</a:t>
            </a:r>
          </a:p>
          <a:p>
            <a:pPr>
              <a:lnSpc>
                <a:spcPct val="150000"/>
              </a:lnSpc>
            </a:pPr>
            <a:r>
              <a:rPr lang="en-US" sz="2500" dirty="0"/>
              <a:t>To identify exposure of cases to a common location or locations different from that of general or non-ill population , this may provide a clue as to the source of infection and the most common procedure is to spot the cases on maps by:</a:t>
            </a:r>
          </a:p>
          <a:p>
            <a:pPr>
              <a:lnSpc>
                <a:spcPct val="150000"/>
              </a:lnSpc>
            </a:pPr>
            <a:r>
              <a:rPr lang="en-US" sz="2500" b="1" i="1" dirty="0"/>
              <a:t>Place of residence, Areas of recreation, Place of occupation, Place of onset, Distinguishing between  primary and secondary case by place and time.</a:t>
            </a:r>
          </a:p>
          <a:p>
            <a:pPr>
              <a:lnSpc>
                <a:spcPct val="150000"/>
              </a:lnSpc>
            </a:pPr>
            <a:r>
              <a:rPr lang="en-US" sz="2500" dirty="0"/>
              <a:t>By this we will be able to recognize clusters, however, it is essential to know the distribution of the general population as cases may be distributed proportionally to the population distribution</a:t>
            </a:r>
          </a:p>
          <a:p>
            <a:pPr>
              <a:lnSpc>
                <a:spcPct val="150000"/>
              </a:lnSpc>
            </a:pPr>
            <a:r>
              <a:rPr lang="en-US" sz="2500" dirty="0"/>
              <a:t>Also we may study the remarks and surroundings of the area like rivers , factories , sewage drainage , animal population , … which may sign us an idea about the cause, source or mode of transmission of the disease.</a:t>
            </a:r>
          </a:p>
          <a:p>
            <a:endParaRPr lang="en-US" dirty="0"/>
          </a:p>
        </p:txBody>
      </p:sp>
    </p:spTree>
    <p:extLst>
      <p:ext uri="{BB962C8B-B14F-4D97-AF65-F5344CB8AC3E}">
        <p14:creationId xmlns:p14="http://schemas.microsoft.com/office/powerpoint/2010/main" val="2285253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9" y="686871"/>
            <a:ext cx="11526981" cy="2541593"/>
          </a:xfrm>
          <a:prstGeom prst="rect">
            <a:avLst/>
          </a:prstGeom>
        </p:spPr>
        <p:txBody>
          <a:bodyPr wrap="square">
            <a:spAutoFit/>
          </a:bodyPr>
          <a:lstStyle/>
          <a:p>
            <a:pPr>
              <a:lnSpc>
                <a:spcPct val="150000"/>
              </a:lnSpc>
            </a:pPr>
            <a:r>
              <a:rPr lang="en-US" sz="2700" b="1" dirty="0"/>
              <a:t>C</a:t>
            </a:r>
            <a:r>
              <a:rPr lang="en-US" sz="2700" dirty="0"/>
              <a:t>- Analyze the distribution of cases on a time scale:</a:t>
            </a:r>
          </a:p>
          <a:p>
            <a:pPr>
              <a:lnSpc>
                <a:spcPct val="150000"/>
              </a:lnSpc>
            </a:pPr>
            <a:r>
              <a:rPr lang="en-US" sz="2700" dirty="0"/>
              <a:t>obtain a picture of the sequential development of the epidemic ( epidemiological curve ) Exposure ----- Incubations----- onset---- </a:t>
            </a:r>
            <a:r>
              <a:rPr lang="en-US" sz="2700" dirty="0" err="1"/>
              <a:t>Dx</a:t>
            </a:r>
            <a:r>
              <a:rPr lang="en-US" sz="2700" dirty="0"/>
              <a:t>.----- death or recovery.</a:t>
            </a:r>
          </a:p>
          <a:p>
            <a:pPr>
              <a:lnSpc>
                <a:spcPct val="150000"/>
              </a:lnSpc>
            </a:pPr>
            <a:endParaRPr lang="en-US" sz="2800" dirty="0"/>
          </a:p>
        </p:txBody>
      </p:sp>
    </p:spTree>
    <p:extLst>
      <p:ext uri="{BB962C8B-B14F-4D97-AF65-F5344CB8AC3E}">
        <p14:creationId xmlns:p14="http://schemas.microsoft.com/office/powerpoint/2010/main" val="1281633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271221"/>
          </a:xfrm>
          <a:prstGeom prst="rect">
            <a:avLst/>
          </a:prstGeom>
        </p:spPr>
        <p:txBody>
          <a:bodyPr wrap="square">
            <a:spAutoFit/>
          </a:bodyPr>
          <a:lstStyle/>
          <a:p>
            <a:pPr marL="342900" indent="-342900">
              <a:lnSpc>
                <a:spcPct val="150000"/>
              </a:lnSpc>
              <a:buAutoNum type="arabicPeriod"/>
            </a:pPr>
            <a:r>
              <a:rPr lang="en-US" sz="2300" b="1" dirty="0"/>
              <a:t>Dates:</a:t>
            </a:r>
            <a:r>
              <a:rPr lang="en-US" sz="2300" dirty="0"/>
              <a:t> when describing the occurrence of an infection in time, several dates may be of interest:</a:t>
            </a:r>
          </a:p>
          <a:p>
            <a:pPr>
              <a:lnSpc>
                <a:spcPct val="150000"/>
              </a:lnSpc>
            </a:pPr>
            <a:r>
              <a:rPr lang="en-US" sz="2300" dirty="0"/>
              <a:t>- The date of </a:t>
            </a:r>
            <a:r>
              <a:rPr lang="en-US" sz="2300" i="1" u="sng" dirty="0"/>
              <a:t>exposure</a:t>
            </a:r>
            <a:r>
              <a:rPr lang="en-US" sz="2300" dirty="0"/>
              <a:t> : very important but difficult to  know</a:t>
            </a:r>
          </a:p>
          <a:p>
            <a:pPr marL="342900" indent="-342900">
              <a:lnSpc>
                <a:spcPct val="150000"/>
              </a:lnSpc>
              <a:buFontTx/>
              <a:buChar char="-"/>
            </a:pPr>
            <a:r>
              <a:rPr lang="en-US" sz="2300" dirty="0"/>
              <a:t>The date of </a:t>
            </a:r>
            <a:r>
              <a:rPr lang="en-US" sz="2300" i="1" u="sng" dirty="0"/>
              <a:t>onset</a:t>
            </a:r>
            <a:r>
              <a:rPr lang="en-US" sz="2300" dirty="0"/>
              <a:t> : the commonly used date, however, the disease may not be recognized in it’s early  stages ---onset dates will vary.</a:t>
            </a:r>
          </a:p>
          <a:p>
            <a:pPr>
              <a:lnSpc>
                <a:spcPct val="150000"/>
              </a:lnSpc>
            </a:pPr>
            <a:r>
              <a:rPr lang="en-US" sz="2300" dirty="0"/>
              <a:t>- The date of </a:t>
            </a:r>
            <a:r>
              <a:rPr lang="en-US" sz="2300" i="1" u="sng" dirty="0" err="1"/>
              <a:t>Dx</a:t>
            </a:r>
            <a:r>
              <a:rPr lang="en-US" sz="2300" i="1" u="sng" dirty="0"/>
              <a:t>.</a:t>
            </a:r>
            <a:r>
              <a:rPr lang="en-US" sz="2300" dirty="0"/>
              <a:t>: may be the day a physician first sees the case, however, great variation    </a:t>
            </a:r>
          </a:p>
          <a:p>
            <a:pPr>
              <a:lnSpc>
                <a:spcPct val="150000"/>
              </a:lnSpc>
            </a:pPr>
            <a:r>
              <a:rPr lang="en-US" sz="2300" dirty="0"/>
              <a:t>     exists in this date depending on the need of the patient to see a doctor early or late in the  </a:t>
            </a:r>
          </a:p>
          <a:p>
            <a:pPr>
              <a:lnSpc>
                <a:spcPct val="150000"/>
              </a:lnSpc>
            </a:pPr>
            <a:r>
              <a:rPr lang="en-US" sz="2300" dirty="0"/>
              <a:t>     disease, patient’s economic status, the severity of the illness, availability of a doctor,….. </a:t>
            </a:r>
          </a:p>
          <a:p>
            <a:pPr>
              <a:lnSpc>
                <a:spcPct val="150000"/>
              </a:lnSpc>
            </a:pPr>
            <a:r>
              <a:rPr lang="en-US" sz="2300" dirty="0"/>
              <a:t>-  The date of </a:t>
            </a:r>
            <a:r>
              <a:rPr lang="en-US" sz="2300" i="1" u="sng" dirty="0"/>
              <a:t>reporting</a:t>
            </a:r>
            <a:r>
              <a:rPr lang="en-US" sz="2300" dirty="0"/>
              <a:t>: may vary widely as does the </a:t>
            </a:r>
            <a:r>
              <a:rPr lang="en-US" sz="2300" dirty="0" err="1"/>
              <a:t>Dx</a:t>
            </a:r>
            <a:r>
              <a:rPr lang="en-US" sz="2300" dirty="0"/>
              <a:t>.</a:t>
            </a:r>
          </a:p>
          <a:p>
            <a:pPr marL="342900" indent="-342900">
              <a:lnSpc>
                <a:spcPct val="150000"/>
              </a:lnSpc>
              <a:buFontTx/>
              <a:buChar char="-"/>
            </a:pPr>
            <a:r>
              <a:rPr lang="en-US" sz="2300" dirty="0"/>
              <a:t>The date of </a:t>
            </a:r>
            <a:r>
              <a:rPr lang="en-US" sz="2300" i="1" u="sng" dirty="0"/>
              <a:t>hospitalization</a:t>
            </a:r>
            <a:r>
              <a:rPr lang="en-US" sz="2300" dirty="0"/>
              <a:t>: may be the only one available for some diseases or cases , it is  </a:t>
            </a:r>
          </a:p>
          <a:p>
            <a:pPr>
              <a:lnSpc>
                <a:spcPct val="150000"/>
              </a:lnSpc>
            </a:pPr>
            <a:r>
              <a:rPr lang="en-US" sz="2300" dirty="0"/>
              <a:t>     of limited use because only few cases may be severe enough to require hospital care.</a:t>
            </a:r>
          </a:p>
          <a:p>
            <a:pPr marL="342900" indent="-342900">
              <a:lnSpc>
                <a:spcPct val="150000"/>
              </a:lnSpc>
              <a:buFontTx/>
              <a:buChar char="-"/>
            </a:pPr>
            <a:r>
              <a:rPr lang="en-US" sz="2300" dirty="0"/>
              <a:t>The date of </a:t>
            </a:r>
            <a:r>
              <a:rPr lang="en-US" sz="2300" i="1" u="sng" dirty="0"/>
              <a:t>death , recovery , or development of a chronic state</a:t>
            </a:r>
            <a:r>
              <a:rPr lang="en-US" sz="2300" dirty="0"/>
              <a:t>: have the disadvantages of the others, moreover, they may be so far separated from the date of exposure that they have little epidemiological value.</a:t>
            </a:r>
          </a:p>
          <a:p>
            <a:endParaRPr lang="en-US" dirty="0"/>
          </a:p>
        </p:txBody>
      </p:sp>
    </p:spTree>
    <p:extLst>
      <p:ext uri="{BB962C8B-B14F-4D97-AF65-F5344CB8AC3E}">
        <p14:creationId xmlns:p14="http://schemas.microsoft.com/office/powerpoint/2010/main" val="3767059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819" y="150440"/>
            <a:ext cx="11762509" cy="6740307"/>
          </a:xfrm>
          <a:prstGeom prst="rect">
            <a:avLst/>
          </a:prstGeom>
        </p:spPr>
        <p:txBody>
          <a:bodyPr wrap="square">
            <a:spAutoFit/>
          </a:bodyPr>
          <a:lstStyle/>
          <a:p>
            <a:r>
              <a:rPr lang="en-US" sz="2400" dirty="0"/>
              <a:t>2- </a:t>
            </a:r>
            <a:r>
              <a:rPr lang="en-US" sz="2400" b="1" dirty="0"/>
              <a:t>Interpretation of the epidemic curve</a:t>
            </a:r>
            <a:r>
              <a:rPr lang="en-US" sz="2400" dirty="0"/>
              <a:t>:</a:t>
            </a:r>
          </a:p>
          <a:p>
            <a:pPr marL="342900" indent="-342900">
              <a:buFont typeface="Arial" panose="020B0604020202020204" pitchFamily="34" charset="0"/>
              <a:buChar char="•"/>
            </a:pPr>
            <a:r>
              <a:rPr lang="en-US" sz="2400" dirty="0"/>
              <a:t>- one abrupt rise usually means one exposure but due to the element of damage and difficult diffuse mechanisms of individuals, the incubation period of cases will vary.</a:t>
            </a:r>
          </a:p>
          <a:p>
            <a:endParaRPr lang="en-US" sz="2400" dirty="0"/>
          </a:p>
          <a:p>
            <a:pPr marL="342900" indent="-342900">
              <a:buFont typeface="Arial" panose="020B0604020202020204" pitchFamily="34" charset="0"/>
              <a:buChar char="•"/>
            </a:pPr>
            <a:r>
              <a:rPr lang="en-US" sz="2400" dirty="0"/>
              <a:t>A series of waves usually indicates that: </a:t>
            </a:r>
          </a:p>
          <a:p>
            <a:r>
              <a:rPr lang="en-US" sz="2400" dirty="0"/>
              <a:t>- the force causing the epidemic has operated more than once,     </a:t>
            </a:r>
          </a:p>
          <a:p>
            <a:r>
              <a:rPr lang="en-US" sz="2400" dirty="0"/>
              <a:t>- a second source of infection has evolved, </a:t>
            </a:r>
          </a:p>
          <a:p>
            <a:r>
              <a:rPr lang="en-US" sz="2400" dirty="0"/>
              <a:t>- carriers are at large, </a:t>
            </a:r>
          </a:p>
          <a:p>
            <a:r>
              <a:rPr lang="en-US" sz="2400" dirty="0"/>
              <a:t>- or that the original cases may be spreading the disease. </a:t>
            </a:r>
          </a:p>
          <a:p>
            <a:r>
              <a:rPr lang="en-US" sz="2400" dirty="0"/>
              <a:t> </a:t>
            </a:r>
            <a:r>
              <a:rPr lang="en-US" sz="2400" i="1" dirty="0"/>
              <a:t>Its possible to have concurrent epidemics with different causes</a:t>
            </a:r>
          </a:p>
          <a:p>
            <a:endParaRPr lang="en-US" sz="2400" dirty="0"/>
          </a:p>
          <a:p>
            <a:pPr marL="342900" indent="-342900">
              <a:buFont typeface="Arial" panose="020B0604020202020204" pitchFamily="34" charset="0"/>
              <a:buChar char="•"/>
            </a:pPr>
            <a:r>
              <a:rPr lang="en-US" sz="2400" dirty="0"/>
              <a:t>Missed , unrecognized and unreported cases may distort the true picture of date onset</a:t>
            </a:r>
          </a:p>
          <a:p>
            <a:endParaRPr lang="en-US" sz="2400" dirty="0"/>
          </a:p>
          <a:p>
            <a:pPr marL="342900" indent="-342900">
              <a:buFont typeface="Arial" panose="020B0604020202020204" pitchFamily="34" charset="0"/>
              <a:buChar char="•"/>
            </a:pPr>
            <a:r>
              <a:rPr lang="en-US" sz="2400" dirty="0"/>
              <a:t>Over-reporting and secondary cases distort the true picture of the decline of the epidemic causing a tailing out of the curve, one skewed to the right.</a:t>
            </a:r>
          </a:p>
          <a:p>
            <a:endParaRPr lang="en-US" sz="2400" dirty="0"/>
          </a:p>
          <a:p>
            <a:pPr marL="342900" indent="-342900">
              <a:buFont typeface="Arial" panose="020B0604020202020204" pitchFamily="34" charset="0"/>
              <a:buChar char="•"/>
            </a:pPr>
            <a:r>
              <a:rPr lang="en-US" sz="2400" dirty="0"/>
              <a:t>The period of time between the onset and peak of the epidemic may vary because of the  </a:t>
            </a:r>
          </a:p>
          <a:p>
            <a:r>
              <a:rPr lang="en-US" sz="2400" dirty="0"/>
              <a:t>     number of the contacts, the vehicles of infection and the number of cases in the epidemic. </a:t>
            </a:r>
            <a:endParaRPr lang="en-US" dirty="0"/>
          </a:p>
        </p:txBody>
      </p:sp>
    </p:spTree>
    <p:extLst>
      <p:ext uri="{BB962C8B-B14F-4D97-AF65-F5344CB8AC3E}">
        <p14:creationId xmlns:p14="http://schemas.microsoft.com/office/powerpoint/2010/main" val="1542569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15397"/>
            <a:ext cx="11443855" cy="6555641"/>
          </a:xfrm>
          <a:prstGeom prst="rect">
            <a:avLst/>
          </a:prstGeom>
        </p:spPr>
        <p:txBody>
          <a:bodyPr wrap="square">
            <a:spAutoFit/>
          </a:bodyPr>
          <a:lstStyle/>
          <a:p>
            <a:pPr>
              <a:lnSpc>
                <a:spcPct val="150000"/>
              </a:lnSpc>
            </a:pPr>
            <a:r>
              <a:rPr lang="en-US" sz="2800" b="1" dirty="0"/>
              <a:t>VI. Obtain a comparable group:</a:t>
            </a:r>
          </a:p>
          <a:p>
            <a:pPr>
              <a:lnSpc>
                <a:spcPct val="150000"/>
              </a:lnSpc>
            </a:pPr>
            <a:r>
              <a:rPr lang="en-US" sz="2800" dirty="0"/>
              <a:t>To see the difference between the cases and the population by choosing a random probability sample, preferably among persons sharing the same event (non cases) after matching the same characteristics. </a:t>
            </a:r>
          </a:p>
          <a:p>
            <a:pPr>
              <a:lnSpc>
                <a:spcPct val="150000"/>
              </a:lnSpc>
            </a:pPr>
            <a:r>
              <a:rPr lang="en-US" sz="2800" dirty="0"/>
              <a:t>  </a:t>
            </a:r>
          </a:p>
          <a:p>
            <a:pPr>
              <a:lnSpc>
                <a:spcPct val="150000"/>
              </a:lnSpc>
            </a:pPr>
            <a:r>
              <a:rPr lang="en-US" sz="2800" dirty="0"/>
              <a:t> • neighbors of cases</a:t>
            </a:r>
          </a:p>
          <a:p>
            <a:pPr>
              <a:lnSpc>
                <a:spcPct val="150000"/>
              </a:lnSpc>
            </a:pPr>
            <a:r>
              <a:rPr lang="en-US" sz="2800" dirty="0"/>
              <a:t> • friends of cases</a:t>
            </a:r>
          </a:p>
          <a:p>
            <a:pPr>
              <a:lnSpc>
                <a:spcPct val="150000"/>
              </a:lnSpc>
            </a:pPr>
            <a:r>
              <a:rPr lang="en-US" sz="2800" dirty="0"/>
              <a:t> • patients from the same physician practice or hospital  who do not have the  </a:t>
            </a:r>
          </a:p>
          <a:p>
            <a:pPr>
              <a:lnSpc>
                <a:spcPct val="150000"/>
              </a:lnSpc>
            </a:pPr>
            <a:r>
              <a:rPr lang="en-US" sz="2800" dirty="0"/>
              <a:t>     disease in question</a:t>
            </a:r>
          </a:p>
          <a:p>
            <a:pPr>
              <a:lnSpc>
                <a:spcPct val="150000"/>
              </a:lnSpc>
            </a:pPr>
            <a:r>
              <a:rPr lang="en-US" sz="2800" dirty="0"/>
              <a:t> </a:t>
            </a:r>
            <a:endParaRPr lang="en-US" dirty="0"/>
          </a:p>
        </p:txBody>
      </p:sp>
    </p:spTree>
    <p:extLst>
      <p:ext uri="{BB962C8B-B14F-4D97-AF65-F5344CB8AC3E}">
        <p14:creationId xmlns:p14="http://schemas.microsoft.com/office/powerpoint/2010/main" val="3182876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527" y="386834"/>
            <a:ext cx="11720945" cy="5539978"/>
          </a:xfrm>
          <a:prstGeom prst="rect">
            <a:avLst/>
          </a:prstGeom>
        </p:spPr>
        <p:txBody>
          <a:bodyPr wrap="square">
            <a:spAutoFit/>
          </a:bodyPr>
          <a:lstStyle/>
          <a:p>
            <a:pPr>
              <a:lnSpc>
                <a:spcPct val="150000"/>
              </a:lnSpc>
            </a:pPr>
            <a:r>
              <a:rPr lang="en-US" sz="2800" b="1" dirty="0"/>
              <a:t>VII. Analysis of cases &amp; their contacts with the environment</a:t>
            </a:r>
          </a:p>
          <a:p>
            <a:pPr>
              <a:lnSpc>
                <a:spcPct val="150000"/>
              </a:lnSpc>
            </a:pPr>
            <a:r>
              <a:rPr lang="en-US" sz="2800" dirty="0"/>
              <a:t>A- Consideration of remote and recent exposure, this depend on the incontinence of the disease, the mobility of the population, the origin of food and water supplies, …</a:t>
            </a:r>
          </a:p>
          <a:p>
            <a:pPr>
              <a:lnSpc>
                <a:spcPct val="150000"/>
              </a:lnSpc>
            </a:pPr>
            <a:r>
              <a:rPr lang="en-US" sz="2800" dirty="0"/>
              <a:t>B- Be alert to the possibility that the source may not have been ill, it may be necessary to use some techniques to uncover unapparent infections and missed cases such as: serological tests, isolation of the virus (or bacteria), X-rays, questioning people or re-examining medical and hospital records. </a:t>
            </a:r>
          </a:p>
          <a:p>
            <a:endParaRPr lang="en-US" dirty="0"/>
          </a:p>
        </p:txBody>
      </p:sp>
    </p:spTree>
    <p:extLst>
      <p:ext uri="{BB962C8B-B14F-4D97-AF65-F5344CB8AC3E}">
        <p14:creationId xmlns:p14="http://schemas.microsoft.com/office/powerpoint/2010/main" val="2634969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46" y="307170"/>
            <a:ext cx="11762508" cy="6555641"/>
          </a:xfrm>
          <a:prstGeom prst="rect">
            <a:avLst/>
          </a:prstGeom>
        </p:spPr>
        <p:txBody>
          <a:bodyPr wrap="square">
            <a:spAutoFit/>
          </a:bodyPr>
          <a:lstStyle/>
          <a:p>
            <a:r>
              <a:rPr lang="en-US" sz="2800" b="1" dirty="0"/>
              <a:t>VIII- Classify the severity: usually by CFR</a:t>
            </a:r>
          </a:p>
          <a:p>
            <a:endParaRPr lang="en-US" sz="2800" b="1" dirty="0"/>
          </a:p>
          <a:p>
            <a:r>
              <a:rPr lang="en-US" dirty="0"/>
              <a:t> </a:t>
            </a:r>
            <a:r>
              <a:rPr lang="en-US" sz="2800" dirty="0"/>
              <a:t>1.</a:t>
            </a:r>
            <a:r>
              <a:rPr lang="en-US" dirty="0"/>
              <a:t> </a:t>
            </a:r>
            <a:r>
              <a:rPr lang="en-US" sz="2800" dirty="0"/>
              <a:t>CFR may be unusually high, this have several epidemiological explanations:</a:t>
            </a:r>
          </a:p>
          <a:p>
            <a:r>
              <a:rPr lang="en-US" sz="2800" dirty="0"/>
              <a:t>   </a:t>
            </a:r>
          </a:p>
          <a:p>
            <a:r>
              <a:rPr lang="en-US" sz="2800" dirty="0"/>
              <a:t>     - The organism may be unusually virulent</a:t>
            </a:r>
          </a:p>
          <a:p>
            <a:r>
              <a:rPr lang="en-US" sz="2800" dirty="0"/>
              <a:t>     - The dosage of the agent may have been unusually high</a:t>
            </a:r>
          </a:p>
          <a:p>
            <a:r>
              <a:rPr lang="en-US" sz="2800" dirty="0"/>
              <a:t>     - There may be many mild cases not reported or diagnosed       </a:t>
            </a:r>
          </a:p>
          <a:p>
            <a:r>
              <a:rPr lang="en-US" sz="2800" dirty="0"/>
              <a:t>     - cases of another and more severe disease may have been misdiagnosed as </a:t>
            </a:r>
          </a:p>
          <a:p>
            <a:r>
              <a:rPr lang="en-US" sz="2800" dirty="0"/>
              <a:t>        the disease under study</a:t>
            </a:r>
          </a:p>
          <a:p>
            <a:r>
              <a:rPr lang="en-US" sz="2800" dirty="0"/>
              <a:t>     - A super-imposed secondary infection may cause mortality</a:t>
            </a:r>
          </a:p>
          <a:p>
            <a:r>
              <a:rPr lang="en-US" sz="2800" dirty="0"/>
              <a:t>     - There was a lack of proper treatment</a:t>
            </a:r>
          </a:p>
          <a:p>
            <a:r>
              <a:rPr lang="en-US" sz="2800" dirty="0"/>
              <a:t>     - The pathogen has developed resistance to a  previously effective drug.</a:t>
            </a:r>
          </a:p>
          <a:p>
            <a:endParaRPr lang="en-US" sz="2800" dirty="0"/>
          </a:p>
          <a:p>
            <a:r>
              <a:rPr lang="en-US" sz="2800" dirty="0"/>
              <a:t>2. An unusually low CFR suggests the reveres of any of the above factors, </a:t>
            </a:r>
          </a:p>
          <a:p>
            <a:r>
              <a:rPr lang="en-US" sz="2800" dirty="0"/>
              <a:t>    or the introduction of a new effective treatment.</a:t>
            </a:r>
          </a:p>
        </p:txBody>
      </p:sp>
    </p:spTree>
    <p:extLst>
      <p:ext uri="{BB962C8B-B14F-4D97-AF65-F5344CB8AC3E}">
        <p14:creationId xmlns:p14="http://schemas.microsoft.com/office/powerpoint/2010/main" val="213961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109" y="263236"/>
            <a:ext cx="11859491" cy="6278642"/>
          </a:xfrm>
          <a:prstGeom prst="rect">
            <a:avLst/>
          </a:prstGeom>
        </p:spPr>
        <p:txBody>
          <a:bodyPr wrap="square">
            <a:spAutoFit/>
          </a:bodyPr>
          <a:lstStyle/>
          <a:p>
            <a:pPr>
              <a:lnSpc>
                <a:spcPct val="150000"/>
              </a:lnSpc>
            </a:pPr>
            <a:r>
              <a:rPr lang="en-US" sz="2800" b="1" dirty="0"/>
              <a:t>IX- Developing &amp; evaluating hypotheses</a:t>
            </a:r>
          </a:p>
          <a:p>
            <a:pPr algn="just">
              <a:lnSpc>
                <a:spcPct val="150000"/>
              </a:lnSpc>
            </a:pPr>
            <a:r>
              <a:rPr lang="en-US" sz="2400" dirty="0"/>
              <a:t>We usually begin to generate hypotheses with the first phone call. But at this point in an investigation, after talking with some case-patients and with local public health officials, and having characterized the outbreak by time, place, and person, our hypotheses will be sharpened and more accurately focused. The hypotheses should address the source of the agent, the mode of transmission, and the exposures that caused the disease. </a:t>
            </a:r>
          </a:p>
          <a:p>
            <a:pPr algn="just">
              <a:lnSpc>
                <a:spcPct val="150000"/>
              </a:lnSpc>
            </a:pPr>
            <a:r>
              <a:rPr lang="en-US" sz="2400" dirty="0"/>
              <a:t>We can generate hypotheses in a variety of ways, but first, consider what we know about the disease itself: What is the agent’s usual reservoir? How is it usually transmitted? What vehicles are commonly implicated? What are the known risk factors? In other words, simply by becoming familiar with the disease, we can, at the very least, “round up the usual suspects”.</a:t>
            </a:r>
          </a:p>
          <a:p>
            <a:pPr>
              <a:lnSpc>
                <a:spcPct val="150000"/>
              </a:lnSpc>
            </a:pPr>
            <a:endParaRPr lang="en-US" sz="2400" dirty="0"/>
          </a:p>
        </p:txBody>
      </p:sp>
    </p:spTree>
    <p:extLst>
      <p:ext uri="{BB962C8B-B14F-4D97-AF65-F5344CB8AC3E}">
        <p14:creationId xmlns:p14="http://schemas.microsoft.com/office/powerpoint/2010/main" val="2323169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99" y="208458"/>
            <a:ext cx="12039601" cy="6894195"/>
          </a:xfrm>
          <a:prstGeom prst="rect">
            <a:avLst/>
          </a:prstGeom>
        </p:spPr>
        <p:txBody>
          <a:bodyPr wrap="square">
            <a:spAutoFit/>
          </a:bodyPr>
          <a:lstStyle/>
          <a:p>
            <a:r>
              <a:rPr lang="en-US" sz="2800" b="1" dirty="0"/>
              <a:t>X- Communicating the findings (Report)</a:t>
            </a:r>
          </a:p>
          <a:p>
            <a:pPr>
              <a:lnSpc>
                <a:spcPct val="150000"/>
              </a:lnSpc>
            </a:pPr>
            <a:r>
              <a:rPr lang="en-US" sz="2400" dirty="0"/>
              <a:t>1. Oral briefing for local authorities: The briefing should be attended by the local health authorities and persons responsible for implementing control and preventive measures. Usually these persons are not epidemiologists, so we must present our findings in clear and convincing fashion with appropriate and justifiable recommendations for action. This presentation is an opportunity for us to describe what we did, what we found, and what we think should be done about it. We should be able to defend our conclusions and recommendations. </a:t>
            </a:r>
          </a:p>
          <a:p>
            <a:pPr>
              <a:lnSpc>
                <a:spcPct val="150000"/>
              </a:lnSpc>
            </a:pPr>
            <a:endParaRPr lang="en-US" sz="2400" dirty="0"/>
          </a:p>
          <a:p>
            <a:pPr>
              <a:lnSpc>
                <a:spcPct val="150000"/>
              </a:lnSpc>
            </a:pPr>
            <a:r>
              <a:rPr lang="en-US" sz="2400" dirty="0"/>
              <a:t>2. Written report that follows the usual scientific format of introduction, background, methods, results, discussion, and recommendations. By formally presenting recommendations, the report provides a blueprint for action. It also serves as a record of performance and a reference if the health department encounters a similar situation in the future. </a:t>
            </a:r>
          </a:p>
          <a:p>
            <a:endParaRPr lang="en-US" dirty="0"/>
          </a:p>
        </p:txBody>
      </p:sp>
    </p:spTree>
    <p:extLst>
      <p:ext uri="{BB962C8B-B14F-4D97-AF65-F5344CB8AC3E}">
        <p14:creationId xmlns:p14="http://schemas.microsoft.com/office/powerpoint/2010/main" val="328451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218" y="290947"/>
            <a:ext cx="11360727" cy="6001643"/>
          </a:xfrm>
          <a:prstGeom prst="rect">
            <a:avLst/>
          </a:prstGeom>
        </p:spPr>
        <p:txBody>
          <a:bodyPr wrap="square">
            <a:spAutoFit/>
          </a:bodyPr>
          <a:lstStyle/>
          <a:p>
            <a:pPr algn="just">
              <a:lnSpc>
                <a:spcPct val="150000"/>
              </a:lnSpc>
            </a:pPr>
            <a:r>
              <a:rPr lang="en-US" sz="3200" dirty="0"/>
              <a:t>When we receive a phone call about the possibility of occurrence of an epidemic (or suspected epidemic) of a certain health problem in an area, we need to follow specific systematic measures to investigate (diagnose), and hence, to control it.</a:t>
            </a:r>
          </a:p>
          <a:p>
            <a:pPr algn="just">
              <a:lnSpc>
                <a:spcPct val="150000"/>
              </a:lnSpc>
            </a:pPr>
            <a:r>
              <a:rPr lang="en-US" sz="3200" dirty="0"/>
              <a:t>The health problem might be unknown and we need to know, or, </a:t>
            </a:r>
          </a:p>
          <a:p>
            <a:pPr algn="just">
              <a:lnSpc>
                <a:spcPct val="150000"/>
              </a:lnSpc>
            </a:pPr>
            <a:r>
              <a:rPr lang="en-US" sz="3200" dirty="0"/>
              <a:t>might be already known, but got out of control (epidemic or outbreak).</a:t>
            </a:r>
          </a:p>
          <a:p>
            <a:pPr algn="just">
              <a:lnSpc>
                <a:spcPct val="150000"/>
              </a:lnSpc>
            </a:pPr>
            <a:r>
              <a:rPr lang="en-US" sz="3200" dirty="0"/>
              <a:t>In either cases, we need to investigate via following these ten steps:</a:t>
            </a:r>
          </a:p>
        </p:txBody>
      </p:sp>
    </p:spTree>
    <p:extLst>
      <p:ext uri="{BB962C8B-B14F-4D97-AF65-F5344CB8AC3E}">
        <p14:creationId xmlns:p14="http://schemas.microsoft.com/office/powerpoint/2010/main" val="200201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9382" y="182986"/>
            <a:ext cx="11804073" cy="6024726"/>
          </a:xfrm>
          <a:prstGeom prst="rect">
            <a:avLst/>
          </a:prstGeom>
        </p:spPr>
        <p:txBody>
          <a:bodyPr wrap="square">
            <a:spAutoFit/>
          </a:bodyPr>
          <a:lstStyle/>
          <a:p>
            <a:r>
              <a:rPr lang="en-US" sz="3600" b="1" dirty="0"/>
              <a:t>I. Obtain some information:</a:t>
            </a:r>
          </a:p>
          <a:p>
            <a:pPr>
              <a:lnSpc>
                <a:spcPct val="150000"/>
              </a:lnSpc>
            </a:pPr>
            <a:r>
              <a:rPr lang="en-US" sz="3000" dirty="0"/>
              <a:t>1- </a:t>
            </a:r>
            <a:r>
              <a:rPr lang="en-US" sz="2900" dirty="0"/>
              <a:t>Make preparations (scientific, administrative, consulting,..)</a:t>
            </a:r>
          </a:p>
          <a:p>
            <a:pPr>
              <a:lnSpc>
                <a:spcPct val="150000"/>
              </a:lnSpc>
            </a:pPr>
            <a:r>
              <a:rPr lang="en-US" sz="2900" dirty="0"/>
              <a:t>2. The probable diagnosis including symptoms and laboratory data </a:t>
            </a:r>
          </a:p>
          <a:p>
            <a:pPr>
              <a:lnSpc>
                <a:spcPct val="150000"/>
              </a:lnSpc>
            </a:pPr>
            <a:r>
              <a:rPr lang="en-US" sz="2900" dirty="0"/>
              <a:t>3- Confirm that there is an actual epidemic, through: </a:t>
            </a:r>
          </a:p>
          <a:p>
            <a:pPr>
              <a:lnSpc>
                <a:spcPct val="150000"/>
              </a:lnSpc>
            </a:pPr>
            <a:r>
              <a:rPr lang="en-US" sz="2900" dirty="0"/>
              <a:t>   -The number of cases</a:t>
            </a:r>
          </a:p>
          <a:p>
            <a:pPr>
              <a:lnSpc>
                <a:spcPct val="150000"/>
              </a:lnSpc>
            </a:pPr>
            <a:r>
              <a:rPr lang="en-US" sz="2900" dirty="0"/>
              <a:t>   -The distribution of cases with regard to person, place and time </a:t>
            </a:r>
          </a:p>
          <a:p>
            <a:pPr>
              <a:lnSpc>
                <a:spcPct val="150000"/>
              </a:lnSpc>
            </a:pPr>
            <a:r>
              <a:rPr lang="en-US" sz="2900" dirty="0"/>
              <a:t>   -Preliminary estimates of rates calculated after obtaining the denominator</a:t>
            </a:r>
          </a:p>
          <a:p>
            <a:pPr>
              <a:lnSpc>
                <a:spcPct val="150000"/>
              </a:lnSpc>
            </a:pPr>
            <a:r>
              <a:rPr lang="en-US" sz="2900" dirty="0"/>
              <a:t>   -The trend in the discussed area: including the median endemic index</a:t>
            </a:r>
          </a:p>
          <a:p>
            <a:pPr>
              <a:lnSpc>
                <a:spcPct val="150000"/>
              </a:lnSpc>
            </a:pPr>
            <a:r>
              <a:rPr lang="en-US" sz="2900" dirty="0"/>
              <a:t>4. Determine the local facilities available to aid in the diagnosis</a:t>
            </a:r>
          </a:p>
        </p:txBody>
      </p:sp>
    </p:spTree>
    <p:extLst>
      <p:ext uri="{BB962C8B-B14F-4D97-AF65-F5344CB8AC3E}">
        <p14:creationId xmlns:p14="http://schemas.microsoft.com/office/powerpoint/2010/main" val="103024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2508" y="750608"/>
            <a:ext cx="11554691" cy="5663089"/>
          </a:xfrm>
          <a:prstGeom prst="rect">
            <a:avLst/>
          </a:prstGeom>
        </p:spPr>
        <p:txBody>
          <a:bodyPr wrap="square">
            <a:spAutoFit/>
          </a:bodyPr>
          <a:lstStyle/>
          <a:p>
            <a:r>
              <a:rPr lang="en-US" sz="3200" b="1" dirty="0"/>
              <a:t>II. Go to the scene of epidemic :</a:t>
            </a:r>
          </a:p>
          <a:p>
            <a:endParaRPr lang="en-US" dirty="0"/>
          </a:p>
          <a:p>
            <a:pPr>
              <a:lnSpc>
                <a:spcPct val="150000"/>
              </a:lnSpc>
            </a:pPr>
            <a:r>
              <a:rPr lang="en-US" sz="2800" dirty="0"/>
              <a:t>A- identify your self to the health authorities</a:t>
            </a:r>
          </a:p>
          <a:p>
            <a:pPr>
              <a:lnSpc>
                <a:spcPct val="150000"/>
              </a:lnSpc>
            </a:pPr>
            <a:r>
              <a:rPr lang="en-US" sz="2800" dirty="0"/>
              <a:t>B- Establish a base for the confirmation of diagnosis by going to the place, and examine the cases (if you are a physician), or ask for assistance of a specialist according to the type of the disease, this is done by:</a:t>
            </a:r>
          </a:p>
          <a:p>
            <a:pPr marL="457200" indent="-457200">
              <a:lnSpc>
                <a:spcPct val="150000"/>
              </a:lnSpc>
              <a:buFont typeface="Arial" panose="020B0604020202020204" pitchFamily="34" charset="0"/>
              <a:buChar char="•"/>
            </a:pPr>
            <a:r>
              <a:rPr lang="en-US" sz="2800" dirty="0"/>
              <a:t>Complete clinical characterization of the cases  (criteria for case definition)</a:t>
            </a:r>
          </a:p>
          <a:p>
            <a:pPr marL="457200" indent="-457200">
              <a:lnSpc>
                <a:spcPct val="150000"/>
              </a:lnSpc>
              <a:buFont typeface="Arial" panose="020B0604020202020204" pitchFamily="34" charset="0"/>
              <a:buChar char="•"/>
            </a:pPr>
            <a:r>
              <a:rPr lang="en-US" sz="2800" dirty="0"/>
              <a:t>Establish clear procedures for collection and processing of </a:t>
            </a:r>
            <a:r>
              <a:rPr lang="en-US" sz="2800" dirty="0" err="1"/>
              <a:t>Dx</a:t>
            </a:r>
            <a:r>
              <a:rPr lang="en-US" sz="2800" dirty="0"/>
              <a:t>. Specimens</a:t>
            </a:r>
          </a:p>
          <a:p>
            <a:pPr marL="457200" indent="-457200">
              <a:lnSpc>
                <a:spcPct val="150000"/>
              </a:lnSpc>
              <a:buFont typeface="Arial" panose="020B0604020202020204" pitchFamily="34" charset="0"/>
              <a:buChar char="•"/>
            </a:pPr>
            <a:r>
              <a:rPr lang="en-US" sz="2800" dirty="0"/>
              <a:t>A lab. confirmation of </a:t>
            </a:r>
            <a:r>
              <a:rPr lang="en-US" sz="2800" dirty="0" err="1"/>
              <a:t>Dx</a:t>
            </a:r>
            <a:r>
              <a:rPr lang="en-US" sz="2800" dirty="0"/>
              <a:t>. Is important if possible to eliminate miss-</a:t>
            </a:r>
            <a:r>
              <a:rPr lang="en-US" sz="2800" dirty="0" err="1"/>
              <a:t>Dx</a:t>
            </a:r>
            <a:r>
              <a:rPr lang="en-US" sz="2800" dirty="0"/>
              <a:t>.</a:t>
            </a:r>
          </a:p>
          <a:p>
            <a:endParaRPr lang="en-US" dirty="0"/>
          </a:p>
        </p:txBody>
      </p:sp>
    </p:spTree>
    <p:extLst>
      <p:ext uri="{BB962C8B-B14F-4D97-AF65-F5344CB8AC3E}">
        <p14:creationId xmlns:p14="http://schemas.microsoft.com/office/powerpoint/2010/main" val="347267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236" y="141146"/>
            <a:ext cx="11693237" cy="7201972"/>
          </a:xfrm>
          <a:prstGeom prst="rect">
            <a:avLst/>
          </a:prstGeom>
        </p:spPr>
        <p:txBody>
          <a:bodyPr wrap="square">
            <a:spAutoFit/>
          </a:bodyPr>
          <a:lstStyle/>
          <a:p>
            <a:pPr>
              <a:lnSpc>
                <a:spcPct val="150000"/>
              </a:lnSpc>
            </a:pPr>
            <a:r>
              <a:rPr lang="en-US" sz="2800" dirty="0"/>
              <a:t>C- Know what diseases are occurring in the area at the same time to avoid overlapping of symptoms.</a:t>
            </a:r>
          </a:p>
          <a:p>
            <a:pPr>
              <a:lnSpc>
                <a:spcPct val="150000"/>
              </a:lnSpc>
            </a:pPr>
            <a:r>
              <a:rPr lang="en-US" sz="2800" dirty="0"/>
              <a:t>D- Determine if cases of the same disease are occurring concurrently in adjacent or geographically related areas.</a:t>
            </a:r>
          </a:p>
          <a:p>
            <a:pPr>
              <a:lnSpc>
                <a:spcPct val="150000"/>
              </a:lnSpc>
            </a:pPr>
            <a:r>
              <a:rPr lang="en-US" sz="2800" dirty="0"/>
              <a:t>E- Ask your self (( Is this an epidemic )), compare number of cases with the expected number. Certain factors make the determination difficult:</a:t>
            </a:r>
          </a:p>
          <a:p>
            <a:pPr>
              <a:lnSpc>
                <a:spcPct val="150000"/>
              </a:lnSpc>
            </a:pPr>
            <a:r>
              <a:rPr lang="en-US" sz="2800" dirty="0"/>
              <a:t>- Marked  recent    or     in the population size or in the number of cases</a:t>
            </a:r>
          </a:p>
          <a:p>
            <a:pPr>
              <a:lnSpc>
                <a:spcPct val="150000"/>
              </a:lnSpc>
            </a:pPr>
            <a:r>
              <a:rPr lang="en-US" sz="2800" dirty="0"/>
              <a:t>- Over-estimation due to miss-</a:t>
            </a:r>
            <a:r>
              <a:rPr lang="en-US" sz="2800" dirty="0" err="1"/>
              <a:t>Dx</a:t>
            </a:r>
            <a:r>
              <a:rPr lang="en-US" sz="2800" dirty="0"/>
              <a:t>. or duplicate reporting</a:t>
            </a:r>
          </a:p>
          <a:p>
            <a:pPr>
              <a:lnSpc>
                <a:spcPct val="150000"/>
              </a:lnSpc>
            </a:pPr>
            <a:r>
              <a:rPr lang="en-US" sz="2800" dirty="0"/>
              <a:t>- Normal seasonal variation</a:t>
            </a:r>
          </a:p>
          <a:p>
            <a:pPr>
              <a:lnSpc>
                <a:spcPct val="150000"/>
              </a:lnSpc>
            </a:pPr>
            <a:r>
              <a:rPr lang="en-US" sz="2800" dirty="0"/>
              <a:t>- Making numerical comparison of the number of cases rather than rates</a:t>
            </a:r>
          </a:p>
          <a:p>
            <a:pPr>
              <a:lnSpc>
                <a:spcPct val="150000"/>
              </a:lnSpc>
            </a:pPr>
            <a:endParaRPr lang="en-US" sz="2800" dirty="0"/>
          </a:p>
        </p:txBody>
      </p:sp>
      <p:sp>
        <p:nvSpPr>
          <p:cNvPr id="4" name="Line 6"/>
          <p:cNvSpPr>
            <a:spLocks noChangeShapeType="1"/>
          </p:cNvSpPr>
          <p:nvPr/>
        </p:nvSpPr>
        <p:spPr bwMode="auto">
          <a:xfrm>
            <a:off x="3546442" y="4216367"/>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 name="Line 8"/>
          <p:cNvSpPr>
            <a:spLocks noChangeShapeType="1"/>
          </p:cNvSpPr>
          <p:nvPr/>
        </p:nvSpPr>
        <p:spPr bwMode="auto">
          <a:xfrm flipV="1">
            <a:off x="2929845" y="4216367"/>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extLst>
      <p:ext uri="{BB962C8B-B14F-4D97-AF65-F5344CB8AC3E}">
        <p14:creationId xmlns:p14="http://schemas.microsoft.com/office/powerpoint/2010/main" val="1254946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655" y="279461"/>
            <a:ext cx="11430000" cy="6155531"/>
          </a:xfrm>
          <a:prstGeom prst="rect">
            <a:avLst/>
          </a:prstGeom>
        </p:spPr>
        <p:txBody>
          <a:bodyPr wrap="square">
            <a:spAutoFit/>
          </a:bodyPr>
          <a:lstStyle/>
          <a:p>
            <a:r>
              <a:rPr lang="en-US" sz="3200" b="1" dirty="0"/>
              <a:t>III. Collect data by a case </a:t>
            </a:r>
            <a:r>
              <a:rPr lang="en-US" sz="3200" b="1" dirty="0" err="1"/>
              <a:t>Hx</a:t>
            </a:r>
            <a:r>
              <a:rPr lang="en-US" sz="3200" b="1" dirty="0"/>
              <a:t>. Form</a:t>
            </a:r>
          </a:p>
          <a:p>
            <a:pPr fontAlgn="base"/>
            <a:endParaRPr lang="en-US" dirty="0">
              <a:effectLst>
                <a:outerShdw blurRad="38100" dist="38100" dir="2700000" algn="tl" rotWithShape="0">
                  <a:srgbClr val="000000"/>
                </a:outerShdw>
              </a:effectLst>
            </a:endParaRPr>
          </a:p>
          <a:p>
            <a:pPr fontAlgn="base"/>
            <a:r>
              <a:rPr lang="en-US" sz="2800" dirty="0">
                <a:effectLst>
                  <a:outerShdw blurRad="38100" dist="38100" dir="2700000" algn="tl" rotWithShape="0">
                    <a:srgbClr val="000000"/>
                  </a:outerShdw>
                </a:effectLst>
              </a:rPr>
              <a:t>Date of: hospitalization, cure, death…</a:t>
            </a:r>
            <a:endParaRPr lang="en-US" sz="2800" dirty="0"/>
          </a:p>
          <a:p>
            <a:pPr fontAlgn="base"/>
            <a:r>
              <a:rPr lang="en-US" sz="2800" dirty="0">
                <a:effectLst>
                  <a:outerShdw blurRad="38100" dist="38100" dir="2700000" algn="tl" rotWithShape="0">
                    <a:srgbClr val="000000"/>
                  </a:outerShdw>
                </a:effectLst>
              </a:rPr>
              <a:t>Address</a:t>
            </a:r>
            <a:endParaRPr lang="en-US" sz="2800" dirty="0"/>
          </a:p>
          <a:p>
            <a:pPr fontAlgn="base"/>
            <a:r>
              <a:rPr lang="en-US" sz="2800" dirty="0">
                <a:effectLst>
                  <a:outerShdw blurRad="38100" dist="38100" dir="2700000" algn="tl" rotWithShape="0">
                    <a:srgbClr val="000000"/>
                  </a:outerShdw>
                </a:effectLst>
              </a:rPr>
              <a:t>Name </a:t>
            </a:r>
          </a:p>
          <a:p>
            <a:pPr fontAlgn="base"/>
            <a:r>
              <a:rPr lang="en-US" sz="2800" dirty="0">
                <a:effectLst>
                  <a:outerShdw blurRad="38100" dist="38100" dir="2700000" algn="tl" rotWithShape="0">
                    <a:srgbClr val="000000"/>
                  </a:outerShdw>
                </a:effectLst>
              </a:rPr>
              <a:t>Age</a:t>
            </a:r>
            <a:endParaRPr lang="en-US" sz="2800" dirty="0"/>
          </a:p>
          <a:p>
            <a:pPr fontAlgn="base"/>
            <a:r>
              <a:rPr lang="en-US" sz="2800" dirty="0">
                <a:effectLst>
                  <a:outerShdw blurRad="38100" dist="38100" dir="2700000" algn="tl" rotWithShape="0">
                    <a:srgbClr val="000000"/>
                  </a:outerShdw>
                </a:effectLst>
              </a:rPr>
              <a:t>Sex</a:t>
            </a:r>
          </a:p>
          <a:p>
            <a:pPr fontAlgn="base"/>
            <a:r>
              <a:rPr lang="en-US" sz="2800" dirty="0">
                <a:effectLst>
                  <a:outerShdw blurRad="38100" dist="38100" dir="2700000" algn="tl" rotWithShape="0">
                    <a:srgbClr val="000000"/>
                  </a:outerShdw>
                </a:effectLst>
              </a:rPr>
              <a:t>Occupation</a:t>
            </a:r>
            <a:endParaRPr lang="en-US" sz="2800" dirty="0"/>
          </a:p>
          <a:p>
            <a:pPr fontAlgn="base"/>
            <a:r>
              <a:rPr lang="en-US" sz="2800" dirty="0">
                <a:effectLst>
                  <a:outerShdw blurRad="38100" dist="38100" dir="2700000" algn="tl" rotWithShape="0">
                    <a:srgbClr val="000000"/>
                  </a:outerShdw>
                </a:effectLst>
              </a:rPr>
              <a:t>Description of illness</a:t>
            </a:r>
            <a:endParaRPr lang="en-US" sz="2800" dirty="0"/>
          </a:p>
          <a:p>
            <a:pPr fontAlgn="base"/>
            <a:r>
              <a:rPr lang="en-US" sz="2800" dirty="0" err="1">
                <a:effectLst>
                  <a:outerShdw blurRad="38100" dist="38100" dir="2700000" algn="tl" rotWithShape="0">
                    <a:srgbClr val="000000"/>
                  </a:outerShdw>
                </a:effectLst>
              </a:rPr>
              <a:t>Hx</a:t>
            </a:r>
            <a:r>
              <a:rPr lang="en-US" sz="2800" dirty="0">
                <a:effectLst>
                  <a:outerShdw blurRad="38100" dist="38100" dir="2700000" algn="tl" rotWithShape="0">
                    <a:srgbClr val="000000"/>
                  </a:outerShdw>
                </a:effectLst>
              </a:rPr>
              <a:t>. Of contacts (other members of the family)</a:t>
            </a:r>
            <a:endParaRPr lang="en-US" sz="2800" dirty="0"/>
          </a:p>
          <a:p>
            <a:pPr fontAlgn="base"/>
            <a:r>
              <a:rPr lang="en-US" sz="2800" dirty="0" err="1">
                <a:effectLst>
                  <a:outerShdw blurRad="38100" dist="38100" dir="2700000" algn="tl" rotWithShape="0">
                    <a:srgbClr val="000000"/>
                  </a:outerShdw>
                </a:effectLst>
              </a:rPr>
              <a:t>Hx</a:t>
            </a:r>
            <a:r>
              <a:rPr lang="en-US" sz="2800" dirty="0">
                <a:effectLst>
                  <a:outerShdw blurRad="38100" dist="38100" dir="2700000" algn="tl" rotWithShape="0">
                    <a:srgbClr val="000000"/>
                  </a:outerShdw>
                </a:effectLst>
              </a:rPr>
              <a:t>. Of travel or exposure to a source of infection</a:t>
            </a:r>
            <a:endParaRPr lang="en-US" sz="2800" dirty="0"/>
          </a:p>
          <a:p>
            <a:pPr fontAlgn="base"/>
            <a:r>
              <a:rPr lang="en-US" sz="2800" dirty="0">
                <a:effectLst>
                  <a:outerShdw blurRad="38100" dist="38100" dir="2700000" algn="tl" rotWithShape="0">
                    <a:srgbClr val="000000"/>
                  </a:outerShdw>
                </a:effectLst>
              </a:rPr>
              <a:t>Food, chemical, milk, insects,…</a:t>
            </a:r>
            <a:endParaRPr lang="en-US" sz="2800" dirty="0"/>
          </a:p>
          <a:p>
            <a:pPr fontAlgn="base"/>
            <a:r>
              <a:rPr lang="en-US" sz="2800" dirty="0">
                <a:effectLst>
                  <a:outerShdw blurRad="38100" dist="38100" dir="2700000" algn="tl" rotWithShape="0">
                    <a:srgbClr val="000000"/>
                  </a:outerShdw>
                </a:effectLst>
              </a:rPr>
              <a:t>Outcome of illness</a:t>
            </a:r>
            <a:endParaRPr lang="en-US" sz="2800" dirty="0"/>
          </a:p>
          <a:p>
            <a:r>
              <a:rPr lang="en-US" sz="3600" dirty="0"/>
              <a:t>…….</a:t>
            </a:r>
          </a:p>
        </p:txBody>
      </p:sp>
    </p:spTree>
    <p:extLst>
      <p:ext uri="{BB962C8B-B14F-4D97-AF65-F5344CB8AC3E}">
        <p14:creationId xmlns:p14="http://schemas.microsoft.com/office/powerpoint/2010/main" val="1445105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73846"/>
            <a:ext cx="11610109" cy="6278642"/>
          </a:xfrm>
          <a:prstGeom prst="rect">
            <a:avLst/>
          </a:prstGeom>
        </p:spPr>
        <p:txBody>
          <a:bodyPr wrap="square">
            <a:spAutoFit/>
          </a:bodyPr>
          <a:lstStyle/>
          <a:p>
            <a:pPr>
              <a:lnSpc>
                <a:spcPct val="150000"/>
              </a:lnSpc>
            </a:pPr>
            <a:r>
              <a:rPr lang="en-US" sz="3200" b="1" dirty="0"/>
              <a:t>IV. Establish a case definition</a:t>
            </a:r>
          </a:p>
          <a:p>
            <a:pPr>
              <a:lnSpc>
                <a:spcPct val="150000"/>
              </a:lnSpc>
            </a:pPr>
            <a:r>
              <a:rPr lang="en-US" sz="2800" dirty="0"/>
              <a:t>Your next task as an investigator is to establish a case definition. A case definition is a standard set of criteria for deciding whether an individual should be classified as having the health condition of interest. </a:t>
            </a:r>
          </a:p>
          <a:p>
            <a:pPr>
              <a:lnSpc>
                <a:spcPct val="150000"/>
              </a:lnSpc>
            </a:pPr>
            <a:r>
              <a:rPr lang="en-US" sz="2800" dirty="0"/>
              <a:t>A case definition includes clinical criteria and--particularly in the setting of an outbreak investigation--restrictions by time, place, and person. You should base the clinical criteria on simple and objective measures such as: </a:t>
            </a:r>
          </a:p>
          <a:p>
            <a:pPr>
              <a:lnSpc>
                <a:spcPct val="150000"/>
              </a:lnSpc>
            </a:pPr>
            <a:r>
              <a:rPr lang="en-US" sz="2800" dirty="0"/>
              <a:t>elevated antibody titers, fever 38°C, three or more loose bowel motions per day, or myalgia severe enough to limit the patient’s usual activities.</a:t>
            </a:r>
          </a:p>
          <a:p>
            <a:endParaRPr lang="en-US" dirty="0"/>
          </a:p>
        </p:txBody>
      </p:sp>
    </p:spTree>
    <p:extLst>
      <p:ext uri="{BB962C8B-B14F-4D97-AF65-F5344CB8AC3E}">
        <p14:creationId xmlns:p14="http://schemas.microsoft.com/office/powerpoint/2010/main" val="3253363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674" y="335249"/>
            <a:ext cx="11720944" cy="3709349"/>
          </a:xfrm>
          <a:prstGeom prst="rect">
            <a:avLst/>
          </a:prstGeom>
        </p:spPr>
        <p:txBody>
          <a:bodyPr wrap="square">
            <a:spAutoFit/>
          </a:bodyPr>
          <a:lstStyle/>
          <a:p>
            <a:pPr>
              <a:lnSpc>
                <a:spcPct val="150000"/>
              </a:lnSpc>
            </a:pPr>
            <a:r>
              <a:rPr lang="en-US" sz="3200" dirty="0"/>
              <a:t>To be classified as: </a:t>
            </a:r>
          </a:p>
          <a:p>
            <a:pPr>
              <a:lnSpc>
                <a:spcPct val="150000"/>
              </a:lnSpc>
            </a:pPr>
            <a:r>
              <a:rPr lang="en-US" sz="3200" b="1" dirty="0"/>
              <a:t>Confirmed</a:t>
            </a:r>
            <a:r>
              <a:rPr lang="en-US" sz="3200" dirty="0"/>
              <a:t>, a case usually must have laboratory verification. </a:t>
            </a:r>
          </a:p>
          <a:p>
            <a:pPr>
              <a:lnSpc>
                <a:spcPct val="150000"/>
              </a:lnSpc>
            </a:pPr>
            <a:r>
              <a:rPr lang="en-US" sz="3200" b="1" dirty="0"/>
              <a:t>Probable</a:t>
            </a:r>
            <a:r>
              <a:rPr lang="en-US" sz="3200" dirty="0"/>
              <a:t>, usually has typical clinical features of the disease without laboratory confirmation. </a:t>
            </a:r>
          </a:p>
          <a:p>
            <a:pPr>
              <a:lnSpc>
                <a:spcPct val="150000"/>
              </a:lnSpc>
            </a:pPr>
            <a:r>
              <a:rPr lang="en-US" sz="3200" b="1" dirty="0"/>
              <a:t>Possible</a:t>
            </a:r>
            <a:r>
              <a:rPr lang="en-US" sz="3200" dirty="0"/>
              <a:t>, usually has fewer of the typical clinical features. </a:t>
            </a:r>
          </a:p>
        </p:txBody>
      </p:sp>
    </p:spTree>
    <p:extLst>
      <p:ext uri="{BB962C8B-B14F-4D97-AF65-F5344CB8AC3E}">
        <p14:creationId xmlns:p14="http://schemas.microsoft.com/office/powerpoint/2010/main" val="361776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109" y="237465"/>
            <a:ext cx="12011891" cy="6194003"/>
          </a:xfrm>
          <a:prstGeom prst="rect">
            <a:avLst/>
          </a:prstGeom>
        </p:spPr>
        <p:txBody>
          <a:bodyPr wrap="square">
            <a:spAutoFit/>
          </a:bodyPr>
          <a:lstStyle/>
          <a:p>
            <a:r>
              <a:rPr lang="en-US" sz="2800" b="1" dirty="0"/>
              <a:t>V. Perform Descriptive Epidemiology</a:t>
            </a:r>
          </a:p>
          <a:p>
            <a:pPr>
              <a:lnSpc>
                <a:spcPct val="150000"/>
              </a:lnSpc>
            </a:pPr>
            <a:r>
              <a:rPr lang="en-US" sz="2600" dirty="0"/>
              <a:t>Once we have collected some data, we can begin to characterize an outbreak by time, place, and person. Characterizing an outbreak by these variables is called descriptive epidemiology, because we describe what has occurred in the population under study. This step is critical for several reasons: </a:t>
            </a:r>
          </a:p>
          <a:p>
            <a:pPr>
              <a:lnSpc>
                <a:spcPct val="150000"/>
              </a:lnSpc>
            </a:pPr>
            <a:r>
              <a:rPr lang="en-US" sz="2500" b="1" dirty="0"/>
              <a:t>First</a:t>
            </a:r>
            <a:r>
              <a:rPr lang="en-US" sz="2500" dirty="0"/>
              <a:t>, by looking at the data carefully, we can learn what information is reliable and informative (such as if many cases report the same unusual exposure), and learn what may not be as reliable (for example, many missing or “don’t know” responses to a question).</a:t>
            </a:r>
          </a:p>
          <a:p>
            <a:pPr>
              <a:lnSpc>
                <a:spcPct val="150000"/>
              </a:lnSpc>
            </a:pPr>
            <a:r>
              <a:rPr lang="en-US" sz="2500" dirty="0"/>
              <a:t> </a:t>
            </a:r>
            <a:r>
              <a:rPr lang="en-US" sz="2500" b="1" dirty="0"/>
              <a:t>Second</a:t>
            </a:r>
            <a:r>
              <a:rPr lang="en-US" sz="2500" dirty="0"/>
              <a:t>, provide a comprehensive description of an outbreak by portraying its trend over time, its geographic extent (place), and the population (persons) affected by the disease.</a:t>
            </a:r>
          </a:p>
          <a:p>
            <a:endParaRPr lang="en-US" sz="2500" dirty="0"/>
          </a:p>
        </p:txBody>
      </p:sp>
    </p:spTree>
    <p:extLst>
      <p:ext uri="{BB962C8B-B14F-4D97-AF65-F5344CB8AC3E}">
        <p14:creationId xmlns:p14="http://schemas.microsoft.com/office/powerpoint/2010/main" val="2886216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1987</Words>
  <Application>Microsoft Office PowerPoint</Application>
  <PresentationFormat>Widescreen</PresentationFormat>
  <Paragraphs>123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    Investigation of an  epidemic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20</cp:revision>
  <dcterms:created xsi:type="dcterms:W3CDTF">2024-07-07T06:05:19Z</dcterms:created>
  <dcterms:modified xsi:type="dcterms:W3CDTF">2024-10-23T06:16:53Z</dcterms:modified>
</cp:coreProperties>
</file>