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7" r:id="rId4"/>
    <p:sldId id="273" r:id="rId5"/>
    <p:sldId id="259" r:id="rId6"/>
    <p:sldId id="260" r:id="rId7"/>
    <p:sldId id="261" r:id="rId8"/>
    <p:sldId id="274" r:id="rId9"/>
    <p:sldId id="263" r:id="rId10"/>
    <p:sldId id="262" r:id="rId11"/>
    <p:sldId id="275" r:id="rId12"/>
    <p:sldId id="264" r:id="rId13"/>
    <p:sldId id="277" r:id="rId14"/>
    <p:sldId id="266" r:id="rId15"/>
    <p:sldId id="267" r:id="rId16"/>
    <p:sldId id="268" r:id="rId17"/>
    <p:sldId id="272" r:id="rId18"/>
    <p:sldId id="276"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snapToGrid="0">
      <p:cViewPr varScale="1">
        <p:scale>
          <a:sx n="60" d="100"/>
          <a:sy n="60" d="100"/>
        </p:scale>
        <p:origin x="8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BC89B-4778-4DDC-8CF0-EA535E22A29E}"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095D2-E95E-444A-80D3-6A40183A16A1}" type="slidenum">
              <a:rPr lang="en-US" smtClean="0"/>
              <a:t>‹#›</a:t>
            </a:fld>
            <a:endParaRPr lang="en-US"/>
          </a:p>
        </p:txBody>
      </p:sp>
    </p:spTree>
    <p:extLst>
      <p:ext uri="{BB962C8B-B14F-4D97-AF65-F5344CB8AC3E}">
        <p14:creationId xmlns:p14="http://schemas.microsoft.com/office/powerpoint/2010/main" val="222441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095D2-E95E-444A-80D3-6A40183A16A1}" type="slidenum">
              <a:rPr lang="en-US" smtClean="0"/>
              <a:t>8</a:t>
            </a:fld>
            <a:endParaRPr lang="en-US"/>
          </a:p>
        </p:txBody>
      </p:sp>
    </p:spTree>
    <p:extLst>
      <p:ext uri="{BB962C8B-B14F-4D97-AF65-F5344CB8AC3E}">
        <p14:creationId xmlns:p14="http://schemas.microsoft.com/office/powerpoint/2010/main" val="423306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D26D-7A28-7CC9-6405-055C52692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58E5B7-508E-AE2E-5617-084BB73DB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81E08F-7530-C979-43E1-29D824B798C4}"/>
              </a:ext>
            </a:extLst>
          </p:cNvPr>
          <p:cNvSpPr>
            <a:spLocks noGrp="1"/>
          </p:cNvSpPr>
          <p:nvPr>
            <p:ph type="dt" sz="half" idx="10"/>
          </p:nvPr>
        </p:nvSpPr>
        <p:spPr/>
        <p:txBody>
          <a:bodyPr/>
          <a:lstStyle/>
          <a:p>
            <a:fld id="{6876FA7B-5E0C-4C8F-84AD-1A5C7B41F7CB}" type="datetimeFigureOut">
              <a:rPr lang="en-US" smtClean="0"/>
              <a:t>10/29/2024</a:t>
            </a:fld>
            <a:endParaRPr lang="en-US"/>
          </a:p>
        </p:txBody>
      </p:sp>
      <p:sp>
        <p:nvSpPr>
          <p:cNvPr id="5" name="Footer Placeholder 4">
            <a:extLst>
              <a:ext uri="{FF2B5EF4-FFF2-40B4-BE49-F238E27FC236}">
                <a16:creationId xmlns:a16="http://schemas.microsoft.com/office/drawing/2014/main" id="{6957531B-7DC3-C6AB-F613-066CC302B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98BDD-FBA1-5FC8-C206-1865BAABFA43}"/>
              </a:ext>
            </a:extLst>
          </p:cNvPr>
          <p:cNvSpPr>
            <a:spLocks noGrp="1"/>
          </p:cNvSpPr>
          <p:nvPr>
            <p:ph type="sldNum" sz="quarter" idx="12"/>
          </p:nvPr>
        </p:nvSpPr>
        <p:spPr/>
        <p:txBody>
          <a:bodyPr/>
          <a:lstStyle/>
          <a:p>
            <a:fld id="{784BF488-8742-40C2-90E4-8BEEB9D6BDF8}" type="slidenum">
              <a:rPr lang="en-US" smtClean="0"/>
              <a:t>‹#›</a:t>
            </a:fld>
            <a:endParaRPr lang="en-US"/>
          </a:p>
        </p:txBody>
      </p:sp>
    </p:spTree>
    <p:extLst>
      <p:ext uri="{BB962C8B-B14F-4D97-AF65-F5344CB8AC3E}">
        <p14:creationId xmlns:p14="http://schemas.microsoft.com/office/powerpoint/2010/main" val="203119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191C-12CD-2361-463E-8B930D492F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A87D60-773B-DDED-88B0-26DA8D3550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4DA24-E84A-BF9E-93B0-580301D3D08F}"/>
              </a:ext>
            </a:extLst>
          </p:cNvPr>
          <p:cNvSpPr>
            <a:spLocks noGrp="1"/>
          </p:cNvSpPr>
          <p:nvPr>
            <p:ph type="dt" sz="half" idx="10"/>
          </p:nvPr>
        </p:nvSpPr>
        <p:spPr/>
        <p:txBody>
          <a:bodyPr/>
          <a:lstStyle/>
          <a:p>
            <a:fld id="{6876FA7B-5E0C-4C8F-84AD-1A5C7B41F7CB}" type="datetimeFigureOut">
              <a:rPr lang="en-US" smtClean="0"/>
              <a:t>10/29/2024</a:t>
            </a:fld>
            <a:endParaRPr lang="en-US"/>
          </a:p>
        </p:txBody>
      </p:sp>
      <p:sp>
        <p:nvSpPr>
          <p:cNvPr id="5" name="Footer Placeholder 4">
            <a:extLst>
              <a:ext uri="{FF2B5EF4-FFF2-40B4-BE49-F238E27FC236}">
                <a16:creationId xmlns:a16="http://schemas.microsoft.com/office/drawing/2014/main" id="{A2424D4B-F192-D364-7B6F-BFBA660E7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74F24-DDD0-7857-56F3-206FCE279D53}"/>
              </a:ext>
            </a:extLst>
          </p:cNvPr>
          <p:cNvSpPr>
            <a:spLocks noGrp="1"/>
          </p:cNvSpPr>
          <p:nvPr>
            <p:ph type="sldNum" sz="quarter" idx="12"/>
          </p:nvPr>
        </p:nvSpPr>
        <p:spPr/>
        <p:txBody>
          <a:bodyPr/>
          <a:lstStyle/>
          <a:p>
            <a:fld id="{784BF488-8742-40C2-90E4-8BEEB9D6BDF8}" type="slidenum">
              <a:rPr lang="en-US" smtClean="0"/>
              <a:t>‹#›</a:t>
            </a:fld>
            <a:endParaRPr lang="en-US"/>
          </a:p>
        </p:txBody>
      </p:sp>
    </p:spTree>
    <p:extLst>
      <p:ext uri="{BB962C8B-B14F-4D97-AF65-F5344CB8AC3E}">
        <p14:creationId xmlns:p14="http://schemas.microsoft.com/office/powerpoint/2010/main" val="73445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A8D70C-F032-D9BD-A33C-F4BDC598DD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6C8AD-B8BB-CB3B-9685-0F4B1EE37E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784B1-FAC0-4FD4-E583-4010DE5BB2E8}"/>
              </a:ext>
            </a:extLst>
          </p:cNvPr>
          <p:cNvSpPr>
            <a:spLocks noGrp="1"/>
          </p:cNvSpPr>
          <p:nvPr>
            <p:ph type="dt" sz="half" idx="10"/>
          </p:nvPr>
        </p:nvSpPr>
        <p:spPr/>
        <p:txBody>
          <a:bodyPr/>
          <a:lstStyle/>
          <a:p>
            <a:fld id="{6876FA7B-5E0C-4C8F-84AD-1A5C7B41F7CB}" type="datetimeFigureOut">
              <a:rPr lang="en-US" smtClean="0"/>
              <a:t>10/29/2024</a:t>
            </a:fld>
            <a:endParaRPr lang="en-US"/>
          </a:p>
        </p:txBody>
      </p:sp>
      <p:sp>
        <p:nvSpPr>
          <p:cNvPr id="5" name="Footer Placeholder 4">
            <a:extLst>
              <a:ext uri="{FF2B5EF4-FFF2-40B4-BE49-F238E27FC236}">
                <a16:creationId xmlns:a16="http://schemas.microsoft.com/office/drawing/2014/main" id="{629F9FE2-32E4-DAA8-FD21-BA10140F1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4B325-BB3D-41AF-5F5C-440C423DDBD3}"/>
              </a:ext>
            </a:extLst>
          </p:cNvPr>
          <p:cNvSpPr>
            <a:spLocks noGrp="1"/>
          </p:cNvSpPr>
          <p:nvPr>
            <p:ph type="sldNum" sz="quarter" idx="12"/>
          </p:nvPr>
        </p:nvSpPr>
        <p:spPr/>
        <p:txBody>
          <a:bodyPr/>
          <a:lstStyle/>
          <a:p>
            <a:fld id="{784BF488-8742-40C2-90E4-8BEEB9D6BDF8}" type="slidenum">
              <a:rPr lang="en-US" smtClean="0"/>
              <a:t>‹#›</a:t>
            </a:fld>
            <a:endParaRPr lang="en-US"/>
          </a:p>
        </p:txBody>
      </p:sp>
    </p:spTree>
    <p:extLst>
      <p:ext uri="{BB962C8B-B14F-4D97-AF65-F5344CB8AC3E}">
        <p14:creationId xmlns:p14="http://schemas.microsoft.com/office/powerpoint/2010/main" val="10636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FB39-3F7A-E38B-8147-DCDFD8C08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62D8C6-A5B8-65EF-61BE-C062D59DB7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325EB-A8B3-F3C3-FB8E-9E2FC68C7896}"/>
              </a:ext>
            </a:extLst>
          </p:cNvPr>
          <p:cNvSpPr>
            <a:spLocks noGrp="1"/>
          </p:cNvSpPr>
          <p:nvPr>
            <p:ph type="dt" sz="half" idx="10"/>
          </p:nvPr>
        </p:nvSpPr>
        <p:spPr/>
        <p:txBody>
          <a:bodyPr/>
          <a:lstStyle/>
          <a:p>
            <a:fld id="{6876FA7B-5E0C-4C8F-84AD-1A5C7B41F7CB}" type="datetimeFigureOut">
              <a:rPr lang="en-US" smtClean="0"/>
              <a:t>10/29/2024</a:t>
            </a:fld>
            <a:endParaRPr lang="en-US"/>
          </a:p>
        </p:txBody>
      </p:sp>
      <p:sp>
        <p:nvSpPr>
          <p:cNvPr id="5" name="Footer Placeholder 4">
            <a:extLst>
              <a:ext uri="{FF2B5EF4-FFF2-40B4-BE49-F238E27FC236}">
                <a16:creationId xmlns:a16="http://schemas.microsoft.com/office/drawing/2014/main" id="{25C086A2-16EA-43C0-5B8C-F36F9CFB9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E41B8-7DBD-7D3A-5ECD-62C333A40757}"/>
              </a:ext>
            </a:extLst>
          </p:cNvPr>
          <p:cNvSpPr>
            <a:spLocks noGrp="1"/>
          </p:cNvSpPr>
          <p:nvPr>
            <p:ph type="sldNum" sz="quarter" idx="12"/>
          </p:nvPr>
        </p:nvSpPr>
        <p:spPr/>
        <p:txBody>
          <a:bodyPr/>
          <a:lstStyle/>
          <a:p>
            <a:fld id="{784BF488-8742-40C2-90E4-8BEEB9D6BDF8}" type="slidenum">
              <a:rPr lang="en-US" smtClean="0"/>
              <a:t>‹#›</a:t>
            </a:fld>
            <a:endParaRPr lang="en-US"/>
          </a:p>
        </p:txBody>
      </p:sp>
    </p:spTree>
    <p:extLst>
      <p:ext uri="{BB962C8B-B14F-4D97-AF65-F5344CB8AC3E}">
        <p14:creationId xmlns:p14="http://schemas.microsoft.com/office/powerpoint/2010/main" val="3924173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B136D-1BF5-7373-673F-A542B22FC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1C81D3-5642-A4C7-668B-3583A47FAC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8778B5-DE16-9032-72E7-49187E707097}"/>
              </a:ext>
            </a:extLst>
          </p:cNvPr>
          <p:cNvSpPr>
            <a:spLocks noGrp="1"/>
          </p:cNvSpPr>
          <p:nvPr>
            <p:ph type="dt" sz="half" idx="10"/>
          </p:nvPr>
        </p:nvSpPr>
        <p:spPr/>
        <p:txBody>
          <a:bodyPr/>
          <a:lstStyle/>
          <a:p>
            <a:fld id="{6876FA7B-5E0C-4C8F-84AD-1A5C7B41F7CB}" type="datetimeFigureOut">
              <a:rPr lang="en-US" smtClean="0"/>
              <a:t>10/29/2024</a:t>
            </a:fld>
            <a:endParaRPr lang="en-US"/>
          </a:p>
        </p:txBody>
      </p:sp>
      <p:sp>
        <p:nvSpPr>
          <p:cNvPr id="5" name="Footer Placeholder 4">
            <a:extLst>
              <a:ext uri="{FF2B5EF4-FFF2-40B4-BE49-F238E27FC236}">
                <a16:creationId xmlns:a16="http://schemas.microsoft.com/office/drawing/2014/main" id="{65655D70-C224-2198-F3EF-566142C91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916FA3-08B5-C04E-32C2-BC3C4D6584B9}"/>
              </a:ext>
            </a:extLst>
          </p:cNvPr>
          <p:cNvSpPr>
            <a:spLocks noGrp="1"/>
          </p:cNvSpPr>
          <p:nvPr>
            <p:ph type="sldNum" sz="quarter" idx="12"/>
          </p:nvPr>
        </p:nvSpPr>
        <p:spPr/>
        <p:txBody>
          <a:bodyPr/>
          <a:lstStyle/>
          <a:p>
            <a:fld id="{784BF488-8742-40C2-90E4-8BEEB9D6BDF8}" type="slidenum">
              <a:rPr lang="en-US" smtClean="0"/>
              <a:t>‹#›</a:t>
            </a:fld>
            <a:endParaRPr lang="en-US"/>
          </a:p>
        </p:txBody>
      </p:sp>
    </p:spTree>
    <p:extLst>
      <p:ext uri="{BB962C8B-B14F-4D97-AF65-F5344CB8AC3E}">
        <p14:creationId xmlns:p14="http://schemas.microsoft.com/office/powerpoint/2010/main" val="3853812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C6BD-132C-2646-5677-4ADAF460C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5C4D36-FE9F-C74C-527B-56D2E8AB2B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E6DE03-D3EE-1AA6-52D7-023D591642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6768C8-EEEC-0466-1B11-DC627736F246}"/>
              </a:ext>
            </a:extLst>
          </p:cNvPr>
          <p:cNvSpPr>
            <a:spLocks noGrp="1"/>
          </p:cNvSpPr>
          <p:nvPr>
            <p:ph type="dt" sz="half" idx="10"/>
          </p:nvPr>
        </p:nvSpPr>
        <p:spPr/>
        <p:txBody>
          <a:bodyPr/>
          <a:lstStyle/>
          <a:p>
            <a:fld id="{6876FA7B-5E0C-4C8F-84AD-1A5C7B41F7CB}" type="datetimeFigureOut">
              <a:rPr lang="en-US" smtClean="0"/>
              <a:t>10/29/2024</a:t>
            </a:fld>
            <a:endParaRPr lang="en-US"/>
          </a:p>
        </p:txBody>
      </p:sp>
      <p:sp>
        <p:nvSpPr>
          <p:cNvPr id="6" name="Footer Placeholder 5">
            <a:extLst>
              <a:ext uri="{FF2B5EF4-FFF2-40B4-BE49-F238E27FC236}">
                <a16:creationId xmlns:a16="http://schemas.microsoft.com/office/drawing/2014/main" id="{EA32FB33-DA9B-461D-BC72-1D5DD6B88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B0B229-F834-31EE-5D3B-9F6D1D6AC050}"/>
              </a:ext>
            </a:extLst>
          </p:cNvPr>
          <p:cNvSpPr>
            <a:spLocks noGrp="1"/>
          </p:cNvSpPr>
          <p:nvPr>
            <p:ph type="sldNum" sz="quarter" idx="12"/>
          </p:nvPr>
        </p:nvSpPr>
        <p:spPr/>
        <p:txBody>
          <a:bodyPr/>
          <a:lstStyle/>
          <a:p>
            <a:fld id="{784BF488-8742-40C2-90E4-8BEEB9D6BDF8}" type="slidenum">
              <a:rPr lang="en-US" smtClean="0"/>
              <a:t>‹#›</a:t>
            </a:fld>
            <a:endParaRPr lang="en-US"/>
          </a:p>
        </p:txBody>
      </p:sp>
    </p:spTree>
    <p:extLst>
      <p:ext uri="{BB962C8B-B14F-4D97-AF65-F5344CB8AC3E}">
        <p14:creationId xmlns:p14="http://schemas.microsoft.com/office/powerpoint/2010/main" val="107129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345C-898F-479A-EA48-C3DDDC7BF3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D737CD-FE9E-6C94-3576-E3643ED5EA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4BDFCC-FF84-F2DD-8CD4-4567BCAE26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67E227-ECC4-14A5-3200-27D3678143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6280AE-5DB1-5D88-9AB2-4DE049244C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ED7ED9-26E1-C6BA-C5B0-F26D81F06375}"/>
              </a:ext>
            </a:extLst>
          </p:cNvPr>
          <p:cNvSpPr>
            <a:spLocks noGrp="1"/>
          </p:cNvSpPr>
          <p:nvPr>
            <p:ph type="dt" sz="half" idx="10"/>
          </p:nvPr>
        </p:nvSpPr>
        <p:spPr/>
        <p:txBody>
          <a:bodyPr/>
          <a:lstStyle/>
          <a:p>
            <a:fld id="{6876FA7B-5E0C-4C8F-84AD-1A5C7B41F7CB}" type="datetimeFigureOut">
              <a:rPr lang="en-US" smtClean="0"/>
              <a:t>10/29/2024</a:t>
            </a:fld>
            <a:endParaRPr lang="en-US"/>
          </a:p>
        </p:txBody>
      </p:sp>
      <p:sp>
        <p:nvSpPr>
          <p:cNvPr id="8" name="Footer Placeholder 7">
            <a:extLst>
              <a:ext uri="{FF2B5EF4-FFF2-40B4-BE49-F238E27FC236}">
                <a16:creationId xmlns:a16="http://schemas.microsoft.com/office/drawing/2014/main" id="{9D840FBD-4B39-67D7-B577-EE03D6686E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A6A50-038C-1B75-16E8-C3AD2FF7376D}"/>
              </a:ext>
            </a:extLst>
          </p:cNvPr>
          <p:cNvSpPr>
            <a:spLocks noGrp="1"/>
          </p:cNvSpPr>
          <p:nvPr>
            <p:ph type="sldNum" sz="quarter" idx="12"/>
          </p:nvPr>
        </p:nvSpPr>
        <p:spPr/>
        <p:txBody>
          <a:bodyPr/>
          <a:lstStyle/>
          <a:p>
            <a:fld id="{784BF488-8742-40C2-90E4-8BEEB9D6BDF8}" type="slidenum">
              <a:rPr lang="en-US" smtClean="0"/>
              <a:t>‹#›</a:t>
            </a:fld>
            <a:endParaRPr lang="en-US"/>
          </a:p>
        </p:txBody>
      </p:sp>
    </p:spTree>
    <p:extLst>
      <p:ext uri="{BB962C8B-B14F-4D97-AF65-F5344CB8AC3E}">
        <p14:creationId xmlns:p14="http://schemas.microsoft.com/office/powerpoint/2010/main" val="50193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23FC-FE5B-BD48-F796-C1E841BC76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E0580F-1350-550F-9753-9E08B56AC668}"/>
              </a:ext>
            </a:extLst>
          </p:cNvPr>
          <p:cNvSpPr>
            <a:spLocks noGrp="1"/>
          </p:cNvSpPr>
          <p:nvPr>
            <p:ph type="dt" sz="half" idx="10"/>
          </p:nvPr>
        </p:nvSpPr>
        <p:spPr/>
        <p:txBody>
          <a:bodyPr/>
          <a:lstStyle/>
          <a:p>
            <a:fld id="{6876FA7B-5E0C-4C8F-84AD-1A5C7B41F7CB}" type="datetimeFigureOut">
              <a:rPr lang="en-US" smtClean="0"/>
              <a:t>10/29/2024</a:t>
            </a:fld>
            <a:endParaRPr lang="en-US"/>
          </a:p>
        </p:txBody>
      </p:sp>
      <p:sp>
        <p:nvSpPr>
          <p:cNvPr id="4" name="Footer Placeholder 3">
            <a:extLst>
              <a:ext uri="{FF2B5EF4-FFF2-40B4-BE49-F238E27FC236}">
                <a16:creationId xmlns:a16="http://schemas.microsoft.com/office/drawing/2014/main" id="{AFEA2664-F83E-0C0A-ACFB-ABB77D9E81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9D3962-CB4D-30CD-BB31-DFB2B0263042}"/>
              </a:ext>
            </a:extLst>
          </p:cNvPr>
          <p:cNvSpPr>
            <a:spLocks noGrp="1"/>
          </p:cNvSpPr>
          <p:nvPr>
            <p:ph type="sldNum" sz="quarter" idx="12"/>
          </p:nvPr>
        </p:nvSpPr>
        <p:spPr/>
        <p:txBody>
          <a:bodyPr/>
          <a:lstStyle/>
          <a:p>
            <a:fld id="{784BF488-8742-40C2-90E4-8BEEB9D6BDF8}" type="slidenum">
              <a:rPr lang="en-US" smtClean="0"/>
              <a:t>‹#›</a:t>
            </a:fld>
            <a:endParaRPr lang="en-US"/>
          </a:p>
        </p:txBody>
      </p:sp>
    </p:spTree>
    <p:extLst>
      <p:ext uri="{BB962C8B-B14F-4D97-AF65-F5344CB8AC3E}">
        <p14:creationId xmlns:p14="http://schemas.microsoft.com/office/powerpoint/2010/main" val="324122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776C0-BD15-7B38-FE06-C370289832CF}"/>
              </a:ext>
            </a:extLst>
          </p:cNvPr>
          <p:cNvSpPr>
            <a:spLocks noGrp="1"/>
          </p:cNvSpPr>
          <p:nvPr>
            <p:ph type="dt" sz="half" idx="10"/>
          </p:nvPr>
        </p:nvSpPr>
        <p:spPr/>
        <p:txBody>
          <a:bodyPr/>
          <a:lstStyle/>
          <a:p>
            <a:fld id="{6876FA7B-5E0C-4C8F-84AD-1A5C7B41F7CB}" type="datetimeFigureOut">
              <a:rPr lang="en-US" smtClean="0"/>
              <a:t>10/29/2024</a:t>
            </a:fld>
            <a:endParaRPr lang="en-US"/>
          </a:p>
        </p:txBody>
      </p:sp>
      <p:sp>
        <p:nvSpPr>
          <p:cNvPr id="3" name="Footer Placeholder 2">
            <a:extLst>
              <a:ext uri="{FF2B5EF4-FFF2-40B4-BE49-F238E27FC236}">
                <a16:creationId xmlns:a16="http://schemas.microsoft.com/office/drawing/2014/main" id="{106F1863-2A1E-C63B-67D4-E943B2DC0B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391430-1DD4-2B21-D636-6B7A428DABB4}"/>
              </a:ext>
            </a:extLst>
          </p:cNvPr>
          <p:cNvSpPr>
            <a:spLocks noGrp="1"/>
          </p:cNvSpPr>
          <p:nvPr>
            <p:ph type="sldNum" sz="quarter" idx="12"/>
          </p:nvPr>
        </p:nvSpPr>
        <p:spPr/>
        <p:txBody>
          <a:bodyPr/>
          <a:lstStyle/>
          <a:p>
            <a:fld id="{784BF488-8742-40C2-90E4-8BEEB9D6BDF8}" type="slidenum">
              <a:rPr lang="en-US" smtClean="0"/>
              <a:t>‹#›</a:t>
            </a:fld>
            <a:endParaRPr lang="en-US"/>
          </a:p>
        </p:txBody>
      </p:sp>
    </p:spTree>
    <p:extLst>
      <p:ext uri="{BB962C8B-B14F-4D97-AF65-F5344CB8AC3E}">
        <p14:creationId xmlns:p14="http://schemas.microsoft.com/office/powerpoint/2010/main" val="365163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3E745-0E72-2970-8E6A-3EBBA99408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B30B19-6AF2-EDA8-DECD-A90C5CE3FC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930942-D957-A4F7-AC8E-EB833B2DBB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8006BB-F95C-51F4-10CB-8205C7817968}"/>
              </a:ext>
            </a:extLst>
          </p:cNvPr>
          <p:cNvSpPr>
            <a:spLocks noGrp="1"/>
          </p:cNvSpPr>
          <p:nvPr>
            <p:ph type="dt" sz="half" idx="10"/>
          </p:nvPr>
        </p:nvSpPr>
        <p:spPr/>
        <p:txBody>
          <a:bodyPr/>
          <a:lstStyle/>
          <a:p>
            <a:fld id="{6876FA7B-5E0C-4C8F-84AD-1A5C7B41F7CB}" type="datetimeFigureOut">
              <a:rPr lang="en-US" smtClean="0"/>
              <a:t>10/29/2024</a:t>
            </a:fld>
            <a:endParaRPr lang="en-US"/>
          </a:p>
        </p:txBody>
      </p:sp>
      <p:sp>
        <p:nvSpPr>
          <p:cNvPr id="6" name="Footer Placeholder 5">
            <a:extLst>
              <a:ext uri="{FF2B5EF4-FFF2-40B4-BE49-F238E27FC236}">
                <a16:creationId xmlns:a16="http://schemas.microsoft.com/office/drawing/2014/main" id="{ABB56A9F-9EB3-A123-82F5-20B6588F1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3A8273-85B4-9BC5-8E1D-56778188A7C9}"/>
              </a:ext>
            </a:extLst>
          </p:cNvPr>
          <p:cNvSpPr>
            <a:spLocks noGrp="1"/>
          </p:cNvSpPr>
          <p:nvPr>
            <p:ph type="sldNum" sz="quarter" idx="12"/>
          </p:nvPr>
        </p:nvSpPr>
        <p:spPr/>
        <p:txBody>
          <a:bodyPr/>
          <a:lstStyle/>
          <a:p>
            <a:fld id="{784BF488-8742-40C2-90E4-8BEEB9D6BDF8}" type="slidenum">
              <a:rPr lang="en-US" smtClean="0"/>
              <a:t>‹#›</a:t>
            </a:fld>
            <a:endParaRPr lang="en-US"/>
          </a:p>
        </p:txBody>
      </p:sp>
    </p:spTree>
    <p:extLst>
      <p:ext uri="{BB962C8B-B14F-4D97-AF65-F5344CB8AC3E}">
        <p14:creationId xmlns:p14="http://schemas.microsoft.com/office/powerpoint/2010/main" val="4231112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17FE-FEDB-3E6B-F7AA-40ADAA9054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7D0DE7-A684-F87F-B7A0-BBB7B280E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217283-1D08-695C-231F-6BD616A8E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F11EB-229A-A0FC-0731-9C26E99D8652}"/>
              </a:ext>
            </a:extLst>
          </p:cNvPr>
          <p:cNvSpPr>
            <a:spLocks noGrp="1"/>
          </p:cNvSpPr>
          <p:nvPr>
            <p:ph type="dt" sz="half" idx="10"/>
          </p:nvPr>
        </p:nvSpPr>
        <p:spPr/>
        <p:txBody>
          <a:bodyPr/>
          <a:lstStyle/>
          <a:p>
            <a:fld id="{6876FA7B-5E0C-4C8F-84AD-1A5C7B41F7CB}" type="datetimeFigureOut">
              <a:rPr lang="en-US" smtClean="0"/>
              <a:t>10/29/2024</a:t>
            </a:fld>
            <a:endParaRPr lang="en-US"/>
          </a:p>
        </p:txBody>
      </p:sp>
      <p:sp>
        <p:nvSpPr>
          <p:cNvPr id="6" name="Footer Placeholder 5">
            <a:extLst>
              <a:ext uri="{FF2B5EF4-FFF2-40B4-BE49-F238E27FC236}">
                <a16:creationId xmlns:a16="http://schemas.microsoft.com/office/drawing/2014/main" id="{2C233C10-752D-E5CF-73EC-5DCF85BDF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0EDA81-6851-CCF2-B5B8-B323B0DD57AF}"/>
              </a:ext>
            </a:extLst>
          </p:cNvPr>
          <p:cNvSpPr>
            <a:spLocks noGrp="1"/>
          </p:cNvSpPr>
          <p:nvPr>
            <p:ph type="sldNum" sz="quarter" idx="12"/>
          </p:nvPr>
        </p:nvSpPr>
        <p:spPr/>
        <p:txBody>
          <a:bodyPr/>
          <a:lstStyle/>
          <a:p>
            <a:fld id="{784BF488-8742-40C2-90E4-8BEEB9D6BDF8}" type="slidenum">
              <a:rPr lang="en-US" smtClean="0"/>
              <a:t>‹#›</a:t>
            </a:fld>
            <a:endParaRPr lang="en-US"/>
          </a:p>
        </p:txBody>
      </p:sp>
    </p:spTree>
    <p:extLst>
      <p:ext uri="{BB962C8B-B14F-4D97-AF65-F5344CB8AC3E}">
        <p14:creationId xmlns:p14="http://schemas.microsoft.com/office/powerpoint/2010/main" val="251822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866564-3705-7BB5-6488-9AFACDA035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3BC8FC-2321-301E-DC3C-7E09D0ACA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DA7A4-1054-10CA-DA8F-DCC74ECC6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76FA7B-5E0C-4C8F-84AD-1A5C7B41F7CB}" type="datetimeFigureOut">
              <a:rPr lang="en-US" smtClean="0"/>
              <a:t>10/29/2024</a:t>
            </a:fld>
            <a:endParaRPr lang="en-US"/>
          </a:p>
        </p:txBody>
      </p:sp>
      <p:sp>
        <p:nvSpPr>
          <p:cNvPr id="5" name="Footer Placeholder 4">
            <a:extLst>
              <a:ext uri="{FF2B5EF4-FFF2-40B4-BE49-F238E27FC236}">
                <a16:creationId xmlns:a16="http://schemas.microsoft.com/office/drawing/2014/main" id="{FC5A469F-B42C-19F2-2570-EE38B2DE7E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DCF487F-DDD5-7C7B-976D-E8EAE1C95D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4BF488-8742-40C2-90E4-8BEEB9D6BDF8}" type="slidenum">
              <a:rPr lang="en-US" smtClean="0"/>
              <a:t>‹#›</a:t>
            </a:fld>
            <a:endParaRPr lang="en-US"/>
          </a:p>
        </p:txBody>
      </p:sp>
    </p:spTree>
    <p:extLst>
      <p:ext uri="{BB962C8B-B14F-4D97-AF65-F5344CB8AC3E}">
        <p14:creationId xmlns:p14="http://schemas.microsoft.com/office/powerpoint/2010/main" val="910914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1">
            <a:extLst>
              <a:ext uri="{FF2B5EF4-FFF2-40B4-BE49-F238E27FC236}">
                <a16:creationId xmlns:a16="http://schemas.microsoft.com/office/drawing/2014/main" id="{8E5B6E18-36B5-50A4-F1A2-BB6FB3C05B64}"/>
              </a:ext>
            </a:extLst>
          </p:cNvPr>
          <p:cNvPicPr>
            <a:picLocks noChangeAspect="1"/>
          </p:cNvPicPr>
          <p:nvPr/>
        </p:nvPicPr>
        <p:blipFill rotWithShape="1">
          <a:blip r:embed="rId2">
            <a:extLst>
              <a:ext uri="{28A0092B-C50C-407E-A947-70E740481C1C}">
                <a14:useLocalDpi xmlns:a14="http://schemas.microsoft.com/office/drawing/2010/main" val="0"/>
              </a:ext>
            </a:extLst>
          </a:blip>
          <a:srcRect r="23298" b="9091"/>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4523A6-5952-718F-8324-F838836CC181}"/>
              </a:ext>
            </a:extLst>
          </p:cNvPr>
          <p:cNvSpPr>
            <a:spLocks noGrp="1"/>
          </p:cNvSpPr>
          <p:nvPr>
            <p:ph type="ctrTitle"/>
          </p:nvPr>
        </p:nvSpPr>
        <p:spPr>
          <a:xfrm>
            <a:off x="477981" y="1122363"/>
            <a:ext cx="4023360" cy="3204134"/>
          </a:xfrm>
        </p:spPr>
        <p:txBody>
          <a:bodyPr anchor="b">
            <a:normAutofit/>
          </a:bodyPr>
          <a:lstStyle/>
          <a:p>
            <a:pPr algn="l"/>
            <a:r>
              <a:rPr lang="en-US" sz="4800"/>
              <a:t>Pediatric leukemias</a:t>
            </a:r>
          </a:p>
        </p:txBody>
      </p:sp>
      <p:sp>
        <p:nvSpPr>
          <p:cNvPr id="3" name="Subtitle 2">
            <a:extLst>
              <a:ext uri="{FF2B5EF4-FFF2-40B4-BE49-F238E27FC236}">
                <a16:creationId xmlns:a16="http://schemas.microsoft.com/office/drawing/2014/main" id="{57C01241-B922-8A6B-BBF4-57752BDEE9C2}"/>
              </a:ext>
            </a:extLst>
          </p:cNvPr>
          <p:cNvSpPr>
            <a:spLocks noGrp="1"/>
          </p:cNvSpPr>
          <p:nvPr>
            <p:ph type="subTitle" idx="1"/>
          </p:nvPr>
        </p:nvSpPr>
        <p:spPr>
          <a:xfrm>
            <a:off x="477980" y="4872922"/>
            <a:ext cx="4023359" cy="1208141"/>
          </a:xfrm>
        </p:spPr>
        <p:txBody>
          <a:bodyPr>
            <a:normAutofit/>
          </a:bodyPr>
          <a:lstStyle/>
          <a:p>
            <a:pPr algn="l"/>
            <a:r>
              <a:rPr lang="en-US" sz="2000"/>
              <a:t>Dr. Nihal Khalid Yaseen</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651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0BBD35D-D9D0-5A69-86FA-B5FEFCD4891A}"/>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0" kern="1200" cap="none" spc="0">
                <a:ln w="0"/>
                <a:solidFill>
                  <a:schemeClr val="tx1"/>
                </a:solidFill>
                <a:effectLst>
                  <a:outerShdw blurRad="38100" dist="25400" dir="5400000" algn="ctr" rotWithShape="0">
                    <a:srgbClr val="6E747A">
                      <a:alpha val="43000"/>
                    </a:srgbClr>
                  </a:outerShdw>
                </a:effectLst>
                <a:latin typeface="+mj-lt"/>
                <a:ea typeface="+mj-ea"/>
                <a:cs typeface="+mj-cs"/>
              </a:rPr>
              <a:t>Diagnosis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25DE52-4DD5-F461-1EE7-1CCE4FF1C1C2}"/>
              </a:ext>
            </a:extLst>
          </p:cNvPr>
          <p:cNvSpPr txBox="1"/>
          <p:nvPr/>
        </p:nvSpPr>
        <p:spPr>
          <a:xfrm>
            <a:off x="435935" y="1929384"/>
            <a:ext cx="11387469" cy="4251960"/>
          </a:xfrm>
          <a:prstGeom prst="rect">
            <a:avLst/>
          </a:prstGeom>
        </p:spPr>
        <p:txBody>
          <a:bodyPr vert="horz" lIns="91440" tIns="45720" rIns="91440" bIns="45720" rtlCol="0">
            <a:normAutofit fontScale="92500" lnSpcReduction="20000"/>
          </a:bodyPr>
          <a:lstStyle/>
          <a:p>
            <a:pPr>
              <a:lnSpc>
                <a:spcPct val="90000"/>
              </a:lnSpc>
              <a:spcAft>
                <a:spcPts val="600"/>
              </a:spcAft>
            </a:pPr>
            <a:endParaRPr lang="en-US" sz="1700" dirty="0"/>
          </a:p>
          <a:p>
            <a:pPr indent="-228600">
              <a:lnSpc>
                <a:spcPct val="110000"/>
              </a:lnSpc>
              <a:spcAft>
                <a:spcPts val="600"/>
              </a:spcAft>
              <a:buFont typeface="Arial" panose="020B0604020202020204" pitchFamily="34" charset="0"/>
              <a:buChar char="•"/>
            </a:pPr>
            <a:r>
              <a:rPr lang="en-US" sz="2000" b="1" u="sng" dirty="0"/>
              <a:t>Peripheral blood findings (CBC)</a:t>
            </a:r>
            <a:r>
              <a:rPr lang="en-US" sz="2000" dirty="0"/>
              <a:t>: anemia and thrombocytopenia are seen in most patients. Total WBC count may be low, normal or high, sometimes WBC count may be &gt; 100*10⁹ cells termed as hyperleukocytosis which causes symptoms from hyper viscosity and stasis of blood as CVA, bleeding, and respiratory acidosis. </a:t>
            </a:r>
          </a:p>
          <a:p>
            <a:pPr indent="-228600">
              <a:lnSpc>
                <a:spcPct val="110000"/>
              </a:lnSpc>
              <a:spcAft>
                <a:spcPts val="600"/>
              </a:spcAft>
              <a:buFont typeface="Arial" panose="020B0604020202020204" pitchFamily="34" charset="0"/>
              <a:buChar char="•"/>
            </a:pPr>
            <a:r>
              <a:rPr lang="en-US" sz="2000" b="1" u="sng" dirty="0"/>
              <a:t>Blood film examination </a:t>
            </a:r>
            <a:r>
              <a:rPr lang="en-US" sz="2000" dirty="0"/>
              <a:t>may show blast cells.</a:t>
            </a:r>
          </a:p>
          <a:p>
            <a:pPr indent="-228600">
              <a:lnSpc>
                <a:spcPct val="110000"/>
              </a:lnSpc>
              <a:spcAft>
                <a:spcPts val="600"/>
              </a:spcAft>
              <a:buFont typeface="Arial" panose="020B0604020202020204" pitchFamily="34" charset="0"/>
              <a:buChar char="•"/>
            </a:pPr>
            <a:r>
              <a:rPr lang="en-US" sz="2000" b="1" u="sng" dirty="0"/>
              <a:t>Bone marrow examination</a:t>
            </a:r>
            <a:r>
              <a:rPr lang="en-US" sz="2000" dirty="0"/>
              <a:t>: used to confirm the diagnosis. ALL is diagnosed by a bone marrow evaluation that demonstrates &gt;25% of the bone marrow cells as a homogeneous population of lymphoblasts while the diagnosis of AML requires the presence of  &gt;20% myeloblasts in bone marrow aspiration or biopsy. </a:t>
            </a:r>
          </a:p>
          <a:p>
            <a:pPr indent="-228600">
              <a:lnSpc>
                <a:spcPct val="110000"/>
              </a:lnSpc>
              <a:spcAft>
                <a:spcPts val="600"/>
              </a:spcAft>
              <a:buFont typeface="Arial" panose="020B0604020202020204" pitchFamily="34" charset="0"/>
              <a:buChar char="•"/>
            </a:pPr>
            <a:r>
              <a:rPr lang="en-US" sz="2000" b="1" u="sng" dirty="0"/>
              <a:t>Immunophenotyping </a:t>
            </a:r>
            <a:r>
              <a:rPr lang="en-US" sz="2000" dirty="0"/>
              <a:t>using flow cytometry to identify subtype.</a:t>
            </a:r>
          </a:p>
          <a:p>
            <a:pPr indent="-228600">
              <a:lnSpc>
                <a:spcPct val="110000"/>
              </a:lnSpc>
              <a:spcAft>
                <a:spcPts val="600"/>
              </a:spcAft>
              <a:buFont typeface="Arial" panose="020B0604020202020204" pitchFamily="34" charset="0"/>
              <a:buChar char="•"/>
            </a:pPr>
            <a:r>
              <a:rPr lang="en-US" sz="2000" b="1" u="sng" dirty="0"/>
              <a:t>Cytogenetics</a:t>
            </a:r>
            <a:r>
              <a:rPr lang="en-US" sz="2000" dirty="0"/>
              <a:t>—karyotype and molecular studies.</a:t>
            </a:r>
          </a:p>
          <a:p>
            <a:pPr indent="-228600">
              <a:lnSpc>
                <a:spcPct val="110000"/>
              </a:lnSpc>
              <a:spcAft>
                <a:spcPts val="600"/>
              </a:spcAft>
              <a:buFont typeface="Arial" panose="020B0604020202020204" pitchFamily="34" charset="0"/>
              <a:buChar char="•"/>
            </a:pPr>
            <a:r>
              <a:rPr lang="en-US" sz="2000" b="1" u="sng" dirty="0"/>
              <a:t>CSF examination.</a:t>
            </a:r>
            <a:r>
              <a:rPr lang="en-US" sz="2000" dirty="0"/>
              <a:t> If blasts are found and the CSF leukocyte count is elevated, overt CNS or meningeal leukemia is present. </a:t>
            </a:r>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338641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34E19F6-22FE-C0A4-FC02-C0B07283D4F3}"/>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0" kern="1200" cap="none" spc="0">
                <a:ln w="0"/>
                <a:solidFill>
                  <a:schemeClr val="tx1"/>
                </a:solidFill>
                <a:effectLst>
                  <a:outerShdw blurRad="38100" dist="25400" dir="5400000" algn="ctr" rotWithShape="0">
                    <a:srgbClr val="6E747A">
                      <a:alpha val="43000"/>
                    </a:srgbClr>
                  </a:outerShdw>
                </a:effectLst>
                <a:latin typeface="+mj-lt"/>
                <a:ea typeface="+mj-ea"/>
                <a:cs typeface="+mj-cs"/>
              </a:rPr>
              <a:t>Further workup</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974488-0F8C-639E-F40A-674818160CED}"/>
              </a:ext>
            </a:extLst>
          </p:cNvPr>
          <p:cNvSpPr txBox="1"/>
          <p:nvPr/>
        </p:nvSpPr>
        <p:spPr>
          <a:xfrm>
            <a:off x="838200" y="1929384"/>
            <a:ext cx="10515600" cy="425196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b="1" u="sng" dirty="0"/>
              <a:t>Chest radiograph</a:t>
            </a:r>
            <a:r>
              <a:rPr lang="en-US" sz="2200" dirty="0"/>
              <a:t>: Mediastinal mass more common in T-cell leukemia.</a:t>
            </a:r>
          </a:p>
          <a:p>
            <a:pPr indent="-228600">
              <a:lnSpc>
                <a:spcPct val="90000"/>
              </a:lnSpc>
              <a:spcAft>
                <a:spcPts val="600"/>
              </a:spcAft>
              <a:buFont typeface="Arial" panose="020B0604020202020204" pitchFamily="34" charset="0"/>
              <a:buChar char="•"/>
            </a:pPr>
            <a:r>
              <a:rPr lang="en-US" sz="2200" b="1" u="sng" dirty="0"/>
              <a:t>Blood chemistry: </a:t>
            </a:r>
            <a:r>
              <a:rPr lang="en-US" sz="2200" dirty="0"/>
              <a:t>Electrolytes, Blood urea nitrogen (BUN), creatinine, calcium, phosphorous, uric acid, Lactate dehydrogenase (LDH), and liver function tests. Patients may present with laboratory or clinical evidence of tumor lysis syndrome due to rapid lysis of malignant blasts leading to hyperuricemia, renal impairment, hypocalcemia, and hyperphosphatemia. </a:t>
            </a:r>
          </a:p>
          <a:p>
            <a:pPr indent="-228600">
              <a:lnSpc>
                <a:spcPct val="90000"/>
              </a:lnSpc>
              <a:spcAft>
                <a:spcPts val="600"/>
              </a:spcAft>
              <a:buFont typeface="Arial" panose="020B0604020202020204" pitchFamily="34" charset="0"/>
              <a:buChar char="•"/>
            </a:pPr>
            <a:r>
              <a:rPr lang="en-US" sz="2200" b="1" u="sng" dirty="0"/>
              <a:t>Coagulation profile</a:t>
            </a:r>
            <a:r>
              <a:rPr lang="en-US" sz="2200" dirty="0"/>
              <a:t>: Prothrombin time (PT), Partial Thromboplastin time (PTT), and fibrinogen.</a:t>
            </a:r>
          </a:p>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47262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A3C0D21-6941-03F4-4700-5C2534BA8CA8}"/>
              </a:ext>
            </a:extLst>
          </p:cNvPr>
          <p:cNvSpPr/>
          <p:nvPr/>
        </p:nvSpPr>
        <p:spPr>
          <a:xfrm>
            <a:off x="6034723" y="-1960692"/>
            <a:ext cx="5334930" cy="30041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cap="none" spc="0" dirty="0">
                <a:ln w="22225">
                  <a:solidFill>
                    <a:schemeClr val="accent2"/>
                  </a:solidFill>
                  <a:prstDash val="solid"/>
                </a:ln>
                <a:effectLst/>
                <a:latin typeface="+mj-lt"/>
                <a:ea typeface="+mj-ea"/>
                <a:cs typeface="+mj-cs"/>
              </a:rPr>
              <a:t>Treatment</a:t>
            </a:r>
          </a:p>
        </p:txBody>
      </p:sp>
      <p:sp>
        <p:nvSpPr>
          <p:cNvPr id="3" name="TextBox 2">
            <a:extLst>
              <a:ext uri="{FF2B5EF4-FFF2-40B4-BE49-F238E27FC236}">
                <a16:creationId xmlns:a16="http://schemas.microsoft.com/office/drawing/2014/main" id="{2FE526D1-7C17-A26B-5FD7-9465CE52ECBE}"/>
              </a:ext>
            </a:extLst>
          </p:cNvPr>
          <p:cNvSpPr txBox="1"/>
          <p:nvPr/>
        </p:nvSpPr>
        <p:spPr>
          <a:xfrm>
            <a:off x="6225229" y="2690317"/>
            <a:ext cx="5334931" cy="2189214"/>
          </a:xfrm>
          <a:prstGeom prst="rect">
            <a:avLst/>
          </a:prstGeom>
        </p:spPr>
        <p:txBody>
          <a:bodyPr vert="horz" lIns="91440" tIns="45720" rIns="91440" bIns="45720" rtlCol="0">
            <a:normAutofit/>
          </a:bodyPr>
          <a:lstStyle/>
          <a:p>
            <a:pPr algn="ctr">
              <a:lnSpc>
                <a:spcPct val="90000"/>
              </a:lnSpc>
              <a:spcBef>
                <a:spcPts val="1000"/>
              </a:spcBef>
            </a:pPr>
            <a:r>
              <a:rPr lang="en-US" sz="2400" b="1" i="1" dirty="0"/>
              <a:t>The single most important prognostic factor in ALL is the treatment</a:t>
            </a:r>
          </a:p>
          <a:p>
            <a:pPr algn="ctr">
              <a:lnSpc>
                <a:spcPct val="90000"/>
              </a:lnSpc>
              <a:spcBef>
                <a:spcPts val="1000"/>
              </a:spcBef>
            </a:pPr>
            <a:r>
              <a:rPr lang="en-US" sz="2400" b="1" i="1" dirty="0"/>
              <a:t>Risk-stratified therapy is the standard of current ALL treatment</a:t>
            </a:r>
          </a:p>
          <a:p>
            <a:pPr algn="ctr">
              <a:lnSpc>
                <a:spcPct val="90000"/>
              </a:lnSpc>
              <a:spcBef>
                <a:spcPts val="1000"/>
              </a:spcBef>
            </a:pPr>
            <a:endParaRPr lang="en-US" sz="2400" b="1" i="1" dirty="0"/>
          </a:p>
        </p:txBody>
      </p:sp>
      <p:sp>
        <p:nvSpPr>
          <p:cNvPr id="14" name="Freeform: Shape 1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7" name="صورة 7">
            <a:extLst>
              <a:ext uri="{FF2B5EF4-FFF2-40B4-BE49-F238E27FC236}">
                <a16:creationId xmlns:a16="http://schemas.microsoft.com/office/drawing/2014/main" id="{8260B103-B7AF-A5DA-5681-BD0DC44BCD9E}"/>
              </a:ext>
            </a:extLst>
          </p:cNvPr>
          <p:cNvPicPr>
            <a:picLocks noChangeAspect="1"/>
          </p:cNvPicPr>
          <p:nvPr/>
        </p:nvPicPr>
        <p:blipFill rotWithShape="1">
          <a:blip r:embed="rId2">
            <a:extLst>
              <a:ext uri="{28A0092B-C50C-407E-A947-70E740481C1C}">
                <a14:useLocalDpi xmlns:a14="http://schemas.microsoft.com/office/drawing/2010/main" val="0"/>
              </a:ext>
            </a:extLst>
          </a:blip>
          <a:srcRect l="10729" r="22520"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4" name="Freeform: Shape 2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66852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213071D-BE49-D16F-F235-B7644CBB93BB}"/>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0" kern="1200" cap="none" spc="0">
                <a:ln w="0"/>
                <a:solidFill>
                  <a:schemeClr val="tx1"/>
                </a:solidFill>
                <a:effectLst>
                  <a:outerShdw blurRad="38100" dist="25400" dir="5400000" algn="ctr" rotWithShape="0">
                    <a:srgbClr val="6E747A">
                      <a:alpha val="43000"/>
                    </a:srgbClr>
                  </a:outerShdw>
                </a:effectLst>
                <a:latin typeface="+mj-lt"/>
                <a:ea typeface="+mj-ea"/>
                <a:cs typeface="+mj-cs"/>
              </a:rPr>
              <a:t>Phases </a:t>
            </a:r>
            <a:r>
              <a:rPr lang="en-US" sz="5400" kern="1200">
                <a:ln w="0"/>
                <a:solidFill>
                  <a:schemeClr val="tx1"/>
                </a:solidFill>
                <a:effectLst>
                  <a:outerShdw blurRad="38100" dist="25400" dir="5400000" algn="ctr" rotWithShape="0">
                    <a:srgbClr val="6E747A">
                      <a:alpha val="43000"/>
                    </a:srgbClr>
                  </a:outerShdw>
                </a:effectLst>
                <a:latin typeface="+mj-lt"/>
                <a:ea typeface="+mj-ea"/>
                <a:cs typeface="+mj-cs"/>
              </a:rPr>
              <a:t>of ALL treatment</a:t>
            </a:r>
            <a:endParaRPr lang="en-US" sz="5400" b="0" kern="1200" cap="none" spc="0">
              <a:ln w="0"/>
              <a:solidFill>
                <a:schemeClr val="tx1"/>
              </a:solidFill>
              <a:effectLst>
                <a:outerShdw blurRad="38100" dist="25400" dir="5400000" algn="ctr" rotWithShape="0">
                  <a:srgbClr val="6E747A">
                    <a:alpha val="43000"/>
                  </a:srgbClr>
                </a:outerShdw>
              </a:effectLst>
              <a:latin typeface="+mj-lt"/>
              <a:ea typeface="+mj-ea"/>
              <a:cs typeface="+mj-cs"/>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8B9651B-2D58-1633-5CD2-860A09DB3B43}"/>
              </a:ext>
            </a:extLst>
          </p:cNvPr>
          <p:cNvSpPr txBox="1"/>
          <p:nvPr/>
        </p:nvSpPr>
        <p:spPr>
          <a:xfrm>
            <a:off x="838200" y="1929384"/>
            <a:ext cx="10515600" cy="4251960"/>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000"/>
              <a:t>Induction, aims to eradicate the leukemic cells from the bone marrow. Usually continues for 4 weeks and consists of vincristine, prednisone, and L-asparaginase. Patients at higher risk also receive daunorubicin. </a:t>
            </a:r>
          </a:p>
          <a:p>
            <a:pPr marL="342900" indent="-228600">
              <a:lnSpc>
                <a:spcPct val="90000"/>
              </a:lnSpc>
              <a:spcAft>
                <a:spcPts val="600"/>
              </a:spcAft>
              <a:buFont typeface="Arial" panose="020B0604020202020204" pitchFamily="34" charset="0"/>
              <a:buChar char="•"/>
            </a:pPr>
            <a:r>
              <a:rPr lang="en-US" sz="2000"/>
              <a:t>CNS prophylaxis using intrathecal methotrexate.</a:t>
            </a:r>
          </a:p>
          <a:p>
            <a:pPr marL="342900" indent="-228600">
              <a:lnSpc>
                <a:spcPct val="90000"/>
              </a:lnSpc>
              <a:spcAft>
                <a:spcPts val="600"/>
              </a:spcAft>
              <a:buFont typeface="Arial" panose="020B0604020202020204" pitchFamily="34" charset="0"/>
              <a:buChar char="•"/>
            </a:pPr>
            <a:r>
              <a:rPr lang="en-US" sz="2000"/>
              <a:t>Consolidation, focuses on intensive CNS therapy in combination with continued intensive systemic therapy to prevent later CNS relapses. </a:t>
            </a:r>
          </a:p>
          <a:p>
            <a:pPr marL="342900" indent="-228600">
              <a:lnSpc>
                <a:spcPct val="90000"/>
              </a:lnSpc>
              <a:spcAft>
                <a:spcPts val="600"/>
              </a:spcAft>
              <a:buFont typeface="Arial" panose="020B0604020202020204" pitchFamily="34" charset="0"/>
              <a:buChar char="•"/>
            </a:pPr>
            <a:r>
              <a:rPr lang="en-US" sz="2000"/>
              <a:t>Maintenance phase of therapy, which lasts for 2- 3 years. Patients are given mercaptopurine and  methotrexate  orally, usually with intermittent doses of vincristine.</a:t>
            </a:r>
          </a:p>
          <a:p>
            <a:pPr marL="342900" indent="-228600">
              <a:lnSpc>
                <a:spcPct val="90000"/>
              </a:lnSpc>
              <a:spcAft>
                <a:spcPts val="600"/>
              </a:spcAft>
              <a:buFont typeface="Arial" panose="020B0604020202020204" pitchFamily="34" charset="0"/>
              <a:buChar char="•"/>
            </a:pPr>
            <a:r>
              <a:rPr lang="en-US" sz="2000"/>
              <a:t>A small number of patients with particularly poor prognostic features, may undergo bone marrow transplantation during the first remission. </a:t>
            </a:r>
          </a:p>
          <a:p>
            <a:pPr marL="342900" indent="-228600">
              <a:lnSpc>
                <a:spcPct val="90000"/>
              </a:lnSpc>
              <a:spcAft>
                <a:spcPts val="600"/>
              </a:spcAft>
              <a:buFont typeface="Arial" panose="020B0604020202020204" pitchFamily="34" charset="0"/>
              <a:buChar char="•"/>
            </a:pPr>
            <a:r>
              <a:rPr lang="en-US" sz="2000"/>
              <a:t>Philadelphia chromosome–positive ALL receive imatinib; an agent specifically designed to inhibit the BCR- ABL kinase resulting from the translocation. </a:t>
            </a:r>
          </a:p>
          <a:p>
            <a:pPr marL="342900" indent="-228600">
              <a:lnSpc>
                <a:spcPct val="90000"/>
              </a:lnSpc>
              <a:spcAft>
                <a:spcPts val="600"/>
              </a:spcAft>
              <a:buFont typeface="Arial" panose="020B0604020202020204" pitchFamily="34" charset="0"/>
              <a:buChar char="•"/>
            </a:pPr>
            <a:endParaRPr lang="en-US" sz="2000"/>
          </a:p>
          <a:p>
            <a:pPr marL="342900"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2148328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0974B75-0842-4B76-957F-0E0C736A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C77F6E0-0D25-AA71-631C-F3E812EE7A9B}"/>
              </a:ext>
            </a:extLst>
          </p:cNvPr>
          <p:cNvSpPr txBox="1"/>
          <p:nvPr/>
        </p:nvSpPr>
        <p:spPr>
          <a:xfrm>
            <a:off x="761777" y="1367557"/>
            <a:ext cx="7215395" cy="3733549"/>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800" dirty="0">
                <a:solidFill>
                  <a:schemeClr val="tx1">
                    <a:lumMod val="85000"/>
                    <a:lumOff val="15000"/>
                  </a:schemeClr>
                </a:solidFill>
              </a:rPr>
              <a:t>For AML, various induction chemotherapy regimens exist, typically including an anthracycline (as Daunorubicin) in combination with high- dose cytarabine. </a:t>
            </a:r>
          </a:p>
          <a:p>
            <a:pPr indent="-228600">
              <a:lnSpc>
                <a:spcPct val="90000"/>
              </a:lnSpc>
              <a:spcAft>
                <a:spcPts val="600"/>
              </a:spcAft>
              <a:buFont typeface="Arial" panose="020B0604020202020204" pitchFamily="34" charset="0"/>
              <a:buChar char="•"/>
            </a:pPr>
            <a:r>
              <a:rPr lang="en-US" sz="2800" dirty="0">
                <a:solidFill>
                  <a:schemeClr val="tx1">
                    <a:lumMod val="85000"/>
                    <a:lumOff val="15000"/>
                  </a:schemeClr>
                </a:solidFill>
              </a:rPr>
              <a:t>Acute promyelocytic leukemia (APL), characterized by a gene rearrangement involving the retinoic acid receptor [t(15;17); PML- RARA], is very responsive to all- trans- retinoic acid (ATRA, tretinoin) combined with anthracyclines and cytarabine. </a:t>
            </a:r>
          </a:p>
        </p:txBody>
      </p:sp>
      <p:sp>
        <p:nvSpPr>
          <p:cNvPr id="19" name="Freeform: Shape 18">
            <a:extLst>
              <a:ext uri="{FF2B5EF4-FFF2-40B4-BE49-F238E27FC236}">
                <a16:creationId xmlns:a16="http://schemas.microsoft.com/office/drawing/2014/main" id="{72E29C87-9572-491A-BB3F-FB4640339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0"/>
            <a:ext cx="3581400" cy="6858000"/>
          </a:xfrm>
          <a:custGeom>
            <a:avLst/>
            <a:gdLst>
              <a:gd name="connsiteX0" fmla="*/ 103528 w 3531060"/>
              <a:gd name="connsiteY0" fmla="*/ 0 h 6858000"/>
              <a:gd name="connsiteX1" fmla="*/ 3531060 w 3531060"/>
              <a:gd name="connsiteY1" fmla="*/ 0 h 6858000"/>
              <a:gd name="connsiteX2" fmla="*/ 3531060 w 3531060"/>
              <a:gd name="connsiteY2" fmla="*/ 6858000 h 6858000"/>
              <a:gd name="connsiteX3" fmla="*/ 11227 w 3531060"/>
              <a:gd name="connsiteY3" fmla="*/ 6858000 h 6858000"/>
              <a:gd name="connsiteX4" fmla="*/ 13007 w 3531060"/>
              <a:gd name="connsiteY4" fmla="*/ 6830689 h 6858000"/>
              <a:gd name="connsiteX5" fmla="*/ 13816 w 3531060"/>
              <a:gd name="connsiteY5" fmla="*/ 6805387 h 6858000"/>
              <a:gd name="connsiteX6" fmla="*/ 6804 w 3531060"/>
              <a:gd name="connsiteY6" fmla="*/ 6745068 h 6858000"/>
              <a:gd name="connsiteX7" fmla="*/ 0 w 3531060"/>
              <a:gd name="connsiteY7" fmla="*/ 6729489 h 6858000"/>
              <a:gd name="connsiteX8" fmla="*/ 2954 w 3531060"/>
              <a:gd name="connsiteY8" fmla="*/ 6720173 h 6858000"/>
              <a:gd name="connsiteX9" fmla="*/ 5781 w 3531060"/>
              <a:gd name="connsiteY9" fmla="*/ 6647880 h 6858000"/>
              <a:gd name="connsiteX10" fmla="*/ 18369 w 3531060"/>
              <a:gd name="connsiteY10" fmla="*/ 6601567 h 6858000"/>
              <a:gd name="connsiteX11" fmla="*/ 23416 w 3531060"/>
              <a:gd name="connsiteY11" fmla="*/ 6560762 h 6858000"/>
              <a:gd name="connsiteX12" fmla="*/ 18598 w 3531060"/>
              <a:gd name="connsiteY12" fmla="*/ 6513714 h 6858000"/>
              <a:gd name="connsiteX13" fmla="*/ 59435 w 3531060"/>
              <a:gd name="connsiteY13" fmla="*/ 6445731 h 6858000"/>
              <a:gd name="connsiteX14" fmla="*/ 63794 w 3531060"/>
              <a:gd name="connsiteY14" fmla="*/ 6393381 h 6858000"/>
              <a:gd name="connsiteX15" fmla="*/ 106081 w 3531060"/>
              <a:gd name="connsiteY15" fmla="*/ 6308405 h 6858000"/>
              <a:gd name="connsiteX16" fmla="*/ 113316 w 3531060"/>
              <a:gd name="connsiteY16" fmla="*/ 6212827 h 6858000"/>
              <a:gd name="connsiteX17" fmla="*/ 254196 w 3531060"/>
              <a:gd name="connsiteY17" fmla="*/ 5897402 h 6858000"/>
              <a:gd name="connsiteX18" fmla="*/ 262830 w 3531060"/>
              <a:gd name="connsiteY18" fmla="*/ 5814193 h 6858000"/>
              <a:gd name="connsiteX19" fmla="*/ 280557 w 3531060"/>
              <a:gd name="connsiteY19" fmla="*/ 5702062 h 6858000"/>
              <a:gd name="connsiteX20" fmla="*/ 297372 w 3531060"/>
              <a:gd name="connsiteY20" fmla="*/ 5654420 h 6858000"/>
              <a:gd name="connsiteX21" fmla="*/ 335148 w 3531060"/>
              <a:gd name="connsiteY21" fmla="*/ 5528164 h 6858000"/>
              <a:gd name="connsiteX22" fmla="*/ 360460 w 3531060"/>
              <a:gd name="connsiteY22" fmla="*/ 5405598 h 6858000"/>
              <a:gd name="connsiteX23" fmla="*/ 397460 w 3531060"/>
              <a:gd name="connsiteY23" fmla="*/ 5273144 h 6858000"/>
              <a:gd name="connsiteX24" fmla="*/ 494993 w 3531060"/>
              <a:gd name="connsiteY24" fmla="*/ 4964102 h 6858000"/>
              <a:gd name="connsiteX25" fmla="*/ 568696 w 3531060"/>
              <a:gd name="connsiteY25" fmla="*/ 4673314 h 6858000"/>
              <a:gd name="connsiteX26" fmla="*/ 564053 w 3531060"/>
              <a:gd name="connsiteY26" fmla="*/ 4444162 h 6858000"/>
              <a:gd name="connsiteX27" fmla="*/ 562482 w 3531060"/>
              <a:gd name="connsiteY27" fmla="*/ 4238831 h 6858000"/>
              <a:gd name="connsiteX28" fmla="*/ 566528 w 3531060"/>
              <a:gd name="connsiteY28" fmla="*/ 4167684 h 6858000"/>
              <a:gd name="connsiteX29" fmla="*/ 565861 w 3531060"/>
              <a:gd name="connsiteY29" fmla="*/ 4066422 h 6858000"/>
              <a:gd name="connsiteX30" fmla="*/ 535898 w 3531060"/>
              <a:gd name="connsiteY30" fmla="*/ 3956159 h 6858000"/>
              <a:gd name="connsiteX31" fmla="*/ 529864 w 3531060"/>
              <a:gd name="connsiteY31" fmla="*/ 3827475 h 6858000"/>
              <a:gd name="connsiteX32" fmla="*/ 529398 w 3531060"/>
              <a:gd name="connsiteY32" fmla="*/ 3731753 h 6858000"/>
              <a:gd name="connsiteX33" fmla="*/ 516932 w 3531060"/>
              <a:gd name="connsiteY33" fmla="*/ 3591228 h 6858000"/>
              <a:gd name="connsiteX34" fmla="*/ 516408 w 3531060"/>
              <a:gd name="connsiteY34" fmla="*/ 3470066 h 6858000"/>
              <a:gd name="connsiteX35" fmla="*/ 503912 w 3531060"/>
              <a:gd name="connsiteY35" fmla="*/ 3378353 h 6858000"/>
              <a:gd name="connsiteX36" fmla="*/ 510998 w 3531060"/>
              <a:gd name="connsiteY36" fmla="*/ 3426234 h 6858000"/>
              <a:gd name="connsiteX37" fmla="*/ 493021 w 3531060"/>
              <a:gd name="connsiteY37" fmla="*/ 3298102 h 6858000"/>
              <a:gd name="connsiteX38" fmla="*/ 476639 w 3531060"/>
              <a:gd name="connsiteY38" fmla="*/ 3237723 h 6858000"/>
              <a:gd name="connsiteX39" fmla="*/ 495722 w 3531060"/>
              <a:gd name="connsiteY39" fmla="*/ 3171637 h 6858000"/>
              <a:gd name="connsiteX40" fmla="*/ 450994 w 3531060"/>
              <a:gd name="connsiteY40" fmla="*/ 3065288 h 6858000"/>
              <a:gd name="connsiteX41" fmla="*/ 421746 w 3531060"/>
              <a:gd name="connsiteY41" fmla="*/ 2897536 h 6858000"/>
              <a:gd name="connsiteX42" fmla="*/ 385928 w 3531060"/>
              <a:gd name="connsiteY42" fmla="*/ 2840607 h 6858000"/>
              <a:gd name="connsiteX43" fmla="*/ 352690 w 3531060"/>
              <a:gd name="connsiteY43" fmla="*/ 2704145 h 6858000"/>
              <a:gd name="connsiteX44" fmla="*/ 327326 w 3531060"/>
              <a:gd name="connsiteY44" fmla="*/ 2596651 h 6858000"/>
              <a:gd name="connsiteX45" fmla="*/ 316968 w 3531060"/>
              <a:gd name="connsiteY45" fmla="*/ 2569830 h 6858000"/>
              <a:gd name="connsiteX46" fmla="*/ 291337 w 3531060"/>
              <a:gd name="connsiteY46" fmla="*/ 2512570 h 6858000"/>
              <a:gd name="connsiteX47" fmla="*/ 296082 w 3531060"/>
              <a:gd name="connsiteY47" fmla="*/ 2497590 h 6858000"/>
              <a:gd name="connsiteX48" fmla="*/ 296084 w 3531060"/>
              <a:gd name="connsiteY48" fmla="*/ 2497483 h 6858000"/>
              <a:gd name="connsiteX49" fmla="*/ 294022 w 3531060"/>
              <a:gd name="connsiteY49" fmla="*/ 2484247 h 6858000"/>
              <a:gd name="connsiteX50" fmla="*/ 292784 w 3531060"/>
              <a:gd name="connsiteY50" fmla="*/ 2486499 h 6858000"/>
              <a:gd name="connsiteX51" fmla="*/ 275200 w 3531060"/>
              <a:gd name="connsiteY51" fmla="*/ 2427557 h 6858000"/>
              <a:gd name="connsiteX52" fmla="*/ 286266 w 3531060"/>
              <a:gd name="connsiteY52" fmla="*/ 2384112 h 6858000"/>
              <a:gd name="connsiteX53" fmla="*/ 263813 w 3531060"/>
              <a:gd name="connsiteY53" fmla="*/ 2270223 h 6858000"/>
              <a:gd name="connsiteX54" fmla="*/ 238402 w 3531060"/>
              <a:gd name="connsiteY54" fmla="*/ 2198449 h 6858000"/>
              <a:gd name="connsiteX55" fmla="*/ 235318 w 3531060"/>
              <a:gd name="connsiteY55" fmla="*/ 2195917 h 6858000"/>
              <a:gd name="connsiteX56" fmla="*/ 230374 w 3531060"/>
              <a:gd name="connsiteY56" fmla="*/ 2180424 h 6858000"/>
              <a:gd name="connsiteX57" fmla="*/ 218180 w 3531060"/>
              <a:gd name="connsiteY57" fmla="*/ 2103866 h 6858000"/>
              <a:gd name="connsiteX58" fmla="*/ 215674 w 3531060"/>
              <a:gd name="connsiteY58" fmla="*/ 2091957 h 6858000"/>
              <a:gd name="connsiteX59" fmla="*/ 205319 w 3531060"/>
              <a:gd name="connsiteY59" fmla="*/ 2010962 h 6858000"/>
              <a:gd name="connsiteX60" fmla="*/ 203437 w 3531060"/>
              <a:gd name="connsiteY60" fmla="*/ 1997565 h 6858000"/>
              <a:gd name="connsiteX61" fmla="*/ 199907 w 3531060"/>
              <a:gd name="connsiteY61" fmla="*/ 1995657 h 6858000"/>
              <a:gd name="connsiteX62" fmla="*/ 199391 w 3531060"/>
              <a:gd name="connsiteY62" fmla="*/ 1990646 h 6858000"/>
              <a:gd name="connsiteX63" fmla="*/ 208753 w 3531060"/>
              <a:gd name="connsiteY63" fmla="*/ 1964565 h 6858000"/>
              <a:gd name="connsiteX64" fmla="*/ 205295 w 3531060"/>
              <a:gd name="connsiteY64" fmla="*/ 1849539 h 6858000"/>
              <a:gd name="connsiteX65" fmla="*/ 215900 w 3531060"/>
              <a:gd name="connsiteY65" fmla="*/ 1739005 h 6858000"/>
              <a:gd name="connsiteX66" fmla="*/ 214116 w 3531060"/>
              <a:gd name="connsiteY66" fmla="*/ 1572143 h 6858000"/>
              <a:gd name="connsiteX67" fmla="*/ 171292 w 3531060"/>
              <a:gd name="connsiteY67" fmla="*/ 1394445 h 6858000"/>
              <a:gd name="connsiteX68" fmla="*/ 147310 w 3531060"/>
              <a:gd name="connsiteY68" fmla="*/ 1368244 h 6858000"/>
              <a:gd name="connsiteX69" fmla="*/ 136918 w 3531060"/>
              <a:gd name="connsiteY69" fmla="*/ 1304100 h 6858000"/>
              <a:gd name="connsiteX70" fmla="*/ 133350 w 3531060"/>
              <a:gd name="connsiteY70" fmla="*/ 1266991 h 6858000"/>
              <a:gd name="connsiteX71" fmla="*/ 120972 w 3531060"/>
              <a:gd name="connsiteY71" fmla="*/ 1165753 h 6858000"/>
              <a:gd name="connsiteX72" fmla="*/ 123458 w 3531060"/>
              <a:gd name="connsiteY72" fmla="*/ 1076447 h 6858000"/>
              <a:gd name="connsiteX73" fmla="*/ 97854 w 3531060"/>
              <a:gd name="connsiteY73" fmla="*/ 1017164 h 6858000"/>
              <a:gd name="connsiteX74" fmla="*/ 87953 w 3531060"/>
              <a:gd name="connsiteY74" fmla="*/ 994620 h 6858000"/>
              <a:gd name="connsiteX75" fmla="*/ 88632 w 3531060"/>
              <a:gd name="connsiteY75" fmla="*/ 989015 h 6858000"/>
              <a:gd name="connsiteX76" fmla="*/ 88620 w 3531060"/>
              <a:gd name="connsiteY76" fmla="*/ 980586 h 6858000"/>
              <a:gd name="connsiteX77" fmla="*/ 88469 w 3531060"/>
              <a:gd name="connsiteY77" fmla="*/ 980346 h 6858000"/>
              <a:gd name="connsiteX78" fmla="*/ 88753 w 3531060"/>
              <a:gd name="connsiteY78" fmla="*/ 972517 h 6858000"/>
              <a:gd name="connsiteX79" fmla="*/ 92049 w 3531060"/>
              <a:gd name="connsiteY79" fmla="*/ 934639 h 6858000"/>
              <a:gd name="connsiteX80" fmla="*/ 75170 w 3531060"/>
              <a:gd name="connsiteY80" fmla="*/ 858806 h 6858000"/>
              <a:gd name="connsiteX81" fmla="*/ 73032 w 3531060"/>
              <a:gd name="connsiteY81" fmla="*/ 847069 h 6858000"/>
              <a:gd name="connsiteX82" fmla="*/ 72378 w 3531060"/>
              <a:gd name="connsiteY82" fmla="*/ 846222 h 6858000"/>
              <a:gd name="connsiteX83" fmla="*/ 79554 w 3531060"/>
              <a:gd name="connsiteY83" fmla="*/ 769298 h 6858000"/>
              <a:gd name="connsiteX84" fmla="*/ 81564 w 3531060"/>
              <a:gd name="connsiteY84" fmla="*/ 766224 h 6858000"/>
              <a:gd name="connsiteX85" fmla="*/ 82266 w 3531060"/>
              <a:gd name="connsiteY85" fmla="*/ 747981 h 6858000"/>
              <a:gd name="connsiteX86" fmla="*/ 81702 w 3531060"/>
              <a:gd name="connsiteY86" fmla="*/ 745740 h 6858000"/>
              <a:gd name="connsiteX87" fmla="*/ 103923 w 3531060"/>
              <a:gd name="connsiteY87" fmla="*/ 677309 h 6858000"/>
              <a:gd name="connsiteX88" fmla="*/ 104946 w 3531060"/>
              <a:gd name="connsiteY88" fmla="*/ 620242 h 6858000"/>
              <a:gd name="connsiteX89" fmla="*/ 112314 w 3531060"/>
              <a:gd name="connsiteY89" fmla="*/ 507811 h 6858000"/>
              <a:gd name="connsiteX90" fmla="*/ 120754 w 3531060"/>
              <a:gd name="connsiteY90" fmla="*/ 390502 h 6858000"/>
              <a:gd name="connsiteX91" fmla="*/ 96054 w 3531060"/>
              <a:gd name="connsiteY91" fmla="*/ 236774 h 6858000"/>
              <a:gd name="connsiteX92" fmla="*/ 100614 w 3531060"/>
              <a:gd name="connsiteY92" fmla="*/ 106394 h 6858000"/>
              <a:gd name="connsiteX93" fmla="*/ 96438 w 3531060"/>
              <a:gd name="connsiteY93" fmla="*/ 51592 h 6858000"/>
              <a:gd name="connsiteX94" fmla="*/ 104784 w 3531060"/>
              <a:gd name="connsiteY94" fmla="*/ 60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31060" h="6858000">
                <a:moveTo>
                  <a:pt x="103528" y="0"/>
                </a:moveTo>
                <a:lnTo>
                  <a:pt x="3531060" y="0"/>
                </a:lnTo>
                <a:lnTo>
                  <a:pt x="3531060" y="6858000"/>
                </a:lnTo>
                <a:lnTo>
                  <a:pt x="11227" y="6858000"/>
                </a:lnTo>
                <a:lnTo>
                  <a:pt x="13007" y="6830689"/>
                </a:lnTo>
                <a:cubicBezTo>
                  <a:pt x="13519" y="6821195"/>
                  <a:pt x="13839" y="6812491"/>
                  <a:pt x="13816" y="6805387"/>
                </a:cubicBezTo>
                <a:cubicBezTo>
                  <a:pt x="15254" y="6794161"/>
                  <a:pt x="9459" y="6753337"/>
                  <a:pt x="6804" y="6745068"/>
                </a:cubicBezTo>
                <a:lnTo>
                  <a:pt x="0" y="6729489"/>
                </a:lnTo>
                <a:lnTo>
                  <a:pt x="2954" y="6720173"/>
                </a:lnTo>
                <a:cubicBezTo>
                  <a:pt x="4526" y="6681672"/>
                  <a:pt x="-2520" y="6667698"/>
                  <a:pt x="5781" y="6647880"/>
                </a:cubicBezTo>
                <a:cubicBezTo>
                  <a:pt x="8350" y="6628113"/>
                  <a:pt x="15430" y="6616086"/>
                  <a:pt x="18369" y="6601567"/>
                </a:cubicBezTo>
                <a:cubicBezTo>
                  <a:pt x="15090" y="6579062"/>
                  <a:pt x="27561" y="6584422"/>
                  <a:pt x="23416" y="6560762"/>
                </a:cubicBezTo>
                <a:cubicBezTo>
                  <a:pt x="13805" y="6562800"/>
                  <a:pt x="26779" y="6518102"/>
                  <a:pt x="18598" y="6513714"/>
                </a:cubicBezTo>
                <a:cubicBezTo>
                  <a:pt x="31032" y="6499191"/>
                  <a:pt x="54928" y="6469276"/>
                  <a:pt x="59435" y="6445731"/>
                </a:cubicBezTo>
                <a:cubicBezTo>
                  <a:pt x="64302" y="6435600"/>
                  <a:pt x="68176" y="6406542"/>
                  <a:pt x="63794" y="6393381"/>
                </a:cubicBezTo>
                <a:cubicBezTo>
                  <a:pt x="87384" y="6347124"/>
                  <a:pt x="95956" y="6355867"/>
                  <a:pt x="106081" y="6308405"/>
                </a:cubicBezTo>
                <a:cubicBezTo>
                  <a:pt x="113812" y="6278148"/>
                  <a:pt x="101282" y="6242621"/>
                  <a:pt x="113316" y="6212827"/>
                </a:cubicBezTo>
                <a:cubicBezTo>
                  <a:pt x="156730" y="6067155"/>
                  <a:pt x="232746" y="6024676"/>
                  <a:pt x="254196" y="5897402"/>
                </a:cubicBezTo>
                <a:cubicBezTo>
                  <a:pt x="278709" y="5861657"/>
                  <a:pt x="256257" y="5849960"/>
                  <a:pt x="262830" y="5814193"/>
                </a:cubicBezTo>
                <a:cubicBezTo>
                  <a:pt x="292627" y="5729321"/>
                  <a:pt x="262967" y="5779716"/>
                  <a:pt x="280557" y="5702062"/>
                </a:cubicBezTo>
                <a:cubicBezTo>
                  <a:pt x="301001" y="5690324"/>
                  <a:pt x="289062" y="5671797"/>
                  <a:pt x="297372" y="5654420"/>
                </a:cubicBezTo>
                <a:cubicBezTo>
                  <a:pt x="310717" y="5602328"/>
                  <a:pt x="319320" y="5592033"/>
                  <a:pt x="335148" y="5528164"/>
                </a:cubicBezTo>
                <a:cubicBezTo>
                  <a:pt x="331779" y="5417827"/>
                  <a:pt x="359342" y="5444441"/>
                  <a:pt x="360460" y="5405598"/>
                </a:cubicBezTo>
                <a:cubicBezTo>
                  <a:pt x="382241" y="5333681"/>
                  <a:pt x="391308" y="5299039"/>
                  <a:pt x="397460" y="5273144"/>
                </a:cubicBezTo>
                <a:cubicBezTo>
                  <a:pt x="403590" y="5241156"/>
                  <a:pt x="498677" y="5031223"/>
                  <a:pt x="494993" y="4964102"/>
                </a:cubicBezTo>
                <a:cubicBezTo>
                  <a:pt x="509257" y="4834400"/>
                  <a:pt x="557982" y="4859515"/>
                  <a:pt x="568696" y="4673314"/>
                </a:cubicBezTo>
                <a:cubicBezTo>
                  <a:pt x="562875" y="4576630"/>
                  <a:pt x="603384" y="4599723"/>
                  <a:pt x="564053" y="4444162"/>
                </a:cubicBezTo>
                <a:cubicBezTo>
                  <a:pt x="584088" y="4367766"/>
                  <a:pt x="539882" y="4356597"/>
                  <a:pt x="562482" y="4238831"/>
                </a:cubicBezTo>
                <a:cubicBezTo>
                  <a:pt x="563771" y="4228532"/>
                  <a:pt x="565115" y="4176012"/>
                  <a:pt x="566528" y="4167684"/>
                </a:cubicBezTo>
                <a:cubicBezTo>
                  <a:pt x="564092" y="4133380"/>
                  <a:pt x="570965" y="4101677"/>
                  <a:pt x="565861" y="4066422"/>
                </a:cubicBezTo>
                <a:cubicBezTo>
                  <a:pt x="560756" y="4031167"/>
                  <a:pt x="538898" y="3990412"/>
                  <a:pt x="535898" y="3956159"/>
                </a:cubicBezTo>
                <a:cubicBezTo>
                  <a:pt x="531004" y="3900312"/>
                  <a:pt x="534822" y="3857908"/>
                  <a:pt x="529864" y="3827475"/>
                </a:cubicBezTo>
                <a:cubicBezTo>
                  <a:pt x="531280" y="3816371"/>
                  <a:pt x="529214" y="3754146"/>
                  <a:pt x="529398" y="3731753"/>
                </a:cubicBezTo>
                <a:cubicBezTo>
                  <a:pt x="528440" y="3695632"/>
                  <a:pt x="516799" y="3663823"/>
                  <a:pt x="516932" y="3591228"/>
                </a:cubicBezTo>
                <a:cubicBezTo>
                  <a:pt x="516182" y="3570529"/>
                  <a:pt x="515070" y="3493177"/>
                  <a:pt x="516408" y="3470066"/>
                </a:cubicBezTo>
                <a:cubicBezTo>
                  <a:pt x="518516" y="3452307"/>
                  <a:pt x="501804" y="3396112"/>
                  <a:pt x="503912" y="3378353"/>
                </a:cubicBezTo>
                <a:lnTo>
                  <a:pt x="510998" y="3426234"/>
                </a:lnTo>
                <a:lnTo>
                  <a:pt x="493021" y="3298102"/>
                </a:lnTo>
                <a:cubicBezTo>
                  <a:pt x="493214" y="3294338"/>
                  <a:pt x="479452" y="3243952"/>
                  <a:pt x="476639" y="3237723"/>
                </a:cubicBezTo>
                <a:cubicBezTo>
                  <a:pt x="477369" y="3215695"/>
                  <a:pt x="494992" y="3193666"/>
                  <a:pt x="495722" y="3171637"/>
                </a:cubicBezTo>
                <a:cubicBezTo>
                  <a:pt x="481856" y="3119765"/>
                  <a:pt x="465452" y="3125243"/>
                  <a:pt x="450994" y="3065288"/>
                </a:cubicBezTo>
                <a:cubicBezTo>
                  <a:pt x="450473" y="3010398"/>
                  <a:pt x="430414" y="2952609"/>
                  <a:pt x="421746" y="2897536"/>
                </a:cubicBezTo>
                <a:cubicBezTo>
                  <a:pt x="400922" y="2881359"/>
                  <a:pt x="396356" y="2866991"/>
                  <a:pt x="385928" y="2840607"/>
                </a:cubicBezTo>
                <a:lnTo>
                  <a:pt x="352690" y="2704145"/>
                </a:lnTo>
                <a:cubicBezTo>
                  <a:pt x="340107" y="2662486"/>
                  <a:pt x="333280" y="2619036"/>
                  <a:pt x="327326" y="2596651"/>
                </a:cubicBezTo>
                <a:cubicBezTo>
                  <a:pt x="320226" y="2593515"/>
                  <a:pt x="322845" y="2562919"/>
                  <a:pt x="316968" y="2569830"/>
                </a:cubicBezTo>
                <a:cubicBezTo>
                  <a:pt x="318605" y="2548205"/>
                  <a:pt x="298030" y="2527006"/>
                  <a:pt x="291337" y="2512570"/>
                </a:cubicBezTo>
                <a:lnTo>
                  <a:pt x="296082" y="2497590"/>
                </a:lnTo>
                <a:cubicBezTo>
                  <a:pt x="296082" y="2497555"/>
                  <a:pt x="296082" y="2497521"/>
                  <a:pt x="296084" y="2497483"/>
                </a:cubicBezTo>
                <a:cubicBezTo>
                  <a:pt x="296167" y="2488909"/>
                  <a:pt x="295802" y="2483236"/>
                  <a:pt x="294022" y="2484247"/>
                </a:cubicBezTo>
                <a:lnTo>
                  <a:pt x="292784" y="2486499"/>
                </a:lnTo>
                <a:lnTo>
                  <a:pt x="275200" y="2427557"/>
                </a:lnTo>
                <a:lnTo>
                  <a:pt x="286266" y="2384112"/>
                </a:lnTo>
                <a:cubicBezTo>
                  <a:pt x="281552" y="2356889"/>
                  <a:pt x="268975" y="2302167"/>
                  <a:pt x="263813" y="2270223"/>
                </a:cubicBezTo>
                <a:cubicBezTo>
                  <a:pt x="260813" y="2252348"/>
                  <a:pt x="240336" y="2209833"/>
                  <a:pt x="238402" y="2198449"/>
                </a:cubicBezTo>
                <a:lnTo>
                  <a:pt x="235318" y="2195917"/>
                </a:lnTo>
                <a:lnTo>
                  <a:pt x="230374" y="2180424"/>
                </a:lnTo>
                <a:lnTo>
                  <a:pt x="218180" y="2103866"/>
                </a:lnTo>
                <a:lnTo>
                  <a:pt x="215674" y="2091957"/>
                </a:lnTo>
                <a:cubicBezTo>
                  <a:pt x="213530" y="2076472"/>
                  <a:pt x="207358" y="2026694"/>
                  <a:pt x="205319" y="2010962"/>
                </a:cubicBezTo>
                <a:cubicBezTo>
                  <a:pt x="205156" y="2005218"/>
                  <a:pt x="204594" y="2000520"/>
                  <a:pt x="203437" y="1997565"/>
                </a:cubicBezTo>
                <a:lnTo>
                  <a:pt x="199907" y="1995657"/>
                </a:lnTo>
                <a:cubicBezTo>
                  <a:pt x="199736" y="1993986"/>
                  <a:pt x="199562" y="1992316"/>
                  <a:pt x="199391" y="1990646"/>
                </a:cubicBezTo>
                <a:lnTo>
                  <a:pt x="208753" y="1964565"/>
                </a:lnTo>
                <a:cubicBezTo>
                  <a:pt x="217880" y="1924146"/>
                  <a:pt x="220709" y="1860908"/>
                  <a:pt x="205295" y="1849539"/>
                </a:cubicBezTo>
                <a:cubicBezTo>
                  <a:pt x="201352" y="1822143"/>
                  <a:pt x="217642" y="1765000"/>
                  <a:pt x="215900" y="1739005"/>
                </a:cubicBezTo>
                <a:cubicBezTo>
                  <a:pt x="215305" y="1683384"/>
                  <a:pt x="214710" y="1627764"/>
                  <a:pt x="214116" y="1572143"/>
                </a:cubicBezTo>
                <a:lnTo>
                  <a:pt x="171292" y="1394445"/>
                </a:lnTo>
                <a:lnTo>
                  <a:pt x="147310" y="1368244"/>
                </a:lnTo>
                <a:cubicBezTo>
                  <a:pt x="150887" y="1343046"/>
                  <a:pt x="142396" y="1338329"/>
                  <a:pt x="136918" y="1304100"/>
                </a:cubicBezTo>
                <a:cubicBezTo>
                  <a:pt x="140988" y="1289635"/>
                  <a:pt x="138268" y="1278156"/>
                  <a:pt x="133350" y="1266991"/>
                </a:cubicBezTo>
                <a:cubicBezTo>
                  <a:pt x="133212" y="1233548"/>
                  <a:pt x="125209" y="1203243"/>
                  <a:pt x="120972" y="1165753"/>
                </a:cubicBezTo>
                <a:cubicBezTo>
                  <a:pt x="124590" y="1125005"/>
                  <a:pt x="127933" y="1116514"/>
                  <a:pt x="123458" y="1076447"/>
                </a:cubicBezTo>
                <a:lnTo>
                  <a:pt x="97854" y="1017164"/>
                </a:lnTo>
                <a:lnTo>
                  <a:pt x="87953" y="994620"/>
                </a:lnTo>
                <a:lnTo>
                  <a:pt x="88632" y="989015"/>
                </a:lnTo>
                <a:cubicBezTo>
                  <a:pt x="88926" y="985113"/>
                  <a:pt x="88892" y="982471"/>
                  <a:pt x="88620" y="980586"/>
                </a:cubicBezTo>
                <a:lnTo>
                  <a:pt x="88469" y="980346"/>
                </a:lnTo>
                <a:cubicBezTo>
                  <a:pt x="88563" y="977736"/>
                  <a:pt x="88658" y="975127"/>
                  <a:pt x="88753" y="972517"/>
                </a:cubicBezTo>
                <a:cubicBezTo>
                  <a:pt x="89577" y="959384"/>
                  <a:pt x="90705" y="946679"/>
                  <a:pt x="92049" y="934639"/>
                </a:cubicBezTo>
                <a:cubicBezTo>
                  <a:pt x="89786" y="915687"/>
                  <a:pt x="78339" y="873402"/>
                  <a:pt x="75170" y="858806"/>
                </a:cubicBezTo>
                <a:cubicBezTo>
                  <a:pt x="75311" y="853363"/>
                  <a:pt x="74422" y="849791"/>
                  <a:pt x="73032" y="847069"/>
                </a:cubicBezTo>
                <a:lnTo>
                  <a:pt x="72378" y="846222"/>
                </a:lnTo>
                <a:lnTo>
                  <a:pt x="79554" y="769298"/>
                </a:lnTo>
                <a:lnTo>
                  <a:pt x="81564" y="766224"/>
                </a:lnTo>
                <a:cubicBezTo>
                  <a:pt x="82786" y="762689"/>
                  <a:pt x="83312" y="757352"/>
                  <a:pt x="82266" y="747981"/>
                </a:cubicBezTo>
                <a:lnTo>
                  <a:pt x="81702" y="745740"/>
                </a:lnTo>
                <a:lnTo>
                  <a:pt x="103923" y="677309"/>
                </a:lnTo>
                <a:cubicBezTo>
                  <a:pt x="105299" y="672730"/>
                  <a:pt x="102678" y="623245"/>
                  <a:pt x="104946" y="620242"/>
                </a:cubicBezTo>
                <a:cubicBezTo>
                  <a:pt x="92830" y="565919"/>
                  <a:pt x="114403" y="564337"/>
                  <a:pt x="112314" y="507811"/>
                </a:cubicBezTo>
                <a:cubicBezTo>
                  <a:pt x="111846" y="486024"/>
                  <a:pt x="112944" y="445088"/>
                  <a:pt x="120754" y="390502"/>
                </a:cubicBezTo>
                <a:cubicBezTo>
                  <a:pt x="118044" y="345330"/>
                  <a:pt x="97534" y="291126"/>
                  <a:pt x="96054" y="236774"/>
                </a:cubicBezTo>
                <a:cubicBezTo>
                  <a:pt x="94028" y="198301"/>
                  <a:pt x="94008" y="171041"/>
                  <a:pt x="100614" y="106394"/>
                </a:cubicBezTo>
                <a:cubicBezTo>
                  <a:pt x="84650" y="66832"/>
                  <a:pt x="99424" y="89628"/>
                  <a:pt x="96438" y="51592"/>
                </a:cubicBezTo>
                <a:cubicBezTo>
                  <a:pt x="111136" y="65057"/>
                  <a:pt x="88198" y="4390"/>
                  <a:pt x="104784" y="600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B3E7C62F-013B-4BF0-A4FA-40596DEA7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40976" y="736749"/>
            <a:ext cx="2418028" cy="2601058"/>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Needle">
            <a:extLst>
              <a:ext uri="{FF2B5EF4-FFF2-40B4-BE49-F238E27FC236}">
                <a16:creationId xmlns:a16="http://schemas.microsoft.com/office/drawing/2014/main" id="{5B4BDBED-9A3C-30D0-B63B-237F76F5F6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03330" y="984337"/>
            <a:ext cx="2093320" cy="2093320"/>
          </a:xfrm>
          <a:prstGeom prst="rect">
            <a:avLst/>
          </a:prstGeom>
        </p:spPr>
      </p:pic>
      <p:sp>
        <p:nvSpPr>
          <p:cNvPr id="23" name="Freeform: Shape 22">
            <a:extLst>
              <a:ext uri="{FF2B5EF4-FFF2-40B4-BE49-F238E27FC236}">
                <a16:creationId xmlns:a16="http://schemas.microsoft.com/office/drawing/2014/main" id="{A06EE196-46B1-4987-B8E2-2681AD6A9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42463" y="3502043"/>
            <a:ext cx="2418028" cy="26005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ectangle 6">
            <a:extLst>
              <a:ext uri="{FF2B5EF4-FFF2-40B4-BE49-F238E27FC236}">
                <a16:creationId xmlns:a16="http://schemas.microsoft.com/office/drawing/2014/main" id="{C99D11B4-B61D-4ECC-AA3A-DE3A9B692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0048" y="3234332"/>
            <a:ext cx="1027015" cy="361496"/>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صورة 5">
            <a:extLst>
              <a:ext uri="{FF2B5EF4-FFF2-40B4-BE49-F238E27FC236}">
                <a16:creationId xmlns:a16="http://schemas.microsoft.com/office/drawing/2014/main" id="{A2DA70D8-E8EE-4849-9115-7C91A2623E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9097846" y="4026850"/>
            <a:ext cx="2304287" cy="1538111"/>
          </a:xfrm>
          <a:prstGeom prst="rect">
            <a:avLst/>
          </a:prstGeom>
        </p:spPr>
      </p:pic>
    </p:spTree>
    <p:extLst>
      <p:ext uri="{BB962C8B-B14F-4D97-AF65-F5344CB8AC3E}">
        <p14:creationId xmlns:p14="http://schemas.microsoft.com/office/powerpoint/2010/main" val="2770072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A7E029-223C-E132-83A9-099F09AFF6E3}"/>
              </a:ext>
            </a:extLst>
          </p:cNvPr>
          <p:cNvSpPr/>
          <p:nvPr/>
        </p:nvSpPr>
        <p:spPr>
          <a:xfrm>
            <a:off x="1502846" y="494025"/>
            <a:ext cx="5316852" cy="64462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kern="1200" cap="none" spc="0" dirty="0">
                <a:ln w="22225">
                  <a:solidFill>
                    <a:schemeClr val="accent2"/>
                  </a:solidFill>
                  <a:prstDash val="solid"/>
                </a:ln>
                <a:solidFill>
                  <a:schemeClr val="tx1"/>
                </a:solidFill>
                <a:effectLst/>
                <a:latin typeface="+mj-lt"/>
                <a:ea typeface="+mj-ea"/>
                <a:cs typeface="+mj-cs"/>
              </a:rPr>
              <a:t>SUPPORTIVE CARE</a:t>
            </a:r>
          </a:p>
        </p:txBody>
      </p:sp>
      <p:pic>
        <p:nvPicPr>
          <p:cNvPr id="8" name="Graphic 7" descr="IV">
            <a:extLst>
              <a:ext uri="{FF2B5EF4-FFF2-40B4-BE49-F238E27FC236}">
                <a16:creationId xmlns:a16="http://schemas.microsoft.com/office/drawing/2014/main" id="{AA321AEB-0736-F78F-7FD2-9F498E9EAF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3" name="TextBox 2">
            <a:extLst>
              <a:ext uri="{FF2B5EF4-FFF2-40B4-BE49-F238E27FC236}">
                <a16:creationId xmlns:a16="http://schemas.microsoft.com/office/drawing/2014/main" id="{01468018-BF0E-26D7-0DAE-34B2833BED5D}"/>
              </a:ext>
            </a:extLst>
          </p:cNvPr>
          <p:cNvSpPr txBox="1"/>
          <p:nvPr/>
        </p:nvSpPr>
        <p:spPr>
          <a:xfrm>
            <a:off x="1708899" y="1415650"/>
            <a:ext cx="8944924" cy="4174106"/>
          </a:xfrm>
          <a:prstGeom prst="rect">
            <a:avLst/>
          </a:prstGeom>
        </p:spPr>
        <p:txBody>
          <a:bodyPr vert="horz" lIns="91440" tIns="45720" rIns="91440" bIns="45720" rtlCol="0">
            <a:normAutofit fontScale="92500" lnSpcReduction="20000"/>
          </a:bodyPr>
          <a:lstStyle/>
          <a:p>
            <a:pPr indent="-228600" algn="just">
              <a:lnSpc>
                <a:spcPct val="90000"/>
              </a:lnSpc>
              <a:spcAft>
                <a:spcPts val="600"/>
              </a:spcAft>
              <a:buFont typeface="Arial" panose="020B0604020202020204" pitchFamily="34" charset="0"/>
              <a:buChar char="•"/>
            </a:pPr>
            <a:r>
              <a:rPr lang="en-US" sz="2800" dirty="0"/>
              <a:t>Patients with high WBC counts are especially prone to tumor lysis syndrome as therapy is initiated. The kidney failure associated with very high levels of serum uric acid can be prevented or treated with </a:t>
            </a:r>
            <a:r>
              <a:rPr lang="en-US" sz="2800" b="1" u="sng" dirty="0"/>
              <a:t>allopurinol</a:t>
            </a:r>
            <a:r>
              <a:rPr lang="en-US" sz="2800" dirty="0"/>
              <a:t> or urate oxidase in addition to aggressive hydration using twice maintenance (3000ml/BSA). </a:t>
            </a:r>
          </a:p>
          <a:p>
            <a:pPr indent="-228600" algn="just">
              <a:lnSpc>
                <a:spcPct val="90000"/>
              </a:lnSpc>
              <a:spcAft>
                <a:spcPts val="600"/>
              </a:spcAft>
              <a:buFont typeface="Arial" panose="020B0604020202020204" pitchFamily="34" charset="0"/>
              <a:buChar char="•"/>
            </a:pPr>
            <a:r>
              <a:rPr lang="en-US" sz="2800" dirty="0"/>
              <a:t>Chemotherapy often pro duces severe myelosuppression, which can require </a:t>
            </a:r>
            <a:r>
              <a:rPr lang="en-US" sz="2800" b="1" u="sng" dirty="0"/>
              <a:t>blood and platelet transfusion</a:t>
            </a:r>
            <a:r>
              <a:rPr lang="en-US" sz="2800" dirty="0"/>
              <a:t> and aggressive </a:t>
            </a:r>
            <a:r>
              <a:rPr lang="en-US" sz="2800" b="1" u="sng" dirty="0"/>
              <a:t>empirical </a:t>
            </a:r>
            <a:r>
              <a:rPr lang="en-US" sz="2800" b="1" u="sng" dirty="0" err="1"/>
              <a:t>antimibiotics</a:t>
            </a:r>
            <a:r>
              <a:rPr lang="en-US" sz="2800" b="1" u="sng" dirty="0"/>
              <a:t> </a:t>
            </a:r>
            <a:r>
              <a:rPr lang="en-US" sz="2800" dirty="0"/>
              <a:t>for sepsis in febrile children with neutropenia. </a:t>
            </a:r>
          </a:p>
          <a:p>
            <a:pPr indent="-228600" algn="just">
              <a:lnSpc>
                <a:spcPct val="90000"/>
              </a:lnSpc>
              <a:spcAft>
                <a:spcPts val="600"/>
              </a:spcAft>
              <a:buFont typeface="Arial" panose="020B0604020202020204" pitchFamily="34" charset="0"/>
              <a:buChar char="•"/>
            </a:pPr>
            <a:r>
              <a:rPr lang="en-US" sz="2800" dirty="0"/>
              <a:t>Patients must receive prophylactic </a:t>
            </a:r>
            <a:r>
              <a:rPr lang="en-US" sz="2800" b="1" u="sng" dirty="0"/>
              <a:t>Trimethoprim- sulfamethoxazole</a:t>
            </a:r>
            <a:r>
              <a:rPr lang="en-US" sz="2800" dirty="0"/>
              <a:t>  for Pneumocystis </a:t>
            </a:r>
            <a:r>
              <a:rPr lang="en-US" sz="2800" dirty="0" err="1"/>
              <a:t>jiroveci</a:t>
            </a:r>
            <a:r>
              <a:rPr lang="en-US" sz="2800" dirty="0"/>
              <a:t> pneumonia during chemotherapy. </a:t>
            </a:r>
          </a:p>
        </p:txBody>
      </p:sp>
      <p:pic>
        <p:nvPicPr>
          <p:cNvPr id="10" name="Graphic 9" descr="IV">
            <a:extLst>
              <a:ext uri="{FF2B5EF4-FFF2-40B4-BE49-F238E27FC236}">
                <a16:creationId xmlns:a16="http://schemas.microsoft.com/office/drawing/2014/main" id="{836BEA3D-386F-4D06-AB34-94A1C4D57A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533601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89E52943-5FBF-DC2B-4044-D7CACB64E21C}"/>
              </a:ext>
            </a:extLst>
          </p:cNvPr>
          <p:cNvSpPr txBox="1"/>
          <p:nvPr/>
        </p:nvSpPr>
        <p:spPr>
          <a:xfrm>
            <a:off x="640080" y="1243013"/>
            <a:ext cx="3855720" cy="437197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a:solidFill>
                  <a:schemeClr val="tx2"/>
                </a:solidFill>
                <a:latin typeface="+mj-lt"/>
                <a:ea typeface="+mj-ea"/>
                <a:cs typeface="+mj-cs"/>
              </a:rPr>
              <a:t>PROGNOSIS</a:t>
            </a:r>
          </a:p>
        </p:txBody>
      </p:sp>
      <p:sp>
        <p:nvSpPr>
          <p:cNvPr id="3" name="TextBox 2">
            <a:extLst>
              <a:ext uri="{FF2B5EF4-FFF2-40B4-BE49-F238E27FC236}">
                <a16:creationId xmlns:a16="http://schemas.microsoft.com/office/drawing/2014/main" id="{65961213-84EF-91BB-D9FE-9910F489DF80}"/>
              </a:ext>
            </a:extLst>
          </p:cNvPr>
          <p:cNvSpPr txBox="1"/>
          <p:nvPr/>
        </p:nvSpPr>
        <p:spPr>
          <a:xfrm>
            <a:off x="5215811" y="900365"/>
            <a:ext cx="6921796" cy="5230368"/>
          </a:xfrm>
          <a:prstGeom prst="rect">
            <a:avLst/>
          </a:prstGeom>
        </p:spPr>
        <p:txBody>
          <a:bodyPr vert="horz" lIns="91440" tIns="45720" rIns="91440" bIns="45720" rtlCol="0" anchor="ctr">
            <a:normAutofit lnSpcReduction="10000"/>
          </a:bodyPr>
          <a:lstStyle/>
          <a:p>
            <a:pPr>
              <a:lnSpc>
                <a:spcPct val="90000"/>
              </a:lnSpc>
              <a:spcAft>
                <a:spcPts val="600"/>
              </a:spcAft>
            </a:pPr>
            <a:r>
              <a:rPr lang="en-US" sz="2800">
                <a:solidFill>
                  <a:schemeClr val="tx2"/>
                </a:solidFill>
              </a:rPr>
              <a:t>Improvements in therapy and risk stratification have resulted in significant increases in survival rates, with current data showing overall 5- year survival of ALL approximately 90%. The most important prognostic factors for ALL are shown in table 2. Patients with AML recently achieved survival rates of 60-70%. However, those with APL (acute promyelocytic leukemia) show excellent survival with the addition of ATRA to their treatment regimens. Also, patients with Down’s syndrome have better prognosis due to greater sensitivity to chemotherapy.</a:t>
            </a:r>
            <a:endParaRPr lang="en-US" sz="2800" dirty="0">
              <a:solidFill>
                <a:schemeClr val="tx2"/>
              </a:solidFill>
            </a:endParaRPr>
          </a:p>
        </p:txBody>
      </p:sp>
    </p:spTree>
    <p:extLst>
      <p:ext uri="{BB962C8B-B14F-4D97-AF65-F5344CB8AC3E}">
        <p14:creationId xmlns:p14="http://schemas.microsoft.com/office/powerpoint/2010/main" val="50758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6AB9B18-5701-DBA3-84BD-645CF07E2833}"/>
              </a:ext>
            </a:extLst>
          </p:cNvPr>
          <p:cNvGraphicFramePr>
            <a:graphicFrameLocks noGrp="1"/>
          </p:cNvGraphicFramePr>
          <p:nvPr>
            <p:extLst>
              <p:ext uri="{D42A27DB-BD31-4B8C-83A1-F6EECF244321}">
                <p14:modId xmlns:p14="http://schemas.microsoft.com/office/powerpoint/2010/main" val="2709845847"/>
              </p:ext>
            </p:extLst>
          </p:nvPr>
        </p:nvGraphicFramePr>
        <p:xfrm>
          <a:off x="643467" y="704122"/>
          <a:ext cx="10905067" cy="5449763"/>
        </p:xfrm>
        <a:graphic>
          <a:graphicData uri="http://schemas.openxmlformats.org/drawingml/2006/table">
            <a:tbl>
              <a:tblPr firstRow="1" bandRow="1">
                <a:solidFill>
                  <a:schemeClr val="bg1"/>
                </a:solidFill>
              </a:tblPr>
              <a:tblGrid>
                <a:gridCol w="4041386">
                  <a:extLst>
                    <a:ext uri="{9D8B030D-6E8A-4147-A177-3AD203B41FA5}">
                      <a16:colId xmlns:a16="http://schemas.microsoft.com/office/drawing/2014/main" val="20000"/>
                    </a:ext>
                  </a:extLst>
                </a:gridCol>
                <a:gridCol w="3235477">
                  <a:extLst>
                    <a:ext uri="{9D8B030D-6E8A-4147-A177-3AD203B41FA5}">
                      <a16:colId xmlns:a16="http://schemas.microsoft.com/office/drawing/2014/main" val="20001"/>
                    </a:ext>
                  </a:extLst>
                </a:gridCol>
                <a:gridCol w="3628204">
                  <a:extLst>
                    <a:ext uri="{9D8B030D-6E8A-4147-A177-3AD203B41FA5}">
                      <a16:colId xmlns:a16="http://schemas.microsoft.com/office/drawing/2014/main" val="20002"/>
                    </a:ext>
                  </a:extLst>
                </a:gridCol>
              </a:tblGrid>
              <a:tr h="571993">
                <a:tc>
                  <a:txBody>
                    <a:bodyPr/>
                    <a:lstStyle/>
                    <a:p>
                      <a:pPr marL="228600" algn="l" rtl="0">
                        <a:lnSpc>
                          <a:spcPct val="115000"/>
                        </a:lnSpc>
                        <a:spcAft>
                          <a:spcPts val="0"/>
                        </a:spcAft>
                      </a:pPr>
                      <a:r>
                        <a:rPr lang="en-US" sz="1800" b="0" cap="none" spc="0">
                          <a:solidFill>
                            <a:schemeClr val="bg1"/>
                          </a:solidFill>
                          <a:latin typeface="+mn-lt"/>
                          <a:ea typeface="Calibri"/>
                          <a:cs typeface="Arial"/>
                        </a:rPr>
                        <a:t>Criteria </a:t>
                      </a:r>
                    </a:p>
                  </a:txBody>
                  <a:tcPr marL="153164" marR="160991" marT="117818" marB="117818"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marL="228600" algn="l" rtl="0">
                        <a:lnSpc>
                          <a:spcPct val="115000"/>
                        </a:lnSpc>
                        <a:spcAft>
                          <a:spcPts val="0"/>
                        </a:spcAft>
                      </a:pPr>
                      <a:r>
                        <a:rPr lang="en-US" sz="1800" b="0" cap="none" spc="0">
                          <a:solidFill>
                            <a:schemeClr val="bg1"/>
                          </a:solidFill>
                          <a:latin typeface="+mn-lt"/>
                          <a:ea typeface="Calibri"/>
                          <a:cs typeface="Arial"/>
                        </a:rPr>
                        <a:t>Good prognosis </a:t>
                      </a:r>
                    </a:p>
                  </a:txBody>
                  <a:tcPr marL="153164" marR="160991" marT="117818" marB="117818"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marL="228600" algn="l" rtl="0">
                        <a:lnSpc>
                          <a:spcPct val="115000"/>
                        </a:lnSpc>
                        <a:spcAft>
                          <a:spcPts val="0"/>
                        </a:spcAft>
                      </a:pPr>
                      <a:r>
                        <a:rPr lang="en-US" sz="1800" b="0" cap="none" spc="0">
                          <a:solidFill>
                            <a:schemeClr val="bg1"/>
                          </a:solidFill>
                          <a:latin typeface="+mn-lt"/>
                          <a:ea typeface="Calibri"/>
                          <a:cs typeface="Arial"/>
                        </a:rPr>
                        <a:t>Bad prognosis </a:t>
                      </a:r>
                    </a:p>
                  </a:txBody>
                  <a:tcPr marL="153164" marR="160991" marT="117818" marB="117818"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0000"/>
                  </a:ext>
                </a:extLst>
              </a:tr>
              <a:tr h="571993">
                <a:tc>
                  <a:txBody>
                    <a:bodyPr/>
                    <a:lstStyle/>
                    <a:p>
                      <a:pPr marL="228600" algn="l" rtl="0">
                        <a:lnSpc>
                          <a:spcPct val="115000"/>
                        </a:lnSpc>
                        <a:spcAft>
                          <a:spcPts val="0"/>
                        </a:spcAft>
                      </a:pPr>
                      <a:r>
                        <a:rPr lang="en-US" sz="1800" b="1" cap="none" spc="0">
                          <a:solidFill>
                            <a:schemeClr val="tx1"/>
                          </a:solidFill>
                          <a:latin typeface="+mn-lt"/>
                          <a:ea typeface="Calibri"/>
                          <a:cs typeface="Arial"/>
                        </a:rPr>
                        <a:t>Age (yr)</a:t>
                      </a:r>
                    </a:p>
                  </a:txBody>
                  <a:tcPr marL="153164" marR="160991" marT="117818" marB="117818">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marL="228600" algn="l" rtl="0">
                        <a:lnSpc>
                          <a:spcPct val="115000"/>
                        </a:lnSpc>
                        <a:spcAft>
                          <a:spcPts val="0"/>
                        </a:spcAft>
                      </a:pPr>
                      <a:r>
                        <a:rPr lang="en-US" sz="1800" b="1" cap="none" spc="0">
                          <a:solidFill>
                            <a:schemeClr val="tx1"/>
                          </a:solidFill>
                          <a:latin typeface="+mn-lt"/>
                          <a:ea typeface="Calibri"/>
                          <a:cs typeface="Arial"/>
                        </a:rPr>
                        <a:t>1-10 </a:t>
                      </a:r>
                    </a:p>
                  </a:txBody>
                  <a:tcPr marL="153164" marR="160991" marT="117818" marB="11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marL="228600" algn="l" rtl="0">
                        <a:lnSpc>
                          <a:spcPct val="115000"/>
                        </a:lnSpc>
                        <a:spcAft>
                          <a:spcPts val="0"/>
                        </a:spcAft>
                      </a:pPr>
                      <a:r>
                        <a:rPr lang="en-US" sz="1800" b="1" cap="none" spc="0">
                          <a:solidFill>
                            <a:schemeClr val="tx1"/>
                          </a:solidFill>
                          <a:latin typeface="+mn-lt"/>
                          <a:ea typeface="Calibri"/>
                          <a:cs typeface="Arial"/>
                        </a:rPr>
                        <a:t>&lt;1 , &gt;10 </a:t>
                      </a:r>
                    </a:p>
                  </a:txBody>
                  <a:tcPr marL="153164" marR="160991" marT="117818" marB="117818">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1"/>
                  </a:ext>
                </a:extLst>
              </a:tr>
              <a:tr h="571993">
                <a:tc>
                  <a:txBody>
                    <a:bodyPr/>
                    <a:lstStyle/>
                    <a:p>
                      <a:pPr marL="228600" algn="l" rtl="0">
                        <a:lnSpc>
                          <a:spcPct val="115000"/>
                        </a:lnSpc>
                        <a:spcAft>
                          <a:spcPts val="0"/>
                        </a:spcAft>
                      </a:pPr>
                      <a:r>
                        <a:rPr lang="en-US" sz="1800" b="1" cap="none" spc="0">
                          <a:solidFill>
                            <a:schemeClr val="tx1"/>
                          </a:solidFill>
                          <a:latin typeface="+mn-lt"/>
                          <a:ea typeface="Calibri"/>
                          <a:cs typeface="Arial"/>
                        </a:rPr>
                        <a:t>Gender </a:t>
                      </a:r>
                    </a:p>
                  </a:txBody>
                  <a:tcPr marL="153164" marR="160991" marT="117818" marB="11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228600" algn="l" rtl="0">
                        <a:lnSpc>
                          <a:spcPct val="115000"/>
                        </a:lnSpc>
                        <a:spcAft>
                          <a:spcPts val="0"/>
                        </a:spcAft>
                      </a:pPr>
                      <a:r>
                        <a:rPr lang="en-US" sz="1800" b="1" cap="none" spc="0">
                          <a:solidFill>
                            <a:schemeClr val="tx1"/>
                          </a:solidFill>
                          <a:latin typeface="+mn-lt"/>
                          <a:ea typeface="Calibri"/>
                          <a:cs typeface="Arial"/>
                        </a:rPr>
                        <a:t>Female </a:t>
                      </a:r>
                    </a:p>
                  </a:txBody>
                  <a:tcPr marL="153164" marR="160991" marT="117818" marB="11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228600" algn="l" rtl="0">
                        <a:lnSpc>
                          <a:spcPct val="115000"/>
                        </a:lnSpc>
                        <a:spcAft>
                          <a:spcPts val="0"/>
                        </a:spcAft>
                      </a:pPr>
                      <a:r>
                        <a:rPr lang="en-US" sz="1800" b="1" cap="none" spc="0">
                          <a:solidFill>
                            <a:schemeClr val="tx1"/>
                          </a:solidFill>
                          <a:latin typeface="+mn-lt"/>
                          <a:ea typeface="Calibri"/>
                          <a:cs typeface="Arial"/>
                        </a:rPr>
                        <a:t>Male </a:t>
                      </a:r>
                    </a:p>
                  </a:txBody>
                  <a:tcPr marL="153164" marR="160991" marT="117818" marB="117818">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02"/>
                  </a:ext>
                </a:extLst>
              </a:tr>
              <a:tr h="571993">
                <a:tc>
                  <a:txBody>
                    <a:bodyPr/>
                    <a:lstStyle/>
                    <a:p>
                      <a:pPr marL="228600" algn="l" rtl="0">
                        <a:lnSpc>
                          <a:spcPct val="115000"/>
                        </a:lnSpc>
                        <a:spcAft>
                          <a:spcPts val="0"/>
                        </a:spcAft>
                      </a:pPr>
                      <a:r>
                        <a:rPr lang="en-US" sz="1800" b="1" cap="none" spc="0">
                          <a:solidFill>
                            <a:schemeClr val="tx1"/>
                          </a:solidFill>
                          <a:latin typeface="+mn-lt"/>
                          <a:ea typeface="Calibri"/>
                          <a:cs typeface="Arial"/>
                        </a:rPr>
                        <a:t>Race </a:t>
                      </a:r>
                    </a:p>
                  </a:txBody>
                  <a:tcPr marL="153164" marR="160991" marT="117818" marB="117818">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228600" algn="l" rtl="0">
                        <a:lnSpc>
                          <a:spcPct val="115000"/>
                        </a:lnSpc>
                        <a:spcAft>
                          <a:spcPts val="0"/>
                        </a:spcAft>
                      </a:pPr>
                      <a:r>
                        <a:rPr lang="en-US" sz="1800" b="1" cap="none" spc="0">
                          <a:solidFill>
                            <a:schemeClr val="tx1"/>
                          </a:solidFill>
                          <a:latin typeface="+mn-lt"/>
                          <a:ea typeface="Calibri"/>
                          <a:cs typeface="Arial"/>
                        </a:rPr>
                        <a:t>White </a:t>
                      </a:r>
                    </a:p>
                  </a:txBody>
                  <a:tcPr marL="153164" marR="160991" marT="117818" marB="11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228600" algn="l" rtl="0">
                        <a:lnSpc>
                          <a:spcPct val="115000"/>
                        </a:lnSpc>
                        <a:spcAft>
                          <a:spcPts val="0"/>
                        </a:spcAft>
                      </a:pPr>
                      <a:r>
                        <a:rPr lang="en-US" sz="1800" b="1" cap="none" spc="0">
                          <a:solidFill>
                            <a:schemeClr val="tx1"/>
                          </a:solidFill>
                          <a:latin typeface="+mn-lt"/>
                          <a:ea typeface="Calibri"/>
                          <a:cs typeface="Arial"/>
                        </a:rPr>
                        <a:t>Black, Hispanics </a:t>
                      </a:r>
                    </a:p>
                  </a:txBody>
                  <a:tcPr marL="153164" marR="160991" marT="117818" marB="117818">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3"/>
                  </a:ext>
                </a:extLst>
              </a:tr>
              <a:tr h="571993">
                <a:tc>
                  <a:txBody>
                    <a:bodyPr/>
                    <a:lstStyle/>
                    <a:p>
                      <a:pPr marL="228600" algn="l" rtl="0">
                        <a:lnSpc>
                          <a:spcPct val="115000"/>
                        </a:lnSpc>
                        <a:spcAft>
                          <a:spcPts val="0"/>
                        </a:spcAft>
                      </a:pPr>
                      <a:r>
                        <a:rPr lang="en-US" sz="1800" b="1" cap="none" spc="0">
                          <a:solidFill>
                            <a:schemeClr val="tx1"/>
                          </a:solidFill>
                          <a:latin typeface="+mn-lt"/>
                          <a:ea typeface="Calibri"/>
                          <a:cs typeface="Arial"/>
                        </a:rPr>
                        <a:t>Immunophenotype</a:t>
                      </a:r>
                    </a:p>
                  </a:txBody>
                  <a:tcPr marL="153164" marR="160991" marT="117818" marB="11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228600" algn="l" rtl="0">
                        <a:lnSpc>
                          <a:spcPct val="115000"/>
                        </a:lnSpc>
                        <a:spcAft>
                          <a:spcPts val="0"/>
                        </a:spcAft>
                      </a:pPr>
                      <a:r>
                        <a:rPr lang="en-US" sz="1800" b="1" cap="none" spc="0">
                          <a:solidFill>
                            <a:schemeClr val="tx1"/>
                          </a:solidFill>
                          <a:latin typeface="+mn-lt"/>
                          <a:ea typeface="Calibri"/>
                          <a:cs typeface="Arial"/>
                        </a:rPr>
                        <a:t>B cell  </a:t>
                      </a:r>
                    </a:p>
                  </a:txBody>
                  <a:tcPr marL="153164" marR="160991" marT="117818" marB="11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228600" algn="l" rtl="0">
                        <a:lnSpc>
                          <a:spcPct val="115000"/>
                        </a:lnSpc>
                        <a:spcAft>
                          <a:spcPts val="0"/>
                        </a:spcAft>
                      </a:pPr>
                      <a:r>
                        <a:rPr lang="en-US" sz="1800" b="1" cap="none" spc="0">
                          <a:solidFill>
                            <a:schemeClr val="tx1"/>
                          </a:solidFill>
                          <a:latin typeface="+mn-lt"/>
                          <a:ea typeface="Calibri"/>
                          <a:cs typeface="Arial"/>
                        </a:rPr>
                        <a:t>T cell </a:t>
                      </a:r>
                    </a:p>
                  </a:txBody>
                  <a:tcPr marL="153164" marR="160991" marT="117818" marB="117818">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04"/>
                  </a:ext>
                </a:extLst>
              </a:tr>
              <a:tr h="571993">
                <a:tc>
                  <a:txBody>
                    <a:bodyPr/>
                    <a:lstStyle/>
                    <a:p>
                      <a:pPr marL="228600" algn="l" rtl="0">
                        <a:lnSpc>
                          <a:spcPct val="115000"/>
                        </a:lnSpc>
                        <a:spcAft>
                          <a:spcPts val="0"/>
                        </a:spcAft>
                      </a:pPr>
                      <a:r>
                        <a:rPr lang="en-US" sz="1800" b="1" cap="none" spc="0">
                          <a:solidFill>
                            <a:schemeClr val="tx1"/>
                          </a:solidFill>
                          <a:latin typeface="+mn-lt"/>
                          <a:ea typeface="Calibri"/>
                          <a:cs typeface="Arial"/>
                        </a:rPr>
                        <a:t>CNS involvement </a:t>
                      </a:r>
                    </a:p>
                  </a:txBody>
                  <a:tcPr marL="153164" marR="160991" marT="117818" marB="117818">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228600" algn="l" rtl="0">
                        <a:lnSpc>
                          <a:spcPct val="115000"/>
                        </a:lnSpc>
                        <a:spcAft>
                          <a:spcPts val="0"/>
                        </a:spcAft>
                      </a:pPr>
                      <a:r>
                        <a:rPr lang="en-US" sz="1800" b="1" cap="none" spc="0">
                          <a:solidFill>
                            <a:schemeClr val="tx1"/>
                          </a:solidFill>
                          <a:latin typeface="+mn-lt"/>
                          <a:ea typeface="Calibri"/>
                          <a:cs typeface="Arial"/>
                        </a:rPr>
                        <a:t>No </a:t>
                      </a:r>
                    </a:p>
                  </a:txBody>
                  <a:tcPr marL="153164" marR="160991" marT="117818" marB="11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228600" algn="l" rtl="0">
                        <a:lnSpc>
                          <a:spcPct val="115000"/>
                        </a:lnSpc>
                        <a:spcAft>
                          <a:spcPts val="0"/>
                        </a:spcAft>
                      </a:pPr>
                      <a:r>
                        <a:rPr lang="en-US" sz="1800" b="1" cap="none" spc="0">
                          <a:solidFill>
                            <a:schemeClr val="tx1"/>
                          </a:solidFill>
                          <a:latin typeface="+mn-lt"/>
                          <a:ea typeface="Calibri"/>
                          <a:cs typeface="Arial"/>
                        </a:rPr>
                        <a:t>Yes </a:t>
                      </a:r>
                    </a:p>
                  </a:txBody>
                  <a:tcPr marL="153164" marR="160991" marT="117818" marB="117818">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5"/>
                  </a:ext>
                </a:extLst>
              </a:tr>
              <a:tr h="571993">
                <a:tc>
                  <a:txBody>
                    <a:bodyPr/>
                    <a:lstStyle/>
                    <a:p>
                      <a:pPr marL="228600" algn="l" rtl="0">
                        <a:lnSpc>
                          <a:spcPct val="115000"/>
                        </a:lnSpc>
                        <a:spcAft>
                          <a:spcPts val="0"/>
                        </a:spcAft>
                      </a:pPr>
                      <a:r>
                        <a:rPr lang="en-US" sz="1800" b="1" cap="none" spc="0">
                          <a:solidFill>
                            <a:schemeClr val="tx1"/>
                          </a:solidFill>
                          <a:latin typeface="+mn-lt"/>
                          <a:ea typeface="Calibri"/>
                          <a:cs typeface="Arial"/>
                        </a:rPr>
                        <a:t>Initial WBC count *10⁹/L </a:t>
                      </a:r>
                    </a:p>
                  </a:txBody>
                  <a:tcPr marL="153164" marR="160991" marT="117818" marB="11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228600" algn="l" rtl="0">
                        <a:lnSpc>
                          <a:spcPct val="115000"/>
                        </a:lnSpc>
                        <a:spcAft>
                          <a:spcPts val="0"/>
                        </a:spcAft>
                      </a:pPr>
                      <a:r>
                        <a:rPr lang="en-US" sz="1800" b="1" cap="none" spc="0">
                          <a:solidFill>
                            <a:schemeClr val="tx1"/>
                          </a:solidFill>
                          <a:latin typeface="+mn-lt"/>
                          <a:ea typeface="Calibri"/>
                          <a:cs typeface="Arial"/>
                        </a:rPr>
                        <a:t>&lt;50 </a:t>
                      </a:r>
                    </a:p>
                  </a:txBody>
                  <a:tcPr marL="153164" marR="160991" marT="117818" marB="11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228600" algn="l" rtl="0">
                        <a:lnSpc>
                          <a:spcPct val="115000"/>
                        </a:lnSpc>
                        <a:spcAft>
                          <a:spcPts val="0"/>
                        </a:spcAft>
                      </a:pPr>
                      <a:r>
                        <a:rPr lang="en-US" sz="1800" b="1" cap="none" spc="0">
                          <a:solidFill>
                            <a:schemeClr val="tx1"/>
                          </a:solidFill>
                          <a:latin typeface="+mn-lt"/>
                          <a:ea typeface="Calibri"/>
                          <a:cs typeface="Arial"/>
                        </a:rPr>
                        <a:t>&gt;50 </a:t>
                      </a:r>
                    </a:p>
                  </a:txBody>
                  <a:tcPr marL="153164" marR="160991" marT="117818" marB="117818">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06"/>
                  </a:ext>
                </a:extLst>
              </a:tr>
              <a:tr h="888138">
                <a:tc>
                  <a:txBody>
                    <a:bodyPr/>
                    <a:lstStyle/>
                    <a:p>
                      <a:r>
                        <a:rPr lang="en-US" sz="1800" b="1" cap="none" spc="0">
                          <a:solidFill>
                            <a:schemeClr val="tx1"/>
                          </a:solidFill>
                          <a:latin typeface="+mn-lt"/>
                        </a:rPr>
                        <a:t>  Response to initial treatment as assessed by BMA </a:t>
                      </a:r>
                    </a:p>
                  </a:txBody>
                  <a:tcPr marL="153164" marR="160991" marT="117818" marB="117818">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228600" algn="l" rtl="0">
                        <a:lnSpc>
                          <a:spcPct val="115000"/>
                        </a:lnSpc>
                        <a:spcAft>
                          <a:spcPts val="0"/>
                        </a:spcAft>
                      </a:pPr>
                      <a:r>
                        <a:rPr lang="en-US" sz="1800" b="1" cap="none" spc="0">
                          <a:solidFill>
                            <a:schemeClr val="tx1"/>
                          </a:solidFill>
                          <a:latin typeface="+mn-lt"/>
                          <a:ea typeface="Calibri"/>
                          <a:cs typeface="Arial"/>
                        </a:rPr>
                        <a:t>Low or absent minimal residual disease</a:t>
                      </a:r>
                    </a:p>
                  </a:txBody>
                  <a:tcPr marL="153164" marR="160991" marT="117818" marB="11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US" sz="1800" b="1" cap="none" spc="0">
                          <a:solidFill>
                            <a:schemeClr val="tx1"/>
                          </a:solidFill>
                          <a:latin typeface="+mn-lt"/>
                        </a:rPr>
                        <a:t>  Persistent minimal  residual disease</a:t>
                      </a:r>
                    </a:p>
                  </a:txBody>
                  <a:tcPr marL="153164" marR="160991" marT="117818" marB="117818">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014714552"/>
                  </a:ext>
                </a:extLst>
              </a:tr>
              <a:tr h="557674">
                <a:tc>
                  <a:txBody>
                    <a:bodyPr/>
                    <a:lstStyle/>
                    <a:p>
                      <a:r>
                        <a:rPr lang="en-US" sz="1800" b="1" cap="none" spc="0">
                          <a:solidFill>
                            <a:schemeClr val="tx1"/>
                          </a:solidFill>
                          <a:latin typeface="+mn-lt"/>
                        </a:rPr>
                        <a:t>  Favorable cytogenetics</a:t>
                      </a:r>
                    </a:p>
                  </a:txBody>
                  <a:tcPr marL="153164" marR="160991" marT="117818" marB="11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1800" b="1" cap="none" spc="0">
                          <a:solidFill>
                            <a:schemeClr val="tx1"/>
                          </a:solidFill>
                        </a:rPr>
                        <a:t>  Present</a:t>
                      </a:r>
                    </a:p>
                  </a:txBody>
                  <a:tcPr marL="153164" marR="160991" marT="117818" marB="1178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1800" b="1" cap="none" spc="0">
                          <a:solidFill>
                            <a:schemeClr val="tx1"/>
                          </a:solidFill>
                        </a:rPr>
                        <a:t>  Absent</a:t>
                      </a:r>
                    </a:p>
                  </a:txBody>
                  <a:tcPr marL="153164" marR="160991" marT="117818" marB="117818">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868347500"/>
                  </a:ext>
                </a:extLst>
              </a:tr>
            </a:tbl>
          </a:graphicData>
        </a:graphic>
      </p:graphicFrame>
    </p:spTree>
    <p:extLst>
      <p:ext uri="{BB962C8B-B14F-4D97-AF65-F5344CB8AC3E}">
        <p14:creationId xmlns:p14="http://schemas.microsoft.com/office/powerpoint/2010/main" val="2347474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D2F29F-EB99-BB83-7FB4-BDF835483867}"/>
              </a:ext>
            </a:extLst>
          </p:cNvPr>
          <p:cNvSpPr/>
          <p:nvPr/>
        </p:nvSpPr>
        <p:spPr>
          <a:xfrm>
            <a:off x="589560" y="856180"/>
            <a:ext cx="5279408"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cap="none" spc="0" dirty="0">
                <a:ln w="0"/>
                <a:solidFill>
                  <a:schemeClr val="accent1">
                    <a:lumMod val="75000"/>
                  </a:schemeClr>
                </a:solidFill>
                <a:effectLst>
                  <a:outerShdw blurRad="38100" dist="25400" dir="5400000" algn="ctr" rotWithShape="0">
                    <a:srgbClr val="6E747A">
                      <a:alpha val="43000"/>
                    </a:srgbClr>
                  </a:outerShdw>
                </a:effectLst>
                <a:latin typeface="+mj-lt"/>
                <a:ea typeface="+mj-ea"/>
                <a:cs typeface="+mj-cs"/>
              </a:rPr>
              <a:t>Survivorship care plan</a:t>
            </a:r>
          </a:p>
        </p:txBody>
      </p:sp>
      <p:grpSp>
        <p:nvGrpSpPr>
          <p:cNvPr id="49" name="Group 4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0" name="Rectangle 4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F588C1-B85C-8B1E-017B-871F9F7473B3}"/>
              </a:ext>
            </a:extLst>
          </p:cNvPr>
          <p:cNvSpPr txBox="1"/>
          <p:nvPr/>
        </p:nvSpPr>
        <p:spPr>
          <a:xfrm>
            <a:off x="159342" y="2124414"/>
            <a:ext cx="6560436" cy="4732951"/>
          </a:xfrm>
          <a:prstGeom prst="rect">
            <a:avLst/>
          </a:prstGeom>
        </p:spPr>
        <p:txBody>
          <a:bodyPr vert="horz" lIns="91440" tIns="45720" rIns="91440" bIns="45720" rtlCol="0" anchor="ctr">
            <a:normAutofit/>
          </a:bodyPr>
          <a:lstStyle/>
          <a:p>
            <a:pPr algn="just">
              <a:lnSpc>
                <a:spcPct val="90000"/>
              </a:lnSpc>
              <a:spcAft>
                <a:spcPts val="600"/>
              </a:spcAft>
            </a:pPr>
            <a:r>
              <a:rPr lang="en-US" sz="2800" dirty="0"/>
              <a:t>    Survivors of childhood leukemia remain at risk for multiple long-term effects of therapy, including cardiac complications (Daunorubicin), neurocognitive issues (cranial irradiation), endocrine and metabolic disorders, obesity, and secondary malignancies (cyclophosphamide). They require close monitoring and follow-up. </a:t>
            </a:r>
          </a:p>
        </p:txBody>
      </p:sp>
      <p:sp>
        <p:nvSpPr>
          <p:cNvPr id="53" name="Rectangle 5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صورة 4">
            <a:extLst>
              <a:ext uri="{FF2B5EF4-FFF2-40B4-BE49-F238E27FC236}">
                <a16:creationId xmlns:a16="http://schemas.microsoft.com/office/drawing/2014/main" id="{981DED69-76AE-EBF1-1341-E2022A71C369}"/>
              </a:ext>
            </a:extLst>
          </p:cNvPr>
          <p:cNvPicPr>
            <a:picLocks noChangeAspect="1"/>
          </p:cNvPicPr>
          <p:nvPr/>
        </p:nvPicPr>
        <p:blipFill rotWithShape="1">
          <a:blip r:embed="rId2">
            <a:extLst>
              <a:ext uri="{28A0092B-C50C-407E-A947-70E740481C1C}">
                <a14:useLocalDpi xmlns:a14="http://schemas.microsoft.com/office/drawing/2010/main" val="0"/>
              </a:ext>
            </a:extLst>
          </a:blip>
          <a:srcRect l="8342" r="-1" b="-1"/>
          <a:stretch/>
        </p:blipFill>
        <p:spPr>
          <a:xfrm>
            <a:off x="7083423" y="581892"/>
            <a:ext cx="4397433" cy="2518756"/>
          </a:xfrm>
          <a:prstGeom prst="rect">
            <a:avLst/>
          </a:prstGeom>
        </p:spPr>
      </p:pic>
      <p:sp>
        <p:nvSpPr>
          <p:cNvPr id="48" name="Rectangle 47">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صورة 6">
            <a:extLst>
              <a:ext uri="{FF2B5EF4-FFF2-40B4-BE49-F238E27FC236}">
                <a16:creationId xmlns:a16="http://schemas.microsoft.com/office/drawing/2014/main" id="{D96F3668-8F37-AB9A-FFFF-4856D1D3E897}"/>
              </a:ext>
            </a:extLst>
          </p:cNvPr>
          <p:cNvPicPr>
            <a:picLocks noChangeAspect="1"/>
          </p:cNvPicPr>
          <p:nvPr/>
        </p:nvPicPr>
        <p:blipFill rotWithShape="1">
          <a:blip r:embed="rId3">
            <a:extLst>
              <a:ext uri="{28A0092B-C50C-407E-A947-70E740481C1C}">
                <a14:useLocalDpi xmlns:a14="http://schemas.microsoft.com/office/drawing/2010/main" val="0"/>
              </a:ext>
            </a:extLst>
          </a:blip>
          <a:srcRect l="1836" r="-4" b="-4"/>
          <a:stretch/>
        </p:blipFill>
        <p:spPr>
          <a:xfrm>
            <a:off x="7083423" y="3707894"/>
            <a:ext cx="4395569" cy="2518756"/>
          </a:xfrm>
          <a:prstGeom prst="rect">
            <a:avLst/>
          </a:prstGeom>
        </p:spPr>
      </p:pic>
    </p:spTree>
    <p:extLst>
      <p:ext uri="{BB962C8B-B14F-4D97-AF65-F5344CB8AC3E}">
        <p14:creationId xmlns:p14="http://schemas.microsoft.com/office/powerpoint/2010/main" val="908174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lose up of book pages">
            <a:extLst>
              <a:ext uri="{FF2B5EF4-FFF2-40B4-BE49-F238E27FC236}">
                <a16:creationId xmlns:a16="http://schemas.microsoft.com/office/drawing/2014/main" id="{41CB3F12-8417-700A-FA34-48DF730ACCB2}"/>
              </a:ext>
            </a:extLst>
          </p:cNvPr>
          <p:cNvPicPr>
            <a:picLocks noChangeAspect="1"/>
          </p:cNvPicPr>
          <p:nvPr/>
        </p:nvPicPr>
        <p:blipFill>
          <a:blip r:embed="rId2"/>
          <a:srcRect l="28289" r="7707" b="-1"/>
          <a:stretch/>
        </p:blipFill>
        <p:spPr>
          <a:xfrm>
            <a:off x="-9527" y="3725"/>
            <a:ext cx="5846165" cy="6850548"/>
          </a:xfrm>
          <a:prstGeom prst="rect">
            <a:avLst/>
          </a:prstGeom>
        </p:spPr>
      </p:pic>
      <p:grpSp>
        <p:nvGrpSpPr>
          <p:cNvPr id="12" name="Group 11">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3" name="Freeform: Shape 12">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16" name="Freeform: Shape 15">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4" name="Rectangle 3">
            <a:extLst>
              <a:ext uri="{FF2B5EF4-FFF2-40B4-BE49-F238E27FC236}">
                <a16:creationId xmlns:a16="http://schemas.microsoft.com/office/drawing/2014/main" id="{FEC45A4A-899E-BA25-2259-F49100E4515D}"/>
              </a:ext>
            </a:extLst>
          </p:cNvPr>
          <p:cNvSpPr/>
          <p:nvPr/>
        </p:nvSpPr>
        <p:spPr>
          <a:xfrm>
            <a:off x="6094105" y="802955"/>
            <a:ext cx="4977976" cy="145405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i="1" cap="none" spc="0">
                <a:ln w="22225">
                  <a:solidFill>
                    <a:schemeClr val="accent2"/>
                  </a:solidFill>
                  <a:prstDash val="solid"/>
                </a:ln>
                <a:solidFill>
                  <a:schemeClr val="tx2"/>
                </a:solidFill>
                <a:effectLst/>
                <a:latin typeface="+mj-lt"/>
                <a:ea typeface="+mj-ea"/>
                <a:cs typeface="+mj-cs"/>
              </a:rPr>
              <a:t>References</a:t>
            </a:r>
          </a:p>
        </p:txBody>
      </p:sp>
      <p:sp>
        <p:nvSpPr>
          <p:cNvPr id="3" name="TextBox 2">
            <a:extLst>
              <a:ext uri="{FF2B5EF4-FFF2-40B4-BE49-F238E27FC236}">
                <a16:creationId xmlns:a16="http://schemas.microsoft.com/office/drawing/2014/main" id="{3D190F95-09D8-36FF-5230-B615A0BFAFCD}"/>
              </a:ext>
            </a:extLst>
          </p:cNvPr>
          <p:cNvSpPr txBox="1"/>
          <p:nvPr/>
        </p:nvSpPr>
        <p:spPr>
          <a:xfrm>
            <a:off x="6090574" y="2415756"/>
            <a:ext cx="4977578" cy="3639289"/>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endParaRPr lang="en-US" b="1" i="1" dirty="0">
              <a:solidFill>
                <a:schemeClr val="tx2"/>
              </a:solidFill>
            </a:endParaRPr>
          </a:p>
          <a:p>
            <a:pPr marL="285750" indent="-228600">
              <a:lnSpc>
                <a:spcPct val="90000"/>
              </a:lnSpc>
              <a:spcAft>
                <a:spcPts val="600"/>
              </a:spcAft>
              <a:buFont typeface="Arial" panose="020B0604020202020204" pitchFamily="34" charset="0"/>
              <a:buChar char="•"/>
            </a:pPr>
            <a:r>
              <a:rPr lang="en-US" b="1" dirty="0">
                <a:solidFill>
                  <a:schemeClr val="tx2"/>
                </a:solidFill>
              </a:rPr>
              <a:t>Nelson textbook f pediatric, 22</a:t>
            </a:r>
            <a:r>
              <a:rPr lang="en-US" b="1" baseline="30000" dirty="0">
                <a:solidFill>
                  <a:schemeClr val="tx2"/>
                </a:solidFill>
              </a:rPr>
              <a:t>nd</a:t>
            </a:r>
            <a:r>
              <a:rPr lang="en-US" b="1" dirty="0">
                <a:solidFill>
                  <a:schemeClr val="tx2"/>
                </a:solidFill>
              </a:rPr>
              <a:t> edition, 2024</a:t>
            </a:r>
          </a:p>
          <a:p>
            <a:pPr marL="285750" indent="-228600">
              <a:lnSpc>
                <a:spcPct val="90000"/>
              </a:lnSpc>
              <a:spcAft>
                <a:spcPts val="600"/>
              </a:spcAft>
              <a:buFont typeface="Arial" panose="020B0604020202020204" pitchFamily="34" charset="0"/>
              <a:buChar char="•"/>
            </a:pPr>
            <a:r>
              <a:rPr lang="en-US" b="1" dirty="0" err="1">
                <a:solidFill>
                  <a:schemeClr val="tx2"/>
                </a:solidFill>
              </a:rPr>
              <a:t>Lanzkowsky’s</a:t>
            </a:r>
            <a:r>
              <a:rPr lang="en-US" b="1" dirty="0">
                <a:solidFill>
                  <a:schemeClr val="tx2"/>
                </a:solidFill>
              </a:rPr>
              <a:t>  manual of pediatric hematology and oncology, 7</a:t>
            </a:r>
            <a:r>
              <a:rPr lang="en-US" b="1" baseline="30000" dirty="0">
                <a:solidFill>
                  <a:schemeClr val="tx2"/>
                </a:solidFill>
              </a:rPr>
              <a:t>th</a:t>
            </a:r>
            <a:r>
              <a:rPr lang="en-US" b="1" dirty="0">
                <a:solidFill>
                  <a:schemeClr val="tx2"/>
                </a:solidFill>
              </a:rPr>
              <a:t> edition, 2022</a:t>
            </a:r>
          </a:p>
          <a:p>
            <a:pPr marL="285750" indent="-228600">
              <a:lnSpc>
                <a:spcPct val="90000"/>
              </a:lnSpc>
              <a:spcAft>
                <a:spcPts val="600"/>
              </a:spcAft>
              <a:buFont typeface="Arial" panose="020B0604020202020204" pitchFamily="34" charset="0"/>
              <a:buChar char="•"/>
            </a:pPr>
            <a:r>
              <a:rPr lang="en-US" b="1" dirty="0">
                <a:solidFill>
                  <a:schemeClr val="tx2"/>
                </a:solidFill>
              </a:rPr>
              <a:t>UpToDate</a:t>
            </a:r>
          </a:p>
          <a:p>
            <a:pPr marL="285750" indent="-228600">
              <a:lnSpc>
                <a:spcPct val="90000"/>
              </a:lnSpc>
              <a:spcAft>
                <a:spcPts val="600"/>
              </a:spcAft>
              <a:buFont typeface="Arial" panose="020B0604020202020204" pitchFamily="34" charset="0"/>
              <a:buChar char="•"/>
            </a:pPr>
            <a:endParaRPr lang="en-US" b="1" dirty="0">
              <a:solidFill>
                <a:schemeClr val="tx2"/>
              </a:solidFill>
            </a:endParaRPr>
          </a:p>
          <a:p>
            <a:pPr indent="-228600">
              <a:lnSpc>
                <a:spcPct val="90000"/>
              </a:lnSpc>
              <a:spcAft>
                <a:spcPts val="600"/>
              </a:spcAft>
              <a:buFont typeface="Arial" panose="020B0604020202020204" pitchFamily="34" charset="0"/>
              <a:buChar char="•"/>
            </a:pPr>
            <a:endParaRPr lang="en-US" b="1" dirty="0">
              <a:solidFill>
                <a:schemeClr val="tx2"/>
              </a:solidFill>
            </a:endParaRPr>
          </a:p>
        </p:txBody>
      </p:sp>
    </p:spTree>
    <p:extLst>
      <p:ext uri="{BB962C8B-B14F-4D97-AF65-F5344CB8AC3E}">
        <p14:creationId xmlns:p14="http://schemas.microsoft.com/office/powerpoint/2010/main" val="137588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C3DC25D-6033-0BD9-7F0E-9DE584ABF843}"/>
              </a:ext>
            </a:extLst>
          </p:cNvPr>
          <p:cNvSpPr>
            <a:spLocks noGrp="1"/>
          </p:cNvSpPr>
          <p:nvPr>
            <p:ph type="title"/>
          </p:nvPr>
        </p:nvSpPr>
        <p:spPr>
          <a:xfrm>
            <a:off x="640080" y="1243013"/>
            <a:ext cx="3855720" cy="4371974"/>
          </a:xfrm>
        </p:spPr>
        <p:txBody>
          <a:bodyPr vert="horz" lIns="91440" tIns="45720" rIns="91440" bIns="45720" rtlCol="0" anchor="ctr">
            <a:normAutofit/>
          </a:bodyPr>
          <a:lstStyle/>
          <a:p>
            <a:r>
              <a:rPr lang="en-US" sz="3600" kern="1200">
                <a:solidFill>
                  <a:schemeClr val="tx2"/>
                </a:solidFill>
                <a:latin typeface="+mj-lt"/>
                <a:ea typeface="+mj-ea"/>
                <a:cs typeface="+mj-cs"/>
              </a:rPr>
              <a:t>Learning objectives</a:t>
            </a:r>
          </a:p>
        </p:txBody>
      </p:sp>
      <p:sp>
        <p:nvSpPr>
          <p:cNvPr id="3" name="TextBox 2">
            <a:extLst>
              <a:ext uri="{FF2B5EF4-FFF2-40B4-BE49-F238E27FC236}">
                <a16:creationId xmlns:a16="http://schemas.microsoft.com/office/drawing/2014/main" id="{83ED7ABE-59D4-0705-C5E7-6625C2D54A95}"/>
              </a:ext>
            </a:extLst>
          </p:cNvPr>
          <p:cNvSpPr txBox="1"/>
          <p:nvPr/>
        </p:nvSpPr>
        <p:spPr>
          <a:xfrm>
            <a:off x="5720316" y="804672"/>
            <a:ext cx="5673108" cy="5230368"/>
          </a:xfrm>
          <a:prstGeom prst="rect">
            <a:avLst/>
          </a:prstGeom>
        </p:spPr>
        <p:txBody>
          <a:bodyPr vert="horz" lIns="91440" tIns="45720" rIns="91440" bIns="45720" rtlCol="0" anchor="ctr">
            <a:normAutofit/>
          </a:bodyPr>
          <a:lstStyle/>
          <a:p>
            <a:pPr indent="-228600">
              <a:lnSpc>
                <a:spcPct val="90000"/>
              </a:lnSpc>
              <a:spcAft>
                <a:spcPts val="800"/>
              </a:spcAft>
              <a:buFont typeface="Arial" panose="020B0604020202020204" pitchFamily="34" charset="0"/>
              <a:buChar char="•"/>
              <a:tabLst>
                <a:tab pos="2362200" algn="l"/>
              </a:tabLst>
            </a:pPr>
            <a:endParaRPr lang="en-US" b="1" dirty="0">
              <a:solidFill>
                <a:schemeClr val="tx2"/>
              </a:solidFill>
            </a:endParaRPr>
          </a:p>
          <a:p>
            <a:pPr marL="342900" indent="-228600">
              <a:lnSpc>
                <a:spcPct val="90000"/>
              </a:lnSpc>
              <a:spcAft>
                <a:spcPts val="800"/>
              </a:spcAft>
              <a:buFont typeface="Arial" panose="020B0604020202020204" pitchFamily="34" charset="0"/>
              <a:buChar char="•"/>
              <a:tabLst>
                <a:tab pos="2362200" algn="l"/>
              </a:tabLst>
            </a:pPr>
            <a:r>
              <a:rPr lang="en-US" sz="2400" b="1" dirty="0">
                <a:solidFill>
                  <a:schemeClr val="tx2"/>
                </a:solidFill>
              </a:rPr>
              <a:t>To understand the incidence of leukemia in pediatrics.</a:t>
            </a:r>
          </a:p>
          <a:p>
            <a:pPr marL="342900" indent="-228600">
              <a:lnSpc>
                <a:spcPct val="90000"/>
              </a:lnSpc>
              <a:spcAft>
                <a:spcPts val="800"/>
              </a:spcAft>
              <a:buFont typeface="Arial" panose="020B0604020202020204" pitchFamily="34" charset="0"/>
              <a:buChar char="•"/>
              <a:tabLst>
                <a:tab pos="2362200" algn="l"/>
              </a:tabLst>
            </a:pPr>
            <a:r>
              <a:rPr lang="en-US" sz="2400" b="1" dirty="0">
                <a:solidFill>
                  <a:schemeClr val="tx2"/>
                </a:solidFill>
              </a:rPr>
              <a:t>To recognize various types of leukemia in pediatrics with their clinical presentation and pathology. </a:t>
            </a:r>
            <a:endParaRPr lang="en-US" sz="2400" dirty="0">
              <a:solidFill>
                <a:schemeClr val="tx2"/>
              </a:solidFill>
            </a:endParaRPr>
          </a:p>
          <a:p>
            <a:pPr marL="342900" indent="-228600">
              <a:lnSpc>
                <a:spcPct val="90000"/>
              </a:lnSpc>
              <a:spcAft>
                <a:spcPts val="800"/>
              </a:spcAft>
              <a:buFont typeface="Arial" panose="020B0604020202020204" pitchFamily="34" charset="0"/>
              <a:buChar char="•"/>
              <a:tabLst>
                <a:tab pos="2362200" algn="l"/>
              </a:tabLst>
            </a:pPr>
            <a:r>
              <a:rPr lang="en-US" sz="2400" b="1" dirty="0">
                <a:solidFill>
                  <a:schemeClr val="tx2"/>
                </a:solidFill>
              </a:rPr>
              <a:t>To outline a diagnostic approach to a patient with newly diagnosed leukemia. </a:t>
            </a:r>
            <a:endParaRPr lang="en-US" sz="2400" dirty="0">
              <a:solidFill>
                <a:schemeClr val="tx2"/>
              </a:solidFill>
            </a:endParaRPr>
          </a:p>
          <a:p>
            <a:pPr marL="342900" indent="-228600">
              <a:lnSpc>
                <a:spcPct val="90000"/>
              </a:lnSpc>
              <a:spcAft>
                <a:spcPts val="800"/>
              </a:spcAft>
              <a:buFont typeface="Arial" panose="020B0604020202020204" pitchFamily="34" charset="0"/>
              <a:buChar char="•"/>
              <a:tabLst>
                <a:tab pos="2362200" algn="l"/>
              </a:tabLst>
            </a:pPr>
            <a:r>
              <a:rPr lang="en-US" sz="2400" b="1" dirty="0">
                <a:solidFill>
                  <a:schemeClr val="tx2"/>
                </a:solidFill>
              </a:rPr>
              <a:t>To recognize treatment outline of leukemia in infants and children with main treatment complications.</a:t>
            </a:r>
          </a:p>
          <a:p>
            <a:pPr marL="342900" indent="-228600">
              <a:lnSpc>
                <a:spcPct val="90000"/>
              </a:lnSpc>
              <a:spcAft>
                <a:spcPts val="800"/>
              </a:spcAft>
              <a:buFont typeface="Arial" panose="020B0604020202020204" pitchFamily="34" charset="0"/>
              <a:buChar char="•"/>
              <a:tabLst>
                <a:tab pos="2362200" algn="l"/>
              </a:tabLst>
            </a:pPr>
            <a:r>
              <a:rPr lang="en-US" sz="2400" b="1" dirty="0">
                <a:solidFill>
                  <a:schemeClr val="tx2"/>
                </a:solidFill>
              </a:rPr>
              <a:t>To identify survivorship care plan.  </a:t>
            </a:r>
            <a:endParaRPr lang="en-US" sz="2400" dirty="0">
              <a:solidFill>
                <a:schemeClr val="tx2"/>
              </a:solidFill>
            </a:endParaRPr>
          </a:p>
        </p:txBody>
      </p:sp>
    </p:spTree>
    <p:extLst>
      <p:ext uri="{BB962C8B-B14F-4D97-AF65-F5344CB8AC3E}">
        <p14:creationId xmlns:p14="http://schemas.microsoft.com/office/powerpoint/2010/main" val="602679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Rectangle 1">
            <a:extLst>
              <a:ext uri="{FF2B5EF4-FFF2-40B4-BE49-F238E27FC236}">
                <a16:creationId xmlns:a16="http://schemas.microsoft.com/office/drawing/2014/main" id="{ED5C73AD-D6CE-D1CD-3C7B-EE1BD6085942}"/>
              </a:ext>
            </a:extLst>
          </p:cNvPr>
          <p:cNvSpPr/>
          <p:nvPr/>
        </p:nvSpPr>
        <p:spPr>
          <a:xfrm>
            <a:off x="1062268" y="610263"/>
            <a:ext cx="9833548" cy="132556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0" kern="1200" cap="none" spc="0" dirty="0">
                <a:ln w="0"/>
                <a:solidFill>
                  <a:schemeClr val="tx2"/>
                </a:solidFill>
                <a:effectLst>
                  <a:outerShdw blurRad="38100" dist="25400" dir="5400000" algn="ctr" rotWithShape="0">
                    <a:srgbClr val="6E747A">
                      <a:alpha val="43000"/>
                    </a:srgbClr>
                  </a:outerShdw>
                </a:effectLst>
                <a:latin typeface="+mj-lt"/>
                <a:ea typeface="+mj-ea"/>
                <a:cs typeface="+mj-cs"/>
              </a:rPr>
              <a:t>Introduction</a:t>
            </a:r>
          </a:p>
        </p:txBody>
      </p:sp>
      <p:grpSp>
        <p:nvGrpSpPr>
          <p:cNvPr id="24" name="Group 2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39D5A7E5-A1FA-5D78-04B1-055CC22E0981}"/>
              </a:ext>
            </a:extLst>
          </p:cNvPr>
          <p:cNvSpPr txBox="1"/>
          <p:nvPr/>
        </p:nvSpPr>
        <p:spPr>
          <a:xfrm>
            <a:off x="648586" y="2409411"/>
            <a:ext cx="11344939" cy="2693976"/>
          </a:xfrm>
          <a:prstGeom prst="rect">
            <a:avLst/>
          </a:prstGeom>
        </p:spPr>
        <p:txBody>
          <a:bodyPr vert="horz" lIns="91440" tIns="45720" rIns="91440" bIns="45720" rtlCol="0">
            <a:normAutofit fontScale="92500"/>
          </a:bodyPr>
          <a:lstStyle/>
          <a:p>
            <a:pPr indent="-228600">
              <a:lnSpc>
                <a:spcPct val="90000"/>
              </a:lnSpc>
              <a:spcAft>
                <a:spcPts val="600"/>
              </a:spcAft>
              <a:buFont typeface="Arial" panose="020B0604020202020204" pitchFamily="34" charset="0"/>
              <a:buChar char="•"/>
            </a:pPr>
            <a:r>
              <a:rPr lang="en-US" sz="2400" dirty="0">
                <a:solidFill>
                  <a:schemeClr val="tx2"/>
                </a:solidFill>
              </a:rPr>
              <a:t>Pediatric leukemia is a malignant diseases in which genetic abnormalities in a hematopoietic cell give rise to an unregulated clonal proliferation of cells.</a:t>
            </a:r>
          </a:p>
          <a:p>
            <a:pPr indent="-228600">
              <a:lnSpc>
                <a:spcPct val="90000"/>
              </a:lnSpc>
              <a:spcAft>
                <a:spcPts val="600"/>
              </a:spcAft>
              <a:buFont typeface="Arial" panose="020B0604020202020204" pitchFamily="34" charset="0"/>
              <a:buChar char="•"/>
            </a:pPr>
            <a:r>
              <a:rPr lang="en-US" sz="2400" dirty="0">
                <a:solidFill>
                  <a:schemeClr val="tx2"/>
                </a:solidFill>
              </a:rPr>
              <a:t>Leukemias are the most common malignant neoplasms in childhood, accounting for approximately 31% ( one third) of all malignancies in children younger than 15 years old.</a:t>
            </a:r>
          </a:p>
          <a:p>
            <a:pPr indent="-228600">
              <a:lnSpc>
                <a:spcPct val="90000"/>
              </a:lnSpc>
              <a:spcAft>
                <a:spcPts val="600"/>
              </a:spcAft>
              <a:buFont typeface="Arial" panose="020B0604020202020204" pitchFamily="34" charset="0"/>
              <a:buChar char="•"/>
            </a:pPr>
            <a:r>
              <a:rPr lang="en-US" sz="2400" dirty="0">
                <a:solidFill>
                  <a:schemeClr val="tx2"/>
                </a:solidFill>
              </a:rPr>
              <a:t>Nearly 80% of cases are ALL (acute lymphoblastic leukemia), 15% AML (acute myelogenous leukemia), 2% a</a:t>
            </a:r>
            <a:r>
              <a:rPr lang="en-US" sz="2400" dirty="0"/>
              <a:t>cute leukemia of ambiguous lineage, </a:t>
            </a:r>
            <a:r>
              <a:rPr lang="en-US" sz="2400" dirty="0">
                <a:solidFill>
                  <a:schemeClr val="tx2"/>
                </a:solidFill>
              </a:rPr>
              <a:t>2-3% CML (chronic myelogenous leukemia), and 1-2% JMML (juvenile myelomonocytic leukemia).</a:t>
            </a:r>
            <a:endParaRPr lang="en-US"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664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1847324B-CB00-03B0-4B4D-2440FB6828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2381" y="915685"/>
            <a:ext cx="10817599" cy="5571065"/>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2C1ACE3-0E16-66AA-1C66-646721AC5947}"/>
              </a:ext>
            </a:extLst>
          </p:cNvPr>
          <p:cNvSpPr/>
          <p:nvPr/>
        </p:nvSpPr>
        <p:spPr>
          <a:xfrm>
            <a:off x="3848318" y="51094"/>
            <a:ext cx="4734118"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Hematopoiesis</a:t>
            </a:r>
          </a:p>
        </p:txBody>
      </p:sp>
    </p:spTree>
    <p:extLst>
      <p:ext uri="{BB962C8B-B14F-4D97-AF65-F5344CB8AC3E}">
        <p14:creationId xmlns:p14="http://schemas.microsoft.com/office/powerpoint/2010/main" val="377319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127F461-9942-F0D9-A3D4-C0FEB65724AB}"/>
              </a:ext>
            </a:extLst>
          </p:cNvPr>
          <p:cNvSpPr/>
          <p:nvPr/>
        </p:nvSpPr>
        <p:spPr>
          <a:xfrm>
            <a:off x="630936" y="640080"/>
            <a:ext cx="4818888" cy="1481328"/>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nSpc>
                <a:spcPct val="90000"/>
              </a:lnSpc>
              <a:spcBef>
                <a:spcPct val="0"/>
              </a:spcBef>
              <a:spcAft>
                <a:spcPts val="600"/>
              </a:spcAft>
            </a:pPr>
            <a:r>
              <a:rPr lang="en-US" sz="5000" b="1" kern="1200" cap="none" spc="0">
                <a:ln/>
                <a:solidFill>
                  <a:schemeClr val="tx1"/>
                </a:solidFill>
                <a:effectLst/>
                <a:latin typeface="+mj-lt"/>
                <a:ea typeface="+mj-ea"/>
                <a:cs typeface="+mj-cs"/>
              </a:rPr>
              <a:t>Epidemiology &amp; risk factors</a:t>
            </a:r>
          </a:p>
        </p:txBody>
      </p:sp>
      <p:sp>
        <p:nvSpPr>
          <p:cNvPr id="5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B909B6D-A490-6B08-8B31-07DF2EC8BDAE}"/>
              </a:ext>
            </a:extLst>
          </p:cNvPr>
          <p:cNvSpPr txBox="1"/>
          <p:nvPr/>
        </p:nvSpPr>
        <p:spPr>
          <a:xfrm>
            <a:off x="630936" y="2660904"/>
            <a:ext cx="4818888" cy="35478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a:t>3-4 cases per 100,000 children in united states.</a:t>
            </a:r>
          </a:p>
          <a:p>
            <a:pPr indent="-228600">
              <a:lnSpc>
                <a:spcPct val="90000"/>
              </a:lnSpc>
              <a:spcAft>
                <a:spcPts val="600"/>
              </a:spcAft>
              <a:buFont typeface="Arial" panose="020B0604020202020204" pitchFamily="34" charset="0"/>
              <a:buChar char="•"/>
            </a:pPr>
            <a:r>
              <a:rPr lang="en-US" sz="2200"/>
              <a:t>Peak incidence between 2 and 5 years of age  and more common in boys than in girls.</a:t>
            </a:r>
          </a:p>
          <a:p>
            <a:pPr indent="-228600">
              <a:lnSpc>
                <a:spcPct val="90000"/>
              </a:lnSpc>
              <a:spcAft>
                <a:spcPts val="600"/>
              </a:spcAft>
              <a:buFont typeface="Arial" panose="020B0604020202020204" pitchFamily="34" charset="0"/>
              <a:buChar char="•"/>
            </a:pPr>
            <a:r>
              <a:rPr lang="en-US" sz="2200"/>
              <a:t>The etiology of ALL is unknown, although several genetic and environmental factors are associated with childhood leukemia as shown in table (1).</a:t>
            </a:r>
          </a:p>
          <a:p>
            <a:pPr indent="-228600">
              <a:lnSpc>
                <a:spcPct val="90000"/>
              </a:lnSpc>
              <a:spcAft>
                <a:spcPts val="600"/>
              </a:spcAft>
              <a:buFont typeface="Arial" panose="020B0604020202020204" pitchFamily="34" charset="0"/>
              <a:buChar char="•"/>
            </a:pPr>
            <a:endParaRPr lang="en-US" sz="2200"/>
          </a:p>
        </p:txBody>
      </p:sp>
      <p:graphicFrame>
        <p:nvGraphicFramePr>
          <p:cNvPr id="5" name="Table 4">
            <a:extLst>
              <a:ext uri="{FF2B5EF4-FFF2-40B4-BE49-F238E27FC236}">
                <a16:creationId xmlns:a16="http://schemas.microsoft.com/office/drawing/2014/main" id="{01DBD332-BBA5-6CE7-E226-88101707FCBC}"/>
              </a:ext>
            </a:extLst>
          </p:cNvPr>
          <p:cNvGraphicFramePr>
            <a:graphicFrameLocks noGrp="1"/>
          </p:cNvGraphicFramePr>
          <p:nvPr>
            <p:extLst>
              <p:ext uri="{D42A27DB-BD31-4B8C-83A1-F6EECF244321}">
                <p14:modId xmlns:p14="http://schemas.microsoft.com/office/powerpoint/2010/main" val="125294212"/>
              </p:ext>
            </p:extLst>
          </p:nvPr>
        </p:nvGraphicFramePr>
        <p:xfrm>
          <a:off x="5375396" y="488744"/>
          <a:ext cx="6564967" cy="5720032"/>
        </p:xfrm>
        <a:graphic>
          <a:graphicData uri="http://schemas.openxmlformats.org/drawingml/2006/table">
            <a:tbl>
              <a:tblPr firstRow="1" bandRow="1">
                <a:tableStyleId>{5C22544A-7EE6-4342-B048-85BDC9FD1C3A}</a:tableStyleId>
              </a:tblPr>
              <a:tblGrid>
                <a:gridCol w="3423739">
                  <a:extLst>
                    <a:ext uri="{9D8B030D-6E8A-4147-A177-3AD203B41FA5}">
                      <a16:colId xmlns:a16="http://schemas.microsoft.com/office/drawing/2014/main" val="298709212"/>
                    </a:ext>
                  </a:extLst>
                </a:gridCol>
                <a:gridCol w="3141228">
                  <a:extLst>
                    <a:ext uri="{9D8B030D-6E8A-4147-A177-3AD203B41FA5}">
                      <a16:colId xmlns:a16="http://schemas.microsoft.com/office/drawing/2014/main" val="340507341"/>
                    </a:ext>
                  </a:extLst>
                </a:gridCol>
              </a:tblGrid>
              <a:tr h="2210301">
                <a:tc>
                  <a:txBody>
                    <a:bodyPr/>
                    <a:lstStyle/>
                    <a:p>
                      <a:r>
                        <a:rPr lang="en-US" sz="2200"/>
                        <a:t>GENETIC SUSCEPTIBILITY</a:t>
                      </a:r>
                    </a:p>
                  </a:txBody>
                  <a:tcPr marL="116816" marR="116816" marT="58408" marB="58408"/>
                </a:tc>
                <a:tc>
                  <a:txBody>
                    <a:bodyPr/>
                    <a:lstStyle/>
                    <a:p>
                      <a:r>
                        <a:rPr lang="en-US" sz="2200" dirty="0"/>
                        <a:t>Congenital syndromes: Down syndrome, Fanconi anemia, ataxia telangiectasia, NF-1, </a:t>
                      </a:r>
                      <a:r>
                        <a:rPr lang="en-US" sz="2200" dirty="0" err="1"/>
                        <a:t>Kostmann</a:t>
                      </a:r>
                      <a:r>
                        <a:rPr lang="en-US" sz="2200" dirty="0"/>
                        <a:t> syndrome</a:t>
                      </a:r>
                    </a:p>
                    <a:p>
                      <a:r>
                        <a:rPr lang="en-US" sz="2400" dirty="0"/>
                        <a:t>Identical twins (higher risk of developing leukemia in a second member) </a:t>
                      </a:r>
                      <a:endParaRPr lang="en-US" sz="2200" dirty="0"/>
                    </a:p>
                  </a:txBody>
                  <a:tcPr marL="116816" marR="116816" marT="58408" marB="58408"/>
                </a:tc>
                <a:extLst>
                  <a:ext uri="{0D108BD9-81ED-4DB2-BD59-A6C34878D82A}">
                    <a16:rowId xmlns:a16="http://schemas.microsoft.com/office/drawing/2014/main" val="3485318647"/>
                  </a:ext>
                </a:extLst>
              </a:tr>
              <a:tr h="1869897">
                <a:tc>
                  <a:txBody>
                    <a:bodyPr/>
                    <a:lstStyle/>
                    <a:p>
                      <a:r>
                        <a:rPr lang="en-US" sz="2200"/>
                        <a:t>ENVIRONMENTAL FACTORS</a:t>
                      </a:r>
                    </a:p>
                  </a:txBody>
                  <a:tcPr marL="116816" marR="116816" marT="58408" marB="58408"/>
                </a:tc>
                <a:tc>
                  <a:txBody>
                    <a:bodyPr/>
                    <a:lstStyle/>
                    <a:p>
                      <a:r>
                        <a:rPr lang="en-US" sz="2200" dirty="0"/>
                        <a:t>Pesticide exposure, ionizing radiation, childhood infections, prior use of alkylating chemotherapeutic agents.</a:t>
                      </a:r>
                    </a:p>
                  </a:txBody>
                  <a:tcPr marL="116816" marR="116816" marT="58408" marB="58408"/>
                </a:tc>
                <a:extLst>
                  <a:ext uri="{0D108BD9-81ED-4DB2-BD59-A6C34878D82A}">
                    <a16:rowId xmlns:a16="http://schemas.microsoft.com/office/drawing/2014/main" val="3454591542"/>
                  </a:ext>
                </a:extLst>
              </a:tr>
            </a:tbl>
          </a:graphicData>
        </a:graphic>
      </p:graphicFrame>
    </p:spTree>
    <p:extLst>
      <p:ext uri="{BB962C8B-B14F-4D97-AF65-F5344CB8AC3E}">
        <p14:creationId xmlns:p14="http://schemas.microsoft.com/office/powerpoint/2010/main" val="375953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D16CB9-C712-FF46-A21F-D564DB216697}"/>
              </a:ext>
            </a:extLst>
          </p:cNvPr>
          <p:cNvSpPr/>
          <p:nvPr/>
        </p:nvSpPr>
        <p:spPr>
          <a:xfrm>
            <a:off x="838200" y="365125"/>
            <a:ext cx="10515600" cy="1325563"/>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pPr>
              <a:lnSpc>
                <a:spcPct val="90000"/>
              </a:lnSpc>
              <a:spcBef>
                <a:spcPct val="0"/>
              </a:spcBef>
              <a:spcAft>
                <a:spcPts val="600"/>
              </a:spcAft>
            </a:pPr>
            <a:r>
              <a:rPr lang="en-US" sz="5400" b="1" kern="1200">
                <a:ln/>
                <a:solidFill>
                  <a:schemeClr val="tx1"/>
                </a:solidFill>
                <a:latin typeface="+mj-lt"/>
                <a:ea typeface="+mj-ea"/>
                <a:cs typeface="+mj-cs"/>
              </a:rPr>
              <a:t>Classification</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9D3884-273C-0492-6A65-0D3FA47147F6}"/>
              </a:ext>
            </a:extLst>
          </p:cNvPr>
          <p:cNvSpPr txBox="1"/>
          <p:nvPr/>
        </p:nvSpPr>
        <p:spPr>
          <a:xfrm>
            <a:off x="838200" y="1929384"/>
            <a:ext cx="10515600" cy="425196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FAB (French- American- British) classification according to cellular morphology where ALL is subclassified into L1, L2, L3 and AML is further subclassified into M0, M1, M2, M3, M4, M5, M6, &amp; M7. </a:t>
            </a:r>
          </a:p>
          <a:p>
            <a:pPr indent="-228600">
              <a:lnSpc>
                <a:spcPct val="90000"/>
              </a:lnSpc>
              <a:spcAft>
                <a:spcPts val="600"/>
              </a:spcAft>
              <a:buFont typeface="Arial" panose="020B0604020202020204" pitchFamily="34" charset="0"/>
              <a:buChar char="•"/>
            </a:pPr>
            <a:r>
              <a:rPr lang="en-US" sz="2400" dirty="0"/>
              <a:t>Immunophenotypic classification according to </a:t>
            </a:r>
            <a:r>
              <a:rPr lang="en-US" sz="2200" dirty="0"/>
              <a:t>surface markers on blast cells either:  ALL which is subclassified into B- lymphoblastic leukemia (B cell origin) which constitutes 85% of cases and T- lymphoblastic leukemia which forms only 15% of cases, AML, or </a:t>
            </a:r>
            <a:r>
              <a:rPr lang="en-US" sz="2400" dirty="0"/>
              <a:t>acute leukemia of ambiguous lineage.</a:t>
            </a:r>
          </a:p>
          <a:p>
            <a:pPr indent="-228600">
              <a:lnSpc>
                <a:spcPct val="90000"/>
              </a:lnSpc>
              <a:spcAft>
                <a:spcPts val="600"/>
              </a:spcAft>
              <a:buFont typeface="Arial" panose="020B0604020202020204" pitchFamily="34" charset="0"/>
              <a:buChar char="•"/>
            </a:pPr>
            <a:r>
              <a:rPr lang="en-US" sz="2400" dirty="0"/>
              <a:t>The World Health Organization (WHO) classification of ALL is based on cytogenetic and molecular characteristics of blast cells the most famous of these is the </a:t>
            </a:r>
            <a:r>
              <a:rPr lang="de-DE" sz="2400" dirty="0"/>
              <a:t>BCR ABL fusion gene formed by t(9;22) also termed as Philadilphia chromosome found in most cases of CML and certain cases of ALL also.</a:t>
            </a:r>
            <a:endParaRPr lang="en-US" sz="2200" dirty="0"/>
          </a:p>
        </p:txBody>
      </p:sp>
    </p:spTree>
    <p:extLst>
      <p:ext uri="{BB962C8B-B14F-4D97-AF65-F5344CB8AC3E}">
        <p14:creationId xmlns:p14="http://schemas.microsoft.com/office/powerpoint/2010/main" val="3924605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Rectangle 3">
            <a:extLst>
              <a:ext uri="{FF2B5EF4-FFF2-40B4-BE49-F238E27FC236}">
                <a16:creationId xmlns:a16="http://schemas.microsoft.com/office/drawing/2014/main" id="{FC3E1620-8F89-2C78-4C09-934FDD700C8E}"/>
              </a:ext>
            </a:extLst>
          </p:cNvPr>
          <p:cNvSpPr/>
          <p:nvPr/>
        </p:nvSpPr>
        <p:spPr>
          <a:xfrm>
            <a:off x="1443085" y="-480790"/>
            <a:ext cx="9833548" cy="132556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0" kern="1200" cap="none" spc="0">
                <a:ln w="0"/>
                <a:solidFill>
                  <a:schemeClr val="tx2"/>
                </a:solidFill>
                <a:effectLst>
                  <a:outerShdw blurRad="38100" dist="25400" dir="5400000" algn="ctr" rotWithShape="0">
                    <a:srgbClr val="6E747A">
                      <a:alpha val="43000"/>
                    </a:srgbClr>
                  </a:outerShdw>
                </a:effectLst>
                <a:latin typeface="+mj-lt"/>
                <a:ea typeface="+mj-ea"/>
                <a:cs typeface="+mj-cs"/>
              </a:rPr>
              <a:t>CLINICAL MANIFESTATIONS </a:t>
            </a:r>
          </a:p>
        </p:txBody>
      </p:sp>
      <p:grpSp>
        <p:nvGrpSpPr>
          <p:cNvPr id="13" name="Group 1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02D149B7-E551-3A78-514C-FFC00FA1B600}"/>
              </a:ext>
            </a:extLst>
          </p:cNvPr>
          <p:cNvSpPr txBox="1"/>
          <p:nvPr/>
        </p:nvSpPr>
        <p:spPr>
          <a:xfrm>
            <a:off x="914400" y="1265274"/>
            <a:ext cx="10749516" cy="512489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solidFill>
                  <a:schemeClr val="tx2"/>
                </a:solidFill>
              </a:rPr>
              <a:t>The initial presentation of ALL usually is </a:t>
            </a:r>
            <a:r>
              <a:rPr lang="en-US" sz="2400" b="1" u="sng" dirty="0">
                <a:solidFill>
                  <a:schemeClr val="tx2"/>
                </a:solidFill>
              </a:rPr>
              <a:t>nonspecific and relatively brief</a:t>
            </a:r>
            <a:r>
              <a:rPr lang="en-US" sz="2400" dirty="0">
                <a:solidFill>
                  <a:schemeClr val="tx2"/>
                </a:solidFill>
              </a:rPr>
              <a:t>. </a:t>
            </a:r>
          </a:p>
          <a:p>
            <a:pPr indent="-228600">
              <a:lnSpc>
                <a:spcPct val="90000"/>
              </a:lnSpc>
              <a:spcAft>
                <a:spcPts val="600"/>
              </a:spcAft>
              <a:buFont typeface="Arial" panose="020B0604020202020204" pitchFamily="34" charset="0"/>
              <a:buChar char="•"/>
            </a:pPr>
            <a:r>
              <a:rPr lang="en-US" sz="2400" dirty="0">
                <a:solidFill>
                  <a:schemeClr val="tx2"/>
                </a:solidFill>
              </a:rPr>
              <a:t>Common symptoms are:-  anorexia, fatigue, malaise, irritability, and fever are often present. </a:t>
            </a:r>
            <a:r>
              <a:rPr lang="en-US" sz="2400" b="1" u="sng" dirty="0">
                <a:solidFill>
                  <a:schemeClr val="tx2"/>
                </a:solidFill>
              </a:rPr>
              <a:t>Bone or joint pain</a:t>
            </a:r>
            <a:r>
              <a:rPr lang="en-US" sz="2400" dirty="0">
                <a:solidFill>
                  <a:schemeClr val="tx2"/>
                </a:solidFill>
              </a:rPr>
              <a:t>, particularly in the lower extremities, may be present. </a:t>
            </a:r>
          </a:p>
          <a:p>
            <a:pPr indent="-228600">
              <a:lnSpc>
                <a:spcPct val="90000"/>
              </a:lnSpc>
              <a:spcAft>
                <a:spcPts val="600"/>
              </a:spcAft>
              <a:buFont typeface="Arial" panose="020B0604020202020204" pitchFamily="34" charset="0"/>
              <a:buChar char="•"/>
            </a:pPr>
            <a:r>
              <a:rPr lang="en-US" sz="2400" dirty="0">
                <a:solidFill>
                  <a:schemeClr val="tx2"/>
                </a:solidFill>
              </a:rPr>
              <a:t>Signs and symptoms of </a:t>
            </a:r>
            <a:r>
              <a:rPr lang="en-US" sz="2400" b="1" u="sng" dirty="0">
                <a:solidFill>
                  <a:schemeClr val="tx2"/>
                </a:solidFill>
              </a:rPr>
              <a:t>bone marrow failure</a:t>
            </a:r>
            <a:r>
              <a:rPr lang="en-US" sz="2400" dirty="0">
                <a:solidFill>
                  <a:schemeClr val="tx2"/>
                </a:solidFill>
              </a:rPr>
              <a:t> as pallor, exercise intolerance, bruising, oral mucosal bleeding or epistaxis. </a:t>
            </a:r>
          </a:p>
          <a:p>
            <a:pPr indent="-228600">
              <a:lnSpc>
                <a:spcPct val="90000"/>
              </a:lnSpc>
              <a:spcAft>
                <a:spcPts val="600"/>
              </a:spcAft>
              <a:buFont typeface="Arial" panose="020B0604020202020204" pitchFamily="34" charset="0"/>
              <a:buChar char="•"/>
            </a:pPr>
            <a:r>
              <a:rPr lang="en-US" sz="2400" b="1" u="sng" dirty="0">
                <a:solidFill>
                  <a:schemeClr val="tx2"/>
                </a:solidFill>
              </a:rPr>
              <a:t>Organ infiltration</a:t>
            </a:r>
            <a:r>
              <a:rPr lang="en-US" sz="2400" dirty="0">
                <a:solidFill>
                  <a:schemeClr val="tx2"/>
                </a:solidFill>
              </a:rPr>
              <a:t> can cause lymphadenopathy, hepatosplenomegaly, testicular enlargement, or central nervous system (CNS) involvement (cranial neuropathies, headache, seizures, papilledema), ocular involvement may cause blurring of vision from leukemic infiltrates or retinal hemorrhages</a:t>
            </a:r>
          </a:p>
          <a:p>
            <a:pPr indent="-228600">
              <a:lnSpc>
                <a:spcPct val="90000"/>
              </a:lnSpc>
              <a:spcAft>
                <a:spcPts val="600"/>
              </a:spcAft>
              <a:buFont typeface="Arial" panose="020B0604020202020204" pitchFamily="34" charset="0"/>
              <a:buChar char="•"/>
            </a:pPr>
            <a:r>
              <a:rPr lang="en-US" sz="2400" dirty="0">
                <a:solidFill>
                  <a:schemeClr val="tx2"/>
                </a:solidFill>
              </a:rPr>
              <a:t>Respiratory distress may be caused by severe anemia or </a:t>
            </a:r>
            <a:r>
              <a:rPr lang="en-US" sz="2400" b="1" u="sng" dirty="0">
                <a:solidFill>
                  <a:schemeClr val="tx2"/>
                </a:solidFill>
              </a:rPr>
              <a:t>mediastinal node compression</a:t>
            </a:r>
            <a:r>
              <a:rPr lang="en-US" sz="2400" dirty="0">
                <a:solidFill>
                  <a:schemeClr val="tx2"/>
                </a:solidFill>
              </a:rPr>
              <a:t> most frequently seen in adolescent males with T- cell ALL. </a:t>
            </a:r>
          </a:p>
        </p:txBody>
      </p:sp>
      <p:grpSp>
        <p:nvGrpSpPr>
          <p:cNvPr id="19" name="Group 1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0" name="Freeform: Shape 1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6681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CCC519-8D68-986A-C65B-27AE8D4C6055}"/>
              </a:ext>
            </a:extLst>
          </p:cNvPr>
          <p:cNvPicPr>
            <a:picLocks noChangeAspect="1"/>
          </p:cNvPicPr>
          <p:nvPr/>
        </p:nvPicPr>
        <p:blipFill>
          <a:blip r:embed="rId3"/>
          <a:srcRect l="11868" r="2777"/>
          <a:stretch/>
        </p:blipFill>
        <p:spPr>
          <a:xfrm>
            <a:off x="-1" y="10"/>
            <a:ext cx="5151179" cy="6857990"/>
          </a:xfrm>
          <a:prstGeom prst="rect">
            <a:avLst/>
          </a:prstGeom>
        </p:spPr>
      </p:pic>
      <p:cxnSp>
        <p:nvCxnSpPr>
          <p:cNvPr id="13" name="Straight Connector 12">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9BFE8E1-1047-03EA-4DDF-9D6D49784AED}"/>
              </a:ext>
            </a:extLst>
          </p:cNvPr>
          <p:cNvSpPr txBox="1"/>
          <p:nvPr/>
        </p:nvSpPr>
        <p:spPr>
          <a:xfrm>
            <a:off x="5857924" y="1487921"/>
            <a:ext cx="5444382" cy="3591207"/>
          </a:xfrm>
          <a:prstGeom prst="rect">
            <a:avLst/>
          </a:prstGeom>
        </p:spPr>
        <p:txBody>
          <a:bodyPr vert="horz" lIns="91440" tIns="45720" rIns="91440" bIns="45720" rtlCol="0">
            <a:normAutofit lnSpcReduction="10000"/>
          </a:bodyPr>
          <a:lstStyle/>
          <a:p>
            <a:pPr>
              <a:lnSpc>
                <a:spcPct val="90000"/>
              </a:lnSpc>
              <a:spcAft>
                <a:spcPts val="600"/>
              </a:spcAft>
            </a:pPr>
            <a:r>
              <a:rPr lang="en-US" sz="2800" dirty="0"/>
              <a:t>Patients with AML may present with:-  </a:t>
            </a:r>
            <a:r>
              <a:rPr lang="en-US" sz="2800" b="1" u="sng" dirty="0"/>
              <a:t>subcutaneous nodules </a:t>
            </a:r>
            <a:r>
              <a:rPr lang="en-US" sz="2800" dirty="0"/>
              <a:t>or “blueberry muffin” lesions (especially in infants), </a:t>
            </a:r>
            <a:r>
              <a:rPr lang="en-US" sz="2800" b="1" u="sng" dirty="0"/>
              <a:t>infiltration of the gingiva</a:t>
            </a:r>
            <a:r>
              <a:rPr lang="en-US" sz="2800" dirty="0"/>
              <a:t>, signs and laboratory findings of </a:t>
            </a:r>
            <a:r>
              <a:rPr lang="en-US" sz="2800" b="1" u="sng" dirty="0"/>
              <a:t>disseminated intravascular coagulation </a:t>
            </a:r>
            <a:r>
              <a:rPr lang="en-US" sz="2800" dirty="0"/>
              <a:t>(especially indicative of APL), and discrete masses, known as </a:t>
            </a:r>
            <a:r>
              <a:rPr lang="en-US" sz="2800" b="1" u="sng" dirty="0"/>
              <a:t>chloromas</a:t>
            </a:r>
            <a:r>
              <a:rPr lang="en-US" sz="2800" dirty="0"/>
              <a:t>. </a:t>
            </a:r>
          </a:p>
        </p:txBody>
      </p:sp>
    </p:spTree>
    <p:extLst>
      <p:ext uri="{BB962C8B-B14F-4D97-AF65-F5344CB8AC3E}">
        <p14:creationId xmlns:p14="http://schemas.microsoft.com/office/powerpoint/2010/main" val="506080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EE5B43-1316-D875-32ED-14E8AF90883B}"/>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latin typeface="+mj-lt"/>
                <a:ea typeface="+mj-ea"/>
                <a:cs typeface="+mj-cs"/>
              </a:rPr>
              <a:t>DIFFERENTIAL DIAGNOSIS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481AF99-FE28-7E13-E6B6-84167F893E86}"/>
              </a:ext>
            </a:extLst>
          </p:cNvPr>
          <p:cNvSpPr txBox="1"/>
          <p:nvPr/>
        </p:nvSpPr>
        <p:spPr>
          <a:xfrm>
            <a:off x="838200" y="1929384"/>
            <a:ext cx="10515600" cy="425196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200" dirty="0"/>
              <a:t>Pancytopenia:- aplastic anemia (congenital or acquired), marrow infiltration from metastatic disease.</a:t>
            </a:r>
          </a:p>
          <a:p>
            <a:pPr indent="-228600">
              <a:lnSpc>
                <a:spcPct val="90000"/>
              </a:lnSpc>
              <a:spcAft>
                <a:spcPts val="600"/>
              </a:spcAft>
              <a:buFont typeface="Arial" panose="020B0604020202020204" pitchFamily="34" charset="0"/>
              <a:buChar char="•"/>
            </a:pPr>
            <a:r>
              <a:rPr lang="en-US" sz="3200" dirty="0"/>
              <a:t>Thrombocytopenia:- immune thrombocytopenia (ITP).</a:t>
            </a:r>
          </a:p>
          <a:p>
            <a:pPr indent="-228600">
              <a:lnSpc>
                <a:spcPct val="90000"/>
              </a:lnSpc>
              <a:spcAft>
                <a:spcPts val="600"/>
              </a:spcAft>
              <a:buFont typeface="Arial" panose="020B0604020202020204" pitchFamily="34" charset="0"/>
              <a:buChar char="•"/>
            </a:pPr>
            <a:r>
              <a:rPr lang="en-US" sz="3200" dirty="0"/>
              <a:t>Infections:- infectious mononucleosis (fever and lymphadenopathy), CMV infection.</a:t>
            </a:r>
          </a:p>
          <a:p>
            <a:pPr indent="-228600">
              <a:lnSpc>
                <a:spcPct val="90000"/>
              </a:lnSpc>
              <a:spcAft>
                <a:spcPts val="600"/>
              </a:spcAft>
              <a:buFont typeface="Arial" panose="020B0604020202020204" pitchFamily="34" charset="0"/>
              <a:buChar char="•"/>
            </a:pPr>
            <a:r>
              <a:rPr lang="en-US" sz="3200" dirty="0"/>
              <a:t>Rheumatological:- juvenile idiopathic arthritis (fever and bone pain) </a:t>
            </a:r>
          </a:p>
        </p:txBody>
      </p:sp>
    </p:spTree>
    <p:extLst>
      <p:ext uri="{BB962C8B-B14F-4D97-AF65-F5344CB8AC3E}">
        <p14:creationId xmlns:p14="http://schemas.microsoft.com/office/powerpoint/2010/main" val="1939455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1642</TotalTime>
  <Words>1454</Words>
  <Application>Microsoft Office PowerPoint</Application>
  <PresentationFormat>Widescreen</PresentationFormat>
  <Paragraphs>104</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Calibri</vt:lpstr>
      <vt:lpstr>Office Theme</vt:lpstr>
      <vt:lpstr>Pediatric leukemias</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Waleed Khalid Yassen</dc:creator>
  <cp:lastModifiedBy>Waleed Khalid Yassen</cp:lastModifiedBy>
  <cp:revision>34</cp:revision>
  <dcterms:created xsi:type="dcterms:W3CDTF">2024-10-28T20:05:43Z</dcterms:created>
  <dcterms:modified xsi:type="dcterms:W3CDTF">2024-10-30T00:09:49Z</dcterms:modified>
</cp:coreProperties>
</file>