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2" r:id="rId1"/>
  </p:sldMasterIdLst>
  <p:sldIdLst>
    <p:sldId id="295" r:id="rId2"/>
    <p:sldId id="294" r:id="rId3"/>
    <p:sldId id="293" r:id="rId4"/>
    <p:sldId id="296" r:id="rId5"/>
    <p:sldId id="256" r:id="rId6"/>
    <p:sldId id="298" r:id="rId7"/>
    <p:sldId id="299" r:id="rId8"/>
    <p:sldId id="300" r:id="rId9"/>
    <p:sldId id="301" r:id="rId10"/>
    <p:sldId id="302" r:id="rId11"/>
    <p:sldId id="304" r:id="rId12"/>
    <p:sldId id="305" r:id="rId13"/>
    <p:sldId id="277" r:id="rId14"/>
    <p:sldId id="306" r:id="rId15"/>
    <p:sldId id="287" r:id="rId16"/>
    <p:sldId id="307" r:id="rId17"/>
    <p:sldId id="281" r:id="rId18"/>
    <p:sldId id="308" r:id="rId19"/>
    <p:sldId id="309" r:id="rId20"/>
    <p:sldId id="291" r:id="rId21"/>
    <p:sldId id="310" r:id="rId22"/>
    <p:sldId id="290" r:id="rId23"/>
    <p:sldId id="311" r:id="rId24"/>
    <p:sldId id="289" r:id="rId25"/>
    <p:sldId id="278" r:id="rId26"/>
    <p:sldId id="2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59" d="100"/>
          <a:sy n="59" d="100"/>
        </p:scale>
        <p:origin x="64" y="144"/>
      </p:cViewPr>
      <p:guideLst/>
    </p:cSldViewPr>
  </p:slideViewPr>
  <p:notesTextViewPr>
    <p:cViewPr>
      <p:scale>
        <a:sx n="1" d="1"/>
        <a:sy n="1" d="1"/>
      </p:scale>
      <p:origin x="0" y="0"/>
    </p:cViewPr>
  </p:notesTextViewPr>
  <p:sorterViewPr>
    <p:cViewPr>
      <p:scale>
        <a:sx n="100" d="100"/>
        <a:sy n="100" d="100"/>
      </p:scale>
      <p:origin x="0" y="-4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1B4AC-7E6E-42BB-B019-47E6352C2A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63F37A-1296-477C-A481-D6ACA1C77178}">
      <dgm:prSet/>
      <dgm:spPr>
        <a:solidFill>
          <a:schemeClr val="bg2">
            <a:lumMod val="25000"/>
          </a:schemeClr>
        </a:solidFill>
      </dgm:spPr>
      <dgm:t>
        <a:bodyPr/>
        <a:lstStyle/>
        <a:p>
          <a:r>
            <a:rPr lang="en-US" dirty="0"/>
            <a:t>Hematuria, defined as the persistent presence of more than five RBCs/</a:t>
          </a:r>
          <a:r>
            <a:rPr lang="en-US" dirty="0" err="1"/>
            <a:t>hpf</a:t>
          </a:r>
          <a:r>
            <a:rPr lang="en-US" dirty="0"/>
            <a:t> in uncentrifuged urine it may occur with fever and/or exercise. However, significant hematuria is generally considered as &gt;50 RBCs/</a:t>
          </a:r>
          <a:r>
            <a:rPr lang="en-US" dirty="0" err="1"/>
            <a:t>hpf</a:t>
          </a:r>
          <a:r>
            <a:rPr lang="en-US" dirty="0"/>
            <a:t>.</a:t>
          </a:r>
        </a:p>
      </dgm:t>
    </dgm:pt>
    <dgm:pt modelId="{3748C66D-E86A-4C8F-90F8-76C5F027BF98}" type="parTrans" cxnId="{7AC2F1D6-394F-4400-B1A5-A6E959CA9996}">
      <dgm:prSet/>
      <dgm:spPr/>
      <dgm:t>
        <a:bodyPr/>
        <a:lstStyle/>
        <a:p>
          <a:endParaRPr lang="en-US"/>
        </a:p>
      </dgm:t>
    </dgm:pt>
    <dgm:pt modelId="{CA277FF0-ABB1-4771-AD9E-C3251BA2E8F8}" type="sibTrans" cxnId="{7AC2F1D6-394F-4400-B1A5-A6E959CA9996}">
      <dgm:prSet/>
      <dgm:spPr/>
      <dgm:t>
        <a:bodyPr/>
        <a:lstStyle/>
        <a:p>
          <a:endParaRPr lang="en-US"/>
        </a:p>
      </dgm:t>
    </dgm:pt>
    <dgm:pt modelId="{6141AE5B-E6F6-4552-9A16-A15E93B069F8}">
      <dgm:prSet/>
      <dgm:spPr>
        <a:solidFill>
          <a:schemeClr val="bg2">
            <a:lumMod val="75000"/>
          </a:schemeClr>
        </a:solidFill>
      </dgm:spPr>
      <dgm:t>
        <a:bodyPr/>
        <a:lstStyle/>
        <a:p>
          <a:r>
            <a:rPr lang="en-US"/>
            <a:t>Causes of red color urine:-</a:t>
          </a:r>
        </a:p>
      </dgm:t>
    </dgm:pt>
    <dgm:pt modelId="{60218CAB-821B-4C19-ABDD-6BB2648AAEB2}" type="parTrans" cxnId="{D8F4BF8C-2D9D-432C-AF91-7A9850215DDA}">
      <dgm:prSet/>
      <dgm:spPr/>
      <dgm:t>
        <a:bodyPr/>
        <a:lstStyle/>
        <a:p>
          <a:endParaRPr lang="en-US"/>
        </a:p>
      </dgm:t>
    </dgm:pt>
    <dgm:pt modelId="{ADD1C306-CF68-4A57-A473-EA47046AF5DB}" type="sibTrans" cxnId="{D8F4BF8C-2D9D-432C-AF91-7A9850215DDA}">
      <dgm:prSet/>
      <dgm:spPr/>
      <dgm:t>
        <a:bodyPr/>
        <a:lstStyle/>
        <a:p>
          <a:endParaRPr lang="en-US"/>
        </a:p>
      </dgm:t>
    </dgm:pt>
    <dgm:pt modelId="{7EDAE9EC-8A86-4E3E-B500-DDE7DFB9F1ED}">
      <dgm:prSet custT="1"/>
      <dgm:spPr/>
      <dgm:t>
        <a:bodyPr/>
        <a:lstStyle/>
        <a:p>
          <a:r>
            <a:rPr lang="en-US" sz="1800" b="1" u="sng" dirty="0"/>
            <a:t>Heme- positive urine without RBCs </a:t>
          </a:r>
          <a:r>
            <a:rPr lang="en-US" sz="1800" dirty="0"/>
            <a:t>may be caused by the presence of either hemoglobin or myoglobin. Hemoglobinuria without hematuria can occur in the presence of acute or chronic hemolysis. Myoglobinuria without hematuria occurs in the presence of rhabdomyolysis resulting from skeletal muscle injury and is generally associated with a fivefold increase in the plasma concentration of creatine kinase. </a:t>
          </a:r>
        </a:p>
      </dgm:t>
    </dgm:pt>
    <dgm:pt modelId="{4538B49D-9EED-42D4-8F09-27633532C39F}" type="parTrans" cxnId="{1F087FC1-37D3-49D6-8132-45E02FB3CA1B}">
      <dgm:prSet/>
      <dgm:spPr/>
      <dgm:t>
        <a:bodyPr/>
        <a:lstStyle/>
        <a:p>
          <a:endParaRPr lang="en-US"/>
        </a:p>
      </dgm:t>
    </dgm:pt>
    <dgm:pt modelId="{ACEB5A40-6CF9-4A3F-B87C-A62A32E1B2F6}" type="sibTrans" cxnId="{1F087FC1-37D3-49D6-8132-45E02FB3CA1B}">
      <dgm:prSet/>
      <dgm:spPr/>
      <dgm:t>
        <a:bodyPr/>
        <a:lstStyle/>
        <a:p>
          <a:endParaRPr lang="en-US"/>
        </a:p>
      </dgm:t>
    </dgm:pt>
    <dgm:pt modelId="{37397096-5699-4829-86D3-D0AA081D3E46}">
      <dgm:prSet custT="1"/>
      <dgm:spPr/>
      <dgm:t>
        <a:bodyPr/>
        <a:lstStyle/>
        <a:p>
          <a:r>
            <a:rPr lang="en-US" sz="1800" b="1" u="sng" dirty="0"/>
            <a:t>Drugs, foods</a:t>
          </a:r>
          <a:r>
            <a:rPr lang="en-US" sz="1800" b="1" dirty="0"/>
            <a:t> </a:t>
          </a:r>
          <a:r>
            <a:rPr lang="en-US" sz="1800" dirty="0"/>
            <a:t>(blackberries, beets), or </a:t>
          </a:r>
          <a:r>
            <a:rPr lang="en-US" sz="1800" b="1" dirty="0"/>
            <a:t>dyes</a:t>
          </a:r>
          <a:r>
            <a:rPr lang="en-US" sz="1800" dirty="0"/>
            <a:t> used in food and candy, various urinary </a:t>
          </a:r>
          <a:r>
            <a:rPr lang="en-US" sz="1800" b="1" dirty="0"/>
            <a:t>metabolites</a:t>
          </a:r>
          <a:r>
            <a:rPr lang="en-US" sz="1800" dirty="0"/>
            <a:t>.</a:t>
          </a:r>
        </a:p>
      </dgm:t>
    </dgm:pt>
    <dgm:pt modelId="{726DA0A5-1AD0-4675-A32E-E1D0CA9E7F2A}" type="parTrans" cxnId="{4AE72698-EF47-4BAC-B977-292170FCBB46}">
      <dgm:prSet/>
      <dgm:spPr/>
      <dgm:t>
        <a:bodyPr/>
        <a:lstStyle/>
        <a:p>
          <a:endParaRPr lang="en-US"/>
        </a:p>
      </dgm:t>
    </dgm:pt>
    <dgm:pt modelId="{14955494-891C-4F1E-9B6E-AAEEFB62F8FB}" type="sibTrans" cxnId="{4AE72698-EF47-4BAC-B977-292170FCBB46}">
      <dgm:prSet/>
      <dgm:spPr/>
      <dgm:t>
        <a:bodyPr/>
        <a:lstStyle/>
        <a:p>
          <a:endParaRPr lang="en-US"/>
        </a:p>
      </dgm:t>
    </dgm:pt>
    <dgm:pt modelId="{2510BEB0-F6D1-47AD-8840-9E29233A5C7E}">
      <dgm:prSet custT="1"/>
      <dgm:spPr/>
      <dgm:t>
        <a:bodyPr/>
        <a:lstStyle/>
        <a:p>
          <a:r>
            <a:rPr lang="en-US" sz="1800" b="1" u="sng" dirty="0"/>
            <a:t>Glomerular diseases </a:t>
          </a:r>
          <a:r>
            <a:rPr lang="en-US" sz="1800" b="0" u="none" dirty="0"/>
            <a:t>usually painless and </a:t>
          </a:r>
          <a:r>
            <a:rPr lang="en-US" sz="1800" dirty="0"/>
            <a:t>often associated with brown, </a:t>
          </a:r>
          <a:r>
            <a:rPr lang="en-US" sz="1800" b="1" i="1" dirty="0"/>
            <a:t>cola- or tea- colored</a:t>
          </a:r>
          <a:r>
            <a:rPr lang="en-US" sz="1800" dirty="0"/>
            <a:t>, or burgundy urine, </a:t>
          </a:r>
          <a:r>
            <a:rPr lang="en-US" sz="1800" b="1" i="1" dirty="0"/>
            <a:t>proteinuria &gt;100 mg/dL</a:t>
          </a:r>
          <a:r>
            <a:rPr lang="en-US" sz="1800" dirty="0"/>
            <a:t> via dipstick, urinary microscopic findings of </a:t>
          </a:r>
          <a:r>
            <a:rPr lang="en-US" sz="1800" b="1" i="1" dirty="0"/>
            <a:t>RBC casts</a:t>
          </a:r>
          <a:r>
            <a:rPr lang="en-US" sz="1800" dirty="0"/>
            <a:t>, and deformed urinary RBCs.</a:t>
          </a:r>
        </a:p>
      </dgm:t>
    </dgm:pt>
    <dgm:pt modelId="{8A7C0373-DD07-4935-8233-F1D543B4A4D1}" type="parTrans" cxnId="{DFB393FD-1BCF-4A15-8F8A-C56B877D09AD}">
      <dgm:prSet/>
      <dgm:spPr/>
      <dgm:t>
        <a:bodyPr/>
        <a:lstStyle/>
        <a:p>
          <a:endParaRPr lang="en-US"/>
        </a:p>
      </dgm:t>
    </dgm:pt>
    <dgm:pt modelId="{377EFAAD-8B94-4A7C-AF7F-ECA418C5092F}" type="sibTrans" cxnId="{DFB393FD-1BCF-4A15-8F8A-C56B877D09AD}">
      <dgm:prSet/>
      <dgm:spPr/>
      <dgm:t>
        <a:bodyPr/>
        <a:lstStyle/>
        <a:p>
          <a:endParaRPr lang="en-US"/>
        </a:p>
      </dgm:t>
    </dgm:pt>
    <dgm:pt modelId="{89A06106-6800-42AB-B383-55F4D7D2D9DD}">
      <dgm:prSet custT="1"/>
      <dgm:spPr/>
      <dgm:t>
        <a:bodyPr/>
        <a:lstStyle/>
        <a:p>
          <a:r>
            <a:rPr lang="en-US" sz="1800" b="1" u="sng" dirty="0"/>
            <a:t>Tubular diseases </a:t>
          </a:r>
          <a:r>
            <a:rPr lang="en-US" sz="1800" b="0" u="none" dirty="0"/>
            <a:t>also painless </a:t>
          </a:r>
          <a:r>
            <a:rPr lang="en-US" sz="1800" dirty="0"/>
            <a:t>may be associated with </a:t>
          </a:r>
          <a:r>
            <a:rPr lang="en-US" sz="1800" b="1" i="1" dirty="0"/>
            <a:t>leukocytes</a:t>
          </a:r>
          <a:r>
            <a:rPr lang="en-US" sz="1800" dirty="0"/>
            <a:t> or renal </a:t>
          </a:r>
          <a:r>
            <a:rPr lang="en-US" sz="1800" b="1" i="1" dirty="0"/>
            <a:t>tubular casts</a:t>
          </a:r>
          <a:r>
            <a:rPr lang="en-US" sz="1800" dirty="0"/>
            <a:t>. </a:t>
          </a:r>
        </a:p>
      </dgm:t>
    </dgm:pt>
    <dgm:pt modelId="{97AC6E10-0E0F-403F-B71C-3DD7BE01005C}" type="parTrans" cxnId="{5F8317EF-62C5-4E3B-BA1E-32752697B399}">
      <dgm:prSet/>
      <dgm:spPr/>
      <dgm:t>
        <a:bodyPr/>
        <a:lstStyle/>
        <a:p>
          <a:endParaRPr lang="en-US"/>
        </a:p>
      </dgm:t>
    </dgm:pt>
    <dgm:pt modelId="{A68AF95D-523E-4D33-9C4A-86FAFF3FA85F}" type="sibTrans" cxnId="{5F8317EF-62C5-4E3B-BA1E-32752697B399}">
      <dgm:prSet/>
      <dgm:spPr/>
      <dgm:t>
        <a:bodyPr/>
        <a:lstStyle/>
        <a:p>
          <a:endParaRPr lang="en-US"/>
        </a:p>
      </dgm:t>
    </dgm:pt>
    <dgm:pt modelId="{26E8B013-0BF0-4B10-81A0-C652957AD93C}">
      <dgm:prSet custT="1"/>
      <dgm:spPr/>
      <dgm:t>
        <a:bodyPr/>
        <a:lstStyle/>
        <a:p>
          <a:r>
            <a:rPr lang="en-US" sz="1800" b="1" u="sng" dirty="0"/>
            <a:t>Lower urinary tract</a:t>
          </a:r>
          <a:r>
            <a:rPr lang="en-US" sz="1800" dirty="0"/>
            <a:t> sources of hematuria may be associated frequency, dysuria, fever and sometimes flank pain and renal colic with </a:t>
          </a:r>
          <a:r>
            <a:rPr lang="en-US" sz="1800" b="1" i="1" dirty="0"/>
            <a:t>gross</a:t>
          </a:r>
          <a:r>
            <a:rPr lang="en-US" sz="1800" dirty="0"/>
            <a:t> hematuria that is </a:t>
          </a:r>
          <a:r>
            <a:rPr lang="en-US" sz="1800" b="1" i="1" dirty="0"/>
            <a:t>bright red or pink</a:t>
          </a:r>
          <a:r>
            <a:rPr lang="en-US" sz="1800" dirty="0"/>
            <a:t>, </a:t>
          </a:r>
          <a:r>
            <a:rPr lang="en-US" sz="1800" b="1" i="1" dirty="0"/>
            <a:t>terminal</a:t>
          </a:r>
          <a:r>
            <a:rPr lang="en-US" sz="1800" dirty="0"/>
            <a:t> hematuria, blood </a:t>
          </a:r>
          <a:r>
            <a:rPr lang="en-US" sz="1800" b="1" i="1" dirty="0"/>
            <a:t>clots</a:t>
          </a:r>
          <a:r>
            <a:rPr lang="en-US" sz="1800" dirty="0"/>
            <a:t>, </a:t>
          </a:r>
          <a:r>
            <a:rPr lang="en-US" sz="1800" b="1" i="1" dirty="0"/>
            <a:t>normal urinary RBC morphology, </a:t>
          </a:r>
          <a:r>
            <a:rPr lang="en-US" sz="1800" dirty="0"/>
            <a:t>and </a:t>
          </a:r>
          <a:r>
            <a:rPr lang="en-US" sz="1800" b="1" i="1" dirty="0"/>
            <a:t>minimal proteinuria </a:t>
          </a:r>
          <a:r>
            <a:rPr lang="en-US" sz="1800" dirty="0"/>
            <a:t>on dipstick.</a:t>
          </a:r>
        </a:p>
      </dgm:t>
    </dgm:pt>
    <dgm:pt modelId="{13A7EEE7-74E9-4A01-B0BC-B175C21DE3D7}" type="parTrans" cxnId="{A01840C9-BD3F-4A71-A2D5-2E23AA9C891D}">
      <dgm:prSet/>
      <dgm:spPr/>
      <dgm:t>
        <a:bodyPr/>
        <a:lstStyle/>
        <a:p>
          <a:endParaRPr lang="en-US"/>
        </a:p>
      </dgm:t>
    </dgm:pt>
    <dgm:pt modelId="{5B0FF528-BC4E-4012-83DB-D2D3C99A4064}" type="sibTrans" cxnId="{A01840C9-BD3F-4A71-A2D5-2E23AA9C891D}">
      <dgm:prSet/>
      <dgm:spPr/>
      <dgm:t>
        <a:bodyPr/>
        <a:lstStyle/>
        <a:p>
          <a:endParaRPr lang="en-US"/>
        </a:p>
      </dgm:t>
    </dgm:pt>
    <dgm:pt modelId="{1DB8FFCE-65DD-4316-A3C2-E8195A4B1EBF}" type="pres">
      <dgm:prSet presAssocID="{AF01B4AC-7E6E-42BB-B019-47E6352C2A7A}" presName="linear" presStyleCnt="0">
        <dgm:presLayoutVars>
          <dgm:animLvl val="lvl"/>
          <dgm:resizeHandles val="exact"/>
        </dgm:presLayoutVars>
      </dgm:prSet>
      <dgm:spPr/>
    </dgm:pt>
    <dgm:pt modelId="{DC58E521-0F29-418A-952E-B0A0C854496C}" type="pres">
      <dgm:prSet presAssocID="{E663F37A-1296-477C-A481-D6ACA1C77178}" presName="parentText" presStyleLbl="node1" presStyleIdx="0" presStyleCnt="2">
        <dgm:presLayoutVars>
          <dgm:chMax val="0"/>
          <dgm:bulletEnabled val="1"/>
        </dgm:presLayoutVars>
      </dgm:prSet>
      <dgm:spPr/>
    </dgm:pt>
    <dgm:pt modelId="{081964D2-B9BD-4556-B47F-2FFF018FCB43}" type="pres">
      <dgm:prSet presAssocID="{CA277FF0-ABB1-4771-AD9E-C3251BA2E8F8}" presName="spacer" presStyleCnt="0"/>
      <dgm:spPr/>
    </dgm:pt>
    <dgm:pt modelId="{A5AF3043-FEE5-4537-85AA-BB5E12BE04B2}" type="pres">
      <dgm:prSet presAssocID="{6141AE5B-E6F6-4552-9A16-A15E93B069F8}" presName="parentText" presStyleLbl="node1" presStyleIdx="1" presStyleCnt="2" custScaleY="55640">
        <dgm:presLayoutVars>
          <dgm:chMax val="0"/>
          <dgm:bulletEnabled val="1"/>
        </dgm:presLayoutVars>
      </dgm:prSet>
      <dgm:spPr/>
    </dgm:pt>
    <dgm:pt modelId="{06839168-33E4-4516-9948-44A4424D400A}" type="pres">
      <dgm:prSet presAssocID="{6141AE5B-E6F6-4552-9A16-A15E93B069F8}" presName="childText" presStyleLbl="revTx" presStyleIdx="0" presStyleCnt="1" custScaleY="116670">
        <dgm:presLayoutVars>
          <dgm:bulletEnabled val="1"/>
        </dgm:presLayoutVars>
      </dgm:prSet>
      <dgm:spPr/>
    </dgm:pt>
  </dgm:ptLst>
  <dgm:cxnLst>
    <dgm:cxn modelId="{F0761A3A-F28E-4C0C-B7F4-D05F02E67410}" type="presOf" srcId="{7EDAE9EC-8A86-4E3E-B500-DDE7DFB9F1ED}" destId="{06839168-33E4-4516-9948-44A4424D400A}" srcOrd="0" destOrd="0" presId="urn:microsoft.com/office/officeart/2005/8/layout/vList2"/>
    <dgm:cxn modelId="{958B7368-0304-4290-B91E-307DD51B0BC6}" type="presOf" srcId="{E663F37A-1296-477C-A481-D6ACA1C77178}" destId="{DC58E521-0F29-418A-952E-B0A0C854496C}" srcOrd="0" destOrd="0" presId="urn:microsoft.com/office/officeart/2005/8/layout/vList2"/>
    <dgm:cxn modelId="{D8F4BF8C-2D9D-432C-AF91-7A9850215DDA}" srcId="{AF01B4AC-7E6E-42BB-B019-47E6352C2A7A}" destId="{6141AE5B-E6F6-4552-9A16-A15E93B069F8}" srcOrd="1" destOrd="0" parTransId="{60218CAB-821B-4C19-ABDD-6BB2648AAEB2}" sibTransId="{ADD1C306-CF68-4A57-A473-EA47046AF5DB}"/>
    <dgm:cxn modelId="{4AE72698-EF47-4BAC-B977-292170FCBB46}" srcId="{6141AE5B-E6F6-4552-9A16-A15E93B069F8}" destId="{37397096-5699-4829-86D3-D0AA081D3E46}" srcOrd="1" destOrd="0" parTransId="{726DA0A5-1AD0-4675-A32E-E1D0CA9E7F2A}" sibTransId="{14955494-891C-4F1E-9B6E-AAEEFB62F8FB}"/>
    <dgm:cxn modelId="{D7F02BAB-635A-4170-AE82-B680171693D3}" type="presOf" srcId="{2510BEB0-F6D1-47AD-8840-9E29233A5C7E}" destId="{06839168-33E4-4516-9948-44A4424D400A}" srcOrd="0" destOrd="2" presId="urn:microsoft.com/office/officeart/2005/8/layout/vList2"/>
    <dgm:cxn modelId="{3ED1E7AB-6B31-4D03-9288-F8EAD8BDBFF3}" type="presOf" srcId="{26E8B013-0BF0-4B10-81A0-C652957AD93C}" destId="{06839168-33E4-4516-9948-44A4424D400A}" srcOrd="0" destOrd="4" presId="urn:microsoft.com/office/officeart/2005/8/layout/vList2"/>
    <dgm:cxn modelId="{1D0DF9AC-81AE-4DAF-9003-4F9F8C7E61B9}" type="presOf" srcId="{89A06106-6800-42AB-B383-55F4D7D2D9DD}" destId="{06839168-33E4-4516-9948-44A4424D400A}" srcOrd="0" destOrd="3" presId="urn:microsoft.com/office/officeart/2005/8/layout/vList2"/>
    <dgm:cxn modelId="{C35997B3-C4D5-4220-9D95-73B10E41DB78}" type="presOf" srcId="{6141AE5B-E6F6-4552-9A16-A15E93B069F8}" destId="{A5AF3043-FEE5-4537-85AA-BB5E12BE04B2}" srcOrd="0" destOrd="0" presId="urn:microsoft.com/office/officeart/2005/8/layout/vList2"/>
    <dgm:cxn modelId="{1F087FC1-37D3-49D6-8132-45E02FB3CA1B}" srcId="{6141AE5B-E6F6-4552-9A16-A15E93B069F8}" destId="{7EDAE9EC-8A86-4E3E-B500-DDE7DFB9F1ED}" srcOrd="0" destOrd="0" parTransId="{4538B49D-9EED-42D4-8F09-27633532C39F}" sibTransId="{ACEB5A40-6CF9-4A3F-B87C-A62A32E1B2F6}"/>
    <dgm:cxn modelId="{A01840C9-BD3F-4A71-A2D5-2E23AA9C891D}" srcId="{6141AE5B-E6F6-4552-9A16-A15E93B069F8}" destId="{26E8B013-0BF0-4B10-81A0-C652957AD93C}" srcOrd="4" destOrd="0" parTransId="{13A7EEE7-74E9-4A01-B0BC-B175C21DE3D7}" sibTransId="{5B0FF528-BC4E-4012-83DB-D2D3C99A4064}"/>
    <dgm:cxn modelId="{8B3D2DD6-2298-4A4B-9AFE-C2E6FC0F04D8}" type="presOf" srcId="{AF01B4AC-7E6E-42BB-B019-47E6352C2A7A}" destId="{1DB8FFCE-65DD-4316-A3C2-E8195A4B1EBF}" srcOrd="0" destOrd="0" presId="urn:microsoft.com/office/officeart/2005/8/layout/vList2"/>
    <dgm:cxn modelId="{7AC2F1D6-394F-4400-B1A5-A6E959CA9996}" srcId="{AF01B4AC-7E6E-42BB-B019-47E6352C2A7A}" destId="{E663F37A-1296-477C-A481-D6ACA1C77178}" srcOrd="0" destOrd="0" parTransId="{3748C66D-E86A-4C8F-90F8-76C5F027BF98}" sibTransId="{CA277FF0-ABB1-4771-AD9E-C3251BA2E8F8}"/>
    <dgm:cxn modelId="{89CFD1EB-7C57-4898-9701-8CCB4B3ED0D4}" type="presOf" srcId="{37397096-5699-4829-86D3-D0AA081D3E46}" destId="{06839168-33E4-4516-9948-44A4424D400A}" srcOrd="0" destOrd="1" presId="urn:microsoft.com/office/officeart/2005/8/layout/vList2"/>
    <dgm:cxn modelId="{5F8317EF-62C5-4E3B-BA1E-32752697B399}" srcId="{6141AE5B-E6F6-4552-9A16-A15E93B069F8}" destId="{89A06106-6800-42AB-B383-55F4D7D2D9DD}" srcOrd="3" destOrd="0" parTransId="{97AC6E10-0E0F-403F-B71C-3DD7BE01005C}" sibTransId="{A68AF95D-523E-4D33-9C4A-86FAFF3FA85F}"/>
    <dgm:cxn modelId="{DFB393FD-1BCF-4A15-8F8A-C56B877D09AD}" srcId="{6141AE5B-E6F6-4552-9A16-A15E93B069F8}" destId="{2510BEB0-F6D1-47AD-8840-9E29233A5C7E}" srcOrd="2" destOrd="0" parTransId="{8A7C0373-DD07-4935-8233-F1D543B4A4D1}" sibTransId="{377EFAAD-8B94-4A7C-AF7F-ECA418C5092F}"/>
    <dgm:cxn modelId="{6C5D6C18-9FED-4561-B5DA-1F9B8EEBD815}" type="presParOf" srcId="{1DB8FFCE-65DD-4316-A3C2-E8195A4B1EBF}" destId="{DC58E521-0F29-418A-952E-B0A0C854496C}" srcOrd="0" destOrd="0" presId="urn:microsoft.com/office/officeart/2005/8/layout/vList2"/>
    <dgm:cxn modelId="{B2E6DD8E-5380-4A45-B92F-93FF9EB2C529}" type="presParOf" srcId="{1DB8FFCE-65DD-4316-A3C2-E8195A4B1EBF}" destId="{081964D2-B9BD-4556-B47F-2FFF018FCB43}" srcOrd="1" destOrd="0" presId="urn:microsoft.com/office/officeart/2005/8/layout/vList2"/>
    <dgm:cxn modelId="{6AE983F0-2AD5-4182-87ED-A42635C7A3C8}" type="presParOf" srcId="{1DB8FFCE-65DD-4316-A3C2-E8195A4B1EBF}" destId="{A5AF3043-FEE5-4537-85AA-BB5E12BE04B2}" srcOrd="2" destOrd="0" presId="urn:microsoft.com/office/officeart/2005/8/layout/vList2"/>
    <dgm:cxn modelId="{2545EA82-5E2C-4BAC-BB4E-827692F53865}" type="presParOf" srcId="{1DB8FFCE-65DD-4316-A3C2-E8195A4B1EBF}" destId="{06839168-33E4-4516-9948-44A4424D40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C3ADB-5980-40FD-A8BB-BB12632DDD2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0679882-A075-4D17-AF8B-CD2DA2595719}">
      <dgm:prSet/>
      <dgm:spPr/>
      <dgm:t>
        <a:bodyPr/>
        <a:lstStyle/>
        <a:p>
          <a:r>
            <a:rPr lang="en-US" dirty="0"/>
            <a:t>It is acute nephritic syndrome characterized by the sudden onset of gross hematuria, edema, hypertension, and renal dysfunction following throat or skin infection by certain nephritogenic strains of group A β- hemolytic streptococci.</a:t>
          </a:r>
        </a:p>
      </dgm:t>
    </dgm:pt>
    <dgm:pt modelId="{D421B2B9-D271-47D8-8747-2F2BDDB7872A}" type="parTrans" cxnId="{E02F98B3-0699-4D13-A136-E99D1EBAB21D}">
      <dgm:prSet/>
      <dgm:spPr/>
      <dgm:t>
        <a:bodyPr/>
        <a:lstStyle/>
        <a:p>
          <a:endParaRPr lang="en-US"/>
        </a:p>
      </dgm:t>
    </dgm:pt>
    <dgm:pt modelId="{74D7FB7F-A594-4416-A686-1F777773112F}" type="sibTrans" cxnId="{E02F98B3-0699-4D13-A136-E99D1EBAB21D}">
      <dgm:prSet/>
      <dgm:spPr/>
      <dgm:t>
        <a:bodyPr/>
        <a:lstStyle/>
        <a:p>
          <a:endParaRPr lang="en-US"/>
        </a:p>
      </dgm:t>
    </dgm:pt>
    <dgm:pt modelId="{070E348C-C805-4891-AB0A-184E628B69FA}">
      <dgm:prSet/>
      <dgm:spPr/>
      <dgm:t>
        <a:bodyPr/>
        <a:lstStyle/>
        <a:p>
          <a:r>
            <a:rPr lang="en-US" dirty="0"/>
            <a:t>Although it is usually sporadic, sometimes epidemics seen following throat infection in winter months and skin infection in warm months.</a:t>
          </a:r>
        </a:p>
      </dgm:t>
    </dgm:pt>
    <dgm:pt modelId="{507DCCE6-1477-43FC-998F-3B0A94D601E4}" type="parTrans" cxnId="{384B7778-C395-4FEC-9E2C-0B5430133808}">
      <dgm:prSet/>
      <dgm:spPr/>
      <dgm:t>
        <a:bodyPr/>
        <a:lstStyle/>
        <a:p>
          <a:endParaRPr lang="en-US"/>
        </a:p>
      </dgm:t>
    </dgm:pt>
    <dgm:pt modelId="{542D6DB5-A2DA-43FA-92D0-089805B299B0}" type="sibTrans" cxnId="{384B7778-C395-4FEC-9E2C-0B5430133808}">
      <dgm:prSet/>
      <dgm:spPr/>
      <dgm:t>
        <a:bodyPr/>
        <a:lstStyle/>
        <a:p>
          <a:endParaRPr lang="en-US"/>
        </a:p>
      </dgm:t>
    </dgm:pt>
    <dgm:pt modelId="{F738EAE4-C550-4CD3-9340-0472B36F3282}">
      <dgm:prSet/>
      <dgm:spPr/>
      <dgm:t>
        <a:bodyPr/>
        <a:lstStyle/>
        <a:p>
          <a:r>
            <a:rPr lang="en-US" dirty="0"/>
            <a:t>Molecular mimicry, whereby circulating antibodies elicited by streptococcal antigens react with normal glomerular antigens leading to complement activation  considered as a probable mechanism of immunologic injury.</a:t>
          </a:r>
        </a:p>
      </dgm:t>
    </dgm:pt>
    <dgm:pt modelId="{8C9755C9-0ED4-43BF-B71E-D767AE67EE50}" type="parTrans" cxnId="{58DB1E85-9F2F-4477-8C8C-6E1B44669E64}">
      <dgm:prSet/>
      <dgm:spPr/>
      <dgm:t>
        <a:bodyPr/>
        <a:lstStyle/>
        <a:p>
          <a:endParaRPr lang="en-US"/>
        </a:p>
      </dgm:t>
    </dgm:pt>
    <dgm:pt modelId="{D2235DC1-1F36-449D-AB73-FF7F58760156}" type="sibTrans" cxnId="{58DB1E85-9F2F-4477-8C8C-6E1B44669E64}">
      <dgm:prSet/>
      <dgm:spPr/>
      <dgm:t>
        <a:bodyPr/>
        <a:lstStyle/>
        <a:p>
          <a:endParaRPr lang="en-US"/>
        </a:p>
      </dgm:t>
    </dgm:pt>
    <dgm:pt modelId="{79A7882E-BF4D-491A-9E5F-6F79A76C4D9D}">
      <dgm:prSet/>
      <dgm:spPr/>
      <dgm:t>
        <a:bodyPr/>
        <a:lstStyle/>
        <a:p>
          <a:r>
            <a:rPr lang="en-US"/>
            <a:t>Pathologically, the glomeruli appear enlarged and relatively bloodless and show a diffuse mesangial cell proliferation with polymorphonuclear leukocyte infiltration. Immunofluorescence microscopy reveals a pattern of “lumpy- bumpy” deposits of immunoglobulin and complement on the glomerular basement membrane and in the mesangium. </a:t>
          </a:r>
        </a:p>
      </dgm:t>
    </dgm:pt>
    <dgm:pt modelId="{548B5941-BE65-46FF-B1AE-83E66CABE528}" type="parTrans" cxnId="{D9DFE25B-190E-4969-88CB-7FDE5408D5C8}">
      <dgm:prSet/>
      <dgm:spPr/>
      <dgm:t>
        <a:bodyPr/>
        <a:lstStyle/>
        <a:p>
          <a:endParaRPr lang="en-US"/>
        </a:p>
      </dgm:t>
    </dgm:pt>
    <dgm:pt modelId="{332929E3-576B-4168-BB1C-35337D65F4DE}" type="sibTrans" cxnId="{D9DFE25B-190E-4969-88CB-7FDE5408D5C8}">
      <dgm:prSet/>
      <dgm:spPr/>
      <dgm:t>
        <a:bodyPr/>
        <a:lstStyle/>
        <a:p>
          <a:endParaRPr lang="en-US"/>
        </a:p>
      </dgm:t>
    </dgm:pt>
    <dgm:pt modelId="{880154D4-DDEE-49D0-A7CF-8DCB952A2942}" type="pres">
      <dgm:prSet presAssocID="{D85C3ADB-5980-40FD-A8BB-BB12632DDD28}" presName="vert0" presStyleCnt="0">
        <dgm:presLayoutVars>
          <dgm:dir/>
          <dgm:animOne val="branch"/>
          <dgm:animLvl val="lvl"/>
        </dgm:presLayoutVars>
      </dgm:prSet>
      <dgm:spPr/>
    </dgm:pt>
    <dgm:pt modelId="{A11E37F6-2194-4AB5-B916-2979D3A59B28}" type="pres">
      <dgm:prSet presAssocID="{A0679882-A075-4D17-AF8B-CD2DA2595719}" presName="thickLine" presStyleLbl="alignNode1" presStyleIdx="0" presStyleCnt="4"/>
      <dgm:spPr/>
    </dgm:pt>
    <dgm:pt modelId="{F0D49184-38C0-4005-B127-F35154C213EC}" type="pres">
      <dgm:prSet presAssocID="{A0679882-A075-4D17-AF8B-CD2DA2595719}" presName="horz1" presStyleCnt="0"/>
      <dgm:spPr/>
    </dgm:pt>
    <dgm:pt modelId="{644EF0E5-46B1-4B8F-B386-9D0D2C0B4FE6}" type="pres">
      <dgm:prSet presAssocID="{A0679882-A075-4D17-AF8B-CD2DA2595719}" presName="tx1" presStyleLbl="revTx" presStyleIdx="0" presStyleCnt="4"/>
      <dgm:spPr/>
    </dgm:pt>
    <dgm:pt modelId="{CE5EA83C-0CA0-4F21-894F-99D5D1547FF1}" type="pres">
      <dgm:prSet presAssocID="{A0679882-A075-4D17-AF8B-CD2DA2595719}" presName="vert1" presStyleCnt="0"/>
      <dgm:spPr/>
    </dgm:pt>
    <dgm:pt modelId="{6D8A3489-5B66-4788-B803-A3837063624B}" type="pres">
      <dgm:prSet presAssocID="{070E348C-C805-4891-AB0A-184E628B69FA}" presName="thickLine" presStyleLbl="alignNode1" presStyleIdx="1" presStyleCnt="4"/>
      <dgm:spPr/>
    </dgm:pt>
    <dgm:pt modelId="{5DA97300-4392-4C1A-9F52-A670A556B4E3}" type="pres">
      <dgm:prSet presAssocID="{070E348C-C805-4891-AB0A-184E628B69FA}" presName="horz1" presStyleCnt="0"/>
      <dgm:spPr/>
    </dgm:pt>
    <dgm:pt modelId="{7D1699B5-EB03-4EF0-974E-40A134111549}" type="pres">
      <dgm:prSet presAssocID="{070E348C-C805-4891-AB0A-184E628B69FA}" presName="tx1" presStyleLbl="revTx" presStyleIdx="1" presStyleCnt="4"/>
      <dgm:spPr/>
    </dgm:pt>
    <dgm:pt modelId="{C5892558-92D2-4DD2-8B06-4AF1946F38BC}" type="pres">
      <dgm:prSet presAssocID="{070E348C-C805-4891-AB0A-184E628B69FA}" presName="vert1" presStyleCnt="0"/>
      <dgm:spPr/>
    </dgm:pt>
    <dgm:pt modelId="{6579EE6D-657E-4AB1-A653-D5BB0E6C6742}" type="pres">
      <dgm:prSet presAssocID="{F738EAE4-C550-4CD3-9340-0472B36F3282}" presName="thickLine" presStyleLbl="alignNode1" presStyleIdx="2" presStyleCnt="4"/>
      <dgm:spPr/>
    </dgm:pt>
    <dgm:pt modelId="{DBF1761E-BC75-4F69-B71D-4BB50F32F83F}" type="pres">
      <dgm:prSet presAssocID="{F738EAE4-C550-4CD3-9340-0472B36F3282}" presName="horz1" presStyleCnt="0"/>
      <dgm:spPr/>
    </dgm:pt>
    <dgm:pt modelId="{AEB80388-E918-4875-95D5-1D7FF271D50F}" type="pres">
      <dgm:prSet presAssocID="{F738EAE4-C550-4CD3-9340-0472B36F3282}" presName="tx1" presStyleLbl="revTx" presStyleIdx="2" presStyleCnt="4"/>
      <dgm:spPr/>
    </dgm:pt>
    <dgm:pt modelId="{49C80432-6980-4E8E-AFEC-C747D6FF74F3}" type="pres">
      <dgm:prSet presAssocID="{F738EAE4-C550-4CD3-9340-0472B36F3282}" presName="vert1" presStyleCnt="0"/>
      <dgm:spPr/>
    </dgm:pt>
    <dgm:pt modelId="{417A9270-88D5-4293-B820-9B348FBAED97}" type="pres">
      <dgm:prSet presAssocID="{79A7882E-BF4D-491A-9E5F-6F79A76C4D9D}" presName="thickLine" presStyleLbl="alignNode1" presStyleIdx="3" presStyleCnt="4"/>
      <dgm:spPr/>
    </dgm:pt>
    <dgm:pt modelId="{6C1A4B5B-8E5E-47E4-BE50-30BC8568205B}" type="pres">
      <dgm:prSet presAssocID="{79A7882E-BF4D-491A-9E5F-6F79A76C4D9D}" presName="horz1" presStyleCnt="0"/>
      <dgm:spPr/>
    </dgm:pt>
    <dgm:pt modelId="{93C2F379-F084-435D-A9DF-C5E8C2BA75FE}" type="pres">
      <dgm:prSet presAssocID="{79A7882E-BF4D-491A-9E5F-6F79A76C4D9D}" presName="tx1" presStyleLbl="revTx" presStyleIdx="3" presStyleCnt="4"/>
      <dgm:spPr/>
    </dgm:pt>
    <dgm:pt modelId="{AD380C87-404C-4CC9-886A-BD7475498473}" type="pres">
      <dgm:prSet presAssocID="{79A7882E-BF4D-491A-9E5F-6F79A76C4D9D}" presName="vert1" presStyleCnt="0"/>
      <dgm:spPr/>
    </dgm:pt>
  </dgm:ptLst>
  <dgm:cxnLst>
    <dgm:cxn modelId="{D9DFE25B-190E-4969-88CB-7FDE5408D5C8}" srcId="{D85C3ADB-5980-40FD-A8BB-BB12632DDD28}" destId="{79A7882E-BF4D-491A-9E5F-6F79A76C4D9D}" srcOrd="3" destOrd="0" parTransId="{548B5941-BE65-46FF-B1AE-83E66CABE528}" sibTransId="{332929E3-576B-4168-BB1C-35337D65F4DE}"/>
    <dgm:cxn modelId="{44C5585D-589C-4F2A-BC12-3DAE498B634D}" type="presOf" srcId="{F738EAE4-C550-4CD3-9340-0472B36F3282}" destId="{AEB80388-E918-4875-95D5-1D7FF271D50F}" srcOrd="0" destOrd="0" presId="urn:microsoft.com/office/officeart/2008/layout/LinedList"/>
    <dgm:cxn modelId="{7374F66C-A9ED-4BA9-A795-81F54FD1E488}" type="presOf" srcId="{79A7882E-BF4D-491A-9E5F-6F79A76C4D9D}" destId="{93C2F379-F084-435D-A9DF-C5E8C2BA75FE}" srcOrd="0" destOrd="0" presId="urn:microsoft.com/office/officeart/2008/layout/LinedList"/>
    <dgm:cxn modelId="{384B7778-C395-4FEC-9E2C-0B5430133808}" srcId="{D85C3ADB-5980-40FD-A8BB-BB12632DDD28}" destId="{070E348C-C805-4891-AB0A-184E628B69FA}" srcOrd="1" destOrd="0" parTransId="{507DCCE6-1477-43FC-998F-3B0A94D601E4}" sibTransId="{542D6DB5-A2DA-43FA-92D0-089805B299B0}"/>
    <dgm:cxn modelId="{58DB1E85-9F2F-4477-8C8C-6E1B44669E64}" srcId="{D85C3ADB-5980-40FD-A8BB-BB12632DDD28}" destId="{F738EAE4-C550-4CD3-9340-0472B36F3282}" srcOrd="2" destOrd="0" parTransId="{8C9755C9-0ED4-43BF-B71E-D767AE67EE50}" sibTransId="{D2235DC1-1F36-449D-AB73-FF7F58760156}"/>
    <dgm:cxn modelId="{E02F98B3-0699-4D13-A136-E99D1EBAB21D}" srcId="{D85C3ADB-5980-40FD-A8BB-BB12632DDD28}" destId="{A0679882-A075-4D17-AF8B-CD2DA2595719}" srcOrd="0" destOrd="0" parTransId="{D421B2B9-D271-47D8-8747-2F2BDDB7872A}" sibTransId="{74D7FB7F-A594-4416-A686-1F777773112F}"/>
    <dgm:cxn modelId="{2F6F7CC3-95E9-4D8D-96BB-559ADBFB357D}" type="presOf" srcId="{070E348C-C805-4891-AB0A-184E628B69FA}" destId="{7D1699B5-EB03-4EF0-974E-40A134111549}" srcOrd="0" destOrd="0" presId="urn:microsoft.com/office/officeart/2008/layout/LinedList"/>
    <dgm:cxn modelId="{840445D9-CF0E-4065-9498-4E89318333A3}" type="presOf" srcId="{A0679882-A075-4D17-AF8B-CD2DA2595719}" destId="{644EF0E5-46B1-4B8F-B386-9D0D2C0B4FE6}" srcOrd="0" destOrd="0" presId="urn:microsoft.com/office/officeart/2008/layout/LinedList"/>
    <dgm:cxn modelId="{C4A4D1DB-970C-44AF-8628-266FF623AA4F}" type="presOf" srcId="{D85C3ADB-5980-40FD-A8BB-BB12632DDD28}" destId="{880154D4-DDEE-49D0-A7CF-8DCB952A2942}" srcOrd="0" destOrd="0" presId="urn:microsoft.com/office/officeart/2008/layout/LinedList"/>
    <dgm:cxn modelId="{CDE372CA-757A-4289-A802-CF1D7575689C}" type="presParOf" srcId="{880154D4-DDEE-49D0-A7CF-8DCB952A2942}" destId="{A11E37F6-2194-4AB5-B916-2979D3A59B28}" srcOrd="0" destOrd="0" presId="urn:microsoft.com/office/officeart/2008/layout/LinedList"/>
    <dgm:cxn modelId="{D8A9382F-DE4C-494D-B4F8-700630F260A6}" type="presParOf" srcId="{880154D4-DDEE-49D0-A7CF-8DCB952A2942}" destId="{F0D49184-38C0-4005-B127-F35154C213EC}" srcOrd="1" destOrd="0" presId="urn:microsoft.com/office/officeart/2008/layout/LinedList"/>
    <dgm:cxn modelId="{514F0660-D18D-4F90-88EB-B6930E00044E}" type="presParOf" srcId="{F0D49184-38C0-4005-B127-F35154C213EC}" destId="{644EF0E5-46B1-4B8F-B386-9D0D2C0B4FE6}" srcOrd="0" destOrd="0" presId="urn:microsoft.com/office/officeart/2008/layout/LinedList"/>
    <dgm:cxn modelId="{D83812E5-64CF-44E6-BE1B-2BEEF8272B6C}" type="presParOf" srcId="{F0D49184-38C0-4005-B127-F35154C213EC}" destId="{CE5EA83C-0CA0-4F21-894F-99D5D1547FF1}" srcOrd="1" destOrd="0" presId="urn:microsoft.com/office/officeart/2008/layout/LinedList"/>
    <dgm:cxn modelId="{BBC70FD4-A3F1-4FAA-A2F7-F19BE35D2AA9}" type="presParOf" srcId="{880154D4-DDEE-49D0-A7CF-8DCB952A2942}" destId="{6D8A3489-5B66-4788-B803-A3837063624B}" srcOrd="2" destOrd="0" presId="urn:microsoft.com/office/officeart/2008/layout/LinedList"/>
    <dgm:cxn modelId="{6D4D7A6A-04FF-438E-A3B0-A169A185F8BD}" type="presParOf" srcId="{880154D4-DDEE-49D0-A7CF-8DCB952A2942}" destId="{5DA97300-4392-4C1A-9F52-A670A556B4E3}" srcOrd="3" destOrd="0" presId="urn:microsoft.com/office/officeart/2008/layout/LinedList"/>
    <dgm:cxn modelId="{62D4E90D-1645-40DB-BF3F-B57B767F8761}" type="presParOf" srcId="{5DA97300-4392-4C1A-9F52-A670A556B4E3}" destId="{7D1699B5-EB03-4EF0-974E-40A134111549}" srcOrd="0" destOrd="0" presId="urn:microsoft.com/office/officeart/2008/layout/LinedList"/>
    <dgm:cxn modelId="{4D28E3EE-6E8F-4EFE-BD8F-7EC4C269CE4E}" type="presParOf" srcId="{5DA97300-4392-4C1A-9F52-A670A556B4E3}" destId="{C5892558-92D2-4DD2-8B06-4AF1946F38BC}" srcOrd="1" destOrd="0" presId="urn:microsoft.com/office/officeart/2008/layout/LinedList"/>
    <dgm:cxn modelId="{9F16B6C5-7B63-4696-9177-8B3A54FED6B0}" type="presParOf" srcId="{880154D4-DDEE-49D0-A7CF-8DCB952A2942}" destId="{6579EE6D-657E-4AB1-A653-D5BB0E6C6742}" srcOrd="4" destOrd="0" presId="urn:microsoft.com/office/officeart/2008/layout/LinedList"/>
    <dgm:cxn modelId="{FE068861-83C1-403A-A3AF-36E1F49CDEC8}" type="presParOf" srcId="{880154D4-DDEE-49D0-A7CF-8DCB952A2942}" destId="{DBF1761E-BC75-4F69-B71D-4BB50F32F83F}" srcOrd="5" destOrd="0" presId="urn:microsoft.com/office/officeart/2008/layout/LinedList"/>
    <dgm:cxn modelId="{2E7CBF3D-3D4F-4409-B9F1-A28D0C1A4973}" type="presParOf" srcId="{DBF1761E-BC75-4F69-B71D-4BB50F32F83F}" destId="{AEB80388-E918-4875-95D5-1D7FF271D50F}" srcOrd="0" destOrd="0" presId="urn:microsoft.com/office/officeart/2008/layout/LinedList"/>
    <dgm:cxn modelId="{7AC63DAD-8E30-45A4-9C7A-FAB322547F80}" type="presParOf" srcId="{DBF1761E-BC75-4F69-B71D-4BB50F32F83F}" destId="{49C80432-6980-4E8E-AFEC-C747D6FF74F3}" srcOrd="1" destOrd="0" presId="urn:microsoft.com/office/officeart/2008/layout/LinedList"/>
    <dgm:cxn modelId="{BD908DFB-C176-4E35-B29D-A169EA7D091B}" type="presParOf" srcId="{880154D4-DDEE-49D0-A7CF-8DCB952A2942}" destId="{417A9270-88D5-4293-B820-9B348FBAED97}" srcOrd="6" destOrd="0" presId="urn:microsoft.com/office/officeart/2008/layout/LinedList"/>
    <dgm:cxn modelId="{3716DE3F-91A2-4B8A-80C7-E59A6B435076}" type="presParOf" srcId="{880154D4-DDEE-49D0-A7CF-8DCB952A2942}" destId="{6C1A4B5B-8E5E-47E4-BE50-30BC8568205B}" srcOrd="7" destOrd="0" presId="urn:microsoft.com/office/officeart/2008/layout/LinedList"/>
    <dgm:cxn modelId="{41E5B62A-5C99-467E-857F-45F74DDF5200}" type="presParOf" srcId="{6C1A4B5B-8E5E-47E4-BE50-30BC8568205B}" destId="{93C2F379-F084-435D-A9DF-C5E8C2BA75FE}" srcOrd="0" destOrd="0" presId="urn:microsoft.com/office/officeart/2008/layout/LinedList"/>
    <dgm:cxn modelId="{B0395703-0316-4902-B42C-375175C8EF4B}" type="presParOf" srcId="{6C1A4B5B-8E5E-47E4-BE50-30BC8568205B}" destId="{AD380C87-404C-4CC9-886A-BD74754984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8E521-0F29-418A-952E-B0A0C854496C}">
      <dsp:nvSpPr>
        <dsp:cNvPr id="0" name=""/>
        <dsp:cNvSpPr/>
      </dsp:nvSpPr>
      <dsp:spPr>
        <a:xfrm>
          <a:off x="0" y="201015"/>
          <a:ext cx="11221279" cy="795600"/>
        </a:xfrm>
        <a:prstGeom prst="roundRect">
          <a:avLst/>
        </a:prstGeom>
        <a:solidFill>
          <a:schemeClr val="bg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Hematuria, defined as the persistent presence of more than five RBCs/</a:t>
          </a:r>
          <a:r>
            <a:rPr lang="en-US" sz="1800" kern="1200" dirty="0" err="1"/>
            <a:t>hpf</a:t>
          </a:r>
          <a:r>
            <a:rPr lang="en-US" sz="1800" kern="1200" dirty="0"/>
            <a:t> in uncentrifuged urine it may occur with fever and/or exercise. However, significant hematuria is generally considered as &gt;50 RBCs/</a:t>
          </a:r>
          <a:r>
            <a:rPr lang="en-US" sz="1800" kern="1200" dirty="0" err="1"/>
            <a:t>hpf</a:t>
          </a:r>
          <a:r>
            <a:rPr lang="en-US" sz="1800" kern="1200" dirty="0"/>
            <a:t>.</a:t>
          </a:r>
        </a:p>
      </dsp:txBody>
      <dsp:txXfrm>
        <a:off x="38838" y="239853"/>
        <a:ext cx="11143603" cy="717924"/>
      </dsp:txXfrm>
    </dsp:sp>
    <dsp:sp modelId="{A5AF3043-FEE5-4537-85AA-BB5E12BE04B2}">
      <dsp:nvSpPr>
        <dsp:cNvPr id="0" name=""/>
        <dsp:cNvSpPr/>
      </dsp:nvSpPr>
      <dsp:spPr>
        <a:xfrm>
          <a:off x="0" y="1054215"/>
          <a:ext cx="11221279" cy="442671"/>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Causes of red color urine:-</a:t>
          </a:r>
        </a:p>
      </dsp:txBody>
      <dsp:txXfrm>
        <a:off x="21609" y="1075824"/>
        <a:ext cx="11178061" cy="399453"/>
      </dsp:txXfrm>
    </dsp:sp>
    <dsp:sp modelId="{06839168-33E4-4516-9948-44A4424D400A}">
      <dsp:nvSpPr>
        <dsp:cNvPr id="0" name=""/>
        <dsp:cNvSpPr/>
      </dsp:nvSpPr>
      <dsp:spPr>
        <a:xfrm>
          <a:off x="0" y="1496887"/>
          <a:ext cx="11221279" cy="357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2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u="sng" kern="1200" dirty="0"/>
            <a:t>Heme- positive urine without RBCs </a:t>
          </a:r>
          <a:r>
            <a:rPr lang="en-US" sz="1800" kern="1200" dirty="0"/>
            <a:t>may be caused by the presence of either hemoglobin or myoglobin. Hemoglobinuria without hematuria can occur in the presence of acute or chronic hemolysis. Myoglobinuria without hematuria occurs in the presence of rhabdomyolysis resulting from skeletal muscle injury and is generally associated with a fivefold increase in the plasma concentration of creatine kinase. </a:t>
          </a:r>
        </a:p>
        <a:p>
          <a:pPr marL="171450" lvl="1" indent="-171450" algn="l" defTabSz="800100">
            <a:lnSpc>
              <a:spcPct val="90000"/>
            </a:lnSpc>
            <a:spcBef>
              <a:spcPct val="0"/>
            </a:spcBef>
            <a:spcAft>
              <a:spcPct val="20000"/>
            </a:spcAft>
            <a:buChar char="•"/>
          </a:pPr>
          <a:r>
            <a:rPr lang="en-US" sz="1800" b="1" u="sng" kern="1200" dirty="0"/>
            <a:t>Drugs, foods</a:t>
          </a:r>
          <a:r>
            <a:rPr lang="en-US" sz="1800" b="1" kern="1200" dirty="0"/>
            <a:t> </a:t>
          </a:r>
          <a:r>
            <a:rPr lang="en-US" sz="1800" kern="1200" dirty="0"/>
            <a:t>(blackberries, beets), or </a:t>
          </a:r>
          <a:r>
            <a:rPr lang="en-US" sz="1800" b="1" kern="1200" dirty="0"/>
            <a:t>dyes</a:t>
          </a:r>
          <a:r>
            <a:rPr lang="en-US" sz="1800" kern="1200" dirty="0"/>
            <a:t> used in food and candy, various urinary </a:t>
          </a:r>
          <a:r>
            <a:rPr lang="en-US" sz="1800" b="1" kern="1200" dirty="0"/>
            <a:t>metabolites</a:t>
          </a:r>
          <a:r>
            <a:rPr lang="en-US" sz="1800" kern="1200" dirty="0"/>
            <a:t>.</a:t>
          </a:r>
        </a:p>
        <a:p>
          <a:pPr marL="171450" lvl="1" indent="-171450" algn="l" defTabSz="800100">
            <a:lnSpc>
              <a:spcPct val="90000"/>
            </a:lnSpc>
            <a:spcBef>
              <a:spcPct val="0"/>
            </a:spcBef>
            <a:spcAft>
              <a:spcPct val="20000"/>
            </a:spcAft>
            <a:buChar char="•"/>
          </a:pPr>
          <a:r>
            <a:rPr lang="en-US" sz="1800" b="1" u="sng" kern="1200" dirty="0"/>
            <a:t>Glomerular diseases </a:t>
          </a:r>
          <a:r>
            <a:rPr lang="en-US" sz="1800" b="0" u="none" kern="1200" dirty="0"/>
            <a:t>usually painless and </a:t>
          </a:r>
          <a:r>
            <a:rPr lang="en-US" sz="1800" kern="1200" dirty="0"/>
            <a:t>often associated with brown, </a:t>
          </a:r>
          <a:r>
            <a:rPr lang="en-US" sz="1800" b="1" i="1" kern="1200" dirty="0"/>
            <a:t>cola- or tea- colored</a:t>
          </a:r>
          <a:r>
            <a:rPr lang="en-US" sz="1800" kern="1200" dirty="0"/>
            <a:t>, or burgundy urine, </a:t>
          </a:r>
          <a:r>
            <a:rPr lang="en-US" sz="1800" b="1" i="1" kern="1200" dirty="0"/>
            <a:t>proteinuria &gt;100 mg/dL</a:t>
          </a:r>
          <a:r>
            <a:rPr lang="en-US" sz="1800" kern="1200" dirty="0"/>
            <a:t> via dipstick, urinary microscopic findings of </a:t>
          </a:r>
          <a:r>
            <a:rPr lang="en-US" sz="1800" b="1" i="1" kern="1200" dirty="0"/>
            <a:t>RBC casts</a:t>
          </a:r>
          <a:r>
            <a:rPr lang="en-US" sz="1800" kern="1200" dirty="0"/>
            <a:t>, and deformed urinary RBCs.</a:t>
          </a:r>
        </a:p>
        <a:p>
          <a:pPr marL="171450" lvl="1" indent="-171450" algn="l" defTabSz="800100">
            <a:lnSpc>
              <a:spcPct val="90000"/>
            </a:lnSpc>
            <a:spcBef>
              <a:spcPct val="0"/>
            </a:spcBef>
            <a:spcAft>
              <a:spcPct val="20000"/>
            </a:spcAft>
            <a:buChar char="•"/>
          </a:pPr>
          <a:r>
            <a:rPr lang="en-US" sz="1800" b="1" u="sng" kern="1200" dirty="0"/>
            <a:t>Tubular diseases </a:t>
          </a:r>
          <a:r>
            <a:rPr lang="en-US" sz="1800" b="0" u="none" kern="1200" dirty="0"/>
            <a:t>also painless </a:t>
          </a:r>
          <a:r>
            <a:rPr lang="en-US" sz="1800" kern="1200" dirty="0"/>
            <a:t>may be associated with </a:t>
          </a:r>
          <a:r>
            <a:rPr lang="en-US" sz="1800" b="1" i="1" kern="1200" dirty="0"/>
            <a:t>leukocytes</a:t>
          </a:r>
          <a:r>
            <a:rPr lang="en-US" sz="1800" kern="1200" dirty="0"/>
            <a:t> or renal </a:t>
          </a:r>
          <a:r>
            <a:rPr lang="en-US" sz="1800" b="1" i="1" kern="1200" dirty="0"/>
            <a:t>tubular casts</a:t>
          </a:r>
          <a:r>
            <a:rPr lang="en-US" sz="1800" kern="1200" dirty="0"/>
            <a:t>. </a:t>
          </a:r>
        </a:p>
        <a:p>
          <a:pPr marL="171450" lvl="1" indent="-171450" algn="l" defTabSz="800100">
            <a:lnSpc>
              <a:spcPct val="90000"/>
            </a:lnSpc>
            <a:spcBef>
              <a:spcPct val="0"/>
            </a:spcBef>
            <a:spcAft>
              <a:spcPct val="20000"/>
            </a:spcAft>
            <a:buChar char="•"/>
          </a:pPr>
          <a:r>
            <a:rPr lang="en-US" sz="1800" b="1" u="sng" kern="1200" dirty="0"/>
            <a:t>Lower urinary tract</a:t>
          </a:r>
          <a:r>
            <a:rPr lang="en-US" sz="1800" kern="1200" dirty="0"/>
            <a:t> sources of hematuria may be associated frequency, dysuria, fever and sometimes flank pain and renal colic with </a:t>
          </a:r>
          <a:r>
            <a:rPr lang="en-US" sz="1800" b="1" i="1" kern="1200" dirty="0"/>
            <a:t>gross</a:t>
          </a:r>
          <a:r>
            <a:rPr lang="en-US" sz="1800" kern="1200" dirty="0"/>
            <a:t> hematuria that is </a:t>
          </a:r>
          <a:r>
            <a:rPr lang="en-US" sz="1800" b="1" i="1" kern="1200" dirty="0"/>
            <a:t>bright red or pink</a:t>
          </a:r>
          <a:r>
            <a:rPr lang="en-US" sz="1800" kern="1200" dirty="0"/>
            <a:t>, </a:t>
          </a:r>
          <a:r>
            <a:rPr lang="en-US" sz="1800" b="1" i="1" kern="1200" dirty="0"/>
            <a:t>terminal</a:t>
          </a:r>
          <a:r>
            <a:rPr lang="en-US" sz="1800" kern="1200" dirty="0"/>
            <a:t> hematuria, blood </a:t>
          </a:r>
          <a:r>
            <a:rPr lang="en-US" sz="1800" b="1" i="1" kern="1200" dirty="0"/>
            <a:t>clots</a:t>
          </a:r>
          <a:r>
            <a:rPr lang="en-US" sz="1800" kern="1200" dirty="0"/>
            <a:t>, </a:t>
          </a:r>
          <a:r>
            <a:rPr lang="en-US" sz="1800" b="1" i="1" kern="1200" dirty="0"/>
            <a:t>normal urinary RBC morphology, </a:t>
          </a:r>
          <a:r>
            <a:rPr lang="en-US" sz="1800" kern="1200" dirty="0"/>
            <a:t>and </a:t>
          </a:r>
          <a:r>
            <a:rPr lang="en-US" sz="1800" b="1" i="1" kern="1200" dirty="0"/>
            <a:t>minimal proteinuria </a:t>
          </a:r>
          <a:r>
            <a:rPr lang="en-US" sz="1800" kern="1200" dirty="0"/>
            <a:t>on dipstick.</a:t>
          </a:r>
        </a:p>
      </dsp:txBody>
      <dsp:txXfrm>
        <a:off x="0" y="1496887"/>
        <a:ext cx="11221279" cy="3574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E37F6-2194-4AB5-B916-2979D3A59B28}">
      <dsp:nvSpPr>
        <dsp:cNvPr id="0" name=""/>
        <dsp:cNvSpPr/>
      </dsp:nvSpPr>
      <dsp:spPr>
        <a:xfrm>
          <a:off x="0" y="0"/>
          <a:ext cx="776582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EF0E5-46B1-4B8F-B386-9D0D2C0B4FE6}">
      <dsp:nvSpPr>
        <dsp:cNvPr id="0" name=""/>
        <dsp:cNvSpPr/>
      </dsp:nvSpPr>
      <dsp:spPr>
        <a:xfrm>
          <a:off x="0" y="0"/>
          <a:ext cx="7765822" cy="161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It is acute nephritic syndrome characterized by the sudden onset of gross hematuria, edema, hypertension, and renal dysfunction following throat or skin infection by certain nephritogenic strains of group A β- hemolytic streptococci.</a:t>
          </a:r>
        </a:p>
      </dsp:txBody>
      <dsp:txXfrm>
        <a:off x="0" y="0"/>
        <a:ext cx="7765822" cy="1619250"/>
      </dsp:txXfrm>
    </dsp:sp>
    <dsp:sp modelId="{6D8A3489-5B66-4788-B803-A3837063624B}">
      <dsp:nvSpPr>
        <dsp:cNvPr id="0" name=""/>
        <dsp:cNvSpPr/>
      </dsp:nvSpPr>
      <dsp:spPr>
        <a:xfrm>
          <a:off x="0" y="1619250"/>
          <a:ext cx="7765822"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699B5-EB03-4EF0-974E-40A134111549}">
      <dsp:nvSpPr>
        <dsp:cNvPr id="0" name=""/>
        <dsp:cNvSpPr/>
      </dsp:nvSpPr>
      <dsp:spPr>
        <a:xfrm>
          <a:off x="0" y="1619250"/>
          <a:ext cx="7765822" cy="161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Although it is usually sporadic, sometimes epidemics seen following throat infection in winter months and skin infection in warm months.</a:t>
          </a:r>
        </a:p>
      </dsp:txBody>
      <dsp:txXfrm>
        <a:off x="0" y="1619250"/>
        <a:ext cx="7765822" cy="1619250"/>
      </dsp:txXfrm>
    </dsp:sp>
    <dsp:sp modelId="{6579EE6D-657E-4AB1-A653-D5BB0E6C6742}">
      <dsp:nvSpPr>
        <dsp:cNvPr id="0" name=""/>
        <dsp:cNvSpPr/>
      </dsp:nvSpPr>
      <dsp:spPr>
        <a:xfrm>
          <a:off x="0" y="3238500"/>
          <a:ext cx="7765822"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80388-E918-4875-95D5-1D7FF271D50F}">
      <dsp:nvSpPr>
        <dsp:cNvPr id="0" name=""/>
        <dsp:cNvSpPr/>
      </dsp:nvSpPr>
      <dsp:spPr>
        <a:xfrm>
          <a:off x="0" y="3238500"/>
          <a:ext cx="7765822" cy="161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Molecular mimicry, whereby circulating antibodies elicited by streptococcal antigens react with normal glomerular antigens leading to complement activation  considered as a probable mechanism of immunologic injury.</a:t>
          </a:r>
        </a:p>
      </dsp:txBody>
      <dsp:txXfrm>
        <a:off x="0" y="3238500"/>
        <a:ext cx="7765822" cy="1619250"/>
      </dsp:txXfrm>
    </dsp:sp>
    <dsp:sp modelId="{417A9270-88D5-4293-B820-9B348FBAED97}">
      <dsp:nvSpPr>
        <dsp:cNvPr id="0" name=""/>
        <dsp:cNvSpPr/>
      </dsp:nvSpPr>
      <dsp:spPr>
        <a:xfrm>
          <a:off x="0" y="4857750"/>
          <a:ext cx="7765822"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2F379-F084-435D-A9DF-C5E8C2BA75FE}">
      <dsp:nvSpPr>
        <dsp:cNvPr id="0" name=""/>
        <dsp:cNvSpPr/>
      </dsp:nvSpPr>
      <dsp:spPr>
        <a:xfrm>
          <a:off x="0" y="4857750"/>
          <a:ext cx="7765822" cy="161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Pathologically, the glomeruli appear enlarged and relatively bloodless and show a diffuse mesangial cell proliferation with polymorphonuclear leukocyte infiltration. Immunofluorescence microscopy reveals a pattern of “lumpy- bumpy” deposits of immunoglobulin and complement on the glomerular basement membrane and in the mesangium. </a:t>
          </a:r>
        </a:p>
      </dsp:txBody>
      <dsp:txXfrm>
        <a:off x="0" y="4857750"/>
        <a:ext cx="7765822" cy="1619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6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951869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444422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57615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62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031408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451790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456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78504F-A551-4DE0-9316-4DCD1D8CC752}" type="datetimeFigureOut">
              <a:rPr lang="en-US" smtClean="0"/>
              <a:t>11/11/2024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2054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160EA64-D806-43AC-9DF2-F8C432F32B4C}" type="datetimeFigureOut">
              <a:rPr lang="en-US" smtClean="0"/>
              <a:t>11/11/2024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122234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584084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11/11/2024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6479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79A011-0A45-3D64-40DA-4C898500091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F56DAAE-2EDC-5585-C92C-8D2EE8765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2375EEAB-CF44-2561-7C3F-5E4AA071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EBF3F095-162D-06E4-44EF-011A36061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E8FAC0-E87C-D70A-4362-6710534A4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36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81682C-216B-591C-5EE0-3F69CAE17E97}"/>
              </a:ext>
            </a:extLst>
          </p:cNvPr>
          <p:cNvSpPr/>
          <p:nvPr/>
        </p:nvSpPr>
        <p:spPr>
          <a:xfrm>
            <a:off x="1639957" y="1257992"/>
            <a:ext cx="8686800" cy="4616648"/>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Acute poststreptococcal glomerulonephritis and hemolytic uremic syndrome</a:t>
            </a:r>
          </a:p>
          <a:p>
            <a:pPr algn="ctr"/>
            <a:endParaRPr lang="en-US" sz="5400">
              <a:ln w="0"/>
              <a:solidFill>
                <a:schemeClr val="accent1"/>
              </a:solidFill>
              <a:effectLst>
                <a:outerShdw blurRad="38100" dist="25400" dir="5400000" algn="ctr" rotWithShape="0">
                  <a:srgbClr val="6E747A">
                    <a:alpha val="43000"/>
                  </a:srgbClr>
                </a:outerShdw>
              </a:effectLst>
            </a:endParaRPr>
          </a:p>
          <a:p>
            <a:pPr algn="ctr"/>
            <a:endParaRPr lang="en-US" sz="5400" b="0" cap="none" spc="0">
              <a:ln w="0"/>
              <a:solidFill>
                <a:schemeClr val="accent1"/>
              </a:solidFill>
              <a:effectLst>
                <a:outerShdw blurRad="38100" dist="25400" dir="5400000" algn="ctr" rotWithShape="0">
                  <a:srgbClr val="6E747A">
                    <a:alpha val="43000"/>
                  </a:srgbClr>
                </a:outerShdw>
              </a:effectLst>
            </a:endParaRPr>
          </a:p>
          <a:p>
            <a:r>
              <a:rPr lang="en-US" sz="2400">
                <a:ln w="0"/>
                <a:solidFill>
                  <a:schemeClr val="bg2">
                    <a:lumMod val="25000"/>
                  </a:schemeClr>
                </a:solidFill>
                <a:effectLst>
                  <a:outerShdw blurRad="38100" dist="25400" dir="5400000" algn="ctr" rotWithShape="0">
                    <a:srgbClr val="6E747A">
                      <a:alpha val="43000"/>
                    </a:srgbClr>
                  </a:outerShdw>
                </a:effectLst>
              </a:rPr>
              <a:t>Dr. Nihal Khalid Yaseen</a:t>
            </a:r>
            <a:endParaRPr lang="en-US" sz="2000" b="0" cap="none" spc="0" dirty="0">
              <a:ln w="0"/>
              <a:solidFill>
                <a:schemeClr val="bg2">
                  <a:lumMod val="25000"/>
                </a:schemeClr>
              </a:solidFill>
              <a:effectLst>
                <a:outerShdw blurRad="38100" dist="25400" dir="5400000" algn="ctr" rotWithShape="0">
                  <a:srgbClr val="6E747A">
                    <a:alpha val="43000"/>
                  </a:srgbClr>
                </a:outerShdw>
              </a:effectLst>
            </a:endParaRPr>
          </a:p>
        </p:txBody>
      </p:sp>
      <p:pic>
        <p:nvPicPr>
          <p:cNvPr id="3" name="Picture 2" descr="A microscope view of a pink and white cell&#10;&#10;Description automatically generated">
            <a:extLst>
              <a:ext uri="{FF2B5EF4-FFF2-40B4-BE49-F238E27FC236}">
                <a16:creationId xmlns:a16="http://schemas.microsoft.com/office/drawing/2014/main" id="{62E3984B-A6E5-D90F-2605-D5DF18AA84E8}"/>
              </a:ext>
            </a:extLst>
          </p:cNvPr>
          <p:cNvPicPr>
            <a:picLocks noChangeAspect="1"/>
          </p:cNvPicPr>
          <p:nvPr/>
        </p:nvPicPr>
        <p:blipFill>
          <a:blip r:embed="rId2"/>
          <a:stretch>
            <a:fillRect/>
          </a:stretch>
        </p:blipFill>
        <p:spPr>
          <a:xfrm>
            <a:off x="9393808" y="4429930"/>
            <a:ext cx="2095894" cy="1465488"/>
          </a:xfrm>
          <a:prstGeom prst="rect">
            <a:avLst/>
          </a:prstGeom>
        </p:spPr>
      </p:pic>
      <p:pic>
        <p:nvPicPr>
          <p:cNvPr id="5" name="Picture 4" descr="A microscope view of a cell&#10;&#10;Description automatically generated">
            <a:extLst>
              <a:ext uri="{FF2B5EF4-FFF2-40B4-BE49-F238E27FC236}">
                <a16:creationId xmlns:a16="http://schemas.microsoft.com/office/drawing/2014/main" id="{3E9F1760-50D7-2D55-0ECC-11E2A25AF9A3}"/>
              </a:ext>
            </a:extLst>
          </p:cNvPr>
          <p:cNvPicPr>
            <a:picLocks noChangeAspect="1"/>
          </p:cNvPicPr>
          <p:nvPr/>
        </p:nvPicPr>
        <p:blipFill>
          <a:blip r:embed="rId3"/>
          <a:srcRect b="12304"/>
          <a:stretch/>
        </p:blipFill>
        <p:spPr>
          <a:xfrm>
            <a:off x="7043057" y="4429930"/>
            <a:ext cx="2183702" cy="1444710"/>
          </a:xfrm>
          <a:prstGeom prst="rect">
            <a:avLst/>
          </a:prstGeom>
        </p:spPr>
      </p:pic>
    </p:spTree>
    <p:extLst>
      <p:ext uri="{BB962C8B-B14F-4D97-AF65-F5344CB8AC3E}">
        <p14:creationId xmlns:p14="http://schemas.microsoft.com/office/powerpoint/2010/main" val="312623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BB858-5655-310B-9B0E-0D52F05B6765}"/>
              </a:ext>
            </a:extLst>
          </p:cNvPr>
          <p:cNvSpPr/>
          <p:nvPr/>
        </p:nvSpPr>
        <p:spPr>
          <a:xfrm>
            <a:off x="717954" y="273831"/>
            <a:ext cx="310296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Treatment</a:t>
            </a:r>
          </a:p>
        </p:txBody>
      </p:sp>
      <p:sp>
        <p:nvSpPr>
          <p:cNvPr id="4" name="TextBox 3">
            <a:extLst>
              <a:ext uri="{FF2B5EF4-FFF2-40B4-BE49-F238E27FC236}">
                <a16:creationId xmlns:a16="http://schemas.microsoft.com/office/drawing/2014/main" id="{789A68FC-F3CF-38DC-CD57-B6F09A729A04}"/>
              </a:ext>
            </a:extLst>
          </p:cNvPr>
          <p:cNvSpPr txBox="1"/>
          <p:nvPr/>
        </p:nvSpPr>
        <p:spPr>
          <a:xfrm>
            <a:off x="586409" y="1166843"/>
            <a:ext cx="11072191" cy="3323987"/>
          </a:xfrm>
          <a:prstGeom prst="rect">
            <a:avLst/>
          </a:prstGeom>
          <a:noFill/>
        </p:spPr>
        <p:txBody>
          <a:bodyPr wrap="square">
            <a:spAutoFit/>
          </a:bodyPr>
          <a:lstStyle/>
          <a:p>
            <a:pPr marL="285750" indent="-285750">
              <a:buFont typeface="Courier New" panose="02070309020205020404" pitchFamily="49" charset="0"/>
              <a:buChar char="o"/>
            </a:pPr>
            <a:r>
              <a:rPr lang="en-US" sz="2400" dirty="0"/>
              <a:t>Treatment of hypertension with sodium and fluid restriction diuretics calcium channel antagonists, vasodilators, or angiotensin- converting enzyme inhibitors. </a:t>
            </a:r>
          </a:p>
          <a:p>
            <a:pPr marL="285750" indent="-285750">
              <a:buFont typeface="Courier New" panose="02070309020205020404" pitchFamily="49" charset="0"/>
              <a:buChar char="o"/>
            </a:pPr>
            <a:r>
              <a:rPr lang="en-US" sz="2400" dirty="0"/>
              <a:t>Treatment of acute kidney injury.</a:t>
            </a:r>
          </a:p>
          <a:p>
            <a:pPr marL="285750" indent="-285750">
              <a:buFont typeface="Courier New" panose="02070309020205020404" pitchFamily="49" charset="0"/>
              <a:buChar char="o"/>
            </a:pPr>
            <a:r>
              <a:rPr lang="en-US" sz="2400" dirty="0"/>
              <a:t>10- day course of penicillin to limit the spread of the nephritogenic organisms but have no effect on the natural history of APSGN. Family members of patients with APSGN, should be considered at risk and be cultured for group A β-hemolytic streptococci and treated if positive.</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362035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B6DFC-88E9-7F31-8A0F-FD47AB0F3E17}"/>
              </a:ext>
            </a:extLst>
          </p:cNvPr>
          <p:cNvSpPr txBox="1"/>
          <p:nvPr/>
        </p:nvSpPr>
        <p:spPr>
          <a:xfrm>
            <a:off x="540026" y="1267096"/>
            <a:ext cx="10793896" cy="4801314"/>
          </a:xfrm>
          <a:prstGeom prst="rect">
            <a:avLst/>
          </a:prstGeom>
          <a:noFill/>
        </p:spPr>
        <p:txBody>
          <a:bodyPr wrap="square">
            <a:spAutoFit/>
          </a:bodyPr>
          <a:lstStyle/>
          <a:p>
            <a:pPr marL="285750" indent="-285750">
              <a:buFont typeface="Courier New" panose="02070309020205020404" pitchFamily="49" charset="0"/>
              <a:buChar char="o"/>
            </a:pPr>
            <a:r>
              <a:rPr lang="en-US" dirty="0"/>
              <a:t>Fluid intake, urine and stool output, body weight, and serum chemistries should be monitored daily.</a:t>
            </a:r>
          </a:p>
          <a:p>
            <a:pPr marL="285750" indent="-285750">
              <a:buFont typeface="Courier New" panose="02070309020205020404" pitchFamily="49" charset="0"/>
              <a:buChar char="o"/>
            </a:pPr>
            <a:r>
              <a:rPr lang="en-US" dirty="0"/>
              <a:t>Hypovolemia require fluid resuscitation with crystalloids and vasopressors, </a:t>
            </a:r>
          </a:p>
          <a:p>
            <a:pPr marL="285750" indent="-285750">
              <a:buFont typeface="Courier New" panose="02070309020205020404" pitchFamily="49" charset="0"/>
              <a:buChar char="o"/>
            </a:pPr>
            <a:r>
              <a:rPr lang="en-US" dirty="0"/>
              <a:t>For obstructive nephropathy a urinary catheter might be placed. </a:t>
            </a:r>
          </a:p>
          <a:p>
            <a:pPr marL="285750" indent="-285750">
              <a:buFont typeface="Courier New" panose="02070309020205020404" pitchFamily="49" charset="0"/>
              <a:buChar char="o"/>
            </a:pPr>
            <a:r>
              <a:rPr lang="en-US" dirty="0"/>
              <a:t>Furosemide (2- 4 mg/kg) may be administered as a single IV dose. If there is no response to a diuretic challenge, diuretics should be discontinued, and fluid restriction is essential. Fluids should be limited to 400 mL/m2/24 </a:t>
            </a:r>
            <a:r>
              <a:rPr lang="en-US" dirty="0" err="1"/>
              <a:t>hr</a:t>
            </a:r>
            <a:r>
              <a:rPr lang="en-US" dirty="0"/>
              <a:t> (insensible losses) plus an amount of fluid equal to the urine output for that day and extrarenal (blood, GI tract) fluid losses. </a:t>
            </a:r>
          </a:p>
          <a:p>
            <a:pPr marL="285750" indent="-285750">
              <a:buFont typeface="Courier New" panose="02070309020205020404" pitchFamily="49" charset="0"/>
              <a:buChar char="o"/>
            </a:pPr>
            <a:r>
              <a:rPr lang="en-US" dirty="0"/>
              <a:t>Mild metabolic acidosis is common in AKI because of the retention of hydrogen ions, phosphate, and sulfate, but it rarely requires treatment. If acidosis is severe (arterial pH&lt; 7.15) then acidosis should be corrected partially by the IV bicarbonate to raise the arterial pH to 7.20 </a:t>
            </a:r>
          </a:p>
          <a:p>
            <a:pPr marL="285750" indent="-285750">
              <a:buFont typeface="Courier New" panose="02070309020205020404" pitchFamily="49" charset="0"/>
              <a:buChar char="o"/>
            </a:pPr>
            <a:r>
              <a:rPr lang="en-US" dirty="0"/>
              <a:t>Hypocalcemia is primarily treated by lowering the serum phosphorus level (low phosphate diet and phosphate binders). IV Calcium should not be given except in cases of tetany.</a:t>
            </a:r>
          </a:p>
          <a:p>
            <a:pPr marL="285750" indent="-285750">
              <a:buFont typeface="Courier New" panose="02070309020205020404" pitchFamily="49" charset="0"/>
              <a:buChar char="o"/>
            </a:pPr>
            <a:r>
              <a:rPr lang="en-US" dirty="0"/>
              <a:t>In AKI, rapid development of hyperkalemia (serum potassium level &gt;6 </a:t>
            </a:r>
            <a:r>
              <a:rPr lang="en-US" dirty="0" err="1"/>
              <a:t>mEq</a:t>
            </a:r>
            <a:r>
              <a:rPr lang="en-US" dirty="0"/>
              <a:t>/L) can lead to cardiac arrhythmia, cardiac arrest, and death. T he earliest electrocardiographic change seen in patients with developing hyperkalemia is the appearance of peaked T waves. This may be followed by widening of the QRS intervals, ST segment depression, ventricular arrhythmias, and cardiac arrest. </a:t>
            </a:r>
          </a:p>
          <a:p>
            <a:pPr marL="285750" indent="-285750">
              <a:buFont typeface="Courier New" panose="02070309020205020404" pitchFamily="49" charset="0"/>
              <a:buChar char="o"/>
            </a:pPr>
            <a:endParaRPr lang="en-US" dirty="0"/>
          </a:p>
        </p:txBody>
      </p:sp>
      <p:sp>
        <p:nvSpPr>
          <p:cNvPr id="4" name="Rectangle 3">
            <a:extLst>
              <a:ext uri="{FF2B5EF4-FFF2-40B4-BE49-F238E27FC236}">
                <a16:creationId xmlns:a16="http://schemas.microsoft.com/office/drawing/2014/main" id="{BBA02D8A-F1E6-E93C-2A34-7252172ADD13}"/>
              </a:ext>
            </a:extLst>
          </p:cNvPr>
          <p:cNvSpPr/>
          <p:nvPr/>
        </p:nvSpPr>
        <p:spPr>
          <a:xfrm>
            <a:off x="635263" y="343766"/>
            <a:ext cx="1018599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Management of acute kidney injury</a:t>
            </a:r>
          </a:p>
        </p:txBody>
      </p:sp>
    </p:spTree>
    <p:extLst>
      <p:ext uri="{BB962C8B-B14F-4D97-AF65-F5344CB8AC3E}">
        <p14:creationId xmlns:p14="http://schemas.microsoft.com/office/powerpoint/2010/main" val="9375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8BD1A3-BF1C-DAC1-317C-24C28EE83024}"/>
              </a:ext>
            </a:extLst>
          </p:cNvPr>
          <p:cNvSpPr/>
          <p:nvPr/>
        </p:nvSpPr>
        <p:spPr>
          <a:xfrm>
            <a:off x="500860" y="363283"/>
            <a:ext cx="779110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Treatment of hyperkalemia</a:t>
            </a:r>
          </a:p>
        </p:txBody>
      </p:sp>
      <p:sp>
        <p:nvSpPr>
          <p:cNvPr id="4" name="TextBox 3">
            <a:extLst>
              <a:ext uri="{FF2B5EF4-FFF2-40B4-BE49-F238E27FC236}">
                <a16:creationId xmlns:a16="http://schemas.microsoft.com/office/drawing/2014/main" id="{56E816B3-BE9A-EA16-1E8F-B42419BC6BA4}"/>
              </a:ext>
            </a:extLst>
          </p:cNvPr>
          <p:cNvSpPr txBox="1"/>
          <p:nvPr/>
        </p:nvSpPr>
        <p:spPr>
          <a:xfrm>
            <a:off x="187187" y="1443841"/>
            <a:ext cx="11817626" cy="4524315"/>
          </a:xfrm>
          <a:prstGeom prst="rect">
            <a:avLst/>
          </a:prstGeom>
          <a:noFill/>
        </p:spPr>
        <p:txBody>
          <a:bodyPr wrap="square">
            <a:spAutoFit/>
          </a:bodyPr>
          <a:lstStyle/>
          <a:p>
            <a:pPr marL="285750" indent="-285750" algn="just">
              <a:buFont typeface="Courier New" panose="02070309020205020404" pitchFamily="49" charset="0"/>
              <a:buChar char="o"/>
            </a:pPr>
            <a:r>
              <a:rPr lang="en-US" sz="2400" b="1" dirty="0"/>
              <a:t>Deplete body potassium stores</a:t>
            </a:r>
            <a:r>
              <a:rPr lang="en-US" sz="2400" dirty="0"/>
              <a:t>, all exogenous sources of potassium (dietary, IV fluids, total parenteral nutrition) should be eliminated. Exchange resin (Kayexalate), 1 g/ kg, should be given orally or by retention enema. These measures take several hours to take effect</a:t>
            </a:r>
          </a:p>
          <a:p>
            <a:pPr marL="285750" indent="-285750" algn="just">
              <a:buFont typeface="Courier New" panose="02070309020205020404" pitchFamily="49" charset="0"/>
              <a:buChar char="o"/>
            </a:pPr>
            <a:r>
              <a:rPr lang="en-US" sz="2400" b="1" dirty="0"/>
              <a:t>Emergency measures </a:t>
            </a:r>
            <a:r>
              <a:rPr lang="en-US" sz="2400" dirty="0"/>
              <a:t>taken for more severe elevations in serum potassium (&gt;7 </a:t>
            </a:r>
            <a:r>
              <a:rPr lang="en-US" sz="2400" dirty="0" err="1"/>
              <a:t>mEq</a:t>
            </a:r>
            <a:r>
              <a:rPr lang="en-US" sz="2400" dirty="0"/>
              <a:t>/L), especially if accompanied by electrocardiographic changes, include:- </a:t>
            </a:r>
          </a:p>
          <a:p>
            <a:pPr marL="742950" lvl="1" indent="-285750" algn="just">
              <a:buFont typeface="Arial" panose="020B0604020202020204" pitchFamily="34" charset="0"/>
              <a:buChar char="•"/>
            </a:pPr>
            <a:r>
              <a:rPr lang="en-US" sz="2400" dirty="0"/>
              <a:t>Calcium gluconate 10% solution, 100 mg/kg/dose (maximum 3,000 mg/dose) counteracts the potassium- induced increase in myocardial irritability. </a:t>
            </a:r>
          </a:p>
          <a:p>
            <a:pPr marL="742950" lvl="1" indent="-285750" algn="just">
              <a:buFont typeface="Arial" panose="020B0604020202020204" pitchFamily="34" charset="0"/>
              <a:buChar char="•"/>
            </a:pPr>
            <a:r>
              <a:rPr lang="en-US" sz="2400" dirty="0"/>
              <a:t>Sodium bicarbonate, 1- 2 </a:t>
            </a:r>
            <a:r>
              <a:rPr lang="en-US" sz="2400" dirty="0" err="1"/>
              <a:t>mEq</a:t>
            </a:r>
            <a:r>
              <a:rPr lang="en-US" sz="2400" dirty="0"/>
              <a:t>/kg IV, over 5- 10 minutes, shifting potassium from the extracellular to the intracellular compartment.</a:t>
            </a:r>
          </a:p>
          <a:p>
            <a:pPr marL="742950" lvl="1" indent="-285750" algn="just">
              <a:buFont typeface="Arial" panose="020B0604020202020204" pitchFamily="34" charset="0"/>
              <a:buChar char="•"/>
            </a:pPr>
            <a:r>
              <a:rPr lang="en-US" sz="2400" dirty="0"/>
              <a:t>Regular insulin, 0.1 units/kg, with glucose 50% solution, 1 mL/kg, over 1 hour, shifting potassium from the extracellular to the intracellular compartment </a:t>
            </a:r>
          </a:p>
          <a:p>
            <a:pPr marL="285750" indent="-285750" algn="just">
              <a:buFont typeface="Courier New" panose="02070309020205020404" pitchFamily="49" charset="0"/>
              <a:buChar char="o"/>
            </a:pPr>
            <a:r>
              <a:rPr lang="en-US" sz="2400" dirty="0"/>
              <a:t>Persistent hyperkalemia should be managed by dialysis. </a:t>
            </a:r>
            <a:endParaRPr lang="en-US" dirty="0"/>
          </a:p>
        </p:txBody>
      </p:sp>
    </p:spTree>
    <p:extLst>
      <p:ext uri="{BB962C8B-B14F-4D97-AF65-F5344CB8AC3E}">
        <p14:creationId xmlns:p14="http://schemas.microsoft.com/office/powerpoint/2010/main" val="399049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143000"/>
          </a:xfrm>
        </p:spPr>
        <p:txBody>
          <a:bodyPr>
            <a:normAutofit fontScale="90000"/>
          </a:bodyPr>
          <a:lstStyle/>
          <a:p>
            <a:br>
              <a:rPr lang="en-US" dirty="0"/>
            </a:b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3771" y="304800"/>
            <a:ext cx="1062445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19745" y="4953000"/>
            <a:ext cx="8001000" cy="523220"/>
          </a:xfrm>
          <a:prstGeom prst="rect">
            <a:avLst/>
          </a:prstGeom>
        </p:spPr>
        <p:txBody>
          <a:bodyPr wrap="square">
            <a:spAutoFit/>
          </a:bodyPr>
          <a:lstStyle/>
          <a:p>
            <a:r>
              <a:rPr lang="en-US" sz="2800" dirty="0">
                <a:solidFill>
                  <a:srgbClr val="464646"/>
                </a:solidFill>
                <a:ea typeface="+mj-ea"/>
                <a:cs typeface="+mj-cs"/>
              </a:rPr>
              <a:t>Early ECG changes showing Peaked T waves</a:t>
            </a:r>
            <a:endParaRPr lang="en-US" sz="2800" dirty="0"/>
          </a:p>
        </p:txBody>
      </p:sp>
    </p:spTree>
    <p:extLst>
      <p:ext uri="{BB962C8B-B14F-4D97-AF65-F5344CB8AC3E}">
        <p14:creationId xmlns:p14="http://schemas.microsoft.com/office/powerpoint/2010/main" val="62451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210F8-8E01-71FF-AD3F-1DFEBA51DC7C}"/>
              </a:ext>
            </a:extLst>
          </p:cNvPr>
          <p:cNvSpPr>
            <a:spLocks noGrp="1"/>
          </p:cNvSpPr>
          <p:nvPr>
            <p:ph idx="1"/>
          </p:nvPr>
        </p:nvSpPr>
        <p:spPr>
          <a:xfrm>
            <a:off x="481052" y="1351721"/>
            <a:ext cx="10849555" cy="6064501"/>
          </a:xfrm>
        </p:spPr>
        <p:txBody>
          <a:bodyPr>
            <a:normAutofit/>
          </a:bodyPr>
          <a:lstStyle/>
          <a:p>
            <a:r>
              <a:rPr lang="en-US" sz="2800" b="1" u="sng" dirty="0"/>
              <a:t>Indications for dialysis in AKI:-</a:t>
            </a:r>
          </a:p>
          <a:p>
            <a:pPr>
              <a:buFont typeface="Arial" panose="020B0604020202020204" pitchFamily="34" charset="0"/>
              <a:buChar char="•"/>
            </a:pPr>
            <a:r>
              <a:rPr lang="en-US" sz="2800" dirty="0"/>
              <a:t>Persistent hyperkalemia. </a:t>
            </a:r>
          </a:p>
          <a:p>
            <a:pPr>
              <a:buFont typeface="Arial" panose="020B0604020202020204" pitchFamily="34" charset="0"/>
              <a:buChar char="•"/>
            </a:pPr>
            <a:r>
              <a:rPr lang="en-US" sz="2800" dirty="0"/>
              <a:t>Severe metabolic acidosis unresponsive to medical management. </a:t>
            </a:r>
          </a:p>
          <a:p>
            <a:pPr>
              <a:buFont typeface="Arial" panose="020B0604020202020204" pitchFamily="34" charset="0"/>
              <a:buChar char="•"/>
            </a:pPr>
            <a:r>
              <a:rPr lang="en-US" sz="2800" dirty="0"/>
              <a:t>Uremia (encephalopathy, pericarditis, neuropathy) </a:t>
            </a:r>
          </a:p>
          <a:p>
            <a:pPr>
              <a:buFont typeface="Arial" panose="020B0604020202020204" pitchFamily="34" charset="0"/>
              <a:buChar char="•"/>
            </a:pPr>
            <a:r>
              <a:rPr lang="en-US" sz="2800" dirty="0"/>
              <a:t>Calcium: phosphorus imbalance, with </a:t>
            </a:r>
            <a:r>
              <a:rPr lang="en-US" sz="2800" dirty="0" err="1"/>
              <a:t>hypocalcemic</a:t>
            </a:r>
            <a:r>
              <a:rPr lang="en-US" sz="2800" dirty="0"/>
              <a:t> tetany that can not be controlled by other measures. </a:t>
            </a:r>
          </a:p>
        </p:txBody>
      </p:sp>
    </p:spTree>
    <p:extLst>
      <p:ext uri="{BB962C8B-B14F-4D97-AF65-F5344CB8AC3E}">
        <p14:creationId xmlns:p14="http://schemas.microsoft.com/office/powerpoint/2010/main" val="161341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01872B-33D7-8D32-3E1A-17A3535C362A}"/>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sz="4800" kern="1200" spc="-50" baseline="0" dirty="0">
                <a:solidFill>
                  <a:schemeClr val="tx1">
                    <a:lumMod val="75000"/>
                    <a:lumOff val="25000"/>
                  </a:schemeClr>
                </a:solidFill>
                <a:latin typeface="+mj-lt"/>
                <a:ea typeface="+mj-ea"/>
                <a:cs typeface="+mj-cs"/>
              </a:rPr>
              <a:t>Hemolytic Uremic Syndrome</a:t>
            </a:r>
          </a:p>
        </p:txBody>
      </p:sp>
      <p:pic>
        <p:nvPicPr>
          <p:cNvPr id="32" name="Picture 31" descr="A petri dish with some transparent capsules">
            <a:extLst>
              <a:ext uri="{FF2B5EF4-FFF2-40B4-BE49-F238E27FC236}">
                <a16:creationId xmlns:a16="http://schemas.microsoft.com/office/drawing/2014/main" id="{DC91225D-81A0-814B-F072-A97A2E9E82C5}"/>
              </a:ext>
            </a:extLst>
          </p:cNvPr>
          <p:cNvPicPr>
            <a:picLocks noChangeAspect="1"/>
          </p:cNvPicPr>
          <p:nvPr/>
        </p:nvPicPr>
        <p:blipFill>
          <a:blip r:embed="rId2"/>
          <a:srcRect l="27314" r="27465" b="1"/>
          <a:stretch/>
        </p:blipFill>
        <p:spPr>
          <a:xfrm>
            <a:off x="20" y="-12128"/>
            <a:ext cx="4654276" cy="6870127"/>
          </a:xfrm>
          <a:prstGeom prst="rect">
            <a:avLst/>
          </a:prstGeom>
        </p:spPr>
      </p:pic>
      <p:cxnSp>
        <p:nvCxnSpPr>
          <p:cNvPr id="33" name="Straight Connector 3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0D2AF1F-AD6D-68C7-BF94-8004E71CDB6E}"/>
              </a:ext>
            </a:extLst>
          </p:cNvPr>
          <p:cNvSpPr>
            <a:spLocks noGrp="1"/>
          </p:cNvSpPr>
          <p:nvPr>
            <p:ph type="body" sz="half" idx="2"/>
          </p:nvPr>
        </p:nvSpPr>
        <p:spPr>
          <a:xfrm>
            <a:off x="5181601" y="2198914"/>
            <a:ext cx="6368142" cy="3670180"/>
          </a:xfrm>
        </p:spPr>
        <p:txBody>
          <a:bodyPr vert="horz" lIns="0" tIns="45720" rIns="0" bIns="45720" rtlCol="0">
            <a:normAutofit/>
          </a:bodyPr>
          <a:lstStyle/>
          <a:p>
            <a:endParaRPr lang="en-US" dirty="0">
              <a:solidFill>
                <a:schemeClr val="tx1">
                  <a:lumMod val="75000"/>
                  <a:lumOff val="25000"/>
                </a:schemeClr>
              </a:solidFill>
            </a:endParaRPr>
          </a:p>
        </p:txBody>
      </p:sp>
      <p:pic>
        <p:nvPicPr>
          <p:cNvPr id="5" name="Picture 4" descr="Close-up of bacteria&#10;&#10;Description automatically generated">
            <a:extLst>
              <a:ext uri="{FF2B5EF4-FFF2-40B4-BE49-F238E27FC236}">
                <a16:creationId xmlns:a16="http://schemas.microsoft.com/office/drawing/2014/main" id="{E37E3876-3E90-F640-A923-87A7B06C482C}"/>
              </a:ext>
            </a:extLst>
          </p:cNvPr>
          <p:cNvPicPr>
            <a:picLocks noChangeAspect="1"/>
          </p:cNvPicPr>
          <p:nvPr/>
        </p:nvPicPr>
        <p:blipFill>
          <a:blip r:embed="rId3"/>
          <a:stretch>
            <a:fillRect/>
          </a:stretch>
        </p:blipFill>
        <p:spPr>
          <a:xfrm>
            <a:off x="5181600" y="2198428"/>
            <a:ext cx="6368143" cy="3670178"/>
          </a:xfrm>
          <a:prstGeom prst="rect">
            <a:avLst/>
          </a:prstGeom>
        </p:spPr>
      </p:pic>
    </p:spTree>
    <p:extLst>
      <p:ext uri="{BB962C8B-B14F-4D97-AF65-F5344CB8AC3E}">
        <p14:creationId xmlns:p14="http://schemas.microsoft.com/office/powerpoint/2010/main" val="305031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415DAD-E166-ADA4-81F6-53AA5697F43E}"/>
              </a:ext>
            </a:extLst>
          </p:cNvPr>
          <p:cNvSpPr txBox="1"/>
          <p:nvPr/>
        </p:nvSpPr>
        <p:spPr>
          <a:xfrm>
            <a:off x="556592" y="675371"/>
            <a:ext cx="11121886" cy="4724370"/>
          </a:xfrm>
          <a:prstGeom prst="rect">
            <a:avLst/>
          </a:prstGeom>
          <a:noFill/>
        </p:spPr>
        <p:txBody>
          <a:bodyPr wrap="square">
            <a:spAutoFit/>
          </a:bodyPr>
          <a:lstStyle/>
          <a:p>
            <a:pPr>
              <a:spcAft>
                <a:spcPts val="600"/>
              </a:spcAft>
            </a:pPr>
            <a:r>
              <a:rPr lang="en-US" sz="2000" b="1" u="sng" dirty="0"/>
              <a:t>Hemolytic- uremic syndrome (HUS)</a:t>
            </a:r>
            <a:r>
              <a:rPr lang="en-US" sz="2000" dirty="0"/>
              <a:t> is a common cause of community- acquired acute kidney injury in young children. It is the most common form of thrombotic microangiopathy (TMA) in children.</a:t>
            </a:r>
          </a:p>
          <a:p>
            <a:pPr>
              <a:spcAft>
                <a:spcPts val="600"/>
              </a:spcAft>
            </a:pPr>
            <a:endParaRPr lang="en-US" sz="2000" dirty="0"/>
          </a:p>
          <a:p>
            <a:pPr>
              <a:spcAft>
                <a:spcPts val="600"/>
              </a:spcAft>
            </a:pPr>
            <a:r>
              <a:rPr lang="en-US" sz="2000" dirty="0"/>
              <a:t>Shiga toxin–producing Escherichia coli (STEC), O157:H7 which causes prodromal acute enteritis and is commonly termed STEC- HUS or diarrhea-associated HUS which is commonly is transmitted by undercooked meat or unpasteurized milk and apple cider. Local outbreaks have followed the ingestion of undercooked, contaminated foods or water supplies.</a:t>
            </a:r>
          </a:p>
          <a:p>
            <a:pPr>
              <a:spcAft>
                <a:spcPts val="600"/>
              </a:spcAft>
            </a:pPr>
            <a:endParaRPr lang="en-US" sz="2000" dirty="0"/>
          </a:p>
          <a:p>
            <a:r>
              <a:rPr lang="en-US" sz="2000" dirty="0"/>
              <a:t>Hemolytic uremic syndrome (HUS) is characterized by the triad  of :</a:t>
            </a:r>
          </a:p>
          <a:p>
            <a:pPr marL="457200" indent="-457200">
              <a:buFont typeface="+mj-lt"/>
              <a:buAutoNum type="arabicPeriod"/>
            </a:pPr>
            <a:r>
              <a:rPr lang="en-US" sz="2000" dirty="0"/>
              <a:t> Microangiopathic hemolytic anemia,</a:t>
            </a:r>
          </a:p>
          <a:p>
            <a:pPr marL="457200" indent="-457200">
              <a:buFont typeface="+mj-lt"/>
              <a:buAutoNum type="arabicPeriod"/>
            </a:pPr>
            <a:r>
              <a:rPr lang="en-US" sz="2000" dirty="0"/>
              <a:t> Thrombocytopenia, </a:t>
            </a:r>
          </a:p>
          <a:p>
            <a:pPr marL="457200" indent="-457200">
              <a:buFont typeface="+mj-lt"/>
              <a:buAutoNum type="arabicPeriod"/>
            </a:pPr>
            <a:r>
              <a:rPr lang="en-US" sz="2000" dirty="0"/>
              <a:t>And acute kidney injury (AKI). </a:t>
            </a:r>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342367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D1B6-6E3A-D95F-2BB1-F279188884B9}"/>
              </a:ext>
            </a:extLst>
          </p:cNvPr>
          <p:cNvSpPr>
            <a:spLocks noGrp="1"/>
          </p:cNvSpPr>
          <p:nvPr>
            <p:ph type="title"/>
          </p:nvPr>
        </p:nvSpPr>
        <p:spPr/>
        <p:txBody>
          <a:bodyPr>
            <a:normAutofit/>
          </a:bodyPr>
          <a:lstStyle/>
          <a:p>
            <a:r>
              <a:rPr lang="en-US" sz="3200" dirty="0"/>
              <a:t>HUS may also occur unrelated to STEC infection (atypical HUS):</a:t>
            </a:r>
            <a:br>
              <a:rPr lang="en-US" sz="3200" dirty="0"/>
            </a:br>
            <a:endParaRPr lang="en-US" dirty="0"/>
          </a:p>
        </p:txBody>
      </p:sp>
      <p:sp>
        <p:nvSpPr>
          <p:cNvPr id="3" name="Content Placeholder 2">
            <a:extLst>
              <a:ext uri="{FF2B5EF4-FFF2-40B4-BE49-F238E27FC236}">
                <a16:creationId xmlns:a16="http://schemas.microsoft.com/office/drawing/2014/main" id="{77F13F64-EB39-442B-4109-87AA282CACBE}"/>
              </a:ext>
            </a:extLst>
          </p:cNvPr>
          <p:cNvSpPr>
            <a:spLocks noGrp="1"/>
          </p:cNvSpPr>
          <p:nvPr>
            <p:ph idx="1"/>
          </p:nvPr>
        </p:nvSpPr>
        <p:spPr/>
        <p:txBody>
          <a:bodyPr/>
          <a:lstStyle/>
          <a:p>
            <a:pPr marL="457200" indent="-457200">
              <a:buFont typeface="+mj-lt"/>
              <a:buAutoNum type="arabicPeriod"/>
            </a:pPr>
            <a:r>
              <a:rPr lang="en-US" dirty="0"/>
              <a:t>Infection with streptococcus pneumoniae or HIV has been associated with non-STEC-HUS.</a:t>
            </a:r>
          </a:p>
          <a:p>
            <a:pPr marL="457200" indent="-457200">
              <a:buFont typeface="+mj-lt"/>
              <a:buAutoNum type="arabicPeriod"/>
            </a:pPr>
            <a:r>
              <a:rPr lang="en-US" dirty="0"/>
              <a:t>Genetic and acquired defects in complement function.</a:t>
            </a:r>
          </a:p>
          <a:p>
            <a:pPr marL="457200" indent="-457200">
              <a:buFont typeface="+mj-lt"/>
              <a:buAutoNum type="arabicPeriod"/>
            </a:pPr>
            <a:r>
              <a:rPr lang="en-US" dirty="0"/>
              <a:t>Medications.</a:t>
            </a:r>
          </a:p>
          <a:p>
            <a:pPr marL="457200" indent="-457200">
              <a:buFont typeface="+mj-lt"/>
              <a:buAutoNum type="arabicPeriod"/>
            </a:pPr>
            <a:r>
              <a:rPr lang="en-US" dirty="0"/>
              <a:t>Malignancy and bone marrow transplant.</a:t>
            </a:r>
          </a:p>
          <a:p>
            <a:pPr marL="457200" indent="-457200">
              <a:buFont typeface="+mj-lt"/>
              <a:buAutoNum type="arabicPeriod"/>
            </a:pPr>
            <a:r>
              <a:rPr lang="en-US" dirty="0"/>
              <a:t>Systemic lupus erythematosus.</a:t>
            </a:r>
          </a:p>
          <a:p>
            <a:pPr marL="457200" indent="-457200">
              <a:buFont typeface="+mj-lt"/>
              <a:buAutoNum type="arabicPeriod"/>
            </a:pPr>
            <a:r>
              <a:rPr lang="en-US" dirty="0"/>
              <a:t> Pregnancy.</a:t>
            </a:r>
          </a:p>
        </p:txBody>
      </p:sp>
    </p:spTree>
    <p:extLst>
      <p:ext uri="{BB962C8B-B14F-4D97-AF65-F5344CB8AC3E}">
        <p14:creationId xmlns:p14="http://schemas.microsoft.com/office/powerpoint/2010/main" val="108384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ADEA-84E6-0D55-5BEB-2BC9BFB7FBEF}"/>
              </a:ext>
            </a:extLst>
          </p:cNvPr>
          <p:cNvSpPr>
            <a:spLocks noGrp="1"/>
          </p:cNvSpPr>
          <p:nvPr>
            <p:ph type="title"/>
          </p:nvPr>
        </p:nvSpPr>
        <p:spPr/>
        <p:txBody>
          <a:bodyPr/>
          <a:lstStyle/>
          <a:p>
            <a:r>
              <a:rPr lang="en-US" dirty="0"/>
              <a:t>Clinical manifestations</a:t>
            </a:r>
          </a:p>
        </p:txBody>
      </p:sp>
      <p:sp>
        <p:nvSpPr>
          <p:cNvPr id="3" name="Content Placeholder 2">
            <a:extLst>
              <a:ext uri="{FF2B5EF4-FFF2-40B4-BE49-F238E27FC236}">
                <a16:creationId xmlns:a16="http://schemas.microsoft.com/office/drawing/2014/main" id="{4A76273B-6FCF-1A97-791E-E92015D14F6D}"/>
              </a:ext>
            </a:extLst>
          </p:cNvPr>
          <p:cNvSpPr>
            <a:spLocks noGrp="1"/>
          </p:cNvSpPr>
          <p:nvPr>
            <p:ph idx="1"/>
          </p:nvPr>
        </p:nvSpPr>
        <p:spPr>
          <a:xfrm>
            <a:off x="586409" y="2305879"/>
            <a:ext cx="10704443" cy="6202016"/>
          </a:xfrm>
        </p:spPr>
        <p:txBody>
          <a:bodyPr>
            <a:normAutofit/>
          </a:bodyPr>
          <a:lstStyle/>
          <a:p>
            <a:r>
              <a:rPr lang="en-US" dirty="0"/>
              <a:t>HUS is most common in preschool- and school- age children. </a:t>
            </a:r>
          </a:p>
          <a:p>
            <a:r>
              <a:rPr lang="en-US" dirty="0"/>
              <a:t>The onset occurs 5- 7 days after the onset of gastroenteritis with fever, vomiting, abdominal pain, and diarrhea. The diarrhea is often bloody but not necessarily so. </a:t>
            </a:r>
          </a:p>
          <a:p>
            <a:r>
              <a:rPr lang="en-US" dirty="0"/>
              <a:t>After the prodromal illness, which can be mild, the sudden onset of pallor, petechiae, weakness, and lethargy heralds the onset of HUS, due to microangiopathic hemolytic anemia and thrombocytopenia.</a:t>
            </a:r>
          </a:p>
          <a:p>
            <a:r>
              <a:rPr lang="en-US" dirty="0"/>
              <a:t>Oliguria can be present in early stages but may be masked by ongoing diarrhea because the prodromal enteritis often overlaps the onset of HUS, particularly with ingestion of large doses of toxin. </a:t>
            </a:r>
          </a:p>
          <a:p>
            <a:r>
              <a:rPr lang="en-US" dirty="0"/>
              <a:t>HUS can be relatively mild or can progress to a severe and fatal multisystem disease. </a:t>
            </a:r>
          </a:p>
        </p:txBody>
      </p:sp>
    </p:spTree>
    <p:extLst>
      <p:ext uri="{BB962C8B-B14F-4D97-AF65-F5344CB8AC3E}">
        <p14:creationId xmlns:p14="http://schemas.microsoft.com/office/powerpoint/2010/main" val="209168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169F17-D50A-D61B-FD20-55FC14A7AE3F}"/>
              </a:ext>
            </a:extLst>
          </p:cNvPr>
          <p:cNvSpPr txBox="1"/>
          <p:nvPr/>
        </p:nvSpPr>
        <p:spPr>
          <a:xfrm>
            <a:off x="437321" y="920621"/>
            <a:ext cx="10754140" cy="5016758"/>
          </a:xfrm>
          <a:prstGeom prst="rect">
            <a:avLst/>
          </a:prstGeom>
          <a:noFill/>
        </p:spPr>
        <p:txBody>
          <a:bodyPr wrap="square">
            <a:spAutoFit/>
          </a:bodyPr>
          <a:lstStyle/>
          <a:p>
            <a:r>
              <a:rPr lang="en-US" sz="3200" b="1" u="sng" dirty="0"/>
              <a:t>Kidney insufficiency </a:t>
            </a:r>
            <a:r>
              <a:rPr lang="en-US" sz="3200" dirty="0"/>
              <a:t>can be mild but also can rapidly evolve into severe oliguric or anuric kidney failure. </a:t>
            </a:r>
          </a:p>
          <a:p>
            <a:r>
              <a:rPr lang="en-US" sz="3200" b="1" u="sng" dirty="0"/>
              <a:t>Heart failure </a:t>
            </a:r>
            <a:r>
              <a:rPr lang="en-US" sz="3200" dirty="0"/>
              <a:t>from volume overload, hypertension, pericarditis, arrhythmias, and severe anemia </a:t>
            </a:r>
          </a:p>
          <a:p>
            <a:r>
              <a:rPr lang="en-US" sz="3200" b="1" u="sng" dirty="0"/>
              <a:t>CNS involvement</a:t>
            </a:r>
            <a:r>
              <a:rPr lang="en-US" sz="3200" dirty="0"/>
              <a:t>; resulting from focal ischemia secondary to microvascular CNS thrombosis or hypertension;  causes irritability, lethargy, seizures.</a:t>
            </a:r>
          </a:p>
          <a:p>
            <a:r>
              <a:rPr lang="en-US" sz="3200" b="1" u="sng" dirty="0"/>
              <a:t>Intestinal complications </a:t>
            </a:r>
            <a:r>
              <a:rPr lang="en-US" sz="3200" dirty="0"/>
              <a:t>include severe inflammatory colitis, ischemic enteritis, bowel perforation, intussusception, and pancreatitis. </a:t>
            </a:r>
          </a:p>
        </p:txBody>
      </p:sp>
      <p:sp>
        <p:nvSpPr>
          <p:cNvPr id="4" name="Rectangle 3">
            <a:extLst>
              <a:ext uri="{FF2B5EF4-FFF2-40B4-BE49-F238E27FC236}">
                <a16:creationId xmlns:a16="http://schemas.microsoft.com/office/drawing/2014/main" id="{D5B8A875-9DF6-DAD2-4CA0-F08B7CE0B790}"/>
              </a:ext>
            </a:extLst>
          </p:cNvPr>
          <p:cNvSpPr/>
          <p:nvPr/>
        </p:nvSpPr>
        <p:spPr>
          <a:xfrm>
            <a:off x="826767" y="94927"/>
            <a:ext cx="415754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Complications</a:t>
            </a:r>
          </a:p>
        </p:txBody>
      </p:sp>
    </p:spTree>
    <p:extLst>
      <p:ext uri="{BB962C8B-B14F-4D97-AF65-F5344CB8AC3E}">
        <p14:creationId xmlns:p14="http://schemas.microsoft.com/office/powerpoint/2010/main" val="298691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1D804-6E14-4ACE-2EE6-CD2F12013077}"/>
              </a:ext>
            </a:extLst>
          </p:cNvPr>
          <p:cNvSpPr>
            <a:spLocks noGrp="1"/>
          </p:cNvSpPr>
          <p:nvPr>
            <p:ph type="title"/>
          </p:nvPr>
        </p:nvSpPr>
        <p:spPr>
          <a:xfrm>
            <a:off x="965030" y="963997"/>
            <a:ext cx="3254691" cy="4938361"/>
          </a:xfrm>
        </p:spPr>
        <p:txBody>
          <a:bodyPr anchor="ctr">
            <a:normAutofit/>
          </a:bodyPr>
          <a:lstStyle/>
          <a:p>
            <a:pPr algn="r"/>
            <a:r>
              <a:rPr lang="en-US" sz="6000" dirty="0"/>
              <a:t>Learning objectives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00BC10-47FE-B344-C37D-64D4994D14AB}"/>
              </a:ext>
            </a:extLst>
          </p:cNvPr>
          <p:cNvSpPr>
            <a:spLocks noGrp="1"/>
          </p:cNvSpPr>
          <p:nvPr>
            <p:ph idx="1"/>
          </p:nvPr>
        </p:nvSpPr>
        <p:spPr>
          <a:xfrm>
            <a:off x="5134882" y="963507"/>
            <a:ext cx="6633047" cy="4938851"/>
          </a:xfrm>
        </p:spPr>
        <p:txBody>
          <a:bodyPr anchor="ctr">
            <a:normAutofit/>
          </a:bodyPr>
          <a:lstStyle/>
          <a:p>
            <a:pPr>
              <a:buFont typeface="Wingdings" panose="05000000000000000000" pitchFamily="2" charset="2"/>
              <a:buChar char="§"/>
            </a:pPr>
            <a:r>
              <a:rPr lang="en-US" sz="1800" dirty="0"/>
              <a:t> </a:t>
            </a:r>
            <a:r>
              <a:rPr lang="en-US" sz="2400" dirty="0"/>
              <a:t>To identify definition and mechanism of various types of hematuria in children.</a:t>
            </a:r>
          </a:p>
          <a:p>
            <a:pPr>
              <a:buFont typeface="Wingdings" panose="05000000000000000000" pitchFamily="2" charset="2"/>
              <a:buChar char="§"/>
            </a:pPr>
            <a:r>
              <a:rPr lang="en-US" sz="2400" dirty="0"/>
              <a:t>To understand the mechanism of two common post infectious causes of hematuria and renal injury in children, namely the poststreptococcal glomerulonephritis and the hemolytic uremic syndrome.</a:t>
            </a:r>
          </a:p>
          <a:p>
            <a:pPr>
              <a:buFont typeface="Wingdings" panose="05000000000000000000" pitchFamily="2" charset="2"/>
              <a:buChar char="§"/>
            </a:pPr>
            <a:r>
              <a:rPr lang="en-US" sz="2400" dirty="0"/>
              <a:t>To illustrate the clinical presentation of APSGN and HUS.</a:t>
            </a:r>
          </a:p>
          <a:p>
            <a:pPr>
              <a:buFont typeface="Wingdings" panose="05000000000000000000" pitchFamily="2" charset="2"/>
              <a:buChar char="§"/>
            </a:pPr>
            <a:r>
              <a:rPr lang="en-US" sz="2400" dirty="0"/>
              <a:t>To learn management of APSGN and HUS. </a:t>
            </a:r>
          </a:p>
          <a:p>
            <a:pPr>
              <a:buFont typeface="Wingdings" panose="05000000000000000000" pitchFamily="2" charset="2"/>
              <a:buChar char="§"/>
            </a:pPr>
            <a:r>
              <a:rPr lang="en-US" sz="2400" dirty="0"/>
              <a:t>To explain the prognosis of APSGN and HUS.</a:t>
            </a:r>
          </a:p>
        </p:txBody>
      </p:sp>
    </p:spTree>
    <p:extLst>
      <p:ext uri="{BB962C8B-B14F-4D97-AF65-F5344CB8AC3E}">
        <p14:creationId xmlns:p14="http://schemas.microsoft.com/office/powerpoint/2010/main" val="366668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Differential Diagnoses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4742016" y="605896"/>
            <a:ext cx="6413663" cy="5646208"/>
          </a:xfrm>
        </p:spPr>
        <p:txBody>
          <a:bodyPr anchor="ctr">
            <a:normAutofit/>
          </a:bodyPr>
          <a:lstStyle/>
          <a:p>
            <a:pPr marL="0" indent="0">
              <a:buNone/>
            </a:pPr>
            <a:endParaRPr lang="en-US" dirty="0"/>
          </a:p>
          <a:p>
            <a:r>
              <a:rPr lang="en-US" sz="2400" b="1" u="sng" dirty="0">
                <a:solidFill>
                  <a:schemeClr val="tx1"/>
                </a:solidFill>
              </a:rPr>
              <a:t>Other microangiopathies: </a:t>
            </a:r>
            <a:r>
              <a:rPr lang="en-US" sz="2400" dirty="0">
                <a:solidFill>
                  <a:schemeClr val="tx1"/>
                </a:solidFill>
              </a:rPr>
              <a:t>Thrombotic Thrombocytopenic Purpura (TTP), DIC, malignant hypertension. </a:t>
            </a:r>
          </a:p>
          <a:p>
            <a:r>
              <a:rPr lang="en-US" sz="2400" b="1" u="sng" dirty="0">
                <a:solidFill>
                  <a:schemeClr val="tx1"/>
                </a:solidFill>
              </a:rPr>
              <a:t>Other causes of renal insufficiency and hematuria</a:t>
            </a:r>
            <a:r>
              <a:rPr lang="en-US" sz="2400" dirty="0">
                <a:solidFill>
                  <a:schemeClr val="tx1"/>
                </a:solidFill>
              </a:rPr>
              <a:t>: SLE, bilateral renal vein thrombosis</a:t>
            </a:r>
          </a:p>
          <a:p>
            <a:endParaRPr lang="en-US" dirty="0"/>
          </a:p>
        </p:txBody>
      </p:sp>
    </p:spTree>
    <p:extLst>
      <p:ext uri="{BB962C8B-B14F-4D97-AF65-F5344CB8AC3E}">
        <p14:creationId xmlns:p14="http://schemas.microsoft.com/office/powerpoint/2010/main" val="406345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547-A610-DFB0-63C3-8D452D60A493}"/>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4D17322D-70B0-7FCB-5A23-796D3C581ACD}"/>
              </a:ext>
            </a:extLst>
          </p:cNvPr>
          <p:cNvSpPr>
            <a:spLocks noGrp="1"/>
          </p:cNvSpPr>
          <p:nvPr>
            <p:ph idx="1"/>
          </p:nvPr>
        </p:nvSpPr>
        <p:spPr/>
        <p:txBody>
          <a:bodyPr>
            <a:normAutofit/>
          </a:bodyPr>
          <a:lstStyle/>
          <a:p>
            <a:pPr>
              <a:buFont typeface="Courier New" panose="02070309020205020404" pitchFamily="49" charset="0"/>
              <a:buChar char="o"/>
            </a:pPr>
            <a:r>
              <a:rPr lang="en-US" dirty="0"/>
              <a:t>CBC with smear showing microangiopathic hemolytic anemia with schistocytes, thrombocytopenia, and leukocytosis. </a:t>
            </a:r>
          </a:p>
          <a:p>
            <a:pPr>
              <a:buFont typeface="Courier New" panose="02070309020205020404" pitchFamily="49" charset="0"/>
              <a:buChar char="o"/>
            </a:pPr>
            <a:r>
              <a:rPr lang="en-US" dirty="0"/>
              <a:t>PT and PTT are usually normal.</a:t>
            </a:r>
          </a:p>
          <a:p>
            <a:pPr>
              <a:buFont typeface="Courier New" panose="02070309020205020404" pitchFamily="49" charset="0"/>
              <a:buChar char="o"/>
            </a:pPr>
            <a:r>
              <a:rPr lang="en-US" dirty="0"/>
              <a:t> The Coombs test is negative.</a:t>
            </a:r>
          </a:p>
          <a:p>
            <a:pPr>
              <a:buFont typeface="Courier New" panose="02070309020205020404" pitchFamily="49" charset="0"/>
              <a:buChar char="o"/>
            </a:pPr>
            <a:r>
              <a:rPr lang="en-US" dirty="0"/>
              <a:t> Urinalysis typically shows microscopic hematuria and low- grade proteinuria. </a:t>
            </a:r>
          </a:p>
          <a:p>
            <a:pPr>
              <a:buFont typeface="Courier New" panose="02070309020205020404" pitchFamily="49" charset="0"/>
              <a:buChar char="o"/>
            </a:pPr>
            <a:r>
              <a:rPr lang="en-US" dirty="0"/>
              <a:t>Elevations in serum BUN and creatinine </a:t>
            </a:r>
          </a:p>
          <a:p>
            <a:pPr>
              <a:buFont typeface="Courier New" panose="02070309020205020404" pitchFamily="49" charset="0"/>
              <a:buChar char="o"/>
            </a:pPr>
            <a:r>
              <a:rPr lang="en-US" dirty="0"/>
              <a:t>The stool culture may be negative in patients who have diarrhea- associated HUS. </a:t>
            </a:r>
          </a:p>
        </p:txBody>
      </p:sp>
    </p:spTree>
    <p:extLst>
      <p:ext uri="{BB962C8B-B14F-4D97-AF65-F5344CB8AC3E}">
        <p14:creationId xmlns:p14="http://schemas.microsoft.com/office/powerpoint/2010/main" val="263823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blood cell&#10;&#10;Description automatically generated">
            <a:extLst>
              <a:ext uri="{FF2B5EF4-FFF2-40B4-BE49-F238E27FC236}">
                <a16:creationId xmlns:a16="http://schemas.microsoft.com/office/drawing/2014/main" id="{C7C9D18A-13B4-1819-8DE4-7CB4CA1C993D}"/>
              </a:ext>
            </a:extLst>
          </p:cNvPr>
          <p:cNvPicPr>
            <a:picLocks noChangeAspect="1"/>
          </p:cNvPicPr>
          <p:nvPr/>
        </p:nvPicPr>
        <p:blipFill>
          <a:blip r:embed="rId2"/>
          <a:stretch>
            <a:fillRect/>
          </a:stretch>
        </p:blipFill>
        <p:spPr>
          <a:xfrm>
            <a:off x="2235288" y="905933"/>
            <a:ext cx="7753427" cy="5039728"/>
          </a:xfrm>
          <a:prstGeom prst="rect">
            <a:avLst/>
          </a:prstGeom>
        </p:spPr>
      </p:pic>
    </p:spTree>
    <p:extLst>
      <p:ext uri="{BB962C8B-B14F-4D97-AF65-F5344CB8AC3E}">
        <p14:creationId xmlns:p14="http://schemas.microsoft.com/office/powerpoint/2010/main" val="184896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DDFE-823D-2720-AC74-8E790F073D31}"/>
              </a:ext>
            </a:extLst>
          </p:cNvPr>
          <p:cNvSpPr>
            <a:spLocks noGrp="1"/>
          </p:cNvSpPr>
          <p:nvPr>
            <p:ph type="title"/>
          </p:nvPr>
        </p:nvSpPr>
        <p:spPr>
          <a:xfrm>
            <a:off x="4595855" y="159382"/>
            <a:ext cx="10058400" cy="1450757"/>
          </a:xfrm>
        </p:spPr>
        <p:txBody>
          <a:bodyPr/>
          <a:lstStyle/>
          <a:p>
            <a:r>
              <a:rPr lang="en-US" dirty="0"/>
              <a:t>Treatment</a:t>
            </a:r>
          </a:p>
        </p:txBody>
      </p:sp>
      <p:sp>
        <p:nvSpPr>
          <p:cNvPr id="3" name="Content Placeholder 2">
            <a:extLst>
              <a:ext uri="{FF2B5EF4-FFF2-40B4-BE49-F238E27FC236}">
                <a16:creationId xmlns:a16="http://schemas.microsoft.com/office/drawing/2014/main" id="{68C0F4CF-EC87-AF2A-50F1-F3F888E4E920}"/>
              </a:ext>
            </a:extLst>
          </p:cNvPr>
          <p:cNvSpPr>
            <a:spLocks noGrp="1"/>
          </p:cNvSpPr>
          <p:nvPr>
            <p:ph idx="1"/>
          </p:nvPr>
        </p:nvSpPr>
        <p:spPr>
          <a:xfrm>
            <a:off x="286579" y="2017643"/>
            <a:ext cx="11459818" cy="6042991"/>
          </a:xfrm>
        </p:spPr>
        <p:txBody>
          <a:bodyPr>
            <a:normAutofit/>
          </a:bodyPr>
          <a:lstStyle/>
          <a:p>
            <a:r>
              <a:rPr lang="en-US" sz="2400" dirty="0"/>
              <a:t>Careful management of fluid and electrolytes.</a:t>
            </a:r>
          </a:p>
          <a:p>
            <a:r>
              <a:rPr lang="en-US" sz="2400" dirty="0"/>
              <a:t>Control of hypertension.</a:t>
            </a:r>
          </a:p>
          <a:p>
            <a:r>
              <a:rPr lang="en-US" sz="2400" dirty="0"/>
              <a:t>Early institution of dialysis if the patient becomes significantly oliguric or anuric. </a:t>
            </a:r>
          </a:p>
          <a:p>
            <a:r>
              <a:rPr lang="en-US" sz="2400" dirty="0"/>
              <a:t>Packed red blood cell transfusion if necessary. </a:t>
            </a:r>
          </a:p>
          <a:p>
            <a:r>
              <a:rPr lang="en-US" sz="2400" dirty="0"/>
              <a:t>Platelets are generally not recommended, because they are rapidly consumed by the active coagulation and theoretically can worsen the clinical course. </a:t>
            </a:r>
          </a:p>
          <a:p>
            <a:r>
              <a:rPr lang="en-US" sz="2400" dirty="0"/>
              <a:t>Antibiotic therapy to clear enteric toxigenic organisms (STEC) can result in increased toxin release, potentially exacerbating the disease.</a:t>
            </a:r>
          </a:p>
        </p:txBody>
      </p:sp>
    </p:spTree>
    <p:extLst>
      <p:ext uri="{BB962C8B-B14F-4D97-AF65-F5344CB8AC3E}">
        <p14:creationId xmlns:p14="http://schemas.microsoft.com/office/powerpoint/2010/main" val="164430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DE1E-69C8-6024-28F9-C9C0F9C29F2D}"/>
              </a:ext>
            </a:extLst>
          </p:cNvPr>
          <p:cNvSpPr>
            <a:spLocks noGrp="1"/>
          </p:cNvSpPr>
          <p:nvPr>
            <p:ph type="title"/>
          </p:nvPr>
        </p:nvSpPr>
        <p:spPr/>
        <p:txBody>
          <a:bodyPr/>
          <a:lstStyle/>
          <a:p>
            <a:r>
              <a:rPr lang="en-US" dirty="0"/>
              <a:t>PROGNOSIS</a:t>
            </a:r>
          </a:p>
        </p:txBody>
      </p:sp>
      <p:sp>
        <p:nvSpPr>
          <p:cNvPr id="3" name="Content Placeholder 2">
            <a:extLst>
              <a:ext uri="{FF2B5EF4-FFF2-40B4-BE49-F238E27FC236}">
                <a16:creationId xmlns:a16="http://schemas.microsoft.com/office/drawing/2014/main" id="{E5775E46-C9AC-6EFF-B19E-C67FF038DA0C}"/>
              </a:ext>
            </a:extLst>
          </p:cNvPr>
          <p:cNvSpPr>
            <a:spLocks noGrp="1"/>
          </p:cNvSpPr>
          <p:nvPr>
            <p:ph idx="1"/>
          </p:nvPr>
        </p:nvSpPr>
        <p:spPr>
          <a:xfrm>
            <a:off x="402299" y="1737360"/>
            <a:ext cx="11093016" cy="4617237"/>
          </a:xfrm>
        </p:spPr>
        <p:txBody>
          <a:bodyPr>
            <a:normAutofit lnSpcReduction="10000"/>
          </a:bodyPr>
          <a:lstStyle/>
          <a:p>
            <a:pPr>
              <a:lnSpc>
                <a:spcPct val="200000"/>
              </a:lnSpc>
            </a:pPr>
            <a:r>
              <a:rPr lang="en-US" dirty="0"/>
              <a:t>With early recognition and intensive supportive care, the mortality rate for diarrhea- associated HUS is &lt; 5%, Most recover kidney function completely, but of surviving patients, 5% remain dependent on dialysis, and up to 30% are left with some degree of chronic kidney disease. </a:t>
            </a:r>
          </a:p>
          <a:p>
            <a:pPr>
              <a:lnSpc>
                <a:spcPct val="200000"/>
              </a:lnSpc>
            </a:pPr>
            <a:r>
              <a:rPr lang="en-US" dirty="0"/>
              <a:t>Pneumococci- associated HUS causes increased patient morbidity (&gt;80% require dialysis), with the mortality rate reported as 20%. </a:t>
            </a:r>
          </a:p>
          <a:p>
            <a:pPr>
              <a:lnSpc>
                <a:spcPct val="200000"/>
              </a:lnSpc>
            </a:pPr>
            <a:r>
              <a:rPr lang="en-US" dirty="0"/>
              <a:t>The familial, genetic forms of HUS can be insidiously progressive or relapsing diseases and have a poor prognosis. </a:t>
            </a:r>
            <a:endParaRPr lang="en-US" sz="1800" dirty="0"/>
          </a:p>
        </p:txBody>
      </p:sp>
    </p:spTree>
    <p:extLst>
      <p:ext uri="{BB962C8B-B14F-4D97-AF65-F5344CB8AC3E}">
        <p14:creationId xmlns:p14="http://schemas.microsoft.com/office/powerpoint/2010/main" val="374148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838199" y="152400"/>
            <a:ext cx="10472057" cy="6150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122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The calendar on a table stacked on top of notebooks">
            <a:extLst>
              <a:ext uri="{FF2B5EF4-FFF2-40B4-BE49-F238E27FC236}">
                <a16:creationId xmlns:a16="http://schemas.microsoft.com/office/drawing/2014/main" id="{BB5C46A1-3B96-9618-10F0-08D518194757}"/>
              </a:ext>
            </a:extLst>
          </p:cNvPr>
          <p:cNvPicPr>
            <a:picLocks noChangeAspect="1"/>
          </p:cNvPicPr>
          <p:nvPr/>
        </p:nvPicPr>
        <p:blipFill>
          <a:blip r:embed="rId2">
            <a:duotone>
              <a:prstClr val="black"/>
              <a:schemeClr val="tx2">
                <a:tint val="45000"/>
                <a:satMod val="400000"/>
              </a:schemeClr>
            </a:duotone>
            <a:alphaModFix amt="40000"/>
          </a:blip>
          <a:srcRect t="15730"/>
          <a:stretch/>
        </p:blipFill>
        <p:spPr>
          <a:xfrm>
            <a:off x="20" y="10"/>
            <a:ext cx="12191980" cy="6857991"/>
          </a:xfrm>
          <a:prstGeom prst="rect">
            <a:avLst/>
          </a:prstGeom>
        </p:spPr>
      </p:pic>
      <p:sp>
        <p:nvSpPr>
          <p:cNvPr id="2" name="Title 1">
            <a:extLst>
              <a:ext uri="{FF2B5EF4-FFF2-40B4-BE49-F238E27FC236}">
                <a16:creationId xmlns:a16="http://schemas.microsoft.com/office/drawing/2014/main" id="{343DB065-89AD-4375-85EE-F15EA6C50178}"/>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b="1" i="1">
                <a:solidFill>
                  <a:schemeClr val="tx1">
                    <a:lumMod val="85000"/>
                    <a:lumOff val="15000"/>
                  </a:schemeClr>
                </a:solidFill>
              </a:rPr>
              <a:t>References</a:t>
            </a:r>
          </a:p>
        </p:txBody>
      </p:sp>
      <p:sp>
        <p:nvSpPr>
          <p:cNvPr id="4" name="TextBox 3">
            <a:extLst>
              <a:ext uri="{FF2B5EF4-FFF2-40B4-BE49-F238E27FC236}">
                <a16:creationId xmlns:a16="http://schemas.microsoft.com/office/drawing/2014/main" id="{1EC16A46-FB18-7C9B-3967-31CEF672E7EA}"/>
              </a:ext>
            </a:extLst>
          </p:cNvPr>
          <p:cNvSpPr txBox="1"/>
          <p:nvPr/>
        </p:nvSpPr>
        <p:spPr>
          <a:xfrm>
            <a:off x="1100051" y="4455620"/>
            <a:ext cx="10058400" cy="1143000"/>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r>
              <a:rPr lang="en-US" sz="2400" cap="all" spc="200">
                <a:solidFill>
                  <a:schemeClr val="tx2"/>
                </a:solidFill>
                <a:latin typeface="+mj-lt"/>
              </a:rPr>
              <a:t>Nelson textbook f pediatric, 22nd edition, 2024</a:t>
            </a:r>
          </a:p>
        </p:txBody>
      </p:sp>
      <p:cxnSp>
        <p:nvCxnSpPr>
          <p:cNvPr id="16" name="Straight Connector 15">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63979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80EE1F-DCBA-DCBF-729C-F0D6079D47FA}"/>
              </a:ext>
            </a:extLst>
          </p:cNvPr>
          <p:cNvSpPr/>
          <p:nvPr/>
        </p:nvSpPr>
        <p:spPr>
          <a:xfrm>
            <a:off x="1367118" y="254961"/>
            <a:ext cx="351416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Background</a:t>
            </a:r>
          </a:p>
        </p:txBody>
      </p:sp>
      <p:graphicFrame>
        <p:nvGraphicFramePr>
          <p:cNvPr id="6" name="TextBox 2">
            <a:extLst>
              <a:ext uri="{FF2B5EF4-FFF2-40B4-BE49-F238E27FC236}">
                <a16:creationId xmlns:a16="http://schemas.microsoft.com/office/drawing/2014/main" id="{64769EC8-2D34-0ECD-3D05-0931ADB17654}"/>
              </a:ext>
            </a:extLst>
          </p:cNvPr>
          <p:cNvGraphicFramePr/>
          <p:nvPr>
            <p:extLst>
              <p:ext uri="{D42A27DB-BD31-4B8C-83A1-F6EECF244321}">
                <p14:modId xmlns:p14="http://schemas.microsoft.com/office/powerpoint/2010/main" val="761054832"/>
              </p:ext>
            </p:extLst>
          </p:nvPr>
        </p:nvGraphicFramePr>
        <p:xfrm>
          <a:off x="337930" y="1178290"/>
          <a:ext cx="11221279" cy="5272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48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97CE8-46E3-B04E-11F2-5102F4DAF13C}"/>
              </a:ext>
            </a:extLst>
          </p:cNvPr>
          <p:cNvSpPr txBox="1"/>
          <p:nvPr/>
        </p:nvSpPr>
        <p:spPr>
          <a:xfrm>
            <a:off x="586408" y="1589038"/>
            <a:ext cx="10555357" cy="3416320"/>
          </a:xfrm>
          <a:prstGeom prst="rect">
            <a:avLst/>
          </a:prstGeom>
          <a:noFill/>
        </p:spPr>
        <p:txBody>
          <a:bodyPr wrap="square">
            <a:spAutoFit/>
          </a:bodyPr>
          <a:lstStyle/>
          <a:p>
            <a:pPr algn="ctr"/>
            <a:r>
              <a:rPr lang="en-US" sz="3600" dirty="0"/>
              <a:t>Diseases commonly manifesting as glomerulonephritis include:- </a:t>
            </a:r>
            <a:r>
              <a:rPr lang="en-US" sz="3600" b="1" i="1" dirty="0"/>
              <a:t>postinfectious</a:t>
            </a:r>
            <a:r>
              <a:rPr lang="en-US" sz="3600" dirty="0"/>
              <a:t> glomerulonephritis, </a:t>
            </a:r>
            <a:r>
              <a:rPr lang="en-US" sz="3600" b="1" i="1" dirty="0"/>
              <a:t>membranoproliferative</a:t>
            </a:r>
            <a:r>
              <a:rPr lang="en-US" sz="3600" dirty="0"/>
              <a:t> glomerulonephritis (MPGN), </a:t>
            </a:r>
            <a:r>
              <a:rPr lang="en-US" sz="3600" b="1" i="1" dirty="0"/>
              <a:t>Henoch- </a:t>
            </a:r>
            <a:r>
              <a:rPr lang="en-US" sz="3600" b="1" i="1" dirty="0" err="1"/>
              <a:t>Schönlein</a:t>
            </a:r>
            <a:r>
              <a:rPr lang="en-US" sz="3600" b="1" i="1" dirty="0"/>
              <a:t> purpura</a:t>
            </a:r>
            <a:r>
              <a:rPr lang="en-US" sz="3600" dirty="0"/>
              <a:t> nephritis, </a:t>
            </a:r>
            <a:r>
              <a:rPr lang="en-US" sz="3600" b="1" i="1" dirty="0"/>
              <a:t>systemic lupus erythematosus (SLE</a:t>
            </a:r>
            <a:r>
              <a:rPr lang="en-US" sz="3600" dirty="0"/>
              <a:t>) nephritis, and </a:t>
            </a:r>
            <a:r>
              <a:rPr lang="en-US" sz="3600" b="1" i="1" dirty="0"/>
              <a:t>hemolytic- uremic syndrome</a:t>
            </a:r>
            <a:r>
              <a:rPr lang="en-US" sz="3600" dirty="0"/>
              <a:t>. </a:t>
            </a:r>
          </a:p>
        </p:txBody>
      </p:sp>
    </p:spTree>
    <p:extLst>
      <p:ext uri="{BB962C8B-B14F-4D97-AF65-F5344CB8AC3E}">
        <p14:creationId xmlns:p14="http://schemas.microsoft.com/office/powerpoint/2010/main" val="187793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C36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E33684-AB5E-AF71-F9D5-331318319BC9}"/>
              </a:ext>
            </a:extLst>
          </p:cNvPr>
          <p:cNvPicPr>
            <a:picLocks noChangeAspect="1"/>
          </p:cNvPicPr>
          <p:nvPr/>
        </p:nvPicPr>
        <p:blipFill>
          <a:blip r:embed="rId2"/>
          <a:srcRect t="2597"/>
          <a:stretch/>
        </p:blipFill>
        <p:spPr>
          <a:xfrm>
            <a:off x="1579553" y="865801"/>
            <a:ext cx="9295276" cy="5228615"/>
          </a:xfrm>
          <a:prstGeom prst="rect">
            <a:avLst/>
          </a:prstGeom>
        </p:spPr>
      </p:pic>
      <p:sp>
        <p:nvSpPr>
          <p:cNvPr id="7" name="Rectangle 6">
            <a:extLst>
              <a:ext uri="{FF2B5EF4-FFF2-40B4-BE49-F238E27FC236}">
                <a16:creationId xmlns:a16="http://schemas.microsoft.com/office/drawing/2014/main" id="{3D1498BE-63CD-132E-E2E3-4E15A4E5C194}"/>
              </a:ext>
            </a:extLst>
          </p:cNvPr>
          <p:cNvSpPr/>
          <p:nvPr/>
        </p:nvSpPr>
        <p:spPr>
          <a:xfrm>
            <a:off x="5154621" y="211266"/>
            <a:ext cx="214513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APSGN</a:t>
            </a:r>
          </a:p>
        </p:txBody>
      </p:sp>
    </p:spTree>
    <p:extLst>
      <p:ext uri="{BB962C8B-B14F-4D97-AF65-F5344CB8AC3E}">
        <p14:creationId xmlns:p14="http://schemas.microsoft.com/office/powerpoint/2010/main" val="394662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24D66B-23C6-215F-9F05-3248732085A7}"/>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Definition, etiology, and epidemiology</a:t>
            </a:r>
          </a:p>
        </p:txBody>
      </p:sp>
      <p:sp>
        <p:nvSpPr>
          <p:cNvPr id="71" name="Rectangle 7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3" name="Content Placeholder 2">
            <a:extLst>
              <a:ext uri="{FF2B5EF4-FFF2-40B4-BE49-F238E27FC236}">
                <a16:creationId xmlns:a16="http://schemas.microsoft.com/office/drawing/2014/main" id="{FCA6B938-A6CE-340A-7F2C-7E29980E4F29}"/>
              </a:ext>
            </a:extLst>
          </p:cNvPr>
          <p:cNvGraphicFramePr>
            <a:graphicFrameLocks noGrp="1"/>
          </p:cNvGraphicFramePr>
          <p:nvPr>
            <p:ph idx="1"/>
            <p:extLst>
              <p:ext uri="{D42A27DB-BD31-4B8C-83A1-F6EECF244321}">
                <p14:modId xmlns:p14="http://schemas.microsoft.com/office/powerpoint/2010/main" val="3706373924"/>
              </p:ext>
            </p:extLst>
          </p:nvPr>
        </p:nvGraphicFramePr>
        <p:xfrm>
          <a:off x="4230235" y="381000"/>
          <a:ext cx="7765822"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62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62EACB-513D-FF71-223B-98750FD2610E}"/>
              </a:ext>
            </a:extLst>
          </p:cNvPr>
          <p:cNvSpPr txBox="1"/>
          <p:nvPr/>
        </p:nvSpPr>
        <p:spPr>
          <a:xfrm>
            <a:off x="586409" y="1091867"/>
            <a:ext cx="10895882" cy="4524315"/>
          </a:xfrm>
          <a:prstGeom prst="rect">
            <a:avLst/>
          </a:prstGeom>
          <a:noFill/>
        </p:spPr>
        <p:txBody>
          <a:bodyPr wrap="square">
            <a:spAutoFit/>
          </a:bodyPr>
          <a:lstStyle/>
          <a:p>
            <a:pPr marL="285750" indent="-285750">
              <a:buFont typeface="Courier New" panose="02070309020205020404" pitchFamily="49" charset="0"/>
              <a:buChar char="o"/>
            </a:pPr>
            <a:r>
              <a:rPr lang="en-US" dirty="0"/>
              <a:t>The disease is most common between </a:t>
            </a:r>
            <a:r>
              <a:rPr lang="en-US" b="1" i="1" dirty="0"/>
              <a:t>5-12 years </a:t>
            </a:r>
            <a:r>
              <a:rPr lang="en-US" dirty="0"/>
              <a:t>and uncommon before the age of 3 years. </a:t>
            </a:r>
          </a:p>
          <a:p>
            <a:pPr marL="285750" indent="-285750">
              <a:buFont typeface="Courier New" panose="02070309020205020404" pitchFamily="49" charset="0"/>
              <a:buChar char="o"/>
            </a:pPr>
            <a:r>
              <a:rPr lang="en-US" dirty="0"/>
              <a:t>The typical patient develops an acute nephritic syndrome </a:t>
            </a:r>
            <a:r>
              <a:rPr lang="en-US" b="1" i="1" dirty="0"/>
              <a:t>1- 2 weeks</a:t>
            </a:r>
            <a:r>
              <a:rPr lang="en-US" dirty="0"/>
              <a:t> after streptococcal </a:t>
            </a:r>
            <a:r>
              <a:rPr lang="en-US" b="1" i="1" dirty="0"/>
              <a:t>pharyngitis</a:t>
            </a:r>
            <a:r>
              <a:rPr lang="en-US" dirty="0"/>
              <a:t> or </a:t>
            </a:r>
            <a:r>
              <a:rPr lang="en-US" b="1" i="1" dirty="0"/>
              <a:t>3- 6 weeks</a:t>
            </a:r>
            <a:r>
              <a:rPr lang="en-US" dirty="0"/>
              <a:t> after a streptococcal</a:t>
            </a:r>
            <a:r>
              <a:rPr lang="en-US" b="1" i="1" dirty="0"/>
              <a:t> pyoderma.</a:t>
            </a:r>
            <a:r>
              <a:rPr lang="en-US" dirty="0"/>
              <a:t> </a:t>
            </a:r>
          </a:p>
          <a:p>
            <a:pPr marL="285750" indent="-285750">
              <a:buFont typeface="Courier New" panose="02070309020205020404" pitchFamily="49" charset="0"/>
              <a:buChar char="o"/>
            </a:pPr>
            <a:r>
              <a:rPr lang="en-US" dirty="0"/>
              <a:t>The history of a specific infection may be absent because symptoms may have been mild or have resolved without treatment.</a:t>
            </a:r>
          </a:p>
          <a:p>
            <a:pPr marL="285750" indent="-285750">
              <a:buFont typeface="Courier New" panose="02070309020205020404" pitchFamily="49" charset="0"/>
              <a:buChar char="o"/>
            </a:pPr>
            <a:r>
              <a:rPr lang="en-US" dirty="0"/>
              <a:t>The severity of kidney involvement varies from asymptomatic microscopic hematuria with normal renal function to gross hematuria with acute renal failure. </a:t>
            </a:r>
          </a:p>
          <a:p>
            <a:pPr marL="285750" indent="-285750">
              <a:buFont typeface="Courier New" panose="02070309020205020404" pitchFamily="49" charset="0"/>
              <a:buChar char="o"/>
            </a:pPr>
            <a:r>
              <a:rPr lang="en-US" dirty="0"/>
              <a:t>Depending on the severity of renal involvement, patients can develop various degrees of </a:t>
            </a:r>
            <a:r>
              <a:rPr lang="en-US" b="1" i="1" dirty="0"/>
              <a:t>edema, hypertension</a:t>
            </a:r>
            <a:r>
              <a:rPr lang="en-US" dirty="0"/>
              <a:t>, </a:t>
            </a:r>
            <a:r>
              <a:rPr lang="en-US" b="1" i="1" dirty="0"/>
              <a:t>and oliguria</a:t>
            </a:r>
            <a:r>
              <a:rPr lang="en-US" dirty="0"/>
              <a:t>. </a:t>
            </a:r>
          </a:p>
          <a:p>
            <a:pPr marL="285750" indent="-285750">
              <a:buFont typeface="Courier New" panose="02070309020205020404" pitchFamily="49" charset="0"/>
              <a:buChar char="o"/>
            </a:pPr>
            <a:r>
              <a:rPr lang="en-US" dirty="0"/>
              <a:t>Patients are at risk for developing </a:t>
            </a:r>
            <a:r>
              <a:rPr lang="en-US" b="1" i="1" dirty="0"/>
              <a:t>encephalopathy and/ or heart failure</a:t>
            </a:r>
            <a:r>
              <a:rPr lang="en-US" dirty="0"/>
              <a:t> secondary to hypertension or hypervolemia. Hyper tensive encephalopathy must be considered in patients with blurred vision, severe headaches, altered mental status, or new seizures. </a:t>
            </a:r>
          </a:p>
          <a:p>
            <a:pPr marL="285750" indent="-285750">
              <a:buFont typeface="Courier New" panose="02070309020205020404" pitchFamily="49" charset="0"/>
              <a:buChar char="o"/>
            </a:pPr>
            <a:r>
              <a:rPr lang="en-US" dirty="0"/>
              <a:t> Respiratory distress, orthopnea, and cough may be symptoms of pulmonary edema and heart failure. Peripheral edema typically results from salt and water retention and is common.</a:t>
            </a:r>
          </a:p>
          <a:p>
            <a:pPr marL="285750" indent="-285750">
              <a:buFont typeface="Courier New" panose="02070309020205020404" pitchFamily="49" charset="0"/>
              <a:buChar char="o"/>
            </a:pPr>
            <a:r>
              <a:rPr lang="en-US" dirty="0"/>
              <a:t>The acute phase generally resolves within 6- 8 weeks. However, persistent microscopic hematuria can persist for 1- 2 years after the initial presentation.</a:t>
            </a:r>
          </a:p>
        </p:txBody>
      </p:sp>
      <p:sp>
        <p:nvSpPr>
          <p:cNvPr id="4" name="Rectangle 3">
            <a:extLst>
              <a:ext uri="{FF2B5EF4-FFF2-40B4-BE49-F238E27FC236}">
                <a16:creationId xmlns:a16="http://schemas.microsoft.com/office/drawing/2014/main" id="{0E7DB3BB-BBD2-09FA-FE55-8BDAA6B848A9}"/>
              </a:ext>
            </a:extLst>
          </p:cNvPr>
          <p:cNvSpPr/>
          <p:nvPr/>
        </p:nvSpPr>
        <p:spPr>
          <a:xfrm>
            <a:off x="709709" y="168537"/>
            <a:ext cx="647889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Clinical manifestations</a:t>
            </a:r>
          </a:p>
        </p:txBody>
      </p:sp>
    </p:spTree>
    <p:extLst>
      <p:ext uri="{BB962C8B-B14F-4D97-AF65-F5344CB8AC3E}">
        <p14:creationId xmlns:p14="http://schemas.microsoft.com/office/powerpoint/2010/main" val="83554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EB043-ED55-8CFA-EFFF-B6B8963FDBD3}"/>
              </a:ext>
            </a:extLst>
          </p:cNvPr>
          <p:cNvSpPr/>
          <p:nvPr/>
        </p:nvSpPr>
        <p:spPr>
          <a:xfrm>
            <a:off x="602460" y="234074"/>
            <a:ext cx="285687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Diagnosis</a:t>
            </a:r>
          </a:p>
        </p:txBody>
      </p:sp>
      <p:sp>
        <p:nvSpPr>
          <p:cNvPr id="4" name="TextBox 3">
            <a:extLst>
              <a:ext uri="{FF2B5EF4-FFF2-40B4-BE49-F238E27FC236}">
                <a16:creationId xmlns:a16="http://schemas.microsoft.com/office/drawing/2014/main" id="{21A252B5-6318-3E44-38A2-56DFE6CFA00C}"/>
              </a:ext>
            </a:extLst>
          </p:cNvPr>
          <p:cNvSpPr txBox="1"/>
          <p:nvPr/>
        </p:nvSpPr>
        <p:spPr>
          <a:xfrm>
            <a:off x="395909" y="1157404"/>
            <a:ext cx="11400181" cy="4524315"/>
          </a:xfrm>
          <a:prstGeom prst="rect">
            <a:avLst/>
          </a:prstGeom>
          <a:noFill/>
        </p:spPr>
        <p:txBody>
          <a:bodyPr wrap="square">
            <a:spAutoFit/>
          </a:bodyPr>
          <a:lstStyle/>
          <a:p>
            <a:pPr algn="ctr"/>
            <a:r>
              <a:rPr lang="en-US" b="1" i="1" dirty="0"/>
              <a:t>The clinical diagnosis of poststreptococcal GN is quite likely in a child presenting with acute nephritic syndrome, evidence of recent streptococcal infection, and a low C3 level.</a:t>
            </a:r>
          </a:p>
          <a:p>
            <a:pPr marL="285750" indent="-285750">
              <a:buFont typeface="Courier New" panose="02070309020205020404" pitchFamily="49" charset="0"/>
              <a:buChar char="o"/>
            </a:pPr>
            <a:r>
              <a:rPr lang="en-US" dirty="0"/>
              <a:t>Urinalysis demonstrates red blood cells, often in association with </a:t>
            </a:r>
            <a:r>
              <a:rPr lang="en-US" b="1" i="1" dirty="0"/>
              <a:t>red blood cell casts, proteinuria, and polymorphonuclear leukocytes. </a:t>
            </a:r>
          </a:p>
          <a:p>
            <a:pPr marL="285750" indent="-285750">
              <a:buFont typeface="Courier New" panose="02070309020205020404" pitchFamily="49" charset="0"/>
              <a:buChar char="o"/>
            </a:pPr>
            <a:r>
              <a:rPr lang="en-US" dirty="0"/>
              <a:t>A mild </a:t>
            </a:r>
            <a:r>
              <a:rPr lang="en-US" b="1" i="1" dirty="0"/>
              <a:t>normochromic anemia</a:t>
            </a:r>
            <a:r>
              <a:rPr lang="en-US" dirty="0"/>
              <a:t> may be present from hemodilution. </a:t>
            </a:r>
          </a:p>
          <a:p>
            <a:pPr marL="285750" indent="-285750">
              <a:buFont typeface="Courier New" panose="02070309020205020404" pitchFamily="49" charset="0"/>
              <a:buChar char="o"/>
            </a:pPr>
            <a:r>
              <a:rPr lang="en-US" dirty="0"/>
              <a:t>The </a:t>
            </a:r>
            <a:r>
              <a:rPr lang="en-US" b="1" i="1" dirty="0"/>
              <a:t>serum C3 level </a:t>
            </a:r>
            <a:r>
              <a:rPr lang="en-US" dirty="0"/>
              <a:t>is significantly </a:t>
            </a:r>
            <a:r>
              <a:rPr lang="en-US" b="1" i="1" dirty="0"/>
              <a:t>reduced</a:t>
            </a:r>
            <a:r>
              <a:rPr lang="en-US" dirty="0"/>
              <a:t> in &gt; 90% of patients in the acute phase and returns to normal 8- 10 weeks.</a:t>
            </a:r>
          </a:p>
          <a:p>
            <a:pPr marL="285750" indent="-285750">
              <a:buFont typeface="Courier New" panose="02070309020205020404" pitchFamily="49" charset="0"/>
              <a:buChar char="o"/>
            </a:pPr>
            <a:r>
              <a:rPr lang="en-US" dirty="0"/>
              <a:t>A </a:t>
            </a:r>
            <a:r>
              <a:rPr lang="en-US" b="1" i="1" dirty="0"/>
              <a:t>positive throat culture </a:t>
            </a:r>
            <a:r>
              <a:rPr lang="en-US" dirty="0"/>
              <a:t>report might support the diagnosis.</a:t>
            </a:r>
          </a:p>
          <a:p>
            <a:pPr marL="285750" indent="-285750">
              <a:buFont typeface="Courier New" panose="02070309020205020404" pitchFamily="49" charset="0"/>
              <a:buChar char="o"/>
            </a:pPr>
            <a:r>
              <a:rPr lang="en-US" dirty="0"/>
              <a:t>A </a:t>
            </a:r>
            <a:r>
              <a:rPr lang="en-US" b="1" i="1" dirty="0"/>
              <a:t>rising antibody titer to streptococcal antigen(s)</a:t>
            </a:r>
            <a:r>
              <a:rPr lang="en-US" dirty="0"/>
              <a:t> confirms a recent streptococcal infection. The </a:t>
            </a:r>
            <a:r>
              <a:rPr lang="en-US" b="1" i="1" dirty="0" err="1"/>
              <a:t>antistreptolysin</a:t>
            </a:r>
            <a:r>
              <a:rPr lang="en-US" b="1" i="1" dirty="0"/>
              <a:t> O</a:t>
            </a:r>
            <a:r>
              <a:rPr lang="en-US" dirty="0"/>
              <a:t> titer is commonly elevated after a pharyngeal infection. Also, the best single antibody titer to document cutaneous streptococcal infection is the </a:t>
            </a:r>
            <a:r>
              <a:rPr lang="en-US" b="1" i="1" dirty="0" err="1"/>
              <a:t>antideoxyribonuclease</a:t>
            </a:r>
            <a:r>
              <a:rPr lang="en-US" b="1" i="1" dirty="0"/>
              <a:t> B level</a:t>
            </a:r>
            <a:r>
              <a:rPr lang="en-US" dirty="0"/>
              <a:t>. </a:t>
            </a:r>
          </a:p>
          <a:p>
            <a:pPr marL="285750" indent="-285750">
              <a:buFont typeface="Courier New" panose="02070309020205020404" pitchFamily="49" charset="0"/>
              <a:buChar char="o"/>
            </a:pPr>
            <a:r>
              <a:rPr lang="en-US" b="1" i="1" dirty="0"/>
              <a:t>MRI of the brain </a:t>
            </a:r>
            <a:r>
              <a:rPr lang="en-US" dirty="0"/>
              <a:t>is indicated in patients with severe neurologic symptoms and can demonstrate posterior reversible encephalopathy syndrome due to hypertension. </a:t>
            </a:r>
          </a:p>
          <a:p>
            <a:pPr marL="285750" indent="-285750">
              <a:buFont typeface="Courier New" panose="02070309020205020404" pitchFamily="49" charset="0"/>
              <a:buChar char="o"/>
            </a:pPr>
            <a:r>
              <a:rPr lang="en-US" b="1" i="1" dirty="0"/>
              <a:t>Chest x- ray</a:t>
            </a:r>
            <a:r>
              <a:rPr lang="en-US" dirty="0"/>
              <a:t> is indicated in those with signs of heart failure or respiratory distress.</a:t>
            </a:r>
          </a:p>
          <a:p>
            <a:pPr marL="285750" indent="-285750">
              <a:buFont typeface="Courier New" panose="02070309020205020404" pitchFamily="49" charset="0"/>
              <a:buChar char="o"/>
            </a:pPr>
            <a:r>
              <a:rPr lang="en-US" b="1" i="1" dirty="0"/>
              <a:t>Renal biopsy </a:t>
            </a:r>
            <a:r>
              <a:rPr lang="en-US" dirty="0"/>
              <a:t>should be considered only in the presence of:-  acute renal failure, proteinuria of nephrotic range, absence of evidence of streptococcal infection, and low C3 level persist more than 2 months after onset.</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153502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544B0F-A6F1-04CF-CFE0-A5A2035DDB55}"/>
              </a:ext>
            </a:extLst>
          </p:cNvPr>
          <p:cNvSpPr txBox="1"/>
          <p:nvPr/>
        </p:nvSpPr>
        <p:spPr>
          <a:xfrm>
            <a:off x="526773" y="1785227"/>
            <a:ext cx="10982740" cy="2677656"/>
          </a:xfrm>
          <a:prstGeom prst="rect">
            <a:avLst/>
          </a:prstGeom>
          <a:noFill/>
        </p:spPr>
        <p:txBody>
          <a:bodyPr wrap="square">
            <a:spAutoFit/>
          </a:bodyPr>
          <a:lstStyle/>
          <a:p>
            <a:pPr marL="342900" indent="-342900">
              <a:buFont typeface="Courier New" panose="02070309020205020404" pitchFamily="49" charset="0"/>
              <a:buChar char="o"/>
            </a:pPr>
            <a:r>
              <a:rPr lang="en-US" sz="2400" dirty="0"/>
              <a:t>Complete recovery occurs in &gt;95% of children with APSGN.</a:t>
            </a:r>
            <a:endParaRPr lang="en-US" sz="2400" b="1" u="sng" dirty="0"/>
          </a:p>
          <a:p>
            <a:pPr marL="285750" indent="-285750">
              <a:buFont typeface="Courier New" panose="02070309020205020404" pitchFamily="49" charset="0"/>
              <a:buChar char="o"/>
            </a:pPr>
            <a:r>
              <a:rPr lang="en-US" sz="2400" b="1" u="sng" dirty="0"/>
              <a:t>Hypertension</a:t>
            </a:r>
            <a:r>
              <a:rPr lang="en-US" sz="2400" dirty="0"/>
              <a:t> is seen in 60% of patients and is associated with hypertensive encephalopathy in 10% of cases sometimes severe prolonged hypertension can lead to </a:t>
            </a:r>
            <a:r>
              <a:rPr lang="en-US" sz="2400" b="1" u="sng" dirty="0"/>
              <a:t>intracranial bleeding and seizures</a:t>
            </a:r>
            <a:r>
              <a:rPr lang="en-US" sz="2400" dirty="0"/>
              <a:t>. </a:t>
            </a:r>
          </a:p>
          <a:p>
            <a:pPr marL="285750" indent="-285750">
              <a:buFont typeface="Courier New" panose="02070309020205020404" pitchFamily="49" charset="0"/>
              <a:buChar char="o"/>
            </a:pPr>
            <a:r>
              <a:rPr lang="en-US" sz="2400" b="1" u="sng" dirty="0"/>
              <a:t>Heart failure</a:t>
            </a:r>
          </a:p>
          <a:p>
            <a:pPr marL="285750" indent="-285750">
              <a:buFont typeface="Courier New" panose="02070309020205020404" pitchFamily="49" charset="0"/>
              <a:buChar char="o"/>
            </a:pPr>
            <a:r>
              <a:rPr lang="en-US" sz="2400" b="1" u="sng" dirty="0"/>
              <a:t>Acute renal failure </a:t>
            </a:r>
            <a:r>
              <a:rPr lang="en-US" sz="2400" dirty="0"/>
              <a:t>leading to hyperkalemia, hyperphosphatemia, hypocalcemia, acidosis, and uremia</a:t>
            </a:r>
            <a:r>
              <a:rPr lang="en-US" dirty="0"/>
              <a:t>.</a:t>
            </a:r>
          </a:p>
        </p:txBody>
      </p:sp>
      <p:sp>
        <p:nvSpPr>
          <p:cNvPr id="4" name="Rectangle 3">
            <a:extLst>
              <a:ext uri="{FF2B5EF4-FFF2-40B4-BE49-F238E27FC236}">
                <a16:creationId xmlns:a16="http://schemas.microsoft.com/office/drawing/2014/main" id="{60199F40-9710-B109-CCBB-6570388556FA}"/>
              </a:ext>
            </a:extLst>
          </p:cNvPr>
          <p:cNvSpPr/>
          <p:nvPr/>
        </p:nvSpPr>
        <p:spPr>
          <a:xfrm>
            <a:off x="526773" y="580146"/>
            <a:ext cx="815935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Prognosis and complications</a:t>
            </a:r>
          </a:p>
        </p:txBody>
      </p:sp>
    </p:spTree>
    <p:extLst>
      <p:ext uri="{BB962C8B-B14F-4D97-AF65-F5344CB8AC3E}">
        <p14:creationId xmlns:p14="http://schemas.microsoft.com/office/powerpoint/2010/main" val="19668921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2394</TotalTime>
  <Words>2196</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Wingdings</vt:lpstr>
      <vt:lpstr>Retrospect</vt:lpstr>
      <vt:lpstr>PowerPoint Presentation</vt:lpstr>
      <vt:lpstr>Learning objectives</vt:lpstr>
      <vt:lpstr>PowerPoint Presentation</vt:lpstr>
      <vt:lpstr>PowerPoint Presentation</vt:lpstr>
      <vt:lpstr>PowerPoint Presentation</vt:lpstr>
      <vt:lpstr>Definition, etiology, and epidemiology</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Hemolytic Uremic Syndrome</vt:lpstr>
      <vt:lpstr>PowerPoint Presentation</vt:lpstr>
      <vt:lpstr>HUS may also occur unrelated to STEC infection (atypical HUS): </vt:lpstr>
      <vt:lpstr>Clinical manifestations</vt:lpstr>
      <vt:lpstr>PowerPoint Presentation</vt:lpstr>
      <vt:lpstr>Differential Diagnoses</vt:lpstr>
      <vt:lpstr>Diagnosis</vt:lpstr>
      <vt:lpstr>PowerPoint Presentation</vt:lpstr>
      <vt:lpstr>Treatment</vt:lpstr>
      <vt:lpstr>PROGNOSIS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Poststreptococcal Glomerulonephritis</dc:title>
  <dc:creator>lenovo</dc:creator>
  <cp:lastModifiedBy>Waleed Khalid Yassen</cp:lastModifiedBy>
  <cp:revision>57</cp:revision>
  <dcterms:created xsi:type="dcterms:W3CDTF">2023-10-26T18:36:13Z</dcterms:created>
  <dcterms:modified xsi:type="dcterms:W3CDTF">2024-11-11T18:27:17Z</dcterms:modified>
</cp:coreProperties>
</file>