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1" r:id="rId3"/>
    <p:sldId id="278" r:id="rId4"/>
    <p:sldId id="279" r:id="rId5"/>
    <p:sldId id="261" r:id="rId6"/>
    <p:sldId id="282" r:id="rId7"/>
    <p:sldId id="292" r:id="rId8"/>
    <p:sldId id="293" r:id="rId9"/>
    <p:sldId id="291" r:id="rId10"/>
    <p:sldId id="287" r:id="rId11"/>
    <p:sldId id="275" r:id="rId12"/>
    <p:sldId id="284" r:id="rId13"/>
    <p:sldId id="276" r:id="rId14"/>
    <p:sldId id="273" r:id="rId15"/>
    <p:sldId id="285" r:id="rId16"/>
    <p:sldId id="294" r:id="rId17"/>
    <p:sldId id="295" r:id="rId18"/>
    <p:sldId id="286" r:id="rId19"/>
    <p:sldId id="288" r:id="rId20"/>
    <p:sldId id="280"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63" d="100"/>
          <a:sy n="63" d="100"/>
        </p:scale>
        <p:origin x="7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FAF56-E7A7-4D56-B1C6-1FA9FC97360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8579DDE4-22FB-4A48-AC8A-AC26F4DD0538}">
      <dgm:prSet/>
      <dgm:spPr/>
      <dgm:t>
        <a:bodyPr/>
        <a:lstStyle/>
        <a:p>
          <a:r>
            <a:rPr lang="en-US" dirty="0"/>
            <a:t>1- Idiopathic nephrotic syndrome (90% of cases) </a:t>
          </a:r>
        </a:p>
      </dgm:t>
    </dgm:pt>
    <dgm:pt modelId="{52E8F0B1-4D5D-4429-BEE6-0C5C6678D2F9}" type="parTrans" cxnId="{738CF677-17E1-4520-B9C7-6367508CC4A9}">
      <dgm:prSet/>
      <dgm:spPr/>
      <dgm:t>
        <a:bodyPr/>
        <a:lstStyle/>
        <a:p>
          <a:endParaRPr lang="en-US"/>
        </a:p>
      </dgm:t>
    </dgm:pt>
    <dgm:pt modelId="{5229207B-59D8-4392-B893-F19C80871955}" type="sibTrans" cxnId="{738CF677-17E1-4520-B9C7-6367508CC4A9}">
      <dgm:prSet/>
      <dgm:spPr/>
      <dgm:t>
        <a:bodyPr/>
        <a:lstStyle/>
        <a:p>
          <a:endParaRPr lang="en-US"/>
        </a:p>
      </dgm:t>
    </dgm:pt>
    <dgm:pt modelId="{5C27A5C9-2FEB-4470-B65B-C38243179649}">
      <dgm:prSet/>
      <dgm:spPr/>
      <dgm:t>
        <a:bodyPr/>
        <a:lstStyle/>
        <a:p>
          <a:r>
            <a:rPr lang="en-US"/>
            <a:t>Minimal change disease</a:t>
          </a:r>
        </a:p>
      </dgm:t>
    </dgm:pt>
    <dgm:pt modelId="{4EBE601C-83CD-48D9-9DA3-F2A38D359AE8}" type="parTrans" cxnId="{A8B58401-8D26-4E2C-BACD-2B7BC9C31D6B}">
      <dgm:prSet/>
      <dgm:spPr/>
      <dgm:t>
        <a:bodyPr/>
        <a:lstStyle/>
        <a:p>
          <a:endParaRPr lang="en-US"/>
        </a:p>
      </dgm:t>
    </dgm:pt>
    <dgm:pt modelId="{E6A086A9-803F-4822-8692-00F6A06AF321}" type="sibTrans" cxnId="{A8B58401-8D26-4E2C-BACD-2B7BC9C31D6B}">
      <dgm:prSet/>
      <dgm:spPr/>
      <dgm:t>
        <a:bodyPr/>
        <a:lstStyle/>
        <a:p>
          <a:endParaRPr lang="en-US"/>
        </a:p>
      </dgm:t>
    </dgm:pt>
    <dgm:pt modelId="{776F5B83-9FE4-42B3-8A0C-089684D0C6B4}">
      <dgm:prSet/>
      <dgm:spPr/>
      <dgm:t>
        <a:bodyPr/>
        <a:lstStyle/>
        <a:p>
          <a:r>
            <a:rPr lang="en-US"/>
            <a:t>Focal segmental glomerulosclerosis </a:t>
          </a:r>
        </a:p>
      </dgm:t>
    </dgm:pt>
    <dgm:pt modelId="{F7644F4F-AF20-49A0-B306-3E1B63278C8A}" type="parTrans" cxnId="{2E64F624-3113-4E2D-8A84-61DA3ACD269D}">
      <dgm:prSet/>
      <dgm:spPr/>
      <dgm:t>
        <a:bodyPr/>
        <a:lstStyle/>
        <a:p>
          <a:endParaRPr lang="en-US"/>
        </a:p>
      </dgm:t>
    </dgm:pt>
    <dgm:pt modelId="{989DBC5A-C1D2-4941-ADAD-3D041CC915C9}" type="sibTrans" cxnId="{2E64F624-3113-4E2D-8A84-61DA3ACD269D}">
      <dgm:prSet/>
      <dgm:spPr/>
      <dgm:t>
        <a:bodyPr/>
        <a:lstStyle/>
        <a:p>
          <a:endParaRPr lang="en-US"/>
        </a:p>
      </dgm:t>
    </dgm:pt>
    <dgm:pt modelId="{292018B3-C8E5-4EEE-9A28-7C788583184E}">
      <dgm:prSet/>
      <dgm:spPr/>
      <dgm:t>
        <a:bodyPr/>
        <a:lstStyle/>
        <a:p>
          <a:r>
            <a:rPr lang="en-US"/>
            <a:t>Membranous nephropathy </a:t>
          </a:r>
        </a:p>
      </dgm:t>
    </dgm:pt>
    <dgm:pt modelId="{483F9E55-F392-4D96-9BC3-334D58829096}" type="parTrans" cxnId="{FE7246ED-7AA8-4878-B84D-93BF0D57B378}">
      <dgm:prSet/>
      <dgm:spPr/>
      <dgm:t>
        <a:bodyPr/>
        <a:lstStyle/>
        <a:p>
          <a:endParaRPr lang="en-US"/>
        </a:p>
      </dgm:t>
    </dgm:pt>
    <dgm:pt modelId="{DAB5067C-7329-48F3-A33C-06BBC4669241}" type="sibTrans" cxnId="{FE7246ED-7AA8-4878-B84D-93BF0D57B378}">
      <dgm:prSet/>
      <dgm:spPr/>
      <dgm:t>
        <a:bodyPr/>
        <a:lstStyle/>
        <a:p>
          <a:endParaRPr lang="en-US"/>
        </a:p>
      </dgm:t>
    </dgm:pt>
    <dgm:pt modelId="{C65BA9C4-AB7F-49BB-831D-DAF536B4C835}">
      <dgm:prSet/>
      <dgm:spPr/>
      <dgm:t>
        <a:bodyPr/>
        <a:lstStyle/>
        <a:p>
          <a:r>
            <a:rPr lang="en-US"/>
            <a:t>Membranoproliferative glomerulonephritis</a:t>
          </a:r>
        </a:p>
      </dgm:t>
    </dgm:pt>
    <dgm:pt modelId="{2F308E6E-6B80-4950-9B2D-1B1ECE107686}" type="parTrans" cxnId="{50D82F26-C3B4-4486-9703-B99DAA0F68EE}">
      <dgm:prSet/>
      <dgm:spPr/>
      <dgm:t>
        <a:bodyPr/>
        <a:lstStyle/>
        <a:p>
          <a:endParaRPr lang="en-US"/>
        </a:p>
      </dgm:t>
    </dgm:pt>
    <dgm:pt modelId="{8926B0BD-572B-44D9-A949-7F99462EEEB4}" type="sibTrans" cxnId="{50D82F26-C3B4-4486-9703-B99DAA0F68EE}">
      <dgm:prSet/>
      <dgm:spPr/>
      <dgm:t>
        <a:bodyPr/>
        <a:lstStyle/>
        <a:p>
          <a:endParaRPr lang="en-US"/>
        </a:p>
      </dgm:t>
    </dgm:pt>
    <dgm:pt modelId="{05EF502B-10B3-4DE7-8771-B0DD4AF14954}">
      <dgm:prSet/>
      <dgm:spPr/>
      <dgm:t>
        <a:bodyPr/>
        <a:lstStyle/>
        <a:p>
          <a:r>
            <a:rPr lang="en-US"/>
            <a:t>2- Genetic cause (congenital nephrotic syndrome), Finnish type.</a:t>
          </a:r>
        </a:p>
      </dgm:t>
    </dgm:pt>
    <dgm:pt modelId="{E205F4C5-C13D-404B-99CA-39A3C35C669C}" type="parTrans" cxnId="{0CD529F0-B2C1-44B6-9CD8-63261C4BF8E4}">
      <dgm:prSet/>
      <dgm:spPr/>
      <dgm:t>
        <a:bodyPr/>
        <a:lstStyle/>
        <a:p>
          <a:endParaRPr lang="en-US"/>
        </a:p>
      </dgm:t>
    </dgm:pt>
    <dgm:pt modelId="{4C900EFE-D903-4445-A129-FA67939A14EF}" type="sibTrans" cxnId="{0CD529F0-B2C1-44B6-9CD8-63261C4BF8E4}">
      <dgm:prSet/>
      <dgm:spPr/>
      <dgm:t>
        <a:bodyPr/>
        <a:lstStyle/>
        <a:p>
          <a:endParaRPr lang="en-US"/>
        </a:p>
      </dgm:t>
    </dgm:pt>
    <dgm:pt modelId="{52AC8393-F5A7-4967-9D29-6EE95F0CD6E7}">
      <dgm:prSet/>
      <dgm:spPr/>
      <dgm:t>
        <a:bodyPr/>
        <a:lstStyle/>
        <a:p>
          <a:r>
            <a:rPr lang="en-US"/>
            <a:t>3- Secondary nephrotic syndrome</a:t>
          </a:r>
        </a:p>
      </dgm:t>
    </dgm:pt>
    <dgm:pt modelId="{E7169199-72F5-4651-9C30-3F0FE26FC81D}" type="parTrans" cxnId="{831D7F6A-BDF9-4DDA-81F1-FA8EA3AE23B6}">
      <dgm:prSet/>
      <dgm:spPr/>
      <dgm:t>
        <a:bodyPr/>
        <a:lstStyle/>
        <a:p>
          <a:endParaRPr lang="en-US"/>
        </a:p>
      </dgm:t>
    </dgm:pt>
    <dgm:pt modelId="{C1915DB1-4075-402B-ADDC-98CB52EA6D2C}" type="sibTrans" cxnId="{831D7F6A-BDF9-4DDA-81F1-FA8EA3AE23B6}">
      <dgm:prSet/>
      <dgm:spPr/>
      <dgm:t>
        <a:bodyPr/>
        <a:lstStyle/>
        <a:p>
          <a:endParaRPr lang="en-US"/>
        </a:p>
      </dgm:t>
    </dgm:pt>
    <dgm:pt modelId="{32B48A51-807C-4EC4-9FA2-8D891FAD5469}">
      <dgm:prSet/>
      <dgm:spPr/>
      <dgm:t>
        <a:bodyPr/>
        <a:lstStyle/>
        <a:p>
          <a:r>
            <a:rPr lang="en-US"/>
            <a:t>Infection (hepatitides B, C, HIV-1, malaria, syphilis, toxoplasmosis, tuberculosis)</a:t>
          </a:r>
        </a:p>
      </dgm:t>
    </dgm:pt>
    <dgm:pt modelId="{29E8C191-2F64-490C-A820-E041C9F43573}" type="parTrans" cxnId="{0F0417F5-BC47-4B71-8848-50AD9F8F0C28}">
      <dgm:prSet/>
      <dgm:spPr/>
      <dgm:t>
        <a:bodyPr/>
        <a:lstStyle/>
        <a:p>
          <a:endParaRPr lang="en-US"/>
        </a:p>
      </dgm:t>
    </dgm:pt>
    <dgm:pt modelId="{90BEF9FC-2BE1-4303-BFF4-8C612ED93EF0}" type="sibTrans" cxnId="{0F0417F5-BC47-4B71-8848-50AD9F8F0C28}">
      <dgm:prSet/>
      <dgm:spPr/>
      <dgm:t>
        <a:bodyPr/>
        <a:lstStyle/>
        <a:p>
          <a:endParaRPr lang="en-US"/>
        </a:p>
      </dgm:t>
    </dgm:pt>
    <dgm:pt modelId="{E99A5877-DA73-47E9-9E74-A91B6E98EA84}">
      <dgm:prSet/>
      <dgm:spPr/>
      <dgm:t>
        <a:bodyPr/>
        <a:lstStyle/>
        <a:p>
          <a:r>
            <a:rPr lang="en-US" dirty="0"/>
            <a:t>Drug induced (captopril, penicillamine, gold, nonsteroidal anti inflammatory drugs)</a:t>
          </a:r>
        </a:p>
      </dgm:t>
    </dgm:pt>
    <dgm:pt modelId="{238E56C2-DF83-4E64-975D-6234702D642A}" type="parTrans" cxnId="{188D7997-0743-4E82-91D5-8EAB9AC50970}">
      <dgm:prSet/>
      <dgm:spPr/>
      <dgm:t>
        <a:bodyPr/>
        <a:lstStyle/>
        <a:p>
          <a:endParaRPr lang="en-US"/>
        </a:p>
      </dgm:t>
    </dgm:pt>
    <dgm:pt modelId="{EF84805A-E4A2-482F-9575-621F602C90F9}" type="sibTrans" cxnId="{188D7997-0743-4E82-91D5-8EAB9AC50970}">
      <dgm:prSet/>
      <dgm:spPr/>
      <dgm:t>
        <a:bodyPr/>
        <a:lstStyle/>
        <a:p>
          <a:endParaRPr lang="en-US"/>
        </a:p>
      </dgm:t>
    </dgm:pt>
    <dgm:pt modelId="{462BFD77-0E24-4595-9564-97BD92F06A95}">
      <dgm:prSet/>
      <dgm:spPr/>
      <dgm:t>
        <a:bodyPr/>
        <a:lstStyle/>
        <a:p>
          <a:r>
            <a:rPr lang="en-US" dirty="0"/>
            <a:t>Immune disorders (vasculitis like SLE and Henoch-</a:t>
          </a:r>
          <a:r>
            <a:rPr lang="en-US" dirty="0" err="1"/>
            <a:t>Schönlein</a:t>
          </a:r>
          <a:r>
            <a:rPr lang="en-US" dirty="0"/>
            <a:t> purpura  , serum sickness)</a:t>
          </a:r>
        </a:p>
      </dgm:t>
    </dgm:pt>
    <dgm:pt modelId="{3DB8AA0D-5328-426C-9424-D044B4992486}" type="parTrans" cxnId="{16D924CA-D133-448E-A836-F0EA06811920}">
      <dgm:prSet/>
      <dgm:spPr/>
      <dgm:t>
        <a:bodyPr/>
        <a:lstStyle/>
        <a:p>
          <a:endParaRPr lang="en-US"/>
        </a:p>
      </dgm:t>
    </dgm:pt>
    <dgm:pt modelId="{62423A9A-725A-4B26-AC68-81BBB53E4470}" type="sibTrans" cxnId="{16D924CA-D133-448E-A836-F0EA06811920}">
      <dgm:prSet/>
      <dgm:spPr/>
      <dgm:t>
        <a:bodyPr/>
        <a:lstStyle/>
        <a:p>
          <a:endParaRPr lang="en-US"/>
        </a:p>
      </dgm:t>
    </dgm:pt>
    <dgm:pt modelId="{62CBE9D6-F970-4916-A820-0FA7543F0634}">
      <dgm:prSet/>
      <dgm:spPr/>
      <dgm:t>
        <a:bodyPr/>
        <a:lstStyle/>
        <a:p>
          <a:r>
            <a:rPr lang="en-US" dirty="0"/>
            <a:t>Malignancy (leukemia, lymphoma, Wilms tumor)</a:t>
          </a:r>
        </a:p>
      </dgm:t>
    </dgm:pt>
    <dgm:pt modelId="{93AC745E-E66A-46C5-8CBA-52AEF6A21B1C}" type="parTrans" cxnId="{5B68997B-2121-4619-9CD5-03EC15CD8950}">
      <dgm:prSet/>
      <dgm:spPr/>
      <dgm:t>
        <a:bodyPr/>
        <a:lstStyle/>
        <a:p>
          <a:endParaRPr lang="en-US"/>
        </a:p>
      </dgm:t>
    </dgm:pt>
    <dgm:pt modelId="{AA91E49C-74F1-4BE8-A744-4D5F4DA65654}" type="sibTrans" cxnId="{5B68997B-2121-4619-9CD5-03EC15CD8950}">
      <dgm:prSet/>
      <dgm:spPr/>
      <dgm:t>
        <a:bodyPr/>
        <a:lstStyle/>
        <a:p>
          <a:endParaRPr lang="en-US"/>
        </a:p>
      </dgm:t>
    </dgm:pt>
    <dgm:pt modelId="{E5516360-31AC-440A-9E38-396F6852ECB5}">
      <dgm:prSet/>
      <dgm:spPr/>
      <dgm:t>
        <a:bodyPr/>
        <a:lstStyle/>
        <a:p>
          <a:r>
            <a:rPr lang="en-US" dirty="0"/>
            <a:t>Others, amyloidosis</a:t>
          </a:r>
        </a:p>
      </dgm:t>
    </dgm:pt>
    <dgm:pt modelId="{4A32B9A8-313D-43B7-8132-6E101052309F}" type="parTrans" cxnId="{36A48AAA-67D9-448E-BC2A-48AD48B4FA5B}">
      <dgm:prSet/>
      <dgm:spPr/>
    </dgm:pt>
    <dgm:pt modelId="{EA3BF968-C616-473E-B478-9EB499523349}" type="sibTrans" cxnId="{36A48AAA-67D9-448E-BC2A-48AD48B4FA5B}">
      <dgm:prSet/>
      <dgm:spPr/>
    </dgm:pt>
    <dgm:pt modelId="{033B42A6-D52A-4CDE-85A6-F663AE26EBB1}" type="pres">
      <dgm:prSet presAssocID="{FBDFAF56-E7A7-4D56-B1C6-1FA9FC97360B}" presName="linear" presStyleCnt="0">
        <dgm:presLayoutVars>
          <dgm:animLvl val="lvl"/>
          <dgm:resizeHandles val="exact"/>
        </dgm:presLayoutVars>
      </dgm:prSet>
      <dgm:spPr/>
    </dgm:pt>
    <dgm:pt modelId="{137FF1BD-C6E9-4869-965F-3FCC672FCD5A}" type="pres">
      <dgm:prSet presAssocID="{8579DDE4-22FB-4A48-AC8A-AC26F4DD0538}" presName="parentText" presStyleLbl="node1" presStyleIdx="0" presStyleCnt="3">
        <dgm:presLayoutVars>
          <dgm:chMax val="0"/>
          <dgm:bulletEnabled val="1"/>
        </dgm:presLayoutVars>
      </dgm:prSet>
      <dgm:spPr/>
    </dgm:pt>
    <dgm:pt modelId="{0564D8E5-F0B3-4D39-806B-7FC0DEF2DB32}" type="pres">
      <dgm:prSet presAssocID="{8579DDE4-22FB-4A48-AC8A-AC26F4DD0538}" presName="childText" presStyleLbl="revTx" presStyleIdx="0" presStyleCnt="2">
        <dgm:presLayoutVars>
          <dgm:bulletEnabled val="1"/>
        </dgm:presLayoutVars>
      </dgm:prSet>
      <dgm:spPr/>
    </dgm:pt>
    <dgm:pt modelId="{1134950A-5800-4219-9D0C-D256A00C91CB}" type="pres">
      <dgm:prSet presAssocID="{05EF502B-10B3-4DE7-8771-B0DD4AF14954}" presName="parentText" presStyleLbl="node1" presStyleIdx="1" presStyleCnt="3">
        <dgm:presLayoutVars>
          <dgm:chMax val="0"/>
          <dgm:bulletEnabled val="1"/>
        </dgm:presLayoutVars>
      </dgm:prSet>
      <dgm:spPr/>
    </dgm:pt>
    <dgm:pt modelId="{AEA10BDB-E474-464F-BF18-09C83FE548B2}" type="pres">
      <dgm:prSet presAssocID="{4C900EFE-D903-4445-A129-FA67939A14EF}" presName="spacer" presStyleCnt="0"/>
      <dgm:spPr/>
    </dgm:pt>
    <dgm:pt modelId="{EA623BC7-D7D8-4354-A90C-C4D16CC7335D}" type="pres">
      <dgm:prSet presAssocID="{52AC8393-F5A7-4967-9D29-6EE95F0CD6E7}" presName="parentText" presStyleLbl="node1" presStyleIdx="2" presStyleCnt="3">
        <dgm:presLayoutVars>
          <dgm:chMax val="0"/>
          <dgm:bulletEnabled val="1"/>
        </dgm:presLayoutVars>
      </dgm:prSet>
      <dgm:spPr/>
    </dgm:pt>
    <dgm:pt modelId="{ADE9E2F7-2F12-4C1A-87DE-CC112AA04086}" type="pres">
      <dgm:prSet presAssocID="{52AC8393-F5A7-4967-9D29-6EE95F0CD6E7}" presName="childText" presStyleLbl="revTx" presStyleIdx="1" presStyleCnt="2">
        <dgm:presLayoutVars>
          <dgm:bulletEnabled val="1"/>
        </dgm:presLayoutVars>
      </dgm:prSet>
      <dgm:spPr/>
    </dgm:pt>
  </dgm:ptLst>
  <dgm:cxnLst>
    <dgm:cxn modelId="{A8B58401-8D26-4E2C-BACD-2B7BC9C31D6B}" srcId="{8579DDE4-22FB-4A48-AC8A-AC26F4DD0538}" destId="{5C27A5C9-2FEB-4470-B65B-C38243179649}" srcOrd="0" destOrd="0" parTransId="{4EBE601C-83CD-48D9-9DA3-F2A38D359AE8}" sibTransId="{E6A086A9-803F-4822-8692-00F6A06AF321}"/>
    <dgm:cxn modelId="{CF25A301-C817-45C6-91ED-B0B9DE2A22ED}" type="presOf" srcId="{62CBE9D6-F970-4916-A820-0FA7543F0634}" destId="{ADE9E2F7-2F12-4C1A-87DE-CC112AA04086}" srcOrd="0" destOrd="3" presId="urn:microsoft.com/office/officeart/2005/8/layout/vList2"/>
    <dgm:cxn modelId="{3D588C17-0190-4A03-B898-546D688FE578}" type="presOf" srcId="{5C27A5C9-2FEB-4470-B65B-C38243179649}" destId="{0564D8E5-F0B3-4D39-806B-7FC0DEF2DB32}" srcOrd="0" destOrd="0" presId="urn:microsoft.com/office/officeart/2005/8/layout/vList2"/>
    <dgm:cxn modelId="{2C4B341E-2C3E-4029-B010-DAFE09F09B0C}" type="presOf" srcId="{52AC8393-F5A7-4967-9D29-6EE95F0CD6E7}" destId="{EA623BC7-D7D8-4354-A90C-C4D16CC7335D}" srcOrd="0" destOrd="0" presId="urn:microsoft.com/office/officeart/2005/8/layout/vList2"/>
    <dgm:cxn modelId="{2E64F624-3113-4E2D-8A84-61DA3ACD269D}" srcId="{8579DDE4-22FB-4A48-AC8A-AC26F4DD0538}" destId="{776F5B83-9FE4-42B3-8A0C-089684D0C6B4}" srcOrd="1" destOrd="0" parTransId="{F7644F4F-AF20-49A0-B306-3E1B63278C8A}" sibTransId="{989DBC5A-C1D2-4941-ADAD-3D041CC915C9}"/>
    <dgm:cxn modelId="{50D82F26-C3B4-4486-9703-B99DAA0F68EE}" srcId="{8579DDE4-22FB-4A48-AC8A-AC26F4DD0538}" destId="{C65BA9C4-AB7F-49BB-831D-DAF536B4C835}" srcOrd="3" destOrd="0" parTransId="{2F308E6E-6B80-4950-9B2D-1B1ECE107686}" sibTransId="{8926B0BD-572B-44D9-A949-7F99462EEEB4}"/>
    <dgm:cxn modelId="{1EFCD02C-9EE9-4831-9897-E596DAAB642B}" type="presOf" srcId="{776F5B83-9FE4-42B3-8A0C-089684D0C6B4}" destId="{0564D8E5-F0B3-4D39-806B-7FC0DEF2DB32}" srcOrd="0" destOrd="1" presId="urn:microsoft.com/office/officeart/2005/8/layout/vList2"/>
    <dgm:cxn modelId="{5DA2065B-2814-4179-A51E-9EE7703444DF}" type="presOf" srcId="{E5516360-31AC-440A-9E38-396F6852ECB5}" destId="{ADE9E2F7-2F12-4C1A-87DE-CC112AA04086}" srcOrd="0" destOrd="4" presId="urn:microsoft.com/office/officeart/2005/8/layout/vList2"/>
    <dgm:cxn modelId="{FBB05E66-5E1D-4C1D-B1F3-8BFBF4FCDA75}" type="presOf" srcId="{8579DDE4-22FB-4A48-AC8A-AC26F4DD0538}" destId="{137FF1BD-C6E9-4869-965F-3FCC672FCD5A}" srcOrd="0" destOrd="0" presId="urn:microsoft.com/office/officeart/2005/8/layout/vList2"/>
    <dgm:cxn modelId="{0DFACC69-D1B0-4CF1-8FE8-60A89E8472B9}" type="presOf" srcId="{05EF502B-10B3-4DE7-8771-B0DD4AF14954}" destId="{1134950A-5800-4219-9D0C-D256A00C91CB}" srcOrd="0" destOrd="0" presId="urn:microsoft.com/office/officeart/2005/8/layout/vList2"/>
    <dgm:cxn modelId="{831D7F6A-BDF9-4DDA-81F1-FA8EA3AE23B6}" srcId="{FBDFAF56-E7A7-4D56-B1C6-1FA9FC97360B}" destId="{52AC8393-F5A7-4967-9D29-6EE95F0CD6E7}" srcOrd="2" destOrd="0" parTransId="{E7169199-72F5-4651-9C30-3F0FE26FC81D}" sibTransId="{C1915DB1-4075-402B-ADDC-98CB52EA6D2C}"/>
    <dgm:cxn modelId="{738CF677-17E1-4520-B9C7-6367508CC4A9}" srcId="{FBDFAF56-E7A7-4D56-B1C6-1FA9FC97360B}" destId="{8579DDE4-22FB-4A48-AC8A-AC26F4DD0538}" srcOrd="0" destOrd="0" parTransId="{52E8F0B1-4D5D-4429-BEE6-0C5C6678D2F9}" sibTransId="{5229207B-59D8-4392-B893-F19C80871955}"/>
    <dgm:cxn modelId="{5B68997B-2121-4619-9CD5-03EC15CD8950}" srcId="{52AC8393-F5A7-4967-9D29-6EE95F0CD6E7}" destId="{62CBE9D6-F970-4916-A820-0FA7543F0634}" srcOrd="3" destOrd="0" parTransId="{93AC745E-E66A-46C5-8CBA-52AEF6A21B1C}" sibTransId="{AA91E49C-74F1-4BE8-A744-4D5F4DA65654}"/>
    <dgm:cxn modelId="{D334BC82-6376-4F40-A776-D88D10D22446}" type="presOf" srcId="{462BFD77-0E24-4595-9564-97BD92F06A95}" destId="{ADE9E2F7-2F12-4C1A-87DE-CC112AA04086}" srcOrd="0" destOrd="2" presId="urn:microsoft.com/office/officeart/2005/8/layout/vList2"/>
    <dgm:cxn modelId="{A5F98C90-8163-40F5-BDD8-85902D22BC5B}" type="presOf" srcId="{292018B3-C8E5-4EEE-9A28-7C788583184E}" destId="{0564D8E5-F0B3-4D39-806B-7FC0DEF2DB32}" srcOrd="0" destOrd="2" presId="urn:microsoft.com/office/officeart/2005/8/layout/vList2"/>
    <dgm:cxn modelId="{188D7997-0743-4E82-91D5-8EAB9AC50970}" srcId="{52AC8393-F5A7-4967-9D29-6EE95F0CD6E7}" destId="{E99A5877-DA73-47E9-9E74-A91B6E98EA84}" srcOrd="1" destOrd="0" parTransId="{238E56C2-DF83-4E64-975D-6234702D642A}" sibTransId="{EF84805A-E4A2-482F-9575-621F602C90F9}"/>
    <dgm:cxn modelId="{36A48AAA-67D9-448E-BC2A-48AD48B4FA5B}" srcId="{52AC8393-F5A7-4967-9D29-6EE95F0CD6E7}" destId="{E5516360-31AC-440A-9E38-396F6852ECB5}" srcOrd="4" destOrd="0" parTransId="{4A32B9A8-313D-43B7-8132-6E101052309F}" sibTransId="{EA3BF968-C616-473E-B478-9EB499523349}"/>
    <dgm:cxn modelId="{AA8723C6-F8BC-4B26-8683-27B87412A930}" type="presOf" srcId="{32B48A51-807C-4EC4-9FA2-8D891FAD5469}" destId="{ADE9E2F7-2F12-4C1A-87DE-CC112AA04086}" srcOrd="0" destOrd="0" presId="urn:microsoft.com/office/officeart/2005/8/layout/vList2"/>
    <dgm:cxn modelId="{16D924CA-D133-448E-A836-F0EA06811920}" srcId="{52AC8393-F5A7-4967-9D29-6EE95F0CD6E7}" destId="{462BFD77-0E24-4595-9564-97BD92F06A95}" srcOrd="2" destOrd="0" parTransId="{3DB8AA0D-5328-426C-9424-D044B4992486}" sibTransId="{62423A9A-725A-4B26-AC68-81BBB53E4470}"/>
    <dgm:cxn modelId="{208530D5-E7F2-4A8A-BAA4-53B799E7C09A}" type="presOf" srcId="{FBDFAF56-E7A7-4D56-B1C6-1FA9FC97360B}" destId="{033B42A6-D52A-4CDE-85A6-F663AE26EBB1}" srcOrd="0" destOrd="0" presId="urn:microsoft.com/office/officeart/2005/8/layout/vList2"/>
    <dgm:cxn modelId="{E35250E0-0855-495C-9E1C-47E051779AD7}" type="presOf" srcId="{E99A5877-DA73-47E9-9E74-A91B6E98EA84}" destId="{ADE9E2F7-2F12-4C1A-87DE-CC112AA04086}" srcOrd="0" destOrd="1" presId="urn:microsoft.com/office/officeart/2005/8/layout/vList2"/>
    <dgm:cxn modelId="{FE7246ED-7AA8-4878-B84D-93BF0D57B378}" srcId="{8579DDE4-22FB-4A48-AC8A-AC26F4DD0538}" destId="{292018B3-C8E5-4EEE-9A28-7C788583184E}" srcOrd="2" destOrd="0" parTransId="{483F9E55-F392-4D96-9BC3-334D58829096}" sibTransId="{DAB5067C-7329-48F3-A33C-06BBC4669241}"/>
    <dgm:cxn modelId="{C733C1EE-66E0-4CB5-A86D-E72EA3CE03BF}" type="presOf" srcId="{C65BA9C4-AB7F-49BB-831D-DAF536B4C835}" destId="{0564D8E5-F0B3-4D39-806B-7FC0DEF2DB32}" srcOrd="0" destOrd="3" presId="urn:microsoft.com/office/officeart/2005/8/layout/vList2"/>
    <dgm:cxn modelId="{0CD529F0-B2C1-44B6-9CD8-63261C4BF8E4}" srcId="{FBDFAF56-E7A7-4D56-B1C6-1FA9FC97360B}" destId="{05EF502B-10B3-4DE7-8771-B0DD4AF14954}" srcOrd="1" destOrd="0" parTransId="{E205F4C5-C13D-404B-99CA-39A3C35C669C}" sibTransId="{4C900EFE-D903-4445-A129-FA67939A14EF}"/>
    <dgm:cxn modelId="{0F0417F5-BC47-4B71-8848-50AD9F8F0C28}" srcId="{52AC8393-F5A7-4967-9D29-6EE95F0CD6E7}" destId="{32B48A51-807C-4EC4-9FA2-8D891FAD5469}" srcOrd="0" destOrd="0" parTransId="{29E8C191-2F64-490C-A820-E041C9F43573}" sibTransId="{90BEF9FC-2BE1-4303-BFF4-8C612ED93EF0}"/>
    <dgm:cxn modelId="{A50F8E4E-6CCD-49B5-A1AC-4118D1E128DC}" type="presParOf" srcId="{033B42A6-D52A-4CDE-85A6-F663AE26EBB1}" destId="{137FF1BD-C6E9-4869-965F-3FCC672FCD5A}" srcOrd="0" destOrd="0" presId="urn:microsoft.com/office/officeart/2005/8/layout/vList2"/>
    <dgm:cxn modelId="{B556A167-79B2-4D70-9813-923B0B8FB872}" type="presParOf" srcId="{033B42A6-D52A-4CDE-85A6-F663AE26EBB1}" destId="{0564D8E5-F0B3-4D39-806B-7FC0DEF2DB32}" srcOrd="1" destOrd="0" presId="urn:microsoft.com/office/officeart/2005/8/layout/vList2"/>
    <dgm:cxn modelId="{19DB70BC-B45F-41CA-B381-1CF29C67FD7F}" type="presParOf" srcId="{033B42A6-D52A-4CDE-85A6-F663AE26EBB1}" destId="{1134950A-5800-4219-9D0C-D256A00C91CB}" srcOrd="2" destOrd="0" presId="urn:microsoft.com/office/officeart/2005/8/layout/vList2"/>
    <dgm:cxn modelId="{15C6C572-66A0-4213-B05A-AD801745F858}" type="presParOf" srcId="{033B42A6-D52A-4CDE-85A6-F663AE26EBB1}" destId="{AEA10BDB-E474-464F-BF18-09C83FE548B2}" srcOrd="3" destOrd="0" presId="urn:microsoft.com/office/officeart/2005/8/layout/vList2"/>
    <dgm:cxn modelId="{0E95E3CA-28A7-4528-84C7-F4D1D703A581}" type="presParOf" srcId="{033B42A6-D52A-4CDE-85A6-F663AE26EBB1}" destId="{EA623BC7-D7D8-4354-A90C-C4D16CC7335D}" srcOrd="4" destOrd="0" presId="urn:microsoft.com/office/officeart/2005/8/layout/vList2"/>
    <dgm:cxn modelId="{DAAC2223-C492-40F3-B797-CCA81ADDEAB5}" type="presParOf" srcId="{033B42A6-D52A-4CDE-85A6-F663AE26EBB1}" destId="{ADE9E2F7-2F12-4C1A-87DE-CC112AA040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7DC87-8A4F-4F31-A55E-4A6FBF0F457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2CD8892-04DD-49FE-8E1A-8E1DFC7FAAD8}">
      <dgm:prSet/>
      <dgm:spPr/>
      <dgm:t>
        <a:bodyPr/>
        <a:lstStyle/>
        <a:p>
          <a:r>
            <a:rPr lang="en-US"/>
            <a:t>Age &lt;1 yr or &gt;13 yr.</a:t>
          </a:r>
        </a:p>
      </dgm:t>
    </dgm:pt>
    <dgm:pt modelId="{0C994C1A-A62F-42E1-A9BE-D594FF133D50}" type="parTrans" cxnId="{36AA2944-59C4-40C9-A850-54B6D7A0979B}">
      <dgm:prSet/>
      <dgm:spPr/>
      <dgm:t>
        <a:bodyPr/>
        <a:lstStyle/>
        <a:p>
          <a:endParaRPr lang="en-US"/>
        </a:p>
      </dgm:t>
    </dgm:pt>
    <dgm:pt modelId="{8D08CA98-F013-4CD4-8D2A-437401FBA19C}" type="sibTrans" cxnId="{36AA2944-59C4-40C9-A850-54B6D7A0979B}">
      <dgm:prSet/>
      <dgm:spPr/>
      <dgm:t>
        <a:bodyPr/>
        <a:lstStyle/>
        <a:p>
          <a:endParaRPr lang="en-US"/>
        </a:p>
      </dgm:t>
    </dgm:pt>
    <dgm:pt modelId="{957B6558-E822-495E-AEF6-4CD0CFB453D0}">
      <dgm:prSet/>
      <dgm:spPr/>
      <dgm:t>
        <a:bodyPr/>
        <a:lstStyle/>
        <a:p>
          <a:r>
            <a:rPr lang="en-US"/>
            <a:t>Family hx of renal disease.</a:t>
          </a:r>
        </a:p>
      </dgm:t>
    </dgm:pt>
    <dgm:pt modelId="{DFF89C5C-BC10-4AFC-9C2E-E62149A5597A}" type="parTrans" cxnId="{B97540E9-264E-4C30-B499-E0C8C6D1DC99}">
      <dgm:prSet/>
      <dgm:spPr/>
      <dgm:t>
        <a:bodyPr/>
        <a:lstStyle/>
        <a:p>
          <a:endParaRPr lang="en-US"/>
        </a:p>
      </dgm:t>
    </dgm:pt>
    <dgm:pt modelId="{7C76BC4A-3F66-4420-A87A-BFCDA28D33EE}" type="sibTrans" cxnId="{B97540E9-264E-4C30-B499-E0C8C6D1DC99}">
      <dgm:prSet/>
      <dgm:spPr/>
      <dgm:t>
        <a:bodyPr/>
        <a:lstStyle/>
        <a:p>
          <a:endParaRPr lang="en-US"/>
        </a:p>
      </dgm:t>
    </dgm:pt>
    <dgm:pt modelId="{266C4328-A7B9-490C-BABE-78FBC95FD89D}">
      <dgm:prSet/>
      <dgm:spPr/>
      <dgm:t>
        <a:bodyPr/>
        <a:lstStyle/>
        <a:p>
          <a:r>
            <a:rPr lang="en-US"/>
            <a:t>Extrarenal findings (arthritis, rash, anemia)</a:t>
          </a:r>
        </a:p>
      </dgm:t>
    </dgm:pt>
    <dgm:pt modelId="{98D39AB4-9321-49F1-9F0F-BD8DDDB9FF09}" type="parTrans" cxnId="{BBD989E2-FC93-4755-97F4-397E6EDF489B}">
      <dgm:prSet/>
      <dgm:spPr/>
      <dgm:t>
        <a:bodyPr/>
        <a:lstStyle/>
        <a:p>
          <a:endParaRPr lang="en-US"/>
        </a:p>
      </dgm:t>
    </dgm:pt>
    <dgm:pt modelId="{E32BF07B-AF0C-49F4-A870-2BFCA4AB22DD}" type="sibTrans" cxnId="{BBD989E2-FC93-4755-97F4-397E6EDF489B}">
      <dgm:prSet/>
      <dgm:spPr/>
      <dgm:t>
        <a:bodyPr/>
        <a:lstStyle/>
        <a:p>
          <a:endParaRPr lang="en-US"/>
        </a:p>
      </dgm:t>
    </dgm:pt>
    <dgm:pt modelId="{F29808C3-A1C9-4684-93B0-57FA40DA552F}">
      <dgm:prSet/>
      <dgm:spPr/>
      <dgm:t>
        <a:bodyPr/>
        <a:lstStyle/>
        <a:p>
          <a:r>
            <a:rPr lang="en-US"/>
            <a:t>Hypertension</a:t>
          </a:r>
        </a:p>
      </dgm:t>
    </dgm:pt>
    <dgm:pt modelId="{3B6D80A0-2D4D-4F68-8D87-3775F113A6FA}" type="parTrans" cxnId="{E1F59B83-085F-4F5A-B0B9-71C0A84B6D28}">
      <dgm:prSet/>
      <dgm:spPr/>
      <dgm:t>
        <a:bodyPr/>
        <a:lstStyle/>
        <a:p>
          <a:endParaRPr lang="en-US"/>
        </a:p>
      </dgm:t>
    </dgm:pt>
    <dgm:pt modelId="{09989A00-A49B-4BC2-9F5C-FE7CE61C3720}" type="sibTrans" cxnId="{E1F59B83-085F-4F5A-B0B9-71C0A84B6D28}">
      <dgm:prSet/>
      <dgm:spPr/>
      <dgm:t>
        <a:bodyPr/>
        <a:lstStyle/>
        <a:p>
          <a:endParaRPr lang="en-US"/>
        </a:p>
      </dgm:t>
    </dgm:pt>
    <dgm:pt modelId="{5F51F618-0D05-4D2A-B555-A98FE77AEDCF}">
      <dgm:prSet/>
      <dgm:spPr/>
      <dgm:t>
        <a:bodyPr/>
        <a:lstStyle/>
        <a:p>
          <a:r>
            <a:rPr lang="en-US"/>
            <a:t>Gross hematuria</a:t>
          </a:r>
        </a:p>
      </dgm:t>
    </dgm:pt>
    <dgm:pt modelId="{28E1417F-F6D4-46D1-9394-207FBC04D969}" type="parTrans" cxnId="{8ADBFA3D-790F-4AC9-AF41-72A8C0E560B0}">
      <dgm:prSet/>
      <dgm:spPr/>
      <dgm:t>
        <a:bodyPr/>
        <a:lstStyle/>
        <a:p>
          <a:endParaRPr lang="en-US"/>
        </a:p>
      </dgm:t>
    </dgm:pt>
    <dgm:pt modelId="{03B53721-11BF-45AB-96BD-B9BCC1B578BA}" type="sibTrans" cxnId="{8ADBFA3D-790F-4AC9-AF41-72A8C0E560B0}">
      <dgm:prSet/>
      <dgm:spPr/>
      <dgm:t>
        <a:bodyPr/>
        <a:lstStyle/>
        <a:p>
          <a:endParaRPr lang="en-US"/>
        </a:p>
      </dgm:t>
    </dgm:pt>
    <dgm:pt modelId="{2488D42E-50A3-4EC0-B66E-C765636B2282}">
      <dgm:prSet/>
      <dgm:spPr/>
      <dgm:t>
        <a:bodyPr/>
        <a:lstStyle/>
        <a:p>
          <a:r>
            <a:rPr lang="en-US"/>
            <a:t>Renal insufficiency</a:t>
          </a:r>
        </a:p>
      </dgm:t>
    </dgm:pt>
    <dgm:pt modelId="{1ABF6707-7E4F-457D-A3D5-BD2014777D0E}" type="parTrans" cxnId="{EFE2BCF1-181E-432D-9923-B3C88C3998D9}">
      <dgm:prSet/>
      <dgm:spPr/>
      <dgm:t>
        <a:bodyPr/>
        <a:lstStyle/>
        <a:p>
          <a:endParaRPr lang="en-US"/>
        </a:p>
      </dgm:t>
    </dgm:pt>
    <dgm:pt modelId="{2E1593B8-A854-4ADC-B0FE-2738BF8CF856}" type="sibTrans" cxnId="{EFE2BCF1-181E-432D-9923-B3C88C3998D9}">
      <dgm:prSet/>
      <dgm:spPr/>
      <dgm:t>
        <a:bodyPr/>
        <a:lstStyle/>
        <a:p>
          <a:endParaRPr lang="en-US"/>
        </a:p>
      </dgm:t>
    </dgm:pt>
    <dgm:pt modelId="{3761C51D-4E7B-4591-A554-97BCC3657B8A}">
      <dgm:prSet/>
      <dgm:spPr/>
      <dgm:t>
        <a:bodyPr/>
        <a:lstStyle/>
        <a:p>
          <a:r>
            <a:rPr lang="en-US"/>
            <a:t>Low C3</a:t>
          </a:r>
        </a:p>
      </dgm:t>
    </dgm:pt>
    <dgm:pt modelId="{E1484B56-9D55-4F7E-9510-17BA1722E591}" type="parTrans" cxnId="{87EEC1DC-ED0B-4E4B-B90B-6361BCDAC9AE}">
      <dgm:prSet/>
      <dgm:spPr/>
      <dgm:t>
        <a:bodyPr/>
        <a:lstStyle/>
        <a:p>
          <a:endParaRPr lang="en-US"/>
        </a:p>
      </dgm:t>
    </dgm:pt>
    <dgm:pt modelId="{D31FB884-BD33-468B-A33F-E482F1B06AB5}" type="sibTrans" cxnId="{87EEC1DC-ED0B-4E4B-B90B-6361BCDAC9AE}">
      <dgm:prSet/>
      <dgm:spPr/>
      <dgm:t>
        <a:bodyPr/>
        <a:lstStyle/>
        <a:p>
          <a:endParaRPr lang="en-US"/>
        </a:p>
      </dgm:t>
    </dgm:pt>
    <dgm:pt modelId="{6C7A0AA9-B031-4927-A90D-ED5D4205DDF6}">
      <dgm:prSet/>
      <dgm:spPr/>
      <dgm:t>
        <a:bodyPr/>
        <a:lstStyle/>
        <a:p>
          <a:r>
            <a:rPr lang="en-US"/>
            <a:t>Resistance to steroid therapy</a:t>
          </a:r>
        </a:p>
      </dgm:t>
    </dgm:pt>
    <dgm:pt modelId="{EB0AC3FA-85E6-4D22-B442-0A5543F5C6F3}" type="parTrans" cxnId="{F477D6E1-90F1-48C7-9006-3A7272711511}">
      <dgm:prSet/>
      <dgm:spPr/>
      <dgm:t>
        <a:bodyPr/>
        <a:lstStyle/>
        <a:p>
          <a:endParaRPr lang="en-US"/>
        </a:p>
      </dgm:t>
    </dgm:pt>
    <dgm:pt modelId="{943C9101-C0F5-4A96-BB58-E36B01B394A5}" type="sibTrans" cxnId="{F477D6E1-90F1-48C7-9006-3A7272711511}">
      <dgm:prSet/>
      <dgm:spPr/>
      <dgm:t>
        <a:bodyPr/>
        <a:lstStyle/>
        <a:p>
          <a:endParaRPr lang="en-US"/>
        </a:p>
      </dgm:t>
    </dgm:pt>
    <dgm:pt modelId="{615AC75F-D1DE-479A-A567-BD42EBC480C0}" type="pres">
      <dgm:prSet presAssocID="{35B7DC87-8A4F-4F31-A55E-4A6FBF0F4575}" presName="diagram" presStyleCnt="0">
        <dgm:presLayoutVars>
          <dgm:dir/>
          <dgm:resizeHandles val="exact"/>
        </dgm:presLayoutVars>
      </dgm:prSet>
      <dgm:spPr/>
    </dgm:pt>
    <dgm:pt modelId="{6CAAC841-5AC0-44E0-B986-38A3B7BF8D11}" type="pres">
      <dgm:prSet presAssocID="{02CD8892-04DD-49FE-8E1A-8E1DFC7FAAD8}" presName="node" presStyleLbl="node1" presStyleIdx="0" presStyleCnt="8">
        <dgm:presLayoutVars>
          <dgm:bulletEnabled val="1"/>
        </dgm:presLayoutVars>
      </dgm:prSet>
      <dgm:spPr/>
    </dgm:pt>
    <dgm:pt modelId="{CE79A611-2920-4154-A874-2C4C391F328C}" type="pres">
      <dgm:prSet presAssocID="{8D08CA98-F013-4CD4-8D2A-437401FBA19C}" presName="sibTrans" presStyleCnt="0"/>
      <dgm:spPr/>
    </dgm:pt>
    <dgm:pt modelId="{F391E1F6-E631-4180-B830-B7285DF4CDBF}" type="pres">
      <dgm:prSet presAssocID="{957B6558-E822-495E-AEF6-4CD0CFB453D0}" presName="node" presStyleLbl="node1" presStyleIdx="1" presStyleCnt="8">
        <dgm:presLayoutVars>
          <dgm:bulletEnabled val="1"/>
        </dgm:presLayoutVars>
      </dgm:prSet>
      <dgm:spPr/>
    </dgm:pt>
    <dgm:pt modelId="{AE961B9D-8F89-46F7-80CC-6B00D8889A47}" type="pres">
      <dgm:prSet presAssocID="{7C76BC4A-3F66-4420-A87A-BFCDA28D33EE}" presName="sibTrans" presStyleCnt="0"/>
      <dgm:spPr/>
    </dgm:pt>
    <dgm:pt modelId="{0D813E56-71A8-4CBC-BCEF-79F728EB38C5}" type="pres">
      <dgm:prSet presAssocID="{266C4328-A7B9-490C-BABE-78FBC95FD89D}" presName="node" presStyleLbl="node1" presStyleIdx="2" presStyleCnt="8">
        <dgm:presLayoutVars>
          <dgm:bulletEnabled val="1"/>
        </dgm:presLayoutVars>
      </dgm:prSet>
      <dgm:spPr/>
    </dgm:pt>
    <dgm:pt modelId="{728A48FF-C2C8-43C4-9136-79006130B1AB}" type="pres">
      <dgm:prSet presAssocID="{E32BF07B-AF0C-49F4-A870-2BFCA4AB22DD}" presName="sibTrans" presStyleCnt="0"/>
      <dgm:spPr/>
    </dgm:pt>
    <dgm:pt modelId="{EB613249-6AE8-4419-A58C-9F3B39AE35CF}" type="pres">
      <dgm:prSet presAssocID="{F29808C3-A1C9-4684-93B0-57FA40DA552F}" presName="node" presStyleLbl="node1" presStyleIdx="3" presStyleCnt="8">
        <dgm:presLayoutVars>
          <dgm:bulletEnabled val="1"/>
        </dgm:presLayoutVars>
      </dgm:prSet>
      <dgm:spPr/>
    </dgm:pt>
    <dgm:pt modelId="{5061ACBD-B149-4597-9577-813B0ECBED37}" type="pres">
      <dgm:prSet presAssocID="{09989A00-A49B-4BC2-9F5C-FE7CE61C3720}" presName="sibTrans" presStyleCnt="0"/>
      <dgm:spPr/>
    </dgm:pt>
    <dgm:pt modelId="{2B246A3E-236A-415C-BE22-86BC6F1BA14B}" type="pres">
      <dgm:prSet presAssocID="{5F51F618-0D05-4D2A-B555-A98FE77AEDCF}" presName="node" presStyleLbl="node1" presStyleIdx="4" presStyleCnt="8">
        <dgm:presLayoutVars>
          <dgm:bulletEnabled val="1"/>
        </dgm:presLayoutVars>
      </dgm:prSet>
      <dgm:spPr/>
    </dgm:pt>
    <dgm:pt modelId="{F00A6C8B-7D31-44B6-84A5-6FFC3C6B1F88}" type="pres">
      <dgm:prSet presAssocID="{03B53721-11BF-45AB-96BD-B9BCC1B578BA}" presName="sibTrans" presStyleCnt="0"/>
      <dgm:spPr/>
    </dgm:pt>
    <dgm:pt modelId="{1F4ECD37-D7DC-4D42-B9C5-52966C5E6AB8}" type="pres">
      <dgm:prSet presAssocID="{2488D42E-50A3-4EC0-B66E-C765636B2282}" presName="node" presStyleLbl="node1" presStyleIdx="5" presStyleCnt="8">
        <dgm:presLayoutVars>
          <dgm:bulletEnabled val="1"/>
        </dgm:presLayoutVars>
      </dgm:prSet>
      <dgm:spPr/>
    </dgm:pt>
    <dgm:pt modelId="{03F3397A-8560-4B83-9638-FA439836B22F}" type="pres">
      <dgm:prSet presAssocID="{2E1593B8-A854-4ADC-B0FE-2738BF8CF856}" presName="sibTrans" presStyleCnt="0"/>
      <dgm:spPr/>
    </dgm:pt>
    <dgm:pt modelId="{911B3696-2FD2-495D-ACC0-CC33E068F948}" type="pres">
      <dgm:prSet presAssocID="{3761C51D-4E7B-4591-A554-97BCC3657B8A}" presName="node" presStyleLbl="node1" presStyleIdx="6" presStyleCnt="8">
        <dgm:presLayoutVars>
          <dgm:bulletEnabled val="1"/>
        </dgm:presLayoutVars>
      </dgm:prSet>
      <dgm:spPr/>
    </dgm:pt>
    <dgm:pt modelId="{3315B39F-DE8C-48B2-A642-43AE8251F169}" type="pres">
      <dgm:prSet presAssocID="{D31FB884-BD33-468B-A33F-E482F1B06AB5}" presName="sibTrans" presStyleCnt="0"/>
      <dgm:spPr/>
    </dgm:pt>
    <dgm:pt modelId="{99402EC9-97C5-4487-BA2B-9EBDB3E2D07F}" type="pres">
      <dgm:prSet presAssocID="{6C7A0AA9-B031-4927-A90D-ED5D4205DDF6}" presName="node" presStyleLbl="node1" presStyleIdx="7" presStyleCnt="8">
        <dgm:presLayoutVars>
          <dgm:bulletEnabled val="1"/>
        </dgm:presLayoutVars>
      </dgm:prSet>
      <dgm:spPr/>
    </dgm:pt>
  </dgm:ptLst>
  <dgm:cxnLst>
    <dgm:cxn modelId="{90278310-1B22-4D35-8E8C-80A8A75D9392}" type="presOf" srcId="{F29808C3-A1C9-4684-93B0-57FA40DA552F}" destId="{EB613249-6AE8-4419-A58C-9F3B39AE35CF}" srcOrd="0" destOrd="0" presId="urn:microsoft.com/office/officeart/2005/8/layout/default"/>
    <dgm:cxn modelId="{8A450418-265C-427D-93B7-05232FBC8833}" type="presOf" srcId="{3761C51D-4E7B-4591-A554-97BCC3657B8A}" destId="{911B3696-2FD2-495D-ACC0-CC33E068F948}" srcOrd="0" destOrd="0" presId="urn:microsoft.com/office/officeart/2005/8/layout/default"/>
    <dgm:cxn modelId="{55AE3C34-3602-4079-91E0-5B6BF094AC0B}" type="presOf" srcId="{02CD8892-04DD-49FE-8E1A-8E1DFC7FAAD8}" destId="{6CAAC841-5AC0-44E0-B986-38A3B7BF8D11}" srcOrd="0" destOrd="0" presId="urn:microsoft.com/office/officeart/2005/8/layout/default"/>
    <dgm:cxn modelId="{8ADBFA3D-790F-4AC9-AF41-72A8C0E560B0}" srcId="{35B7DC87-8A4F-4F31-A55E-4A6FBF0F4575}" destId="{5F51F618-0D05-4D2A-B555-A98FE77AEDCF}" srcOrd="4" destOrd="0" parTransId="{28E1417F-F6D4-46D1-9394-207FBC04D969}" sibTransId="{03B53721-11BF-45AB-96BD-B9BCC1B578BA}"/>
    <dgm:cxn modelId="{8D645C60-F332-4066-B7DB-A4172D63000B}" type="presOf" srcId="{2488D42E-50A3-4EC0-B66E-C765636B2282}" destId="{1F4ECD37-D7DC-4D42-B9C5-52966C5E6AB8}" srcOrd="0" destOrd="0" presId="urn:microsoft.com/office/officeart/2005/8/layout/default"/>
    <dgm:cxn modelId="{36AA2944-59C4-40C9-A850-54B6D7A0979B}" srcId="{35B7DC87-8A4F-4F31-A55E-4A6FBF0F4575}" destId="{02CD8892-04DD-49FE-8E1A-8E1DFC7FAAD8}" srcOrd="0" destOrd="0" parTransId="{0C994C1A-A62F-42E1-A9BE-D594FF133D50}" sibTransId="{8D08CA98-F013-4CD4-8D2A-437401FBA19C}"/>
    <dgm:cxn modelId="{458CEC4A-A011-4301-B1A7-4272AF26E5BF}" type="presOf" srcId="{5F51F618-0D05-4D2A-B555-A98FE77AEDCF}" destId="{2B246A3E-236A-415C-BE22-86BC6F1BA14B}" srcOrd="0" destOrd="0" presId="urn:microsoft.com/office/officeart/2005/8/layout/default"/>
    <dgm:cxn modelId="{E1F59B83-085F-4F5A-B0B9-71C0A84B6D28}" srcId="{35B7DC87-8A4F-4F31-A55E-4A6FBF0F4575}" destId="{F29808C3-A1C9-4684-93B0-57FA40DA552F}" srcOrd="3" destOrd="0" parTransId="{3B6D80A0-2D4D-4F68-8D87-3775F113A6FA}" sibTransId="{09989A00-A49B-4BC2-9F5C-FE7CE61C3720}"/>
    <dgm:cxn modelId="{8327ED87-F3E8-467A-B106-AD071D56ADCB}" type="presOf" srcId="{266C4328-A7B9-490C-BABE-78FBC95FD89D}" destId="{0D813E56-71A8-4CBC-BCEF-79F728EB38C5}" srcOrd="0" destOrd="0" presId="urn:microsoft.com/office/officeart/2005/8/layout/default"/>
    <dgm:cxn modelId="{3EFAC793-4112-4BB2-B14F-146D408C72ED}" type="presOf" srcId="{6C7A0AA9-B031-4927-A90D-ED5D4205DDF6}" destId="{99402EC9-97C5-4487-BA2B-9EBDB3E2D07F}" srcOrd="0" destOrd="0" presId="urn:microsoft.com/office/officeart/2005/8/layout/default"/>
    <dgm:cxn modelId="{DB3008BC-34CB-4911-9BC1-9CC720FA3E00}" type="presOf" srcId="{35B7DC87-8A4F-4F31-A55E-4A6FBF0F4575}" destId="{615AC75F-D1DE-479A-A567-BD42EBC480C0}" srcOrd="0" destOrd="0" presId="urn:microsoft.com/office/officeart/2005/8/layout/default"/>
    <dgm:cxn modelId="{87EEC1DC-ED0B-4E4B-B90B-6361BCDAC9AE}" srcId="{35B7DC87-8A4F-4F31-A55E-4A6FBF0F4575}" destId="{3761C51D-4E7B-4591-A554-97BCC3657B8A}" srcOrd="6" destOrd="0" parTransId="{E1484B56-9D55-4F7E-9510-17BA1722E591}" sibTransId="{D31FB884-BD33-468B-A33F-E482F1B06AB5}"/>
    <dgm:cxn modelId="{F477D6E1-90F1-48C7-9006-3A7272711511}" srcId="{35B7DC87-8A4F-4F31-A55E-4A6FBF0F4575}" destId="{6C7A0AA9-B031-4927-A90D-ED5D4205DDF6}" srcOrd="7" destOrd="0" parTransId="{EB0AC3FA-85E6-4D22-B442-0A5543F5C6F3}" sibTransId="{943C9101-C0F5-4A96-BB58-E36B01B394A5}"/>
    <dgm:cxn modelId="{BBD989E2-FC93-4755-97F4-397E6EDF489B}" srcId="{35B7DC87-8A4F-4F31-A55E-4A6FBF0F4575}" destId="{266C4328-A7B9-490C-BABE-78FBC95FD89D}" srcOrd="2" destOrd="0" parTransId="{98D39AB4-9321-49F1-9F0F-BD8DDDB9FF09}" sibTransId="{E32BF07B-AF0C-49F4-A870-2BFCA4AB22DD}"/>
    <dgm:cxn modelId="{B97540E9-264E-4C30-B499-E0C8C6D1DC99}" srcId="{35B7DC87-8A4F-4F31-A55E-4A6FBF0F4575}" destId="{957B6558-E822-495E-AEF6-4CD0CFB453D0}" srcOrd="1" destOrd="0" parTransId="{DFF89C5C-BC10-4AFC-9C2E-E62149A5597A}" sibTransId="{7C76BC4A-3F66-4420-A87A-BFCDA28D33EE}"/>
    <dgm:cxn modelId="{EFE2BCF1-181E-432D-9923-B3C88C3998D9}" srcId="{35B7DC87-8A4F-4F31-A55E-4A6FBF0F4575}" destId="{2488D42E-50A3-4EC0-B66E-C765636B2282}" srcOrd="5" destOrd="0" parTransId="{1ABF6707-7E4F-457D-A3D5-BD2014777D0E}" sibTransId="{2E1593B8-A854-4ADC-B0FE-2738BF8CF856}"/>
    <dgm:cxn modelId="{E16D34FE-CB63-45CD-B29A-83AC739AE997}" type="presOf" srcId="{957B6558-E822-495E-AEF6-4CD0CFB453D0}" destId="{F391E1F6-E631-4180-B830-B7285DF4CDBF}" srcOrd="0" destOrd="0" presId="urn:microsoft.com/office/officeart/2005/8/layout/default"/>
    <dgm:cxn modelId="{7A0074D7-CA8D-4D08-9B87-68978902DE99}" type="presParOf" srcId="{615AC75F-D1DE-479A-A567-BD42EBC480C0}" destId="{6CAAC841-5AC0-44E0-B986-38A3B7BF8D11}" srcOrd="0" destOrd="0" presId="urn:microsoft.com/office/officeart/2005/8/layout/default"/>
    <dgm:cxn modelId="{455F7803-9CE5-4FC9-AC24-955B087AFB38}" type="presParOf" srcId="{615AC75F-D1DE-479A-A567-BD42EBC480C0}" destId="{CE79A611-2920-4154-A874-2C4C391F328C}" srcOrd="1" destOrd="0" presId="urn:microsoft.com/office/officeart/2005/8/layout/default"/>
    <dgm:cxn modelId="{08919C74-FC37-456C-977D-6A16C8EE5666}" type="presParOf" srcId="{615AC75F-D1DE-479A-A567-BD42EBC480C0}" destId="{F391E1F6-E631-4180-B830-B7285DF4CDBF}" srcOrd="2" destOrd="0" presId="urn:microsoft.com/office/officeart/2005/8/layout/default"/>
    <dgm:cxn modelId="{8030FE4B-C21C-49B0-A58E-3923C90CBB9F}" type="presParOf" srcId="{615AC75F-D1DE-479A-A567-BD42EBC480C0}" destId="{AE961B9D-8F89-46F7-80CC-6B00D8889A47}" srcOrd="3" destOrd="0" presId="urn:microsoft.com/office/officeart/2005/8/layout/default"/>
    <dgm:cxn modelId="{17F58D80-E365-4AAF-A0FC-205C586BD828}" type="presParOf" srcId="{615AC75F-D1DE-479A-A567-BD42EBC480C0}" destId="{0D813E56-71A8-4CBC-BCEF-79F728EB38C5}" srcOrd="4" destOrd="0" presId="urn:microsoft.com/office/officeart/2005/8/layout/default"/>
    <dgm:cxn modelId="{642C0035-FAC6-4FD2-A633-365CF138C2AE}" type="presParOf" srcId="{615AC75F-D1DE-479A-A567-BD42EBC480C0}" destId="{728A48FF-C2C8-43C4-9136-79006130B1AB}" srcOrd="5" destOrd="0" presId="urn:microsoft.com/office/officeart/2005/8/layout/default"/>
    <dgm:cxn modelId="{6864A11F-7924-42E5-914A-3FB65EE0BC7D}" type="presParOf" srcId="{615AC75F-D1DE-479A-A567-BD42EBC480C0}" destId="{EB613249-6AE8-4419-A58C-9F3B39AE35CF}" srcOrd="6" destOrd="0" presId="urn:microsoft.com/office/officeart/2005/8/layout/default"/>
    <dgm:cxn modelId="{BC780B2F-D19B-4609-979F-2D5A889392AA}" type="presParOf" srcId="{615AC75F-D1DE-479A-A567-BD42EBC480C0}" destId="{5061ACBD-B149-4597-9577-813B0ECBED37}" srcOrd="7" destOrd="0" presId="urn:microsoft.com/office/officeart/2005/8/layout/default"/>
    <dgm:cxn modelId="{796FF41F-EA6E-408F-B6CA-05ED998E9805}" type="presParOf" srcId="{615AC75F-D1DE-479A-A567-BD42EBC480C0}" destId="{2B246A3E-236A-415C-BE22-86BC6F1BA14B}" srcOrd="8" destOrd="0" presId="urn:microsoft.com/office/officeart/2005/8/layout/default"/>
    <dgm:cxn modelId="{385A0ECF-1939-4E5C-AE2E-84C9172211A1}" type="presParOf" srcId="{615AC75F-D1DE-479A-A567-BD42EBC480C0}" destId="{F00A6C8B-7D31-44B6-84A5-6FFC3C6B1F88}" srcOrd="9" destOrd="0" presId="urn:microsoft.com/office/officeart/2005/8/layout/default"/>
    <dgm:cxn modelId="{AA766951-0213-413E-8EB2-ACD6D67472D3}" type="presParOf" srcId="{615AC75F-D1DE-479A-A567-BD42EBC480C0}" destId="{1F4ECD37-D7DC-4D42-B9C5-52966C5E6AB8}" srcOrd="10" destOrd="0" presId="urn:microsoft.com/office/officeart/2005/8/layout/default"/>
    <dgm:cxn modelId="{8056D110-44C3-4760-9E0C-669CC40661FD}" type="presParOf" srcId="{615AC75F-D1DE-479A-A567-BD42EBC480C0}" destId="{03F3397A-8560-4B83-9638-FA439836B22F}" srcOrd="11" destOrd="0" presId="urn:microsoft.com/office/officeart/2005/8/layout/default"/>
    <dgm:cxn modelId="{358AEF69-12D5-464C-BE16-715276CE2B0C}" type="presParOf" srcId="{615AC75F-D1DE-479A-A567-BD42EBC480C0}" destId="{911B3696-2FD2-495D-ACC0-CC33E068F948}" srcOrd="12" destOrd="0" presId="urn:microsoft.com/office/officeart/2005/8/layout/default"/>
    <dgm:cxn modelId="{A4FD96BD-4F07-4F85-AAAA-4FD89D558B4D}" type="presParOf" srcId="{615AC75F-D1DE-479A-A567-BD42EBC480C0}" destId="{3315B39F-DE8C-48B2-A642-43AE8251F169}" srcOrd="13" destOrd="0" presId="urn:microsoft.com/office/officeart/2005/8/layout/default"/>
    <dgm:cxn modelId="{EC0EBB5B-D7A5-4096-A11F-1BC4AFCF3149}" type="presParOf" srcId="{615AC75F-D1DE-479A-A567-BD42EBC480C0}" destId="{99402EC9-97C5-4487-BA2B-9EBDB3E2D07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FF1BD-C6E9-4869-965F-3FCC672FCD5A}">
      <dsp:nvSpPr>
        <dsp:cNvPr id="0" name=""/>
        <dsp:cNvSpPr/>
      </dsp:nvSpPr>
      <dsp:spPr>
        <a:xfrm>
          <a:off x="0" y="31823"/>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1- Idiopathic nephrotic syndrome (90% of cases) </a:t>
          </a:r>
        </a:p>
      </dsp:txBody>
      <dsp:txXfrm>
        <a:off x="25759" y="57582"/>
        <a:ext cx="10464082" cy="476152"/>
      </dsp:txXfrm>
    </dsp:sp>
    <dsp:sp modelId="{0564D8E5-F0B3-4D39-806B-7FC0DEF2DB32}">
      <dsp:nvSpPr>
        <dsp:cNvPr id="0" name=""/>
        <dsp:cNvSpPr/>
      </dsp:nvSpPr>
      <dsp:spPr>
        <a:xfrm>
          <a:off x="0" y="559493"/>
          <a:ext cx="105156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Minimal change disease</a:t>
          </a:r>
        </a:p>
        <a:p>
          <a:pPr marL="171450" lvl="1" indent="-171450" algn="l" defTabSz="755650">
            <a:lnSpc>
              <a:spcPct val="90000"/>
            </a:lnSpc>
            <a:spcBef>
              <a:spcPct val="0"/>
            </a:spcBef>
            <a:spcAft>
              <a:spcPct val="20000"/>
            </a:spcAft>
            <a:buChar char="•"/>
          </a:pPr>
          <a:r>
            <a:rPr lang="en-US" sz="1700" kern="1200"/>
            <a:t>Focal segmental glomerulosclerosis </a:t>
          </a:r>
        </a:p>
        <a:p>
          <a:pPr marL="171450" lvl="1" indent="-171450" algn="l" defTabSz="755650">
            <a:lnSpc>
              <a:spcPct val="90000"/>
            </a:lnSpc>
            <a:spcBef>
              <a:spcPct val="0"/>
            </a:spcBef>
            <a:spcAft>
              <a:spcPct val="20000"/>
            </a:spcAft>
            <a:buChar char="•"/>
          </a:pPr>
          <a:r>
            <a:rPr lang="en-US" sz="1700" kern="1200"/>
            <a:t>Membranous nephropathy </a:t>
          </a:r>
        </a:p>
        <a:p>
          <a:pPr marL="171450" lvl="1" indent="-171450" algn="l" defTabSz="755650">
            <a:lnSpc>
              <a:spcPct val="90000"/>
            </a:lnSpc>
            <a:spcBef>
              <a:spcPct val="0"/>
            </a:spcBef>
            <a:spcAft>
              <a:spcPct val="20000"/>
            </a:spcAft>
            <a:buChar char="•"/>
          </a:pPr>
          <a:r>
            <a:rPr lang="en-US" sz="1700" kern="1200"/>
            <a:t>Membranoproliferative glomerulonephritis</a:t>
          </a:r>
        </a:p>
      </dsp:txBody>
      <dsp:txXfrm>
        <a:off x="0" y="559493"/>
        <a:ext cx="10515600" cy="1184040"/>
      </dsp:txXfrm>
    </dsp:sp>
    <dsp:sp modelId="{1134950A-5800-4219-9D0C-D256A00C91CB}">
      <dsp:nvSpPr>
        <dsp:cNvPr id="0" name=""/>
        <dsp:cNvSpPr/>
      </dsp:nvSpPr>
      <dsp:spPr>
        <a:xfrm>
          <a:off x="0" y="1743534"/>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 Genetic cause (congenital nephrotic syndrome), Finnish type.</a:t>
          </a:r>
        </a:p>
      </dsp:txBody>
      <dsp:txXfrm>
        <a:off x="25759" y="1769293"/>
        <a:ext cx="10464082" cy="476152"/>
      </dsp:txXfrm>
    </dsp:sp>
    <dsp:sp modelId="{EA623BC7-D7D8-4354-A90C-C4D16CC7335D}">
      <dsp:nvSpPr>
        <dsp:cNvPr id="0" name=""/>
        <dsp:cNvSpPr/>
      </dsp:nvSpPr>
      <dsp:spPr>
        <a:xfrm>
          <a:off x="0" y="2334564"/>
          <a:ext cx="1051560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 Secondary nephrotic syndrome</a:t>
          </a:r>
        </a:p>
      </dsp:txBody>
      <dsp:txXfrm>
        <a:off x="25759" y="2360323"/>
        <a:ext cx="10464082" cy="476152"/>
      </dsp:txXfrm>
    </dsp:sp>
    <dsp:sp modelId="{ADE9E2F7-2F12-4C1A-87DE-CC112AA04086}">
      <dsp:nvSpPr>
        <dsp:cNvPr id="0" name=""/>
        <dsp:cNvSpPr/>
      </dsp:nvSpPr>
      <dsp:spPr>
        <a:xfrm>
          <a:off x="0" y="2862234"/>
          <a:ext cx="105156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Infection (hepatitides B, C, HIV-1, malaria, syphilis, toxoplasmosis, tuberculosis)</a:t>
          </a:r>
        </a:p>
        <a:p>
          <a:pPr marL="171450" lvl="1" indent="-171450" algn="l" defTabSz="755650">
            <a:lnSpc>
              <a:spcPct val="90000"/>
            </a:lnSpc>
            <a:spcBef>
              <a:spcPct val="0"/>
            </a:spcBef>
            <a:spcAft>
              <a:spcPct val="20000"/>
            </a:spcAft>
            <a:buChar char="•"/>
          </a:pPr>
          <a:r>
            <a:rPr lang="en-US" sz="1700" kern="1200" dirty="0"/>
            <a:t>Drug induced (captopril, penicillamine, gold, nonsteroidal anti inflammatory drugs)</a:t>
          </a:r>
        </a:p>
        <a:p>
          <a:pPr marL="171450" lvl="1" indent="-171450" algn="l" defTabSz="755650">
            <a:lnSpc>
              <a:spcPct val="90000"/>
            </a:lnSpc>
            <a:spcBef>
              <a:spcPct val="0"/>
            </a:spcBef>
            <a:spcAft>
              <a:spcPct val="20000"/>
            </a:spcAft>
            <a:buChar char="•"/>
          </a:pPr>
          <a:r>
            <a:rPr lang="en-US" sz="1700" kern="1200" dirty="0"/>
            <a:t>Immune disorders (vasculitis like SLE and Henoch-</a:t>
          </a:r>
          <a:r>
            <a:rPr lang="en-US" sz="1700" kern="1200" dirty="0" err="1"/>
            <a:t>Schönlein</a:t>
          </a:r>
          <a:r>
            <a:rPr lang="en-US" sz="1700" kern="1200" dirty="0"/>
            <a:t> purpura  , serum sickness)</a:t>
          </a:r>
        </a:p>
        <a:p>
          <a:pPr marL="171450" lvl="1" indent="-171450" algn="l" defTabSz="755650">
            <a:lnSpc>
              <a:spcPct val="90000"/>
            </a:lnSpc>
            <a:spcBef>
              <a:spcPct val="0"/>
            </a:spcBef>
            <a:spcAft>
              <a:spcPct val="20000"/>
            </a:spcAft>
            <a:buChar char="•"/>
          </a:pPr>
          <a:r>
            <a:rPr lang="en-US" sz="1700" kern="1200" dirty="0"/>
            <a:t>Malignancy (leukemia, lymphoma, Wilms tumor)</a:t>
          </a:r>
        </a:p>
        <a:p>
          <a:pPr marL="171450" lvl="1" indent="-171450" algn="l" defTabSz="755650">
            <a:lnSpc>
              <a:spcPct val="90000"/>
            </a:lnSpc>
            <a:spcBef>
              <a:spcPct val="0"/>
            </a:spcBef>
            <a:spcAft>
              <a:spcPct val="20000"/>
            </a:spcAft>
            <a:buChar char="•"/>
          </a:pPr>
          <a:r>
            <a:rPr lang="en-US" sz="1700" kern="1200" dirty="0"/>
            <a:t>Others, amyloidosis</a:t>
          </a:r>
        </a:p>
      </dsp:txBody>
      <dsp:txXfrm>
        <a:off x="0" y="2862234"/>
        <a:ext cx="10515600" cy="145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AC841-5AC0-44E0-B986-38A3B7BF8D11}">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Age &lt;1 yr or &gt;13 yr.</a:t>
          </a:r>
        </a:p>
      </dsp:txBody>
      <dsp:txXfrm>
        <a:off x="3080" y="587032"/>
        <a:ext cx="2444055" cy="1466433"/>
      </dsp:txXfrm>
    </dsp:sp>
    <dsp:sp modelId="{F391E1F6-E631-4180-B830-B7285DF4CDBF}">
      <dsp:nvSpPr>
        <dsp:cNvPr id="0" name=""/>
        <dsp:cNvSpPr/>
      </dsp:nvSpPr>
      <dsp:spPr>
        <a:xfrm>
          <a:off x="2691541" y="587032"/>
          <a:ext cx="2444055" cy="146643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Family hx of renal disease.</a:t>
          </a:r>
        </a:p>
      </dsp:txBody>
      <dsp:txXfrm>
        <a:off x="2691541" y="587032"/>
        <a:ext cx="2444055" cy="1466433"/>
      </dsp:txXfrm>
    </dsp:sp>
    <dsp:sp modelId="{0D813E56-71A8-4CBC-BCEF-79F728EB38C5}">
      <dsp:nvSpPr>
        <dsp:cNvPr id="0" name=""/>
        <dsp:cNvSpPr/>
      </dsp:nvSpPr>
      <dsp:spPr>
        <a:xfrm>
          <a:off x="5380002" y="587032"/>
          <a:ext cx="2444055" cy="146643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Extrarenal findings (arthritis, rash, anemia)</a:t>
          </a:r>
        </a:p>
      </dsp:txBody>
      <dsp:txXfrm>
        <a:off x="5380002" y="587032"/>
        <a:ext cx="2444055" cy="1466433"/>
      </dsp:txXfrm>
    </dsp:sp>
    <dsp:sp modelId="{EB613249-6AE8-4419-A58C-9F3B39AE35CF}">
      <dsp:nvSpPr>
        <dsp:cNvPr id="0" name=""/>
        <dsp:cNvSpPr/>
      </dsp:nvSpPr>
      <dsp:spPr>
        <a:xfrm>
          <a:off x="8068463" y="587032"/>
          <a:ext cx="2444055" cy="146643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Hypertension</a:t>
          </a:r>
        </a:p>
      </dsp:txBody>
      <dsp:txXfrm>
        <a:off x="8068463" y="587032"/>
        <a:ext cx="2444055" cy="1466433"/>
      </dsp:txXfrm>
    </dsp:sp>
    <dsp:sp modelId="{2B246A3E-236A-415C-BE22-86BC6F1BA14B}">
      <dsp:nvSpPr>
        <dsp:cNvPr id="0" name=""/>
        <dsp:cNvSpPr/>
      </dsp:nvSpPr>
      <dsp:spPr>
        <a:xfrm>
          <a:off x="3080" y="2297871"/>
          <a:ext cx="2444055" cy="146643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Gross hematuria</a:t>
          </a:r>
        </a:p>
      </dsp:txBody>
      <dsp:txXfrm>
        <a:off x="3080" y="2297871"/>
        <a:ext cx="2444055" cy="1466433"/>
      </dsp:txXfrm>
    </dsp:sp>
    <dsp:sp modelId="{1F4ECD37-D7DC-4D42-B9C5-52966C5E6AB8}">
      <dsp:nvSpPr>
        <dsp:cNvPr id="0" name=""/>
        <dsp:cNvSpPr/>
      </dsp:nvSpPr>
      <dsp:spPr>
        <a:xfrm>
          <a:off x="2691541" y="2297871"/>
          <a:ext cx="2444055" cy="146643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Renal insufficiency</a:t>
          </a:r>
        </a:p>
      </dsp:txBody>
      <dsp:txXfrm>
        <a:off x="2691541" y="2297871"/>
        <a:ext cx="2444055" cy="1466433"/>
      </dsp:txXfrm>
    </dsp:sp>
    <dsp:sp modelId="{911B3696-2FD2-495D-ACC0-CC33E068F948}">
      <dsp:nvSpPr>
        <dsp:cNvPr id="0" name=""/>
        <dsp:cNvSpPr/>
      </dsp:nvSpPr>
      <dsp:spPr>
        <a:xfrm>
          <a:off x="5380002" y="2297871"/>
          <a:ext cx="2444055" cy="146643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Low C3</a:t>
          </a:r>
        </a:p>
      </dsp:txBody>
      <dsp:txXfrm>
        <a:off x="5380002" y="2297871"/>
        <a:ext cx="2444055" cy="1466433"/>
      </dsp:txXfrm>
    </dsp:sp>
    <dsp:sp modelId="{99402EC9-97C5-4487-BA2B-9EBDB3E2D07F}">
      <dsp:nvSpPr>
        <dsp:cNvPr id="0" name=""/>
        <dsp:cNvSpPr/>
      </dsp:nvSpPr>
      <dsp:spPr>
        <a:xfrm>
          <a:off x="8068463" y="2297871"/>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Resistance to steroid therapy</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EE7726-22F2-4833-A580-9F206BF7C46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75413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E7726-22F2-4833-A580-9F206BF7C46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179752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E7726-22F2-4833-A580-9F206BF7C46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50508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E7726-22F2-4833-A580-9F206BF7C46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322417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EE7726-22F2-4833-A580-9F206BF7C46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335187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EE7726-22F2-4833-A580-9F206BF7C46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46610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EE7726-22F2-4833-A580-9F206BF7C467}"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136491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E7726-22F2-4833-A580-9F206BF7C467}"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283795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E7726-22F2-4833-A580-9F206BF7C467}"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10922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E7726-22F2-4833-A580-9F206BF7C46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7764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E7726-22F2-4833-A580-9F206BF7C46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8AED8-0404-48CC-BE98-715BDDAE10A0}" type="slidenum">
              <a:rPr lang="en-US" smtClean="0"/>
              <a:t>‹#›</a:t>
            </a:fld>
            <a:endParaRPr lang="en-US"/>
          </a:p>
        </p:txBody>
      </p:sp>
    </p:spTree>
    <p:extLst>
      <p:ext uri="{BB962C8B-B14F-4D97-AF65-F5344CB8AC3E}">
        <p14:creationId xmlns:p14="http://schemas.microsoft.com/office/powerpoint/2010/main" val="151210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E7726-22F2-4833-A580-9F206BF7C467}" type="datetimeFigureOut">
              <a:rPr lang="en-US" smtClean="0"/>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8AED8-0404-48CC-BE98-715BDDAE10A0}" type="slidenum">
              <a:rPr lang="en-US" smtClean="0"/>
              <a:t>‹#›</a:t>
            </a:fld>
            <a:endParaRPr lang="en-US"/>
          </a:p>
        </p:txBody>
      </p:sp>
    </p:spTree>
    <p:extLst>
      <p:ext uri="{BB962C8B-B14F-4D97-AF65-F5344CB8AC3E}">
        <p14:creationId xmlns:p14="http://schemas.microsoft.com/office/powerpoint/2010/main" val="191065211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32D-D643-CA30-A69B-8308A4ACDF37}"/>
              </a:ext>
            </a:extLst>
          </p:cNvPr>
          <p:cNvSpPr>
            <a:spLocks noGrp="1"/>
          </p:cNvSpPr>
          <p:nvPr>
            <p:ph type="ctrTitle"/>
          </p:nvPr>
        </p:nvSpPr>
        <p:spPr>
          <a:xfrm>
            <a:off x="886325" y="972743"/>
            <a:ext cx="4565956" cy="2839273"/>
          </a:xfrm>
        </p:spPr>
        <p:txBody>
          <a:bodyPr>
            <a:normAutofit/>
          </a:bodyPr>
          <a:lstStyle/>
          <a:p>
            <a:pPr algn="l"/>
            <a:r>
              <a:rPr lang="en-US" sz="4000"/>
              <a:t>Nephrotic Syndrome and proteinuria in pediatrics</a:t>
            </a:r>
          </a:p>
        </p:txBody>
      </p:sp>
      <p:sp>
        <p:nvSpPr>
          <p:cNvPr id="3" name="Subtitle 2">
            <a:extLst>
              <a:ext uri="{FF2B5EF4-FFF2-40B4-BE49-F238E27FC236}">
                <a16:creationId xmlns:a16="http://schemas.microsoft.com/office/drawing/2014/main" id="{ADE80992-45DA-A582-619D-3A04F9DBF933}"/>
              </a:ext>
            </a:extLst>
          </p:cNvPr>
          <p:cNvSpPr>
            <a:spLocks noGrp="1"/>
          </p:cNvSpPr>
          <p:nvPr>
            <p:ph type="subTitle" idx="1"/>
          </p:nvPr>
        </p:nvSpPr>
        <p:spPr>
          <a:xfrm>
            <a:off x="886324" y="3923948"/>
            <a:ext cx="4565956" cy="1400607"/>
          </a:xfrm>
        </p:spPr>
        <p:txBody>
          <a:bodyPr>
            <a:normAutofit/>
          </a:bodyPr>
          <a:lstStyle/>
          <a:p>
            <a:pPr algn="l"/>
            <a:r>
              <a:rPr lang="en-US" sz="2000"/>
              <a:t>Dr. Nihal Khalid Yaseen</a:t>
            </a:r>
          </a:p>
          <a:p>
            <a:pPr algn="l"/>
            <a:endParaRPr lang="en-US" sz="2000"/>
          </a:p>
        </p:txBody>
      </p:sp>
      <p:pic>
        <p:nvPicPr>
          <p:cNvPr id="6" name="Picture 5" descr="A person's leg with a person's foot&#10;&#10;Description automatically generated">
            <a:extLst>
              <a:ext uri="{FF2B5EF4-FFF2-40B4-BE49-F238E27FC236}">
                <a16:creationId xmlns:a16="http://schemas.microsoft.com/office/drawing/2014/main" id="{145EA24B-CE9F-FB3F-3634-BEC1DC3DC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10014">
            <a:off x="8772370" y="624131"/>
            <a:ext cx="2830366" cy="2768024"/>
          </a:xfrm>
          <a:prstGeom prst="rect">
            <a:avLst/>
          </a:prstGeom>
        </p:spPr>
      </p:pic>
      <p:pic>
        <p:nvPicPr>
          <p:cNvPr id="8" name="Picture 7" descr="A baby and a person's leg&#10;&#10;Description automatically generated">
            <a:extLst>
              <a:ext uri="{FF2B5EF4-FFF2-40B4-BE49-F238E27FC236}">
                <a16:creationId xmlns:a16="http://schemas.microsoft.com/office/drawing/2014/main" id="{0F74079E-C51E-FA27-FA37-E679AA12CF3A}"/>
              </a:ext>
            </a:extLst>
          </p:cNvPr>
          <p:cNvPicPr>
            <a:picLocks noChangeAspect="1"/>
          </p:cNvPicPr>
          <p:nvPr/>
        </p:nvPicPr>
        <p:blipFill>
          <a:blip r:embed="rId3">
            <a:extLst>
              <a:ext uri="{28A0092B-C50C-407E-A947-70E740481C1C}">
                <a14:useLocalDpi xmlns:a14="http://schemas.microsoft.com/office/drawing/2010/main" val="0"/>
              </a:ext>
            </a:extLst>
          </a:blip>
          <a:srcRect l="52778" t="10000" r="5555" b="10000"/>
          <a:stretch/>
        </p:blipFill>
        <p:spPr>
          <a:xfrm rot="21600000">
            <a:off x="6861732" y="3127734"/>
            <a:ext cx="3101495" cy="3349588"/>
          </a:xfrm>
          <a:prstGeom prst="rect">
            <a:avLst/>
          </a:prstGeom>
        </p:spPr>
      </p:pic>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4" name="Rectangle 13">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152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744B9-293D-3DB8-B809-975790C69CB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Clinical manifestations</a:t>
            </a:r>
          </a:p>
        </p:txBody>
      </p:sp>
      <p:sp>
        <p:nvSpPr>
          <p:cNvPr id="3" name="Content Placeholder 2">
            <a:extLst>
              <a:ext uri="{FF2B5EF4-FFF2-40B4-BE49-F238E27FC236}">
                <a16:creationId xmlns:a16="http://schemas.microsoft.com/office/drawing/2014/main" id="{6DB9F21A-83F2-FCAC-CBB4-EEFE29214923}"/>
              </a:ext>
            </a:extLst>
          </p:cNvPr>
          <p:cNvSpPr>
            <a:spLocks noGrp="1"/>
          </p:cNvSpPr>
          <p:nvPr>
            <p:ph idx="1"/>
          </p:nvPr>
        </p:nvSpPr>
        <p:spPr>
          <a:xfrm>
            <a:off x="1371599" y="2318197"/>
            <a:ext cx="9724031" cy="3683358"/>
          </a:xfrm>
        </p:spPr>
        <p:txBody>
          <a:bodyPr anchor="ctr">
            <a:normAutofit/>
          </a:bodyPr>
          <a:lstStyle/>
          <a:p>
            <a:r>
              <a:rPr lang="en-US" sz="2000"/>
              <a:t>Children usually present with mild edema, which is initially noted around the eyes and in the lower extremitiesand may be misdiagnosed as allergic disorder. The edema becomes generalized, with the development of ascites, pleural effusions, and genital edema. </a:t>
            </a:r>
          </a:p>
          <a:p>
            <a:r>
              <a:rPr lang="en-US" sz="2000"/>
              <a:t>Anorexia, irritability, abdominal pain, and diarrhea are common.</a:t>
            </a:r>
          </a:p>
          <a:p>
            <a:r>
              <a:rPr lang="en-US" sz="2000"/>
              <a:t> Important features of MCNS are the absence of hypertension and gross hematuria (the so- called nephritic features).</a:t>
            </a:r>
          </a:p>
          <a:p>
            <a:pPr marL="0" indent="0">
              <a:buNone/>
            </a:pPr>
            <a:endParaRPr lang="en-US" sz="2000"/>
          </a:p>
        </p:txBody>
      </p:sp>
    </p:spTree>
    <p:extLst>
      <p:ext uri="{BB962C8B-B14F-4D97-AF65-F5344CB8AC3E}">
        <p14:creationId xmlns:p14="http://schemas.microsoft.com/office/powerpoint/2010/main" val="361130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3120" y="381000"/>
            <a:ext cx="3528060" cy="302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3657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33800"/>
            <a:ext cx="4114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1"/>
            <a:ext cx="4114800" cy="292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54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E89DD-F28B-6112-7C52-72F433206E1A}"/>
              </a:ext>
            </a:extLst>
          </p:cNvPr>
          <p:cNvSpPr>
            <a:spLocks noGrp="1"/>
          </p:cNvSpPr>
          <p:nvPr>
            <p:ph type="ctrTitle"/>
          </p:nvPr>
        </p:nvSpPr>
        <p:spPr>
          <a:xfrm>
            <a:off x="5596501" y="489508"/>
            <a:ext cx="5754896" cy="1667569"/>
          </a:xfrm>
        </p:spPr>
        <p:txBody>
          <a:bodyPr vert="horz" lIns="91440" tIns="45720" rIns="91440" bIns="45720" rtlCol="0" anchor="b">
            <a:normAutofit/>
          </a:bodyPr>
          <a:lstStyle/>
          <a:p>
            <a:pPr algn="l"/>
            <a:r>
              <a:rPr lang="en-US" sz="4000" b="1" kern="1200">
                <a:solidFill>
                  <a:schemeClr val="tx1"/>
                </a:solidFill>
                <a:latin typeface="+mj-lt"/>
                <a:ea typeface="+mj-ea"/>
                <a:cs typeface="+mj-cs"/>
              </a:rPr>
              <a:t>Investigations</a:t>
            </a:r>
          </a:p>
        </p:txBody>
      </p:sp>
      <p:pic>
        <p:nvPicPr>
          <p:cNvPr id="7" name="Graphic 6" descr="Microscope">
            <a:extLst>
              <a:ext uri="{FF2B5EF4-FFF2-40B4-BE49-F238E27FC236}">
                <a16:creationId xmlns:a16="http://schemas.microsoft.com/office/drawing/2014/main" id="{556DAD87-1367-09B9-2C18-9759906FD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Subtitle 2">
            <a:extLst>
              <a:ext uri="{FF2B5EF4-FFF2-40B4-BE49-F238E27FC236}">
                <a16:creationId xmlns:a16="http://schemas.microsoft.com/office/drawing/2014/main" id="{03E42B5F-1747-4782-6791-37B89B6D7AB7}"/>
              </a:ext>
            </a:extLst>
          </p:cNvPr>
          <p:cNvSpPr>
            <a:spLocks noGrp="1"/>
          </p:cNvSpPr>
          <p:nvPr>
            <p:ph type="subTitle" idx="1"/>
          </p:nvPr>
        </p:nvSpPr>
        <p:spPr>
          <a:xfrm>
            <a:off x="5596502" y="2405894"/>
            <a:ext cx="5754896" cy="3197464"/>
          </a:xfrm>
        </p:spPr>
        <p:txBody>
          <a:bodyPr vert="horz" lIns="91440" tIns="45720" rIns="91440" bIns="45720" rtlCol="0" anchor="t">
            <a:normAutofit/>
          </a:bodyPr>
          <a:lstStyle/>
          <a:p>
            <a:pPr marL="342900" indent="-228600" algn="l">
              <a:buFont typeface="Arial" panose="020B0604020202020204" pitchFamily="34" charset="0"/>
              <a:buChar char="•"/>
            </a:pPr>
            <a:r>
              <a:rPr lang="en-US" sz="1400"/>
              <a:t>Urinalysis: reveals 3+ or 4+ proteinuria, and microscopic hematuria is present in 20% of children. </a:t>
            </a:r>
          </a:p>
          <a:p>
            <a:pPr marL="342900" indent="-228600" algn="l">
              <a:buFont typeface="Arial" panose="020B0604020202020204" pitchFamily="34" charset="0"/>
              <a:buChar char="•"/>
            </a:pPr>
            <a:r>
              <a:rPr lang="en-US" sz="1400"/>
              <a:t>A spot urine protein: creatinine ratio &gt;2.0. </a:t>
            </a:r>
          </a:p>
          <a:p>
            <a:pPr marL="342900" indent="-228600" algn="l">
              <a:buFont typeface="Arial" panose="020B0604020202020204" pitchFamily="34" charset="0"/>
              <a:buChar char="•"/>
            </a:pPr>
            <a:r>
              <a:rPr lang="en-US" sz="1400"/>
              <a:t>Renal function tests are usually normal but may be abnormally elevated if there is diminished renal perfusion from contraction of the intravascular volume. </a:t>
            </a:r>
          </a:p>
          <a:p>
            <a:pPr marL="342900" indent="-228600" algn="l">
              <a:buFont typeface="Arial" panose="020B0604020202020204" pitchFamily="34" charset="0"/>
              <a:buChar char="•"/>
            </a:pPr>
            <a:r>
              <a:rPr lang="en-US" sz="1400"/>
              <a:t>Serum albumin level &lt; 2.5 g/dL</a:t>
            </a:r>
          </a:p>
          <a:p>
            <a:pPr marL="342900" indent="-228600" algn="l">
              <a:buFont typeface="Arial" panose="020B0604020202020204" pitchFamily="34" charset="0"/>
              <a:buChar char="•"/>
            </a:pPr>
            <a:r>
              <a:rPr lang="en-US" sz="1400"/>
              <a:t>Serum cholesterol and triglyceride levels are elevated. </a:t>
            </a:r>
          </a:p>
          <a:p>
            <a:pPr marL="342900" indent="-228600" algn="l">
              <a:buFont typeface="Arial" panose="020B0604020202020204" pitchFamily="34" charset="0"/>
              <a:buChar char="•"/>
            </a:pPr>
            <a:r>
              <a:rPr lang="en-US" sz="1400"/>
              <a:t>Serum complement levels are normal. </a:t>
            </a:r>
          </a:p>
          <a:p>
            <a:pPr marL="342900" indent="-228600" algn="l">
              <a:buFont typeface="Arial" panose="020B0604020202020204" pitchFamily="34" charset="0"/>
              <a:buChar char="•"/>
            </a:pPr>
            <a:r>
              <a:rPr lang="en-US" sz="1400"/>
              <a:t>Kidney ultrasound may be considered to exclude renal malformations and venous thrombosis but is not mandatory. </a:t>
            </a:r>
          </a:p>
        </p:txBody>
      </p:sp>
      <p:sp>
        <p:nvSpPr>
          <p:cNvPr id="25"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2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BF4E520-C251-AE3A-D00F-56AEB87A06BB}"/>
              </a:ext>
            </a:extLst>
          </p:cNvPr>
          <p:cNvPicPr>
            <a:picLocks noGrp="1" noChangeAspect="1"/>
          </p:cNvPicPr>
          <p:nvPr>
            <p:ph idx="1"/>
          </p:nvPr>
        </p:nvPicPr>
        <p:blipFill>
          <a:blip r:embed="rId2"/>
          <a:stretch>
            <a:fillRect/>
          </a:stretch>
        </p:blipFill>
        <p:spPr>
          <a:xfrm>
            <a:off x="3354514" y="457200"/>
            <a:ext cx="5482971" cy="5943600"/>
          </a:xfrm>
          <a:prstGeom prst="rect">
            <a:avLst/>
          </a:prstGeom>
        </p:spPr>
      </p:pic>
    </p:spTree>
    <p:extLst>
      <p:ext uri="{BB962C8B-B14F-4D97-AF65-F5344CB8AC3E}">
        <p14:creationId xmlns:p14="http://schemas.microsoft.com/office/powerpoint/2010/main" val="171683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2F4166-9C75-444D-AEA4-EB6348B47D10}"/>
              </a:ext>
            </a:extLst>
          </p:cNvPr>
          <p:cNvPicPr>
            <a:picLocks noChangeAspect="1"/>
          </p:cNvPicPr>
          <p:nvPr/>
        </p:nvPicPr>
        <p:blipFill>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DFC0A-36B9-23D7-005C-882554F28531}"/>
              </a:ext>
            </a:extLst>
          </p:cNvPr>
          <p:cNvSpPr>
            <a:spLocks noGrp="1"/>
          </p:cNvSpPr>
          <p:nvPr>
            <p:ph type="title"/>
          </p:nvPr>
        </p:nvSpPr>
        <p:spPr>
          <a:xfrm>
            <a:off x="838200" y="365125"/>
            <a:ext cx="10515600" cy="1325563"/>
          </a:xfrm>
        </p:spPr>
        <p:txBody>
          <a:bodyPr>
            <a:normAutofit/>
          </a:bodyPr>
          <a:lstStyle/>
          <a:p>
            <a:r>
              <a:rPr lang="en-US" dirty="0"/>
              <a:t>Renal biopsy indications</a:t>
            </a:r>
          </a:p>
        </p:txBody>
      </p:sp>
      <p:graphicFrame>
        <p:nvGraphicFramePr>
          <p:cNvPr id="5" name="Content Placeholder 2">
            <a:extLst>
              <a:ext uri="{FF2B5EF4-FFF2-40B4-BE49-F238E27FC236}">
                <a16:creationId xmlns:a16="http://schemas.microsoft.com/office/drawing/2014/main" id="{829D0148-1A36-5371-BAF9-D6B0F4FE5033}"/>
              </a:ext>
            </a:extLst>
          </p:cNvPr>
          <p:cNvGraphicFramePr>
            <a:graphicFrameLocks noGrp="1"/>
          </p:cNvGraphicFramePr>
          <p:nvPr>
            <p:ph idx="1"/>
            <p:extLst>
              <p:ext uri="{D42A27DB-BD31-4B8C-83A1-F6EECF244321}">
                <p14:modId xmlns:p14="http://schemas.microsoft.com/office/powerpoint/2010/main" val="3148500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92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F9AEB-D056-8EF9-BD99-ABFFBD84A647}"/>
              </a:ext>
            </a:extLst>
          </p:cNvPr>
          <p:cNvSpPr>
            <a:spLocks noGrp="1"/>
          </p:cNvSpPr>
          <p:nvPr>
            <p:ph type="title"/>
          </p:nvPr>
        </p:nvSpPr>
        <p:spPr>
          <a:xfrm>
            <a:off x="686834" y="1153572"/>
            <a:ext cx="3200400" cy="4461163"/>
          </a:xfrm>
        </p:spPr>
        <p:txBody>
          <a:bodyPr>
            <a:normAutofit/>
          </a:bodyPr>
          <a:lstStyle/>
          <a:p>
            <a:r>
              <a:rPr lang="en-US">
                <a:solidFill>
                  <a:srgbClr val="FFFFFF"/>
                </a:solidFill>
              </a:rPr>
              <a:t>Treatment</a:t>
            </a:r>
          </a:p>
        </p:txBody>
      </p:sp>
      <p:sp>
        <p:nvSpPr>
          <p:cNvPr id="64" name="Arc 6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835814-B354-9C99-9ED8-424B03BC012E}"/>
              </a:ext>
            </a:extLst>
          </p:cNvPr>
          <p:cNvSpPr>
            <a:spLocks noGrp="1"/>
          </p:cNvSpPr>
          <p:nvPr>
            <p:ph idx="1"/>
          </p:nvPr>
        </p:nvSpPr>
        <p:spPr>
          <a:xfrm>
            <a:off x="4447308" y="591344"/>
            <a:ext cx="6906491" cy="5585619"/>
          </a:xfrm>
        </p:spPr>
        <p:txBody>
          <a:bodyPr anchor="ctr">
            <a:normAutofit/>
          </a:bodyPr>
          <a:lstStyle/>
          <a:p>
            <a:r>
              <a:rPr lang="en-US"/>
              <a:t>prednisone or prednisolone administered as a single daily dose of 60 mg/m2/day or 2 mg/kg/ day to a maximum of 60 mg daily for 4- 6 weeks followed by alternate- day prednisone (starting at 40 mg/m2 every other day or 1.5 mg/kg every other day) for a period ranging from 4- 6 weeks. </a:t>
            </a:r>
          </a:p>
          <a:p>
            <a:endParaRPr lang="en-US"/>
          </a:p>
          <a:p>
            <a:endParaRPr lang="en-US"/>
          </a:p>
        </p:txBody>
      </p:sp>
    </p:spTree>
    <p:extLst>
      <p:ext uri="{BB962C8B-B14F-4D97-AF65-F5344CB8AC3E}">
        <p14:creationId xmlns:p14="http://schemas.microsoft.com/office/powerpoint/2010/main" val="116493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FF535-2C51-6C07-01B9-D12D30E04C81}"/>
              </a:ext>
            </a:extLst>
          </p:cNvPr>
          <p:cNvSpPr>
            <a:spLocks noGrp="1"/>
          </p:cNvSpPr>
          <p:nvPr>
            <p:ph type="title"/>
          </p:nvPr>
        </p:nvSpPr>
        <p:spPr>
          <a:xfrm>
            <a:off x="838200" y="365125"/>
            <a:ext cx="10515600" cy="1325563"/>
          </a:xfrm>
        </p:spPr>
        <p:txBody>
          <a:bodyPr>
            <a:normAutofit/>
          </a:bodyPr>
          <a:lstStyle/>
          <a:p>
            <a:r>
              <a:rPr lang="en-US" sz="5400"/>
              <a:t>Important definitions</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2B85F7-F08A-A6B6-B448-CEB0DFF2ED65}"/>
              </a:ext>
            </a:extLst>
          </p:cNvPr>
          <p:cNvSpPr>
            <a:spLocks noGrp="1"/>
          </p:cNvSpPr>
          <p:nvPr>
            <p:ph idx="1"/>
          </p:nvPr>
        </p:nvSpPr>
        <p:spPr>
          <a:xfrm>
            <a:off x="838200" y="1929384"/>
            <a:ext cx="10515600" cy="4251960"/>
          </a:xfrm>
        </p:spPr>
        <p:txBody>
          <a:bodyPr>
            <a:normAutofit/>
          </a:bodyPr>
          <a:lstStyle/>
          <a:p>
            <a:r>
              <a:rPr lang="en-US" sz="2200" b="1" u="sng" dirty="0"/>
              <a:t>Response</a:t>
            </a:r>
            <a:r>
              <a:rPr lang="en-US" sz="2200" dirty="0"/>
              <a:t>: the attainment of remission within the initial 4 weeks of corticosteroid therapy.</a:t>
            </a:r>
          </a:p>
          <a:p>
            <a:r>
              <a:rPr lang="en-US" sz="2200" b="1" u="sng" dirty="0"/>
              <a:t>Remission</a:t>
            </a:r>
            <a:r>
              <a:rPr lang="en-US" sz="2200" dirty="0"/>
              <a:t>: a urine protein: creatinine ratio of &lt;0.2 or &lt;1+ protein on urine dipstick testing for 3 consecutive days. </a:t>
            </a:r>
          </a:p>
          <a:p>
            <a:r>
              <a:rPr lang="en-US" sz="2200" b="1" u="sng" dirty="0"/>
              <a:t>Relapse</a:t>
            </a:r>
            <a:r>
              <a:rPr lang="en-US" sz="2200" dirty="0"/>
              <a:t>: a urine protein: creatinine ratio of &gt; 2 or ≥3+ protein on urine dipstick testing for 3 consecutive days after obtaining remission.</a:t>
            </a:r>
          </a:p>
          <a:p>
            <a:r>
              <a:rPr lang="en-US" sz="2200" b="1" u="sng" dirty="0"/>
              <a:t>Steroid resistance:</a:t>
            </a:r>
            <a:r>
              <a:rPr lang="en-US" sz="2200" dirty="0"/>
              <a:t> failure to achieve remission after 4 weeks of corticosteroid therapy.</a:t>
            </a:r>
          </a:p>
          <a:p>
            <a:r>
              <a:rPr lang="en-US" sz="2200" b="1" u="sng" dirty="0"/>
              <a:t>Steroid dependance: </a:t>
            </a:r>
            <a:r>
              <a:rPr lang="en-US" sz="2200" dirty="0"/>
              <a:t>recurrence of proteinuria after stopping steroid or switching to alternate day therapy.</a:t>
            </a:r>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377641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5DFB0-9319-DAC8-03D9-F3265B9EF56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Further measures</a:t>
            </a:r>
          </a:p>
        </p:txBody>
      </p:sp>
      <p:sp>
        <p:nvSpPr>
          <p:cNvPr id="3" name="Content Placeholder 2">
            <a:extLst>
              <a:ext uri="{FF2B5EF4-FFF2-40B4-BE49-F238E27FC236}">
                <a16:creationId xmlns:a16="http://schemas.microsoft.com/office/drawing/2014/main" id="{6B492054-D0BA-F658-82A8-7587D4566181}"/>
              </a:ext>
            </a:extLst>
          </p:cNvPr>
          <p:cNvSpPr>
            <a:spLocks noGrp="1"/>
          </p:cNvSpPr>
          <p:nvPr>
            <p:ph idx="1"/>
          </p:nvPr>
        </p:nvSpPr>
        <p:spPr>
          <a:xfrm>
            <a:off x="1371599" y="2318197"/>
            <a:ext cx="9724031" cy="3683358"/>
          </a:xfrm>
        </p:spPr>
        <p:txBody>
          <a:bodyPr anchor="ctr">
            <a:normAutofit fontScale="92500" lnSpcReduction="20000"/>
          </a:bodyPr>
          <a:lstStyle/>
          <a:p>
            <a:r>
              <a:rPr lang="en-US" sz="1900" dirty="0"/>
              <a:t>Salt and water restriction.</a:t>
            </a:r>
          </a:p>
          <a:p>
            <a:r>
              <a:rPr lang="en-US" sz="1900" dirty="0"/>
              <a:t>Loop diuretics for volume overload. However, aggressive diuresis can lead to intravascular volume depletion and an increased risk for acute renal failure and intravascular thrombosis.</a:t>
            </a:r>
          </a:p>
          <a:p>
            <a:r>
              <a:rPr lang="en-US" sz="1900" dirty="0"/>
              <a:t>Severe generalized edema with evidence of intra vascular volume depletion (e.g., hemoconcentration, hypotension, tachycardia), IV administration of 25% albumin (0.5- 1.0 g albumin/ kg) as a slow infusion followed by furosemide (1- 2 mg/kg/dose IV) </a:t>
            </a:r>
          </a:p>
          <a:p>
            <a:r>
              <a:rPr lang="en-US" sz="1900" dirty="0"/>
              <a:t>Dyslipidemia should be managed with a low- fat. </a:t>
            </a:r>
          </a:p>
          <a:p>
            <a:r>
              <a:rPr lang="en-US" sz="1900" dirty="0"/>
              <a:t>Aggressive management of infection. In the case of spontaneous bacterial peritonitis third- generation cephalosporin added. </a:t>
            </a:r>
          </a:p>
          <a:p>
            <a:r>
              <a:rPr lang="en-US" sz="1900" dirty="0"/>
              <a:t>For thromboembolism, anticoagulation therapy including warfarin low molecular weight heparin. </a:t>
            </a:r>
          </a:p>
          <a:p>
            <a:r>
              <a:rPr lang="en-US" sz="2000" dirty="0"/>
              <a:t>pneumococcal vaccination (with the 13- valent conjugant vaccine and 23- valent polysaccharide vaccine) and influenza vaccination annually to the child and their house -hold contacts; defer vaccination with live vaccines until the prednisone dose is below either 1 mg/kg daily or 2 mg/kg on alternate days. </a:t>
            </a:r>
          </a:p>
          <a:p>
            <a:endParaRPr lang="en-US" sz="1900" dirty="0"/>
          </a:p>
        </p:txBody>
      </p:sp>
    </p:spTree>
    <p:extLst>
      <p:ext uri="{BB962C8B-B14F-4D97-AF65-F5344CB8AC3E}">
        <p14:creationId xmlns:p14="http://schemas.microsoft.com/office/powerpoint/2010/main" val="351492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64D5F-5257-17FD-B548-3D10A931547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Alternative therapies</a:t>
            </a:r>
          </a:p>
        </p:txBody>
      </p:sp>
      <p:sp>
        <p:nvSpPr>
          <p:cNvPr id="3" name="Content Placeholder 2">
            <a:extLst>
              <a:ext uri="{FF2B5EF4-FFF2-40B4-BE49-F238E27FC236}">
                <a16:creationId xmlns:a16="http://schemas.microsoft.com/office/drawing/2014/main" id="{B0644B65-8A10-AFBC-890D-9DCBAB6A83E7}"/>
              </a:ext>
            </a:extLst>
          </p:cNvPr>
          <p:cNvSpPr>
            <a:spLocks noGrp="1"/>
          </p:cNvSpPr>
          <p:nvPr>
            <p:ph idx="1"/>
          </p:nvPr>
        </p:nvSpPr>
        <p:spPr>
          <a:xfrm>
            <a:off x="1371599" y="2318197"/>
            <a:ext cx="9724031" cy="3683358"/>
          </a:xfrm>
        </p:spPr>
        <p:txBody>
          <a:bodyPr anchor="ctr">
            <a:normAutofit/>
          </a:bodyPr>
          <a:lstStyle/>
          <a:p>
            <a:r>
              <a:rPr lang="en-US" dirty="0"/>
              <a:t>For steroid- dependent patients, frequent </a:t>
            </a:r>
            <a:r>
              <a:rPr lang="en-US" dirty="0" err="1"/>
              <a:t>relapsers</a:t>
            </a:r>
            <a:r>
              <a:rPr lang="en-US" dirty="0"/>
              <a:t>, and steroid- resistant patients are candidates for alternative therapies, as cyclophosphamide,  calcineurin inhibitors (cyclosporine or tacrolimus), mycophenolate, and rituximab.</a:t>
            </a:r>
          </a:p>
          <a:p>
            <a:r>
              <a:rPr lang="en-US" dirty="0"/>
              <a:t>Angiotensin- converting enzyme inhibitors and angiotensin II receptor blockers may be helpful as adjunct therapy to reduce proteinuria in steroid-resistant patients. </a:t>
            </a:r>
          </a:p>
        </p:txBody>
      </p:sp>
    </p:spTree>
    <p:extLst>
      <p:ext uri="{BB962C8B-B14F-4D97-AF65-F5344CB8AC3E}">
        <p14:creationId xmlns:p14="http://schemas.microsoft.com/office/powerpoint/2010/main" val="43589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9AAF0-745F-9296-AD9D-7F5CACA6817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Complications of nephrotic syndrome</a:t>
            </a:r>
          </a:p>
        </p:txBody>
      </p:sp>
      <p:sp>
        <p:nvSpPr>
          <p:cNvPr id="3" name="Content Placeholder 2">
            <a:extLst>
              <a:ext uri="{FF2B5EF4-FFF2-40B4-BE49-F238E27FC236}">
                <a16:creationId xmlns:a16="http://schemas.microsoft.com/office/drawing/2014/main" id="{F9CE8189-6A84-C7B7-6CC8-AA2620229977}"/>
              </a:ext>
            </a:extLst>
          </p:cNvPr>
          <p:cNvSpPr>
            <a:spLocks noGrp="1"/>
          </p:cNvSpPr>
          <p:nvPr>
            <p:ph idx="1"/>
          </p:nvPr>
        </p:nvSpPr>
        <p:spPr>
          <a:xfrm>
            <a:off x="-3" y="1891970"/>
            <a:ext cx="11732646" cy="4886517"/>
          </a:xfrm>
        </p:spPr>
        <p:txBody>
          <a:bodyPr anchor="ctr">
            <a:normAutofit fontScale="85000" lnSpcReduction="20000"/>
          </a:bodyPr>
          <a:lstStyle/>
          <a:p>
            <a:r>
              <a:rPr lang="en-US" sz="2600" dirty="0"/>
              <a:t>Hypercoagulability; resulting from: vascular stasis from hemoconcentration and intravascular volume depletion, increased platelet number and aggregability, and increase in hepatic production of fibrinogen along with urinary losses of antithrombotic factors such as antithrombin III and protein S. Deep venous thrombosis may occur in any venous bed, including the cerebral venous sinus, renal vein, and pulmonary veins. </a:t>
            </a:r>
          </a:p>
          <a:p>
            <a:r>
              <a:rPr lang="en-US" sz="2600" dirty="0"/>
              <a:t>Infections; due to urinary losses of immunoglobulin (Ig) G and complement factors (predominantly C3 and C5), as well as alternative pathway factors B and D, lead to impaired opsonization of microorganisms. Children with nephrotic syndrome are at significantly increased risk for infection with encapsulated bacteria and, in particular, pneumococcal disease. Spontaneous bacterial peritonitis presents with fever, abdominal pain, and peritoneal signs. Although pneumococcus is the most frequent cause of peritonitis, gram- negative bacteria also are associated with a significant number of cases.</a:t>
            </a:r>
          </a:p>
          <a:p>
            <a:r>
              <a:rPr lang="en-US" sz="2600" dirty="0"/>
              <a:t>Side effects of treatment (steroids cause cataract, obesity mood changes, acne, hyperglycemia, short stature, and hypertension while cyclophosphamide cause infertility, hemorrhagic cystitis, nausea and vomiting)</a:t>
            </a:r>
          </a:p>
          <a:p>
            <a:r>
              <a:rPr lang="en-US" sz="2600" dirty="0"/>
              <a:t> Renal dysfunction may result from hypovolemia, disease progression, side effect of cyclosporin, renal vein thrombosis.</a:t>
            </a:r>
          </a:p>
          <a:p>
            <a:endParaRPr lang="en-US" sz="2000" dirty="0"/>
          </a:p>
          <a:p>
            <a:endParaRPr lang="en-US" sz="2000" dirty="0"/>
          </a:p>
        </p:txBody>
      </p:sp>
    </p:spTree>
    <p:extLst>
      <p:ext uri="{BB962C8B-B14F-4D97-AF65-F5344CB8AC3E}">
        <p14:creationId xmlns:p14="http://schemas.microsoft.com/office/powerpoint/2010/main" val="370709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3EEE6-BB3B-2222-EC21-0B523F6FE383}"/>
              </a:ext>
            </a:extLst>
          </p:cNvPr>
          <p:cNvSpPr>
            <a:spLocks noGrp="1"/>
          </p:cNvSpPr>
          <p:nvPr>
            <p:ph type="title"/>
          </p:nvPr>
        </p:nvSpPr>
        <p:spPr>
          <a:xfrm>
            <a:off x="686834" y="1153572"/>
            <a:ext cx="3200400" cy="4461163"/>
          </a:xfrm>
        </p:spPr>
        <p:txBody>
          <a:bodyPr>
            <a:normAutofit/>
          </a:bodyPr>
          <a:lstStyle/>
          <a:p>
            <a:r>
              <a:rPr lang="en-US">
                <a:solidFill>
                  <a:srgbClr val="FFFFFF"/>
                </a:solidFill>
              </a:rPr>
              <a:t>Learning 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73E837-8937-ADA8-BCCD-859A005996B4}"/>
              </a:ext>
            </a:extLst>
          </p:cNvPr>
          <p:cNvSpPr>
            <a:spLocks noGrp="1"/>
          </p:cNvSpPr>
          <p:nvPr>
            <p:ph idx="1"/>
          </p:nvPr>
        </p:nvSpPr>
        <p:spPr>
          <a:xfrm>
            <a:off x="4447308" y="591344"/>
            <a:ext cx="7057858" cy="5585619"/>
          </a:xfrm>
        </p:spPr>
        <p:txBody>
          <a:bodyPr anchor="ctr">
            <a:normAutofit/>
          </a:bodyPr>
          <a:lstStyle/>
          <a:p>
            <a:r>
              <a:rPr lang="en-US" dirty="0"/>
              <a:t>To identify pathogenesis, clinical manifestations, and types of nephrotic syndrome.</a:t>
            </a:r>
          </a:p>
          <a:p>
            <a:r>
              <a:rPr lang="en-US" dirty="0"/>
              <a:t>To define diagnostic criteria</a:t>
            </a:r>
          </a:p>
          <a:p>
            <a:r>
              <a:rPr lang="en-US" dirty="0"/>
              <a:t>To understand disease complications.</a:t>
            </a:r>
          </a:p>
          <a:p>
            <a:r>
              <a:rPr lang="en-US" dirty="0"/>
              <a:t>To illustrate treatment plan.</a:t>
            </a:r>
          </a:p>
          <a:p>
            <a:r>
              <a:rPr lang="en-US" dirty="0"/>
              <a:t>To differentiate nephrotic syndrome from other causes of proteinuria.</a:t>
            </a:r>
          </a:p>
        </p:txBody>
      </p:sp>
    </p:spTree>
    <p:extLst>
      <p:ext uri="{BB962C8B-B14F-4D97-AF65-F5344CB8AC3E}">
        <p14:creationId xmlns:p14="http://schemas.microsoft.com/office/powerpoint/2010/main" val="399168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C1D514E-220A-ED53-3BD5-EE0360A9758D}"/>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Differential diagnoses of proteinuria</a:t>
            </a:r>
          </a:p>
        </p:txBody>
      </p:sp>
      <p:sp>
        <p:nvSpPr>
          <p:cNvPr id="3" name="Content Placeholder 2">
            <a:extLst>
              <a:ext uri="{FF2B5EF4-FFF2-40B4-BE49-F238E27FC236}">
                <a16:creationId xmlns:a16="http://schemas.microsoft.com/office/drawing/2014/main" id="{0750E649-286C-B725-5C58-223A4691E91E}"/>
              </a:ext>
            </a:extLst>
          </p:cNvPr>
          <p:cNvSpPr>
            <a:spLocks noGrp="1"/>
          </p:cNvSpPr>
          <p:nvPr>
            <p:ph idx="1"/>
          </p:nvPr>
        </p:nvSpPr>
        <p:spPr>
          <a:xfrm>
            <a:off x="6464410" y="841247"/>
            <a:ext cx="4484536" cy="5340097"/>
          </a:xfrm>
        </p:spPr>
        <p:txBody>
          <a:bodyPr anchor="ctr">
            <a:normAutofit lnSpcReduction="10000"/>
          </a:bodyPr>
          <a:lstStyle/>
          <a:p>
            <a:r>
              <a:rPr lang="en-US" sz="1800" b="1" u="sng" dirty="0">
                <a:solidFill>
                  <a:schemeClr val="tx2"/>
                </a:solidFill>
              </a:rPr>
              <a:t>Transient proteinuria</a:t>
            </a:r>
            <a:r>
              <a:rPr lang="en-US" sz="1800" dirty="0">
                <a:solidFill>
                  <a:schemeClr val="tx2"/>
                </a:solidFill>
              </a:rPr>
              <a:t>, occurs after fever, exercise, dehydration, cold exposure, heart failure, recent use of epinephrine, seizures, or stress. Usually does not exceed 1- 2+ on the dipstick. No evaluation or therapy is needed and it resolves spontaneously. </a:t>
            </a:r>
          </a:p>
          <a:p>
            <a:r>
              <a:rPr lang="en-US" sz="1800" b="1" u="sng" dirty="0">
                <a:solidFill>
                  <a:schemeClr val="tx2"/>
                </a:solidFill>
              </a:rPr>
              <a:t>Orthostatic proteinuria</a:t>
            </a:r>
            <a:r>
              <a:rPr lang="en-US" sz="1800" dirty="0">
                <a:solidFill>
                  <a:schemeClr val="tx2"/>
                </a:solidFill>
              </a:rPr>
              <a:t>, patients are usually asymptomatic but have increased excretion of albumin in upright position (may reach 1 gm/ 24 hours) while normal in supine position in the absence of hematuria, hypertension, hypoalbuminemia, edema, and renal dysfunction.</a:t>
            </a:r>
          </a:p>
          <a:p>
            <a:r>
              <a:rPr lang="en-US" sz="1800" b="1" u="sng" dirty="0">
                <a:solidFill>
                  <a:schemeClr val="tx2"/>
                </a:solidFill>
              </a:rPr>
              <a:t>Glomerular proteinuria </a:t>
            </a:r>
            <a:r>
              <a:rPr lang="en-US" sz="1800" dirty="0">
                <a:solidFill>
                  <a:schemeClr val="tx2"/>
                </a:solidFill>
              </a:rPr>
              <a:t>(mentioned in the lecture).</a:t>
            </a:r>
          </a:p>
          <a:p>
            <a:r>
              <a:rPr lang="en-US" sz="1800" b="1" u="sng" dirty="0">
                <a:solidFill>
                  <a:schemeClr val="tx2"/>
                </a:solidFill>
              </a:rPr>
              <a:t>Tubular proteinuria </a:t>
            </a:r>
            <a:r>
              <a:rPr lang="en-US" sz="1800" dirty="0">
                <a:solidFill>
                  <a:schemeClr val="tx2"/>
                </a:solidFill>
              </a:rPr>
              <a:t>(seen alongside with glucosuria, phosphaturia, bicarbonate depletion due to failure of tubular reabsorption of proteins in the proximal tubule, the proteinuria is less than the nephrotic range).</a:t>
            </a:r>
          </a:p>
        </p:txBody>
      </p:sp>
    </p:spTree>
    <p:extLst>
      <p:ext uri="{BB962C8B-B14F-4D97-AF65-F5344CB8AC3E}">
        <p14:creationId xmlns:p14="http://schemas.microsoft.com/office/powerpoint/2010/main" val="232676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A4434AD-50C9-A2A1-2698-B9F1FFB4F6F4}"/>
              </a:ext>
            </a:extLst>
          </p:cNvPr>
          <p:cNvSpPr>
            <a:spLocks noGrp="1"/>
          </p:cNvSpPr>
          <p:nvPr>
            <p:ph type="ctrTitle"/>
          </p:nvPr>
        </p:nvSpPr>
        <p:spPr>
          <a:xfrm>
            <a:off x="1314824" y="735106"/>
            <a:ext cx="10053763" cy="2928470"/>
          </a:xfrm>
        </p:spPr>
        <p:txBody>
          <a:bodyPr anchor="b">
            <a:normAutofit/>
          </a:bodyPr>
          <a:lstStyle/>
          <a:p>
            <a:pPr algn="l"/>
            <a:r>
              <a:rPr lang="en-US" sz="4800" b="1" i="1">
                <a:solidFill>
                  <a:srgbClr val="FFFFFF"/>
                </a:solidFill>
              </a:rPr>
              <a:t>Referneces</a:t>
            </a:r>
          </a:p>
        </p:txBody>
      </p:sp>
      <p:sp>
        <p:nvSpPr>
          <p:cNvPr id="3" name="Subtitle 2">
            <a:extLst>
              <a:ext uri="{FF2B5EF4-FFF2-40B4-BE49-F238E27FC236}">
                <a16:creationId xmlns:a16="http://schemas.microsoft.com/office/drawing/2014/main" id="{B0F03F82-51AC-99F4-F960-3602A8053916}"/>
              </a:ext>
            </a:extLst>
          </p:cNvPr>
          <p:cNvSpPr>
            <a:spLocks noGrp="1"/>
          </p:cNvSpPr>
          <p:nvPr>
            <p:ph type="subTitle" idx="1"/>
          </p:nvPr>
        </p:nvSpPr>
        <p:spPr>
          <a:xfrm>
            <a:off x="1350682" y="4870824"/>
            <a:ext cx="10005951" cy="1458258"/>
          </a:xfrm>
        </p:spPr>
        <p:txBody>
          <a:bodyPr anchor="ctr">
            <a:normAutofit/>
          </a:bodyPr>
          <a:lstStyle/>
          <a:p>
            <a:pPr marL="342900" indent="-342900" algn="l">
              <a:buFont typeface="Wingdings" panose="05000000000000000000" pitchFamily="2" charset="2"/>
              <a:buChar char="v"/>
            </a:pPr>
            <a:r>
              <a:rPr lang="en-US" dirty="0">
                <a:solidFill>
                  <a:schemeClr val="tx2"/>
                </a:solidFill>
              </a:rPr>
              <a:t>Nelson textbook f pediatric, 22</a:t>
            </a:r>
            <a:r>
              <a:rPr lang="en-US" baseline="30000" dirty="0">
                <a:solidFill>
                  <a:schemeClr val="tx2"/>
                </a:solidFill>
              </a:rPr>
              <a:t>nd</a:t>
            </a:r>
            <a:r>
              <a:rPr lang="en-US" dirty="0">
                <a:solidFill>
                  <a:schemeClr val="tx2"/>
                </a:solidFill>
              </a:rPr>
              <a:t> edition, 2024</a:t>
            </a:r>
          </a:p>
          <a:p>
            <a:pPr algn="l"/>
            <a:endParaRPr lang="en-US" dirty="0"/>
          </a:p>
        </p:txBody>
      </p:sp>
    </p:spTree>
    <p:extLst>
      <p:ext uri="{BB962C8B-B14F-4D97-AF65-F5344CB8AC3E}">
        <p14:creationId xmlns:p14="http://schemas.microsoft.com/office/powerpoint/2010/main" val="308038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666E9E-1EAD-0197-6271-0D25EE6347AD}"/>
              </a:ext>
            </a:extLst>
          </p:cNvPr>
          <p:cNvSpPr txBox="1"/>
          <p:nvPr/>
        </p:nvSpPr>
        <p:spPr>
          <a:xfrm>
            <a:off x="248479" y="238538"/>
            <a:ext cx="5325009" cy="625171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dirty="0"/>
              <a:t>The kidneys are retroperitoneal organs that have outer layer called cortex which contains the glomeruli, proximal and distal convoluted tubules, and collecting ducts, and inner layer; the medulla; which contains the straight portions of the tubules, the loops of Henle, the vasa recta, and the terminal collecting duct. </a:t>
            </a:r>
          </a:p>
          <a:p>
            <a:pPr indent="-228600" defTabSz="914400">
              <a:lnSpc>
                <a:spcPct val="90000"/>
              </a:lnSpc>
              <a:spcAft>
                <a:spcPts val="600"/>
              </a:spcAft>
              <a:buFont typeface="Arial" panose="020B0604020202020204" pitchFamily="34" charset="0"/>
              <a:buChar char="•"/>
            </a:pPr>
            <a:r>
              <a:rPr lang="en-US" sz="2000" dirty="0"/>
              <a:t>The blood supply to each kidney usually consists of a main renal artery that arises from the aorta.</a:t>
            </a:r>
          </a:p>
          <a:p>
            <a:pPr indent="-228600" defTabSz="914400">
              <a:lnSpc>
                <a:spcPct val="90000"/>
              </a:lnSpc>
              <a:spcAft>
                <a:spcPts val="600"/>
              </a:spcAft>
              <a:buFont typeface="Arial" panose="020B0604020202020204" pitchFamily="34" charset="0"/>
              <a:buChar char="•"/>
            </a:pPr>
            <a:r>
              <a:rPr lang="en-US" sz="2000" dirty="0"/>
              <a:t>The functional unit of the kidney called the nephron.</a:t>
            </a:r>
          </a:p>
          <a:p>
            <a:pPr indent="-228600" defTabSz="914400">
              <a:lnSpc>
                <a:spcPct val="90000"/>
              </a:lnSpc>
              <a:spcAft>
                <a:spcPts val="600"/>
              </a:spcAft>
              <a:buFont typeface="Arial" panose="020B0604020202020204" pitchFamily="34" charset="0"/>
              <a:buChar char="•"/>
            </a:pPr>
            <a:r>
              <a:rPr lang="en-US" sz="2000" dirty="0"/>
              <a:t>The glomerular basement mem brane (GBM) forms a continuous layer between the endothelial and mesangial cells on one side and the epithelial cells on the other. </a:t>
            </a:r>
          </a:p>
          <a:p>
            <a:pPr indent="-228600" defTabSz="914400">
              <a:lnSpc>
                <a:spcPct val="90000"/>
              </a:lnSpc>
              <a:spcAft>
                <a:spcPts val="600"/>
              </a:spcAft>
              <a:buFont typeface="Arial" panose="020B0604020202020204" pitchFamily="34" charset="0"/>
              <a:buChar char="•"/>
            </a:pPr>
            <a:r>
              <a:rPr lang="en-US" sz="2000" dirty="0"/>
              <a:t>Kidney function is best measured as the glomerular filtration rate (GFR). The GFR may be estimated by measurement of the serum creatinine level.</a:t>
            </a:r>
          </a:p>
        </p:txBody>
      </p:sp>
      <p:pic>
        <p:nvPicPr>
          <p:cNvPr id="5" name="Picture 4" descr="A diagram of a human kidney&#10;&#10;Description automatically generated">
            <a:extLst>
              <a:ext uri="{FF2B5EF4-FFF2-40B4-BE49-F238E27FC236}">
                <a16:creationId xmlns:a16="http://schemas.microsoft.com/office/drawing/2014/main" id="{CA996F10-923A-8428-3D2A-F1F7458D85F8}"/>
              </a:ext>
            </a:extLst>
          </p:cNvPr>
          <p:cNvPicPr>
            <a:picLocks noChangeAspect="1"/>
          </p:cNvPicPr>
          <p:nvPr/>
        </p:nvPicPr>
        <p:blipFill>
          <a:blip r:embed="rId2">
            <a:extLst>
              <a:ext uri="{28A0092B-C50C-407E-A947-70E740481C1C}">
                <a14:useLocalDpi xmlns:a14="http://schemas.microsoft.com/office/drawing/2010/main" val="0"/>
              </a:ext>
            </a:extLst>
          </a:blip>
          <a:srcRect l="6925" r="349" b="-1"/>
          <a:stretch/>
        </p:blipFill>
        <p:spPr>
          <a:xfrm>
            <a:off x="6618513" y="-10886"/>
            <a:ext cx="5573487"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4953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BDA38-3C39-C484-D2FC-DAB2BA848E8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Nephrotic syndrome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8ADE742-AE0E-1B05-966B-233B05910745}"/>
              </a:ext>
            </a:extLst>
          </p:cNvPr>
          <p:cNvSpPr txBox="1"/>
          <p:nvPr/>
        </p:nvSpPr>
        <p:spPr>
          <a:xfrm>
            <a:off x="838200" y="1929384"/>
            <a:ext cx="10515600" cy="4251960"/>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dirty="0"/>
              <a:t>Nephrotic syndrome is the clinical manifestation of glomerular diseases associated with heavy (nephrotic range) </a:t>
            </a:r>
            <a:r>
              <a:rPr lang="en-US" sz="2000" b="1" i="1" dirty="0"/>
              <a:t>proteinuria (i.e. &gt;3.5 g/24 </a:t>
            </a:r>
            <a:r>
              <a:rPr lang="en-US" sz="2000" b="1" i="1" dirty="0" err="1"/>
              <a:t>hr</a:t>
            </a:r>
            <a:r>
              <a:rPr lang="en-US" sz="2000" b="1" i="1" dirty="0"/>
              <a:t> or a urine </a:t>
            </a:r>
            <a:r>
              <a:rPr lang="en-US" sz="2000" b="1" i="1" dirty="0" err="1"/>
              <a:t>protein:creatinine</a:t>
            </a:r>
            <a:r>
              <a:rPr lang="en-US" sz="2000" b="1" i="1" dirty="0"/>
              <a:t> ratio &gt;2),</a:t>
            </a:r>
            <a:r>
              <a:rPr lang="en-US" sz="2000" dirty="0"/>
              <a:t> leading to the characteristic triad of </a:t>
            </a:r>
            <a:r>
              <a:rPr lang="en-US" sz="2000" b="1" i="1" dirty="0"/>
              <a:t>hypoalbuminemia (≤2.5 g/dL), </a:t>
            </a:r>
            <a:r>
              <a:rPr lang="en-US" sz="2000" i="1" dirty="0"/>
              <a:t>edema,</a:t>
            </a:r>
            <a:r>
              <a:rPr lang="en-US" sz="2000" b="1" i="1" dirty="0"/>
              <a:t> and hyperlipidemia (cholesterol &gt;200 mg/dL). </a:t>
            </a:r>
          </a:p>
          <a:p>
            <a:pPr marL="285750" indent="-228600" defTabSz="914400">
              <a:lnSpc>
                <a:spcPct val="90000"/>
              </a:lnSpc>
              <a:spcAft>
                <a:spcPts val="600"/>
              </a:spcAft>
              <a:buFont typeface="Arial" panose="020B0604020202020204" pitchFamily="34" charset="0"/>
              <a:buChar char="•"/>
            </a:pPr>
            <a:r>
              <a:rPr lang="en-US" sz="2000" dirty="0"/>
              <a:t>The primary mechanism for nephrotic syndrome is immune and nonimmune insults to the podocyte (the cells that support the glomerular capillary loop) that lead to foot process effacement of the podocyte, a decrease in number of functional podocytes, and altered slit diaphragm integrity between adjacent podocytes leading to increased protein leakiness across the glomerular capillary wall into the urinary space.  The hypoalbuminemia leads to decrease in intravascular oncotic pressure and leakage of plasma water into the </a:t>
            </a:r>
            <a:r>
              <a:rPr lang="en-US" sz="2000" dirty="0" err="1"/>
              <a:t>interstitium</a:t>
            </a:r>
            <a:r>
              <a:rPr lang="en-US" sz="2000" dirty="0"/>
              <a:t>, generating edema. The loss of intravascular volume stimulates vasopressin, ANP and </a:t>
            </a:r>
            <a:r>
              <a:rPr lang="en-US" sz="2000" dirty="0" err="1"/>
              <a:t>aldostrerone</a:t>
            </a:r>
            <a:r>
              <a:rPr lang="en-US" sz="2000" dirty="0"/>
              <a:t> to stimulate sodium and water reabsorption.</a:t>
            </a:r>
          </a:p>
          <a:p>
            <a:pPr marL="285750" indent="-228600" defTabSz="914400">
              <a:lnSpc>
                <a:spcPct val="90000"/>
              </a:lnSpc>
              <a:spcAft>
                <a:spcPts val="600"/>
              </a:spcAft>
              <a:buFont typeface="Arial" panose="020B0604020202020204" pitchFamily="34" charset="0"/>
              <a:buChar char="•"/>
            </a:pPr>
            <a:r>
              <a:rPr lang="en-US" sz="2000" dirty="0"/>
              <a:t>Hyperlipidemia is thought to be the result of increased synthesis as well as decreased catabolism of lipids.</a:t>
            </a:r>
          </a:p>
          <a:p>
            <a:pPr marL="285750"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85844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6C18E5-3F11-8E9E-613F-A39F16D806A1}"/>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lvl="0" defTabSz="914400">
              <a:lnSpc>
                <a:spcPct val="90000"/>
              </a:lnSpc>
              <a:spcBef>
                <a:spcPct val="0"/>
              </a:spcBef>
              <a:spcAft>
                <a:spcPts val="600"/>
              </a:spcAft>
            </a:pPr>
            <a:r>
              <a:rPr lang="en-US" sz="5200" b="1" kern="1200" baseline="0">
                <a:solidFill>
                  <a:schemeClr val="tx1"/>
                </a:solidFill>
                <a:latin typeface="+mj-lt"/>
                <a:ea typeface="+mj-ea"/>
                <a:cs typeface="+mj-cs"/>
              </a:rPr>
              <a:t>Etiology</a:t>
            </a:r>
            <a:endParaRPr lang="en-US" sz="5200" b="1" kern="1200">
              <a:solidFill>
                <a:schemeClr val="tx1"/>
              </a:solidFill>
              <a:latin typeface="+mj-lt"/>
              <a:ea typeface="+mj-ea"/>
              <a:cs typeface="+mj-cs"/>
            </a:endParaRPr>
          </a:p>
        </p:txBody>
      </p:sp>
      <p:graphicFrame>
        <p:nvGraphicFramePr>
          <p:cNvPr id="11" name="TextBox 6">
            <a:extLst>
              <a:ext uri="{FF2B5EF4-FFF2-40B4-BE49-F238E27FC236}">
                <a16:creationId xmlns:a16="http://schemas.microsoft.com/office/drawing/2014/main" id="{9AF2137C-DF5F-A110-D3D8-9F813CC0706A}"/>
              </a:ext>
            </a:extLst>
          </p:cNvPr>
          <p:cNvGraphicFramePr/>
          <p:nvPr>
            <p:extLst>
              <p:ext uri="{D42A27DB-BD31-4B8C-83A1-F6EECF244321}">
                <p14:modId xmlns:p14="http://schemas.microsoft.com/office/powerpoint/2010/main" val="2305622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23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8B811-CDD6-83ED-1D76-D7A08FE55127}"/>
              </a:ext>
            </a:extLst>
          </p:cNvPr>
          <p:cNvSpPr>
            <a:spLocks noGrp="1"/>
          </p:cNvSpPr>
          <p:nvPr>
            <p:ph type="ctrTitle"/>
          </p:nvPr>
        </p:nvSpPr>
        <p:spPr>
          <a:xfrm>
            <a:off x="1371599" y="294538"/>
            <a:ext cx="9895951" cy="1033669"/>
          </a:xfrm>
        </p:spPr>
        <p:txBody>
          <a:bodyPr vert="horz" lIns="91440" tIns="45720" rIns="91440" bIns="45720" rtlCol="0" anchor="ctr">
            <a:normAutofit/>
          </a:bodyPr>
          <a:lstStyle/>
          <a:p>
            <a:pPr algn="l"/>
            <a:r>
              <a:rPr lang="en-US" sz="4000" kern="1200">
                <a:solidFill>
                  <a:srgbClr val="FFFFFF"/>
                </a:solidFill>
                <a:latin typeface="+mj-lt"/>
                <a:ea typeface="+mj-ea"/>
                <a:cs typeface="+mj-cs"/>
              </a:rPr>
              <a:t>Minimal change nephrotic syndrome</a:t>
            </a:r>
          </a:p>
        </p:txBody>
      </p:sp>
      <p:sp>
        <p:nvSpPr>
          <p:cNvPr id="3" name="Subtitle 2">
            <a:extLst>
              <a:ext uri="{FF2B5EF4-FFF2-40B4-BE49-F238E27FC236}">
                <a16:creationId xmlns:a16="http://schemas.microsoft.com/office/drawing/2014/main" id="{4B39F7BD-977E-126A-BEB9-F94FB1FB3BEB}"/>
              </a:ext>
            </a:extLst>
          </p:cNvPr>
          <p:cNvSpPr>
            <a:spLocks noGrp="1"/>
          </p:cNvSpPr>
          <p:nvPr>
            <p:ph type="subTitle" idx="1"/>
          </p:nvPr>
        </p:nvSpPr>
        <p:spPr>
          <a:xfrm>
            <a:off x="459346" y="1597432"/>
            <a:ext cx="11358280" cy="3683358"/>
          </a:xfrm>
        </p:spPr>
        <p:txBody>
          <a:bodyPr vert="horz" lIns="91440" tIns="45720" rIns="91440" bIns="45720" rtlCol="0" anchor="ctr">
            <a:normAutofit/>
          </a:bodyPr>
          <a:lstStyle/>
          <a:p>
            <a:pPr marL="342900" indent="-228600" algn="l">
              <a:buFont typeface="Arial" panose="020B0604020202020204" pitchFamily="34" charset="0"/>
              <a:buChar char="•"/>
            </a:pPr>
            <a:r>
              <a:rPr lang="en-US" dirty="0"/>
              <a:t>Usually idiopathic, may follow viral upper respiratory tract infection.</a:t>
            </a:r>
          </a:p>
          <a:p>
            <a:pPr marL="342900" indent="-228600" algn="l">
              <a:buFont typeface="Arial" panose="020B0604020202020204" pitchFamily="34" charset="0"/>
              <a:buChar char="•"/>
            </a:pPr>
            <a:r>
              <a:rPr lang="en-US" dirty="0"/>
              <a:t>Forms approximately 85% of total cases of nephrotic syndrome in children, the glomeruli appear normal and electron microscopy simply reveals effacement of the epithelial cell foot processes.</a:t>
            </a:r>
          </a:p>
          <a:p>
            <a:pPr marL="342900" indent="-228600" algn="l">
              <a:buFont typeface="Arial" panose="020B0604020202020204" pitchFamily="34" charset="0"/>
              <a:buChar char="•"/>
            </a:pPr>
            <a:r>
              <a:rPr lang="en-US" dirty="0"/>
              <a:t>More common in males and most commonly appears between the ages of 2 and 6 years. </a:t>
            </a:r>
          </a:p>
          <a:p>
            <a:pPr marL="342900" indent="-228600" algn="l">
              <a:buFont typeface="Arial" panose="020B0604020202020204" pitchFamily="34" charset="0"/>
              <a:buChar char="•"/>
            </a:pPr>
            <a:r>
              <a:rPr lang="en-US" dirty="0"/>
              <a:t>95% of cases respond to steroids.</a:t>
            </a:r>
          </a:p>
          <a:p>
            <a:pPr marL="342900"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41973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D7C48F-A1C6-5B6A-7A7D-BFEB5E7C704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4C6861-E989-5045-F1D7-9AAAEF947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DCDE16-90FB-CF3A-DD14-4C88B263C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1FC0EE-151B-9CB8-1E15-C81D760C2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A14D1E-044D-BFBE-150C-4D8FEAF69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C170CF-545B-CC89-39ED-F5283251B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6FF31-FBED-B5BD-FE9E-FD2ED2534C56}"/>
              </a:ext>
            </a:extLst>
          </p:cNvPr>
          <p:cNvSpPr>
            <a:spLocks noGrp="1"/>
          </p:cNvSpPr>
          <p:nvPr>
            <p:ph type="ctrTitle"/>
          </p:nvPr>
        </p:nvSpPr>
        <p:spPr>
          <a:xfrm>
            <a:off x="1371599" y="294538"/>
            <a:ext cx="9895951" cy="1033669"/>
          </a:xfrm>
        </p:spPr>
        <p:txBody>
          <a:bodyPr vert="horz" lIns="91440" tIns="45720" rIns="91440" bIns="45720" rtlCol="0" anchor="ctr">
            <a:normAutofit/>
          </a:bodyPr>
          <a:lstStyle/>
          <a:p>
            <a:pPr algn="l"/>
            <a:r>
              <a:rPr lang="en-US" sz="4000" dirty="0">
                <a:solidFill>
                  <a:schemeClr val="bg1"/>
                </a:solidFill>
              </a:rPr>
              <a:t>Focal segmental glomerulosclerosis (FSGS)</a:t>
            </a:r>
            <a:endParaRPr lang="en-US" sz="40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9164B3D9-52D0-3F4A-4F1D-D81769CAA22C}"/>
              </a:ext>
            </a:extLst>
          </p:cNvPr>
          <p:cNvSpPr>
            <a:spLocks noGrp="1"/>
          </p:cNvSpPr>
          <p:nvPr>
            <p:ph type="subTitle" idx="1"/>
          </p:nvPr>
        </p:nvSpPr>
        <p:spPr>
          <a:xfrm>
            <a:off x="459346" y="1597432"/>
            <a:ext cx="11358280" cy="3683358"/>
          </a:xfrm>
        </p:spPr>
        <p:txBody>
          <a:bodyPr vert="horz" lIns="91440" tIns="45720" rIns="91440" bIns="45720" rtlCol="0" anchor="ctr">
            <a:normAutofit/>
          </a:bodyPr>
          <a:lstStyle/>
          <a:p>
            <a:pPr marL="342900" indent="-228600" algn="l">
              <a:buFont typeface="Arial" panose="020B0604020202020204" pitchFamily="34" charset="0"/>
              <a:buChar char="•"/>
            </a:pPr>
            <a:r>
              <a:rPr lang="en-US" dirty="0"/>
              <a:t>Accounts for ~10–20% of children with NS.</a:t>
            </a:r>
          </a:p>
          <a:p>
            <a:pPr marL="342900" indent="-228600" algn="l">
              <a:buFont typeface="Arial" panose="020B0604020202020204" pitchFamily="34" charset="0"/>
              <a:buChar char="•"/>
            </a:pPr>
            <a:r>
              <a:rPr lang="en-US" dirty="0"/>
              <a:t>May be primary or secondary to HIV infection, vesicoureteral reflux, and IV use of heroin and other drugs of abuse.</a:t>
            </a:r>
          </a:p>
          <a:p>
            <a:pPr marL="342900" indent="-228600" algn="l">
              <a:buFont typeface="Arial" panose="020B0604020202020204" pitchFamily="34" charset="0"/>
              <a:buChar char="•"/>
            </a:pPr>
            <a:r>
              <a:rPr lang="en-US" dirty="0"/>
              <a:t>The glomeruli show both focal and segmental lesions.</a:t>
            </a:r>
          </a:p>
          <a:p>
            <a:pPr marL="342900" indent="-228600" algn="l">
              <a:buFont typeface="Arial" panose="020B0604020202020204" pitchFamily="34" charset="0"/>
              <a:buChar char="•"/>
            </a:pPr>
            <a:r>
              <a:rPr lang="en-US" dirty="0"/>
              <a:t>Only 20% respond to steroids.</a:t>
            </a:r>
          </a:p>
          <a:p>
            <a:pPr marL="342900" indent="-228600" algn="l">
              <a:buFont typeface="Arial" panose="020B0604020202020204" pitchFamily="34" charset="0"/>
              <a:buChar char="•"/>
            </a:pPr>
            <a:r>
              <a:rPr lang="en-US" dirty="0"/>
              <a:t>More than 35% of children with FSGS progress to end-stage kidney disease</a:t>
            </a:r>
          </a:p>
          <a:p>
            <a:pPr marL="342900"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58479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8075F-964B-F74F-9DFD-4C1E490C4ACE}"/>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3B05381-5E2F-F0D4-BF06-E2B17A505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2AC047-D3AF-02A5-F0DB-5E83D3DE1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A2AE87-1BBA-A2A5-75AE-51B08E022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C91885-A300-D2C7-072F-015471A95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9835DA-9521-47DD-69CE-FAD934E85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674E1-6860-2AD8-F162-1BA851A44DB1}"/>
              </a:ext>
            </a:extLst>
          </p:cNvPr>
          <p:cNvSpPr>
            <a:spLocks noGrp="1"/>
          </p:cNvSpPr>
          <p:nvPr>
            <p:ph type="ctrTitle"/>
          </p:nvPr>
        </p:nvSpPr>
        <p:spPr>
          <a:xfrm>
            <a:off x="1371599" y="294538"/>
            <a:ext cx="9895951" cy="1033669"/>
          </a:xfrm>
        </p:spPr>
        <p:txBody>
          <a:bodyPr vert="horz" lIns="91440" tIns="45720" rIns="91440" bIns="45720" rtlCol="0" anchor="ctr">
            <a:normAutofit/>
          </a:bodyPr>
          <a:lstStyle/>
          <a:p>
            <a:pPr algn="l"/>
            <a:r>
              <a:rPr lang="en-US" sz="4000" dirty="0">
                <a:solidFill>
                  <a:schemeClr val="bg1"/>
                </a:solidFill>
              </a:rPr>
              <a:t>Membranous nephropathy</a:t>
            </a:r>
            <a:endParaRPr lang="en-US" sz="40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803F4BCB-8BBA-87F2-73E3-AE017746730E}"/>
              </a:ext>
            </a:extLst>
          </p:cNvPr>
          <p:cNvSpPr>
            <a:spLocks noGrp="1"/>
          </p:cNvSpPr>
          <p:nvPr>
            <p:ph type="subTitle" idx="1"/>
          </p:nvPr>
        </p:nvSpPr>
        <p:spPr>
          <a:xfrm>
            <a:off x="459346" y="1597432"/>
            <a:ext cx="11358280" cy="3683358"/>
          </a:xfrm>
        </p:spPr>
        <p:txBody>
          <a:bodyPr vert="horz" lIns="91440" tIns="45720" rIns="91440" bIns="45720" rtlCol="0" anchor="ctr">
            <a:normAutofit/>
          </a:bodyPr>
          <a:lstStyle/>
          <a:p>
            <a:pPr marL="342900" indent="-228600" algn="l">
              <a:buFont typeface="Arial" panose="020B0604020202020204" pitchFamily="34" charset="0"/>
              <a:buChar char="•"/>
            </a:pPr>
            <a:r>
              <a:rPr lang="en-US" dirty="0"/>
              <a:t>Represents less than 5% of children with NS.</a:t>
            </a:r>
          </a:p>
          <a:p>
            <a:pPr marL="342900" indent="-228600" algn="l">
              <a:buFont typeface="Arial" panose="020B0604020202020204" pitchFamily="34" charset="0"/>
              <a:buChar char="•"/>
            </a:pPr>
            <a:r>
              <a:rPr lang="en-US" dirty="0"/>
              <a:t> Usually secondary to;- </a:t>
            </a:r>
          </a:p>
          <a:p>
            <a:pPr marL="914400" lvl="1" indent="-342900" algn="l">
              <a:buFont typeface="Wingdings" panose="05000000000000000000" pitchFamily="2" charset="2"/>
              <a:buChar char="v"/>
            </a:pPr>
            <a:r>
              <a:rPr lang="en-US" dirty="0"/>
              <a:t>Systemic infections (hepatitis B, syphilis, malaria, and toxoplasmosis)</a:t>
            </a:r>
          </a:p>
          <a:p>
            <a:pPr marL="914400" lvl="1" indent="-342900" algn="l">
              <a:buFont typeface="Wingdings" panose="05000000000000000000" pitchFamily="2" charset="2"/>
              <a:buChar char="v"/>
            </a:pPr>
            <a:r>
              <a:rPr lang="en-US" dirty="0"/>
              <a:t> Exposure to specific medications (gold, penicillamine)</a:t>
            </a:r>
          </a:p>
          <a:p>
            <a:pPr marL="914400" lvl="1" indent="-342900" algn="l">
              <a:buFont typeface="Wingdings" panose="05000000000000000000" pitchFamily="2" charset="2"/>
              <a:buChar char="v"/>
            </a:pPr>
            <a:r>
              <a:rPr lang="en-US" dirty="0"/>
              <a:t>Autoimmune disease such as systemic lupus erythematosus.</a:t>
            </a:r>
          </a:p>
          <a:p>
            <a:pPr marL="342900"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78301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E84E3-3CDD-945F-9147-6E8B4A66151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Congenital nephrotic syndrome (CNS)</a:t>
            </a:r>
          </a:p>
        </p:txBody>
      </p:sp>
      <p:sp>
        <p:nvSpPr>
          <p:cNvPr id="3" name="Content Placeholder 2">
            <a:extLst>
              <a:ext uri="{FF2B5EF4-FFF2-40B4-BE49-F238E27FC236}">
                <a16:creationId xmlns:a16="http://schemas.microsoft.com/office/drawing/2014/main" id="{E896BA75-831C-4D25-68F2-E10B759B5D38}"/>
              </a:ext>
            </a:extLst>
          </p:cNvPr>
          <p:cNvSpPr>
            <a:spLocks noGrp="1"/>
          </p:cNvSpPr>
          <p:nvPr>
            <p:ph idx="1"/>
          </p:nvPr>
        </p:nvSpPr>
        <p:spPr>
          <a:xfrm>
            <a:off x="1371599" y="2318197"/>
            <a:ext cx="9724031" cy="3683358"/>
          </a:xfrm>
        </p:spPr>
        <p:txBody>
          <a:bodyPr anchor="ctr">
            <a:normAutofit/>
          </a:bodyPr>
          <a:lstStyle/>
          <a:p>
            <a:r>
              <a:rPr lang="en-US" sz="2000"/>
              <a:t>Nephrotic syndrome that is diagnosed in the first 3 months of life. </a:t>
            </a:r>
          </a:p>
          <a:p>
            <a:r>
              <a:rPr lang="en-US" sz="2000"/>
              <a:t>May be primary or secondary to TORCHS infection, infantile systemic lupus erythematosus, or mercury exposure. </a:t>
            </a:r>
          </a:p>
          <a:p>
            <a:r>
              <a:rPr lang="en-US" sz="2000"/>
              <a:t>Primary congenital nephrotic syndrome is due to a variety of syndromes inherited as autosomal recessive disorders the most famous is Finnish type CNS, a rare autosomal recessive disorder that is caused by a mutation in nephrin gene. </a:t>
            </a:r>
          </a:p>
        </p:txBody>
      </p:sp>
    </p:spTree>
    <p:extLst>
      <p:ext uri="{BB962C8B-B14F-4D97-AF65-F5344CB8AC3E}">
        <p14:creationId xmlns:p14="http://schemas.microsoft.com/office/powerpoint/2010/main" val="104235115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4952</TotalTime>
  <Words>1720</Words>
  <Application>Microsoft Office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2013 - 2022 Theme</vt:lpstr>
      <vt:lpstr>Nephrotic Syndrome and proteinuria in pediatrics</vt:lpstr>
      <vt:lpstr>Learning objectives</vt:lpstr>
      <vt:lpstr>PowerPoint Presentation</vt:lpstr>
      <vt:lpstr>Nephrotic syndrome</vt:lpstr>
      <vt:lpstr>PowerPoint Presentation</vt:lpstr>
      <vt:lpstr>Minimal change nephrotic syndrome</vt:lpstr>
      <vt:lpstr>Focal segmental glomerulosclerosis (FSGS)</vt:lpstr>
      <vt:lpstr>Membranous nephropathy</vt:lpstr>
      <vt:lpstr>Congenital nephrotic syndrome (CNS)</vt:lpstr>
      <vt:lpstr>Clinical manifestations</vt:lpstr>
      <vt:lpstr>PowerPoint Presentation</vt:lpstr>
      <vt:lpstr>Investigations</vt:lpstr>
      <vt:lpstr>PowerPoint Presentation</vt:lpstr>
      <vt:lpstr>Renal biopsy indications</vt:lpstr>
      <vt:lpstr>Treatment</vt:lpstr>
      <vt:lpstr>Important definitions</vt:lpstr>
      <vt:lpstr>Further measures</vt:lpstr>
      <vt:lpstr>Alternative therapies</vt:lpstr>
      <vt:lpstr>Complications of nephrotic syndrome</vt:lpstr>
      <vt:lpstr>Differential diagnoses of proteinuria</vt:lpstr>
      <vt:lpstr>Referneces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Nephrotic Syndrome and  Proteinuria</dc:title>
  <dc:creator>lenovo</dc:creator>
  <cp:lastModifiedBy>Waleed Khalid Yassen</cp:lastModifiedBy>
  <cp:revision>63</cp:revision>
  <dcterms:created xsi:type="dcterms:W3CDTF">2023-10-26T16:45:01Z</dcterms:created>
  <dcterms:modified xsi:type="dcterms:W3CDTF">2024-11-11T18:35:07Z</dcterms:modified>
</cp:coreProperties>
</file>