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3" r:id="rId2"/>
    <p:sldId id="283" r:id="rId3"/>
    <p:sldId id="277" r:id="rId4"/>
    <p:sldId id="278" r:id="rId5"/>
    <p:sldId id="275" r:id="rId6"/>
    <p:sldId id="261" r:id="rId7"/>
    <p:sldId id="281" r:id="rId8"/>
    <p:sldId id="282" r:id="rId9"/>
    <p:sldId id="280" r:id="rId10"/>
    <p:sldId id="269" r:id="rId11"/>
    <p:sldId id="274" r:id="rId12"/>
    <p:sldId id="279" r:id="rId13"/>
    <p:sldId id="262" r:id="rId14"/>
    <p:sldId id="267" r:id="rId15"/>
    <p:sldId id="264" r:id="rId16"/>
    <p:sldId id="265" r:id="rId17"/>
    <p:sldId id="256" r:id="rId18"/>
    <p:sldId id="268" r:id="rId19"/>
    <p:sldId id="257" r:id="rId20"/>
    <p:sldId id="259" r:id="rId21"/>
    <p:sldId id="260" r:id="rId22"/>
    <p:sldId id="270" r:id="rId23"/>
    <p:sldId id="271" r:id="rId24"/>
    <p:sldId id="272" r:id="rId25"/>
    <p:sldId id="273" r:id="rId26"/>
  </p:sldIdLst>
  <p:sldSz cx="12192000" cy="6858000"/>
  <p:notesSz cx="6858000" cy="9144000"/>
  <p:defaultText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0"/>
  </p:normalViewPr>
  <p:slideViewPr>
    <p:cSldViewPr snapToGrid="0" snapToObjects="1">
      <p:cViewPr varScale="1">
        <p:scale>
          <a:sx n="120" d="100"/>
          <a:sy n="120" d="100"/>
        </p:scale>
        <p:origin x="2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6E2F9-4796-984C-905B-894C7806D2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Q"/>
          </a:p>
        </p:txBody>
      </p:sp>
      <p:sp>
        <p:nvSpPr>
          <p:cNvPr id="3" name="Subtitle 2">
            <a:extLst>
              <a:ext uri="{FF2B5EF4-FFF2-40B4-BE49-F238E27FC236}">
                <a16:creationId xmlns:a16="http://schemas.microsoft.com/office/drawing/2014/main" id="{4650190D-06A3-9749-92EE-297A8450FC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Q"/>
          </a:p>
        </p:txBody>
      </p:sp>
      <p:sp>
        <p:nvSpPr>
          <p:cNvPr id="4" name="Date Placeholder 3">
            <a:extLst>
              <a:ext uri="{FF2B5EF4-FFF2-40B4-BE49-F238E27FC236}">
                <a16:creationId xmlns:a16="http://schemas.microsoft.com/office/drawing/2014/main" id="{F3EF7B0B-F9B0-A547-8455-FE1294F81995}"/>
              </a:ext>
            </a:extLst>
          </p:cNvPr>
          <p:cNvSpPr>
            <a:spLocks noGrp="1"/>
          </p:cNvSpPr>
          <p:nvPr>
            <p:ph type="dt" sz="half" idx="10"/>
          </p:nvPr>
        </p:nvSpPr>
        <p:spPr/>
        <p:txBody>
          <a:bodyPr/>
          <a:lstStyle/>
          <a:p>
            <a:fld id="{51C7C36B-89B6-474C-A881-AC7CDB5F19D2}" type="datetimeFigureOut">
              <a:rPr lang="en-IQ" smtClean="0"/>
              <a:t>19/10/2024</a:t>
            </a:fld>
            <a:endParaRPr lang="en-IQ"/>
          </a:p>
        </p:txBody>
      </p:sp>
      <p:sp>
        <p:nvSpPr>
          <p:cNvPr id="5" name="Footer Placeholder 4">
            <a:extLst>
              <a:ext uri="{FF2B5EF4-FFF2-40B4-BE49-F238E27FC236}">
                <a16:creationId xmlns:a16="http://schemas.microsoft.com/office/drawing/2014/main" id="{9071955D-7166-5C4F-9BAA-A3C9A1904D7A}"/>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573AFAEB-C243-B940-966D-F3ABB9EB7B48}"/>
              </a:ext>
            </a:extLst>
          </p:cNvPr>
          <p:cNvSpPr>
            <a:spLocks noGrp="1"/>
          </p:cNvSpPr>
          <p:nvPr>
            <p:ph type="sldNum" sz="quarter" idx="12"/>
          </p:nvPr>
        </p:nvSpPr>
        <p:spPr/>
        <p:txBody>
          <a:bodyPr/>
          <a:lstStyle/>
          <a:p>
            <a:fld id="{DB5EC4D6-3B0E-FF4C-BCEB-6CC35BE9F561}" type="slidenum">
              <a:rPr lang="en-IQ" smtClean="0"/>
              <a:t>‹#›</a:t>
            </a:fld>
            <a:endParaRPr lang="en-IQ"/>
          </a:p>
        </p:txBody>
      </p:sp>
    </p:spTree>
    <p:extLst>
      <p:ext uri="{BB962C8B-B14F-4D97-AF65-F5344CB8AC3E}">
        <p14:creationId xmlns:p14="http://schemas.microsoft.com/office/powerpoint/2010/main" val="3991104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406D-7FCE-9A47-976D-F776076C5879}"/>
              </a:ext>
            </a:extLst>
          </p:cNvPr>
          <p:cNvSpPr>
            <a:spLocks noGrp="1"/>
          </p:cNvSpPr>
          <p:nvPr>
            <p:ph type="title"/>
          </p:nvPr>
        </p:nvSpPr>
        <p:spPr/>
        <p:txBody>
          <a:bodyPr/>
          <a:lstStyle/>
          <a:p>
            <a:r>
              <a:rPr lang="en-US"/>
              <a:t>Click to edit Master title style</a:t>
            </a:r>
            <a:endParaRPr lang="en-IQ"/>
          </a:p>
        </p:txBody>
      </p:sp>
      <p:sp>
        <p:nvSpPr>
          <p:cNvPr id="3" name="Vertical Text Placeholder 2">
            <a:extLst>
              <a:ext uri="{FF2B5EF4-FFF2-40B4-BE49-F238E27FC236}">
                <a16:creationId xmlns:a16="http://schemas.microsoft.com/office/drawing/2014/main" id="{8AC66454-FAC1-A742-9614-63940EA43D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DC6B7C95-172F-C64E-88B2-B89C9E0555AE}"/>
              </a:ext>
            </a:extLst>
          </p:cNvPr>
          <p:cNvSpPr>
            <a:spLocks noGrp="1"/>
          </p:cNvSpPr>
          <p:nvPr>
            <p:ph type="dt" sz="half" idx="10"/>
          </p:nvPr>
        </p:nvSpPr>
        <p:spPr/>
        <p:txBody>
          <a:bodyPr/>
          <a:lstStyle/>
          <a:p>
            <a:fld id="{51C7C36B-89B6-474C-A881-AC7CDB5F19D2}" type="datetimeFigureOut">
              <a:rPr lang="en-IQ" smtClean="0"/>
              <a:t>19/10/2024</a:t>
            </a:fld>
            <a:endParaRPr lang="en-IQ"/>
          </a:p>
        </p:txBody>
      </p:sp>
      <p:sp>
        <p:nvSpPr>
          <p:cNvPr id="5" name="Footer Placeholder 4">
            <a:extLst>
              <a:ext uri="{FF2B5EF4-FFF2-40B4-BE49-F238E27FC236}">
                <a16:creationId xmlns:a16="http://schemas.microsoft.com/office/drawing/2014/main" id="{FF28D12A-BBDB-5C46-BC50-5EB4F252170A}"/>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18634C09-5E0C-724E-B901-749CC6D221DB}"/>
              </a:ext>
            </a:extLst>
          </p:cNvPr>
          <p:cNvSpPr>
            <a:spLocks noGrp="1"/>
          </p:cNvSpPr>
          <p:nvPr>
            <p:ph type="sldNum" sz="quarter" idx="12"/>
          </p:nvPr>
        </p:nvSpPr>
        <p:spPr/>
        <p:txBody>
          <a:bodyPr/>
          <a:lstStyle/>
          <a:p>
            <a:fld id="{DB5EC4D6-3B0E-FF4C-BCEB-6CC35BE9F561}" type="slidenum">
              <a:rPr lang="en-IQ" smtClean="0"/>
              <a:t>‹#›</a:t>
            </a:fld>
            <a:endParaRPr lang="en-IQ"/>
          </a:p>
        </p:txBody>
      </p:sp>
    </p:spTree>
    <p:extLst>
      <p:ext uri="{BB962C8B-B14F-4D97-AF65-F5344CB8AC3E}">
        <p14:creationId xmlns:p14="http://schemas.microsoft.com/office/powerpoint/2010/main" val="4196594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84EDF8-0726-C14F-A588-4D098CCD65B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Q"/>
          </a:p>
        </p:txBody>
      </p:sp>
      <p:sp>
        <p:nvSpPr>
          <p:cNvPr id="3" name="Vertical Text Placeholder 2">
            <a:extLst>
              <a:ext uri="{FF2B5EF4-FFF2-40B4-BE49-F238E27FC236}">
                <a16:creationId xmlns:a16="http://schemas.microsoft.com/office/drawing/2014/main" id="{493359CC-26F8-9249-9909-62E0EF4965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7C9D3FDD-1AE3-FF46-A32B-08B0926D703E}"/>
              </a:ext>
            </a:extLst>
          </p:cNvPr>
          <p:cNvSpPr>
            <a:spLocks noGrp="1"/>
          </p:cNvSpPr>
          <p:nvPr>
            <p:ph type="dt" sz="half" idx="10"/>
          </p:nvPr>
        </p:nvSpPr>
        <p:spPr/>
        <p:txBody>
          <a:bodyPr/>
          <a:lstStyle/>
          <a:p>
            <a:fld id="{51C7C36B-89B6-474C-A881-AC7CDB5F19D2}" type="datetimeFigureOut">
              <a:rPr lang="en-IQ" smtClean="0"/>
              <a:t>19/10/2024</a:t>
            </a:fld>
            <a:endParaRPr lang="en-IQ"/>
          </a:p>
        </p:txBody>
      </p:sp>
      <p:sp>
        <p:nvSpPr>
          <p:cNvPr id="5" name="Footer Placeholder 4">
            <a:extLst>
              <a:ext uri="{FF2B5EF4-FFF2-40B4-BE49-F238E27FC236}">
                <a16:creationId xmlns:a16="http://schemas.microsoft.com/office/drawing/2014/main" id="{1D956643-BDC2-DF41-BE11-989785B27559}"/>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9C846D50-65C2-2545-A240-F32F584E1722}"/>
              </a:ext>
            </a:extLst>
          </p:cNvPr>
          <p:cNvSpPr>
            <a:spLocks noGrp="1"/>
          </p:cNvSpPr>
          <p:nvPr>
            <p:ph type="sldNum" sz="quarter" idx="12"/>
          </p:nvPr>
        </p:nvSpPr>
        <p:spPr/>
        <p:txBody>
          <a:bodyPr/>
          <a:lstStyle/>
          <a:p>
            <a:fld id="{DB5EC4D6-3B0E-FF4C-BCEB-6CC35BE9F561}" type="slidenum">
              <a:rPr lang="en-IQ" smtClean="0"/>
              <a:t>‹#›</a:t>
            </a:fld>
            <a:endParaRPr lang="en-IQ"/>
          </a:p>
        </p:txBody>
      </p:sp>
    </p:spTree>
    <p:extLst>
      <p:ext uri="{BB962C8B-B14F-4D97-AF65-F5344CB8AC3E}">
        <p14:creationId xmlns:p14="http://schemas.microsoft.com/office/powerpoint/2010/main" val="3932785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20A69-B400-FC49-8CCA-F8624D200205}"/>
              </a:ext>
            </a:extLst>
          </p:cNvPr>
          <p:cNvSpPr>
            <a:spLocks noGrp="1"/>
          </p:cNvSpPr>
          <p:nvPr>
            <p:ph type="title"/>
          </p:nvPr>
        </p:nvSpPr>
        <p:spPr/>
        <p:txBody>
          <a:bodyPr/>
          <a:lstStyle/>
          <a:p>
            <a:r>
              <a:rPr lang="en-US"/>
              <a:t>Click to edit Master title style</a:t>
            </a:r>
            <a:endParaRPr lang="en-IQ"/>
          </a:p>
        </p:txBody>
      </p:sp>
      <p:sp>
        <p:nvSpPr>
          <p:cNvPr id="3" name="Content Placeholder 2">
            <a:extLst>
              <a:ext uri="{FF2B5EF4-FFF2-40B4-BE49-F238E27FC236}">
                <a16:creationId xmlns:a16="http://schemas.microsoft.com/office/drawing/2014/main" id="{828697D4-B65B-6C45-ABB1-50FBABA879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C804147E-AB73-6444-8479-94EBEAEEF0DC}"/>
              </a:ext>
            </a:extLst>
          </p:cNvPr>
          <p:cNvSpPr>
            <a:spLocks noGrp="1"/>
          </p:cNvSpPr>
          <p:nvPr>
            <p:ph type="dt" sz="half" idx="10"/>
          </p:nvPr>
        </p:nvSpPr>
        <p:spPr/>
        <p:txBody>
          <a:bodyPr/>
          <a:lstStyle/>
          <a:p>
            <a:fld id="{51C7C36B-89B6-474C-A881-AC7CDB5F19D2}" type="datetimeFigureOut">
              <a:rPr lang="en-IQ" smtClean="0"/>
              <a:t>19/10/2024</a:t>
            </a:fld>
            <a:endParaRPr lang="en-IQ"/>
          </a:p>
        </p:txBody>
      </p:sp>
      <p:sp>
        <p:nvSpPr>
          <p:cNvPr id="5" name="Footer Placeholder 4">
            <a:extLst>
              <a:ext uri="{FF2B5EF4-FFF2-40B4-BE49-F238E27FC236}">
                <a16:creationId xmlns:a16="http://schemas.microsoft.com/office/drawing/2014/main" id="{68166714-E6C0-A04C-9641-0A489FE8BC08}"/>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F4F7215F-0010-3A4A-B588-A5528F7E3817}"/>
              </a:ext>
            </a:extLst>
          </p:cNvPr>
          <p:cNvSpPr>
            <a:spLocks noGrp="1"/>
          </p:cNvSpPr>
          <p:nvPr>
            <p:ph type="sldNum" sz="quarter" idx="12"/>
          </p:nvPr>
        </p:nvSpPr>
        <p:spPr/>
        <p:txBody>
          <a:bodyPr/>
          <a:lstStyle/>
          <a:p>
            <a:fld id="{DB5EC4D6-3B0E-FF4C-BCEB-6CC35BE9F561}" type="slidenum">
              <a:rPr lang="en-IQ" smtClean="0"/>
              <a:t>‹#›</a:t>
            </a:fld>
            <a:endParaRPr lang="en-IQ"/>
          </a:p>
        </p:txBody>
      </p:sp>
    </p:spTree>
    <p:extLst>
      <p:ext uri="{BB962C8B-B14F-4D97-AF65-F5344CB8AC3E}">
        <p14:creationId xmlns:p14="http://schemas.microsoft.com/office/powerpoint/2010/main" val="1030436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90C45-583C-3C46-A935-9A8814B8A3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Q"/>
          </a:p>
        </p:txBody>
      </p:sp>
      <p:sp>
        <p:nvSpPr>
          <p:cNvPr id="3" name="Text Placeholder 2">
            <a:extLst>
              <a:ext uri="{FF2B5EF4-FFF2-40B4-BE49-F238E27FC236}">
                <a16:creationId xmlns:a16="http://schemas.microsoft.com/office/drawing/2014/main" id="{93D38867-B04F-EE45-9362-B99B97AFB6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FE9DC8-847A-B348-BFE5-ED923372094F}"/>
              </a:ext>
            </a:extLst>
          </p:cNvPr>
          <p:cNvSpPr>
            <a:spLocks noGrp="1"/>
          </p:cNvSpPr>
          <p:nvPr>
            <p:ph type="dt" sz="half" idx="10"/>
          </p:nvPr>
        </p:nvSpPr>
        <p:spPr/>
        <p:txBody>
          <a:bodyPr/>
          <a:lstStyle/>
          <a:p>
            <a:fld id="{51C7C36B-89B6-474C-A881-AC7CDB5F19D2}" type="datetimeFigureOut">
              <a:rPr lang="en-IQ" smtClean="0"/>
              <a:t>19/10/2024</a:t>
            </a:fld>
            <a:endParaRPr lang="en-IQ"/>
          </a:p>
        </p:txBody>
      </p:sp>
      <p:sp>
        <p:nvSpPr>
          <p:cNvPr id="5" name="Footer Placeholder 4">
            <a:extLst>
              <a:ext uri="{FF2B5EF4-FFF2-40B4-BE49-F238E27FC236}">
                <a16:creationId xmlns:a16="http://schemas.microsoft.com/office/drawing/2014/main" id="{0AB2B831-3EAF-634E-8DD5-D03B9058B9F1}"/>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4C13C123-E529-8746-94DB-6C43FF1A089E}"/>
              </a:ext>
            </a:extLst>
          </p:cNvPr>
          <p:cNvSpPr>
            <a:spLocks noGrp="1"/>
          </p:cNvSpPr>
          <p:nvPr>
            <p:ph type="sldNum" sz="quarter" idx="12"/>
          </p:nvPr>
        </p:nvSpPr>
        <p:spPr/>
        <p:txBody>
          <a:bodyPr/>
          <a:lstStyle/>
          <a:p>
            <a:fld id="{DB5EC4D6-3B0E-FF4C-BCEB-6CC35BE9F561}" type="slidenum">
              <a:rPr lang="en-IQ" smtClean="0"/>
              <a:t>‹#›</a:t>
            </a:fld>
            <a:endParaRPr lang="en-IQ"/>
          </a:p>
        </p:txBody>
      </p:sp>
    </p:spTree>
    <p:extLst>
      <p:ext uri="{BB962C8B-B14F-4D97-AF65-F5344CB8AC3E}">
        <p14:creationId xmlns:p14="http://schemas.microsoft.com/office/powerpoint/2010/main" val="2525136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C1076-BF74-9341-A52A-20837BE27248}"/>
              </a:ext>
            </a:extLst>
          </p:cNvPr>
          <p:cNvSpPr>
            <a:spLocks noGrp="1"/>
          </p:cNvSpPr>
          <p:nvPr>
            <p:ph type="title"/>
          </p:nvPr>
        </p:nvSpPr>
        <p:spPr/>
        <p:txBody>
          <a:bodyPr/>
          <a:lstStyle/>
          <a:p>
            <a:r>
              <a:rPr lang="en-US"/>
              <a:t>Click to edit Master title style</a:t>
            </a:r>
            <a:endParaRPr lang="en-IQ"/>
          </a:p>
        </p:txBody>
      </p:sp>
      <p:sp>
        <p:nvSpPr>
          <p:cNvPr id="3" name="Content Placeholder 2">
            <a:extLst>
              <a:ext uri="{FF2B5EF4-FFF2-40B4-BE49-F238E27FC236}">
                <a16:creationId xmlns:a16="http://schemas.microsoft.com/office/drawing/2014/main" id="{321FE463-349B-624C-89D8-5FADF44DB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Content Placeholder 3">
            <a:extLst>
              <a:ext uri="{FF2B5EF4-FFF2-40B4-BE49-F238E27FC236}">
                <a16:creationId xmlns:a16="http://schemas.microsoft.com/office/drawing/2014/main" id="{F717BDF7-E70B-714C-AA72-5A4D1D5735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5" name="Date Placeholder 4">
            <a:extLst>
              <a:ext uri="{FF2B5EF4-FFF2-40B4-BE49-F238E27FC236}">
                <a16:creationId xmlns:a16="http://schemas.microsoft.com/office/drawing/2014/main" id="{C13C4F7A-A157-A542-89A3-345748DA4E32}"/>
              </a:ext>
            </a:extLst>
          </p:cNvPr>
          <p:cNvSpPr>
            <a:spLocks noGrp="1"/>
          </p:cNvSpPr>
          <p:nvPr>
            <p:ph type="dt" sz="half" idx="10"/>
          </p:nvPr>
        </p:nvSpPr>
        <p:spPr/>
        <p:txBody>
          <a:bodyPr/>
          <a:lstStyle/>
          <a:p>
            <a:fld id="{51C7C36B-89B6-474C-A881-AC7CDB5F19D2}" type="datetimeFigureOut">
              <a:rPr lang="en-IQ" smtClean="0"/>
              <a:t>19/10/2024</a:t>
            </a:fld>
            <a:endParaRPr lang="en-IQ"/>
          </a:p>
        </p:txBody>
      </p:sp>
      <p:sp>
        <p:nvSpPr>
          <p:cNvPr id="6" name="Footer Placeholder 5">
            <a:extLst>
              <a:ext uri="{FF2B5EF4-FFF2-40B4-BE49-F238E27FC236}">
                <a16:creationId xmlns:a16="http://schemas.microsoft.com/office/drawing/2014/main" id="{BE6E488D-65FA-6F46-AD72-46AA93454363}"/>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D092FD4F-0232-7A40-A582-E012A5B1C767}"/>
              </a:ext>
            </a:extLst>
          </p:cNvPr>
          <p:cNvSpPr>
            <a:spLocks noGrp="1"/>
          </p:cNvSpPr>
          <p:nvPr>
            <p:ph type="sldNum" sz="quarter" idx="12"/>
          </p:nvPr>
        </p:nvSpPr>
        <p:spPr/>
        <p:txBody>
          <a:bodyPr/>
          <a:lstStyle/>
          <a:p>
            <a:fld id="{DB5EC4D6-3B0E-FF4C-BCEB-6CC35BE9F561}" type="slidenum">
              <a:rPr lang="en-IQ" smtClean="0"/>
              <a:t>‹#›</a:t>
            </a:fld>
            <a:endParaRPr lang="en-IQ"/>
          </a:p>
        </p:txBody>
      </p:sp>
    </p:spTree>
    <p:extLst>
      <p:ext uri="{BB962C8B-B14F-4D97-AF65-F5344CB8AC3E}">
        <p14:creationId xmlns:p14="http://schemas.microsoft.com/office/powerpoint/2010/main" val="1956599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CA75D-A757-5E48-B887-275BF71F7F08}"/>
              </a:ext>
            </a:extLst>
          </p:cNvPr>
          <p:cNvSpPr>
            <a:spLocks noGrp="1"/>
          </p:cNvSpPr>
          <p:nvPr>
            <p:ph type="title"/>
          </p:nvPr>
        </p:nvSpPr>
        <p:spPr>
          <a:xfrm>
            <a:off x="839788" y="365125"/>
            <a:ext cx="10515600" cy="1325563"/>
          </a:xfrm>
        </p:spPr>
        <p:txBody>
          <a:bodyPr/>
          <a:lstStyle/>
          <a:p>
            <a:r>
              <a:rPr lang="en-US"/>
              <a:t>Click to edit Master title style</a:t>
            </a:r>
            <a:endParaRPr lang="en-IQ"/>
          </a:p>
        </p:txBody>
      </p:sp>
      <p:sp>
        <p:nvSpPr>
          <p:cNvPr id="3" name="Text Placeholder 2">
            <a:extLst>
              <a:ext uri="{FF2B5EF4-FFF2-40B4-BE49-F238E27FC236}">
                <a16:creationId xmlns:a16="http://schemas.microsoft.com/office/drawing/2014/main" id="{0A4636D1-2702-774F-AE57-237856931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237F7D-464D-724D-A79D-28763504A5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5" name="Text Placeholder 4">
            <a:extLst>
              <a:ext uri="{FF2B5EF4-FFF2-40B4-BE49-F238E27FC236}">
                <a16:creationId xmlns:a16="http://schemas.microsoft.com/office/drawing/2014/main" id="{FD2E8577-78AE-B64C-A359-1FE07ED840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7F40A7-F5CB-094E-B2D1-3BCC4A38D9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7" name="Date Placeholder 6">
            <a:extLst>
              <a:ext uri="{FF2B5EF4-FFF2-40B4-BE49-F238E27FC236}">
                <a16:creationId xmlns:a16="http://schemas.microsoft.com/office/drawing/2014/main" id="{8206822B-C8C9-2A42-AA2B-B340D6D78CE6}"/>
              </a:ext>
            </a:extLst>
          </p:cNvPr>
          <p:cNvSpPr>
            <a:spLocks noGrp="1"/>
          </p:cNvSpPr>
          <p:nvPr>
            <p:ph type="dt" sz="half" idx="10"/>
          </p:nvPr>
        </p:nvSpPr>
        <p:spPr/>
        <p:txBody>
          <a:bodyPr/>
          <a:lstStyle/>
          <a:p>
            <a:fld id="{51C7C36B-89B6-474C-A881-AC7CDB5F19D2}" type="datetimeFigureOut">
              <a:rPr lang="en-IQ" smtClean="0"/>
              <a:t>19/10/2024</a:t>
            </a:fld>
            <a:endParaRPr lang="en-IQ"/>
          </a:p>
        </p:txBody>
      </p:sp>
      <p:sp>
        <p:nvSpPr>
          <p:cNvPr id="8" name="Footer Placeholder 7">
            <a:extLst>
              <a:ext uri="{FF2B5EF4-FFF2-40B4-BE49-F238E27FC236}">
                <a16:creationId xmlns:a16="http://schemas.microsoft.com/office/drawing/2014/main" id="{C1FEF375-1FFB-3145-8F0A-CB7D2465E2DE}"/>
              </a:ext>
            </a:extLst>
          </p:cNvPr>
          <p:cNvSpPr>
            <a:spLocks noGrp="1"/>
          </p:cNvSpPr>
          <p:nvPr>
            <p:ph type="ftr" sz="quarter" idx="11"/>
          </p:nvPr>
        </p:nvSpPr>
        <p:spPr/>
        <p:txBody>
          <a:bodyPr/>
          <a:lstStyle/>
          <a:p>
            <a:endParaRPr lang="en-IQ"/>
          </a:p>
        </p:txBody>
      </p:sp>
      <p:sp>
        <p:nvSpPr>
          <p:cNvPr id="9" name="Slide Number Placeholder 8">
            <a:extLst>
              <a:ext uri="{FF2B5EF4-FFF2-40B4-BE49-F238E27FC236}">
                <a16:creationId xmlns:a16="http://schemas.microsoft.com/office/drawing/2014/main" id="{CB5DAB18-2994-DA42-97FF-A631CCB582A8}"/>
              </a:ext>
            </a:extLst>
          </p:cNvPr>
          <p:cNvSpPr>
            <a:spLocks noGrp="1"/>
          </p:cNvSpPr>
          <p:nvPr>
            <p:ph type="sldNum" sz="quarter" idx="12"/>
          </p:nvPr>
        </p:nvSpPr>
        <p:spPr/>
        <p:txBody>
          <a:bodyPr/>
          <a:lstStyle/>
          <a:p>
            <a:fld id="{DB5EC4D6-3B0E-FF4C-BCEB-6CC35BE9F561}" type="slidenum">
              <a:rPr lang="en-IQ" smtClean="0"/>
              <a:t>‹#›</a:t>
            </a:fld>
            <a:endParaRPr lang="en-IQ"/>
          </a:p>
        </p:txBody>
      </p:sp>
    </p:spTree>
    <p:extLst>
      <p:ext uri="{BB962C8B-B14F-4D97-AF65-F5344CB8AC3E}">
        <p14:creationId xmlns:p14="http://schemas.microsoft.com/office/powerpoint/2010/main" val="1860164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BB235-0D91-AB4B-97CA-1EB23334E427}"/>
              </a:ext>
            </a:extLst>
          </p:cNvPr>
          <p:cNvSpPr>
            <a:spLocks noGrp="1"/>
          </p:cNvSpPr>
          <p:nvPr>
            <p:ph type="title"/>
          </p:nvPr>
        </p:nvSpPr>
        <p:spPr/>
        <p:txBody>
          <a:bodyPr/>
          <a:lstStyle/>
          <a:p>
            <a:r>
              <a:rPr lang="en-US"/>
              <a:t>Click to edit Master title style</a:t>
            </a:r>
            <a:endParaRPr lang="en-IQ"/>
          </a:p>
        </p:txBody>
      </p:sp>
      <p:sp>
        <p:nvSpPr>
          <p:cNvPr id="3" name="Date Placeholder 2">
            <a:extLst>
              <a:ext uri="{FF2B5EF4-FFF2-40B4-BE49-F238E27FC236}">
                <a16:creationId xmlns:a16="http://schemas.microsoft.com/office/drawing/2014/main" id="{B0590344-45F2-BD4C-A704-C023470272C3}"/>
              </a:ext>
            </a:extLst>
          </p:cNvPr>
          <p:cNvSpPr>
            <a:spLocks noGrp="1"/>
          </p:cNvSpPr>
          <p:nvPr>
            <p:ph type="dt" sz="half" idx="10"/>
          </p:nvPr>
        </p:nvSpPr>
        <p:spPr/>
        <p:txBody>
          <a:bodyPr/>
          <a:lstStyle/>
          <a:p>
            <a:fld id="{51C7C36B-89B6-474C-A881-AC7CDB5F19D2}" type="datetimeFigureOut">
              <a:rPr lang="en-IQ" smtClean="0"/>
              <a:t>19/10/2024</a:t>
            </a:fld>
            <a:endParaRPr lang="en-IQ"/>
          </a:p>
        </p:txBody>
      </p:sp>
      <p:sp>
        <p:nvSpPr>
          <p:cNvPr id="4" name="Footer Placeholder 3">
            <a:extLst>
              <a:ext uri="{FF2B5EF4-FFF2-40B4-BE49-F238E27FC236}">
                <a16:creationId xmlns:a16="http://schemas.microsoft.com/office/drawing/2014/main" id="{C224506A-BF8B-764F-ADAC-A86B569B13EB}"/>
              </a:ext>
            </a:extLst>
          </p:cNvPr>
          <p:cNvSpPr>
            <a:spLocks noGrp="1"/>
          </p:cNvSpPr>
          <p:nvPr>
            <p:ph type="ftr" sz="quarter" idx="11"/>
          </p:nvPr>
        </p:nvSpPr>
        <p:spPr/>
        <p:txBody>
          <a:bodyPr/>
          <a:lstStyle/>
          <a:p>
            <a:endParaRPr lang="en-IQ"/>
          </a:p>
        </p:txBody>
      </p:sp>
      <p:sp>
        <p:nvSpPr>
          <p:cNvPr id="5" name="Slide Number Placeholder 4">
            <a:extLst>
              <a:ext uri="{FF2B5EF4-FFF2-40B4-BE49-F238E27FC236}">
                <a16:creationId xmlns:a16="http://schemas.microsoft.com/office/drawing/2014/main" id="{7D6F3899-85E9-E643-9EAA-5C90C3CEBD19}"/>
              </a:ext>
            </a:extLst>
          </p:cNvPr>
          <p:cNvSpPr>
            <a:spLocks noGrp="1"/>
          </p:cNvSpPr>
          <p:nvPr>
            <p:ph type="sldNum" sz="quarter" idx="12"/>
          </p:nvPr>
        </p:nvSpPr>
        <p:spPr/>
        <p:txBody>
          <a:bodyPr/>
          <a:lstStyle/>
          <a:p>
            <a:fld id="{DB5EC4D6-3B0E-FF4C-BCEB-6CC35BE9F561}" type="slidenum">
              <a:rPr lang="en-IQ" smtClean="0"/>
              <a:t>‹#›</a:t>
            </a:fld>
            <a:endParaRPr lang="en-IQ"/>
          </a:p>
        </p:txBody>
      </p:sp>
    </p:spTree>
    <p:extLst>
      <p:ext uri="{BB962C8B-B14F-4D97-AF65-F5344CB8AC3E}">
        <p14:creationId xmlns:p14="http://schemas.microsoft.com/office/powerpoint/2010/main" val="4280402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1341A6-D815-AF45-9709-C6CF2200C021}"/>
              </a:ext>
            </a:extLst>
          </p:cNvPr>
          <p:cNvSpPr>
            <a:spLocks noGrp="1"/>
          </p:cNvSpPr>
          <p:nvPr>
            <p:ph type="dt" sz="half" idx="10"/>
          </p:nvPr>
        </p:nvSpPr>
        <p:spPr/>
        <p:txBody>
          <a:bodyPr/>
          <a:lstStyle/>
          <a:p>
            <a:fld id="{51C7C36B-89B6-474C-A881-AC7CDB5F19D2}" type="datetimeFigureOut">
              <a:rPr lang="en-IQ" smtClean="0"/>
              <a:t>19/10/2024</a:t>
            </a:fld>
            <a:endParaRPr lang="en-IQ"/>
          </a:p>
        </p:txBody>
      </p:sp>
      <p:sp>
        <p:nvSpPr>
          <p:cNvPr id="3" name="Footer Placeholder 2">
            <a:extLst>
              <a:ext uri="{FF2B5EF4-FFF2-40B4-BE49-F238E27FC236}">
                <a16:creationId xmlns:a16="http://schemas.microsoft.com/office/drawing/2014/main" id="{53498D89-61FE-414B-98A1-850693600750}"/>
              </a:ext>
            </a:extLst>
          </p:cNvPr>
          <p:cNvSpPr>
            <a:spLocks noGrp="1"/>
          </p:cNvSpPr>
          <p:nvPr>
            <p:ph type="ftr" sz="quarter" idx="11"/>
          </p:nvPr>
        </p:nvSpPr>
        <p:spPr/>
        <p:txBody>
          <a:bodyPr/>
          <a:lstStyle/>
          <a:p>
            <a:endParaRPr lang="en-IQ"/>
          </a:p>
        </p:txBody>
      </p:sp>
      <p:sp>
        <p:nvSpPr>
          <p:cNvPr id="4" name="Slide Number Placeholder 3">
            <a:extLst>
              <a:ext uri="{FF2B5EF4-FFF2-40B4-BE49-F238E27FC236}">
                <a16:creationId xmlns:a16="http://schemas.microsoft.com/office/drawing/2014/main" id="{25AF9EA7-07B4-9143-84FC-EF4A1DC15A8E}"/>
              </a:ext>
            </a:extLst>
          </p:cNvPr>
          <p:cNvSpPr>
            <a:spLocks noGrp="1"/>
          </p:cNvSpPr>
          <p:nvPr>
            <p:ph type="sldNum" sz="quarter" idx="12"/>
          </p:nvPr>
        </p:nvSpPr>
        <p:spPr/>
        <p:txBody>
          <a:bodyPr/>
          <a:lstStyle/>
          <a:p>
            <a:fld id="{DB5EC4D6-3B0E-FF4C-BCEB-6CC35BE9F561}" type="slidenum">
              <a:rPr lang="en-IQ" smtClean="0"/>
              <a:t>‹#›</a:t>
            </a:fld>
            <a:endParaRPr lang="en-IQ"/>
          </a:p>
        </p:txBody>
      </p:sp>
    </p:spTree>
    <p:extLst>
      <p:ext uri="{BB962C8B-B14F-4D97-AF65-F5344CB8AC3E}">
        <p14:creationId xmlns:p14="http://schemas.microsoft.com/office/powerpoint/2010/main" val="2956706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BF53C-CB71-A346-B5C4-CE3C315063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Q"/>
          </a:p>
        </p:txBody>
      </p:sp>
      <p:sp>
        <p:nvSpPr>
          <p:cNvPr id="3" name="Content Placeholder 2">
            <a:extLst>
              <a:ext uri="{FF2B5EF4-FFF2-40B4-BE49-F238E27FC236}">
                <a16:creationId xmlns:a16="http://schemas.microsoft.com/office/drawing/2014/main" id="{BB7570CB-5DED-1C4F-B6AC-11919A9E94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Text Placeholder 3">
            <a:extLst>
              <a:ext uri="{FF2B5EF4-FFF2-40B4-BE49-F238E27FC236}">
                <a16:creationId xmlns:a16="http://schemas.microsoft.com/office/drawing/2014/main" id="{B426D8C6-71DC-4F4A-A995-9B593AC5D3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A55F0D-10DA-2B4E-BF33-DD4115CCED86}"/>
              </a:ext>
            </a:extLst>
          </p:cNvPr>
          <p:cNvSpPr>
            <a:spLocks noGrp="1"/>
          </p:cNvSpPr>
          <p:nvPr>
            <p:ph type="dt" sz="half" idx="10"/>
          </p:nvPr>
        </p:nvSpPr>
        <p:spPr/>
        <p:txBody>
          <a:bodyPr/>
          <a:lstStyle/>
          <a:p>
            <a:fld id="{51C7C36B-89B6-474C-A881-AC7CDB5F19D2}" type="datetimeFigureOut">
              <a:rPr lang="en-IQ" smtClean="0"/>
              <a:t>19/10/2024</a:t>
            </a:fld>
            <a:endParaRPr lang="en-IQ"/>
          </a:p>
        </p:txBody>
      </p:sp>
      <p:sp>
        <p:nvSpPr>
          <p:cNvPr id="6" name="Footer Placeholder 5">
            <a:extLst>
              <a:ext uri="{FF2B5EF4-FFF2-40B4-BE49-F238E27FC236}">
                <a16:creationId xmlns:a16="http://schemas.microsoft.com/office/drawing/2014/main" id="{63F0D9AB-E7FD-A546-A23A-B67ACD98758C}"/>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F95359D3-BD8D-1B43-8B25-30126BE47E73}"/>
              </a:ext>
            </a:extLst>
          </p:cNvPr>
          <p:cNvSpPr>
            <a:spLocks noGrp="1"/>
          </p:cNvSpPr>
          <p:nvPr>
            <p:ph type="sldNum" sz="quarter" idx="12"/>
          </p:nvPr>
        </p:nvSpPr>
        <p:spPr/>
        <p:txBody>
          <a:bodyPr/>
          <a:lstStyle/>
          <a:p>
            <a:fld id="{DB5EC4D6-3B0E-FF4C-BCEB-6CC35BE9F561}" type="slidenum">
              <a:rPr lang="en-IQ" smtClean="0"/>
              <a:t>‹#›</a:t>
            </a:fld>
            <a:endParaRPr lang="en-IQ"/>
          </a:p>
        </p:txBody>
      </p:sp>
    </p:spTree>
    <p:extLst>
      <p:ext uri="{BB962C8B-B14F-4D97-AF65-F5344CB8AC3E}">
        <p14:creationId xmlns:p14="http://schemas.microsoft.com/office/powerpoint/2010/main" val="2466314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45D1E-987C-E846-A7A3-DCAC1AFDD5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Q"/>
          </a:p>
        </p:txBody>
      </p:sp>
      <p:sp>
        <p:nvSpPr>
          <p:cNvPr id="3" name="Picture Placeholder 2">
            <a:extLst>
              <a:ext uri="{FF2B5EF4-FFF2-40B4-BE49-F238E27FC236}">
                <a16:creationId xmlns:a16="http://schemas.microsoft.com/office/drawing/2014/main" id="{BAE3BAD2-D184-F44B-8454-511FEFAFBE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Q"/>
          </a:p>
        </p:txBody>
      </p:sp>
      <p:sp>
        <p:nvSpPr>
          <p:cNvPr id="4" name="Text Placeholder 3">
            <a:extLst>
              <a:ext uri="{FF2B5EF4-FFF2-40B4-BE49-F238E27FC236}">
                <a16:creationId xmlns:a16="http://schemas.microsoft.com/office/drawing/2014/main" id="{3DDD194A-0EC6-4346-A5CC-5D5FC1E90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B6F713-F55F-004D-B474-D068840A8DD9}"/>
              </a:ext>
            </a:extLst>
          </p:cNvPr>
          <p:cNvSpPr>
            <a:spLocks noGrp="1"/>
          </p:cNvSpPr>
          <p:nvPr>
            <p:ph type="dt" sz="half" idx="10"/>
          </p:nvPr>
        </p:nvSpPr>
        <p:spPr/>
        <p:txBody>
          <a:bodyPr/>
          <a:lstStyle/>
          <a:p>
            <a:fld id="{51C7C36B-89B6-474C-A881-AC7CDB5F19D2}" type="datetimeFigureOut">
              <a:rPr lang="en-IQ" smtClean="0"/>
              <a:t>19/10/2024</a:t>
            </a:fld>
            <a:endParaRPr lang="en-IQ"/>
          </a:p>
        </p:txBody>
      </p:sp>
      <p:sp>
        <p:nvSpPr>
          <p:cNvPr id="6" name="Footer Placeholder 5">
            <a:extLst>
              <a:ext uri="{FF2B5EF4-FFF2-40B4-BE49-F238E27FC236}">
                <a16:creationId xmlns:a16="http://schemas.microsoft.com/office/drawing/2014/main" id="{57911171-6C53-7A4C-A046-22DE384D4E0E}"/>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4EDE7C43-00D9-1541-BF90-91898ED13CD3}"/>
              </a:ext>
            </a:extLst>
          </p:cNvPr>
          <p:cNvSpPr>
            <a:spLocks noGrp="1"/>
          </p:cNvSpPr>
          <p:nvPr>
            <p:ph type="sldNum" sz="quarter" idx="12"/>
          </p:nvPr>
        </p:nvSpPr>
        <p:spPr/>
        <p:txBody>
          <a:bodyPr/>
          <a:lstStyle/>
          <a:p>
            <a:fld id="{DB5EC4D6-3B0E-FF4C-BCEB-6CC35BE9F561}" type="slidenum">
              <a:rPr lang="en-IQ" smtClean="0"/>
              <a:t>‹#›</a:t>
            </a:fld>
            <a:endParaRPr lang="en-IQ"/>
          </a:p>
        </p:txBody>
      </p:sp>
    </p:spTree>
    <p:extLst>
      <p:ext uri="{BB962C8B-B14F-4D97-AF65-F5344CB8AC3E}">
        <p14:creationId xmlns:p14="http://schemas.microsoft.com/office/powerpoint/2010/main" val="3086978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75B22F-D206-6740-AC17-DD44B535A1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Q"/>
          </a:p>
        </p:txBody>
      </p:sp>
      <p:sp>
        <p:nvSpPr>
          <p:cNvPr id="3" name="Text Placeholder 2">
            <a:extLst>
              <a:ext uri="{FF2B5EF4-FFF2-40B4-BE49-F238E27FC236}">
                <a16:creationId xmlns:a16="http://schemas.microsoft.com/office/drawing/2014/main" id="{02D96205-4083-2946-A867-BA9CA64420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AD90E83F-7928-C140-B9CF-A6EB211444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C7C36B-89B6-474C-A881-AC7CDB5F19D2}" type="datetimeFigureOut">
              <a:rPr lang="en-IQ" smtClean="0"/>
              <a:t>19/10/2024</a:t>
            </a:fld>
            <a:endParaRPr lang="en-IQ"/>
          </a:p>
        </p:txBody>
      </p:sp>
      <p:sp>
        <p:nvSpPr>
          <p:cNvPr id="5" name="Footer Placeholder 4">
            <a:extLst>
              <a:ext uri="{FF2B5EF4-FFF2-40B4-BE49-F238E27FC236}">
                <a16:creationId xmlns:a16="http://schemas.microsoft.com/office/drawing/2014/main" id="{DFCDB6AC-C6B6-5F4F-AB83-CDDFF14F76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Q"/>
          </a:p>
        </p:txBody>
      </p:sp>
      <p:sp>
        <p:nvSpPr>
          <p:cNvPr id="6" name="Slide Number Placeholder 5">
            <a:extLst>
              <a:ext uri="{FF2B5EF4-FFF2-40B4-BE49-F238E27FC236}">
                <a16:creationId xmlns:a16="http://schemas.microsoft.com/office/drawing/2014/main" id="{9129323C-7BB0-A940-8E4E-362D5B9DF2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5EC4D6-3B0E-FF4C-BCEB-6CC35BE9F561}" type="slidenum">
              <a:rPr lang="en-IQ" smtClean="0"/>
              <a:t>‹#›</a:t>
            </a:fld>
            <a:endParaRPr lang="en-IQ"/>
          </a:p>
        </p:txBody>
      </p:sp>
    </p:spTree>
    <p:extLst>
      <p:ext uri="{BB962C8B-B14F-4D97-AF65-F5344CB8AC3E}">
        <p14:creationId xmlns:p14="http://schemas.microsoft.com/office/powerpoint/2010/main" val="3232536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ncbi.nlm.nih.gov/core/lw/2.0/html/tileshop_pmc/tileshop_pmc_inline.html?title=Click%20on%20image%20to%20zoom&amp;p=PMC3&amp;id=3365799_zef0011127690002.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ncbi.nlm.nih.gov/pmc/articles/PMC3365799/#B18"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ncbi.nlm.nih.gov/core/lw/2.0/html/tileshop_pmc/tileshop_pmc_inline.html?title=Click%20on%20image%20to%20zoom&amp;p=PMC3&amp;id=3365799_zef0011127690003.jp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ncbi.nlm.nih.gov/core/lw/2.0/html/tileshop_pmc/tileshop_pmc_inline.html?title=Click%20on%20image%20to%20zoom&amp;p=PMC3&amp;id=3365799_zef0011127690003.jp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en.wikipedia.org/wiki/Congenital_adrenal_hyperplasia_due_to_17%CE%B1-hydroxylase_deficiency" TargetMode="External"/><Relationship Id="rId3" Type="http://schemas.openxmlformats.org/officeDocument/2006/relationships/hyperlink" Target="https://en.wikipedia.org/wiki/Steroidogenesis" TargetMode="External"/><Relationship Id="rId7" Type="http://schemas.openxmlformats.org/officeDocument/2006/relationships/hyperlink" Target="https://en.wikipedia.org/wiki/Congenital_adrenal_hyperplasia_due_to_3%CE%B2-hydroxysteroid_dehydrogenase_deficiency" TargetMode="External"/><Relationship Id="rId2" Type="http://schemas.openxmlformats.org/officeDocument/2006/relationships/hyperlink" Target="https://en.wikipedia.org/wiki/Medical_condition" TargetMode="External"/><Relationship Id="rId1" Type="http://schemas.openxmlformats.org/officeDocument/2006/relationships/slideLayout" Target="../slideLayouts/slideLayout2.xml"/><Relationship Id="rId6" Type="http://schemas.openxmlformats.org/officeDocument/2006/relationships/hyperlink" Target="https://en.wikipedia.org/wiki/Lipoid_congenital_adrenal_hyperplasia" TargetMode="External"/><Relationship Id="rId5" Type="http://schemas.openxmlformats.org/officeDocument/2006/relationships/hyperlink" Target="https://en.wikipedia.org/wiki/Steroidogenic_enzyme" TargetMode="External"/><Relationship Id="rId4" Type="http://schemas.openxmlformats.org/officeDocument/2006/relationships/hyperlink" Target="https://en.wikipedia.org/wiki/Genetic_mutation" TargetMode="External"/><Relationship Id="rId9" Type="http://schemas.openxmlformats.org/officeDocument/2006/relationships/hyperlink" Target="https://en.wikipedia.org/wiki/Cytochrome_P450_oxidoreductase_deficiency"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en.wikipedia.org/wiki/Testosterone" TargetMode="External"/><Relationship Id="rId3" Type="http://schemas.openxmlformats.org/officeDocument/2006/relationships/hyperlink" Target="https://en.wikipedia.org/wiki/Cytochrome_b5_deficiency" TargetMode="External"/><Relationship Id="rId7" Type="http://schemas.openxmlformats.org/officeDocument/2006/relationships/hyperlink" Target="https://en.wikipedia.org/wiki/5%CE%B1-Reductase_2_deficiency" TargetMode="External"/><Relationship Id="rId2" Type="http://schemas.openxmlformats.org/officeDocument/2006/relationships/hyperlink" Target="https://en.wikipedia.org/wiki/Isolated_17,20-lyase_deficiency" TargetMode="External"/><Relationship Id="rId1" Type="http://schemas.openxmlformats.org/officeDocument/2006/relationships/slideLayout" Target="../slideLayouts/slideLayout2.xml"/><Relationship Id="rId6" Type="http://schemas.openxmlformats.org/officeDocument/2006/relationships/hyperlink" Target="https://en.wikipedia.org/wiki/17%CE%B2-Hydroxysteroid_dehydrogenase_3_deficiency" TargetMode="External"/><Relationship Id="rId11" Type="http://schemas.openxmlformats.org/officeDocument/2006/relationships/hyperlink" Target="https://en.wikipedia.org/wiki/Aromatase_excess_syndrome" TargetMode="External"/><Relationship Id="rId5" Type="http://schemas.openxmlformats.org/officeDocument/2006/relationships/hyperlink" Target="https://en.wikipedia.org/wiki/Methemoglobinemia" TargetMode="External"/><Relationship Id="rId10" Type="http://schemas.openxmlformats.org/officeDocument/2006/relationships/hyperlink" Target="https://en.wikipedia.org/wiki/Aromatase_deficiency" TargetMode="External"/><Relationship Id="rId4" Type="http://schemas.openxmlformats.org/officeDocument/2006/relationships/hyperlink" Target="https://en.wikipedia.org/wiki/Methemoglobin" TargetMode="External"/><Relationship Id="rId9" Type="http://schemas.openxmlformats.org/officeDocument/2006/relationships/hyperlink" Target="https://en.wikipedia.org/wiki/Dihydrotestosteron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Congenital_adrenal_hyperplasia_due_to_11%CE%B2-hydroxylase_deficiency" TargetMode="External"/><Relationship Id="rId2" Type="http://schemas.openxmlformats.org/officeDocument/2006/relationships/hyperlink" Target="https://en.wikipedia.org/wiki/Congenital_adrenal_hyperplasia_due_to_21-hydroxylase_deficiency" TargetMode="External"/><Relationship Id="rId1" Type="http://schemas.openxmlformats.org/officeDocument/2006/relationships/slideLayout" Target="../slideLayouts/slideLayout2.xml"/><Relationship Id="rId6" Type="http://schemas.openxmlformats.org/officeDocument/2006/relationships/hyperlink" Target="https://en.wikipedia.org/wiki/Glucocorticoid_remediable_aldosteronism" TargetMode="External"/><Relationship Id="rId5" Type="http://schemas.openxmlformats.org/officeDocument/2006/relationships/hyperlink" Target="https://en.wikipedia.org/wiki/18-Hydroxylase_deficiency" TargetMode="External"/><Relationship Id="rId4" Type="http://schemas.openxmlformats.org/officeDocument/2006/relationships/hyperlink" Target="https://en.wikipedia.org/wiki/Apparent_mineralocorticoid_excess_syndrom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Gonadotropin-releasing_hormone_insensitivity" TargetMode="External"/><Relationship Id="rId2" Type="http://schemas.openxmlformats.org/officeDocument/2006/relationships/hyperlink" Target="https://en.wikipedia.org/wiki/Receptor_(biochemistry)" TargetMode="External"/><Relationship Id="rId1" Type="http://schemas.openxmlformats.org/officeDocument/2006/relationships/slideLayout" Target="../slideLayouts/slideLayout2.xml"/><Relationship Id="rId6" Type="http://schemas.openxmlformats.org/officeDocument/2006/relationships/hyperlink" Target="https://en.wikipedia.org/wiki/Familial_male-limited_precocious_puberty" TargetMode="External"/><Relationship Id="rId5" Type="http://schemas.openxmlformats.org/officeDocument/2006/relationships/hyperlink" Target="https://en.wikipedia.org/wiki/Leydig_cell_hypoplasia" TargetMode="External"/><Relationship Id="rId4" Type="http://schemas.openxmlformats.org/officeDocument/2006/relationships/hyperlink" Target="https://en.wikipedia.org/wiki/Follicle-stimulating_hormone_insensitivity"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9EE27E-5604-1C48-AB5D-3CF277C327D1}"/>
              </a:ext>
            </a:extLst>
          </p:cNvPr>
          <p:cNvSpPr txBox="1"/>
          <p:nvPr/>
        </p:nvSpPr>
        <p:spPr>
          <a:xfrm>
            <a:off x="0" y="-148282"/>
            <a:ext cx="12192000" cy="8525411"/>
          </a:xfrm>
          <a:prstGeom prst="rect">
            <a:avLst/>
          </a:prstGeom>
          <a:noFill/>
        </p:spPr>
        <p:txBody>
          <a:bodyPr wrap="square">
            <a:spAutoFit/>
          </a:bodyPr>
          <a:lstStyle/>
          <a:p>
            <a:pPr algn="ctr"/>
            <a:r>
              <a:rPr lang="en-US" sz="3600" b="1" i="0" u="sng" strike="noStrike" dirty="0">
                <a:solidFill>
                  <a:srgbClr val="FF0000"/>
                </a:solidFill>
                <a:effectLst/>
                <a:latin typeface="Times New Roman" panose="02020603050405020304" pitchFamily="18" charset="0"/>
                <a:cs typeface="Times New Roman" panose="02020603050405020304" pitchFamily="18" charset="0"/>
              </a:rPr>
              <a:t>Steroidogenesis</a:t>
            </a:r>
          </a:p>
          <a:p>
            <a:r>
              <a:rPr lang="en-US" sz="3200" b="0" i="0" u="none" strike="noStrike" dirty="0">
                <a:effectLst/>
                <a:latin typeface="Times New Roman" panose="02020603050405020304" pitchFamily="18" charset="0"/>
                <a:cs typeface="Times New Roman" panose="02020603050405020304" pitchFamily="18" charset="0"/>
              </a:rPr>
              <a:t>Steroid hormones, the lipophilic molecules, are synthesized from cholesterol which in turn is formed from acetate. Plasma low-density lipoproteins derived from diet contribute to the major part of cholesterol. Cholesterol produced in the liver circulates in the form of high-density lipoprotein and low-density lipoprotein. </a:t>
            </a:r>
          </a:p>
          <a:p>
            <a:r>
              <a:rPr lang="en-US" sz="3200" b="1" i="0" u="none" strike="noStrike" dirty="0">
                <a:effectLst/>
                <a:latin typeface="Times New Roman" panose="02020603050405020304" pitchFamily="18" charset="0"/>
                <a:cs typeface="Times New Roman" panose="02020603050405020304" pitchFamily="18" charset="0"/>
              </a:rPr>
              <a:t>Major sites </a:t>
            </a:r>
            <a:r>
              <a:rPr lang="en-US" sz="3200" b="0" i="0" u="none" strike="noStrike" dirty="0">
                <a:effectLst/>
                <a:latin typeface="Times New Roman" panose="02020603050405020304" pitchFamily="18" charset="0"/>
                <a:cs typeface="Times New Roman" panose="02020603050405020304" pitchFamily="18" charset="0"/>
              </a:rPr>
              <a:t>of steroid synthesis include the </a:t>
            </a:r>
            <a:r>
              <a:rPr lang="en-US" sz="3200" b="1" i="0" u="none" strike="noStrike" dirty="0">
                <a:solidFill>
                  <a:srgbClr val="FF0000"/>
                </a:solidFill>
                <a:effectLst/>
                <a:latin typeface="Times New Roman" panose="02020603050405020304" pitchFamily="18" charset="0"/>
                <a:cs typeface="Times New Roman" panose="02020603050405020304" pitchFamily="18" charset="0"/>
              </a:rPr>
              <a:t>adrenals, testes, ovaries, and placenta</a:t>
            </a:r>
            <a:r>
              <a:rPr lang="en-US" sz="3200" b="0" i="0" u="none" strike="noStrike" dirty="0">
                <a:effectLst/>
                <a:latin typeface="Times New Roman" panose="02020603050405020304" pitchFamily="18" charset="0"/>
                <a:cs typeface="Times New Roman" panose="02020603050405020304" pitchFamily="18" charset="0"/>
              </a:rPr>
              <a:t>. </a:t>
            </a:r>
          </a:p>
          <a:p>
            <a:r>
              <a:rPr lang="en-US" sz="3200" b="0" i="0" u="none" strike="noStrike" dirty="0">
                <a:effectLst/>
                <a:latin typeface="Times New Roman" panose="02020603050405020304" pitchFamily="18" charset="0"/>
                <a:cs typeface="Times New Roman" panose="02020603050405020304" pitchFamily="18" charset="0"/>
              </a:rPr>
              <a:t>The four </a:t>
            </a:r>
            <a:r>
              <a:rPr lang="en-US" sz="3200" b="1" i="0" u="none" strike="noStrike" dirty="0">
                <a:effectLst/>
                <a:latin typeface="Times New Roman" panose="02020603050405020304" pitchFamily="18" charset="0"/>
                <a:cs typeface="Times New Roman" panose="02020603050405020304" pitchFamily="18" charset="0"/>
              </a:rPr>
              <a:t>major types </a:t>
            </a:r>
            <a:r>
              <a:rPr lang="en-US" sz="3200" b="0" i="0" u="none" strike="noStrike" dirty="0">
                <a:effectLst/>
                <a:latin typeface="Times New Roman" panose="02020603050405020304" pitchFamily="18" charset="0"/>
                <a:cs typeface="Times New Roman" panose="02020603050405020304" pitchFamily="18" charset="0"/>
              </a:rPr>
              <a:t>of steroid hormones are </a:t>
            </a:r>
            <a:r>
              <a:rPr lang="en-US" sz="3200" b="1" i="0" u="none" strike="noStrike" dirty="0">
                <a:solidFill>
                  <a:srgbClr val="FF0000"/>
                </a:solidFill>
                <a:effectLst/>
                <a:latin typeface="Times New Roman" panose="02020603050405020304" pitchFamily="18" charset="0"/>
                <a:cs typeface="Times New Roman" panose="02020603050405020304" pitchFamily="18" charset="0"/>
              </a:rPr>
              <a:t>progestins, androgens, estrogens, and corticoids</a:t>
            </a:r>
            <a:r>
              <a:rPr lang="en-US" sz="3200" b="0" i="0" u="none" strike="noStrike" dirty="0">
                <a:effectLst/>
                <a:latin typeface="Times New Roman" panose="02020603050405020304" pitchFamily="18" charset="0"/>
                <a:cs typeface="Times New Roman" panose="02020603050405020304" pitchFamily="18" charset="0"/>
              </a:rPr>
              <a:t>, which contain </a:t>
            </a:r>
            <a:r>
              <a:rPr lang="en-US" sz="3200" b="1" i="0" u="none" strike="noStrike" dirty="0">
                <a:solidFill>
                  <a:srgbClr val="FF0000"/>
                </a:solidFill>
                <a:effectLst/>
                <a:latin typeface="Times New Roman" panose="02020603050405020304" pitchFamily="18" charset="0"/>
                <a:cs typeface="Times New Roman" panose="02020603050405020304" pitchFamily="18" charset="0"/>
              </a:rPr>
              <a:t>21, 19, 18, and 21 carbons</a:t>
            </a:r>
            <a:r>
              <a:rPr lang="en-US" sz="3200" b="0" i="0" u="none" strike="noStrike" dirty="0">
                <a:effectLst/>
                <a:latin typeface="Times New Roman" panose="02020603050405020304" pitchFamily="18" charset="0"/>
                <a:cs typeface="Times New Roman" panose="02020603050405020304" pitchFamily="18" charset="0"/>
              </a:rPr>
              <a:t>, respectively. </a:t>
            </a:r>
          </a:p>
          <a:p>
            <a:r>
              <a:rPr lang="en-US" sz="3200" b="0" i="0" u="none" strike="noStrike" dirty="0">
                <a:effectLst/>
                <a:latin typeface="Times New Roman" panose="02020603050405020304" pitchFamily="18" charset="0"/>
                <a:cs typeface="Times New Roman" panose="02020603050405020304" pitchFamily="18" charset="0"/>
              </a:rPr>
              <a:t>Steroid hormones are synthesized by </a:t>
            </a:r>
            <a:r>
              <a:rPr lang="en-US" sz="3200" b="1" i="0" u="none" strike="noStrike" dirty="0">
                <a:effectLst/>
                <a:latin typeface="Times New Roman" panose="02020603050405020304" pitchFamily="18" charset="0"/>
                <a:cs typeface="Times New Roman" panose="02020603050405020304" pitchFamily="18" charset="0"/>
              </a:rPr>
              <a:t>dehydrogenases and cytochrome P450 enzymes from cholestane</a:t>
            </a:r>
            <a:r>
              <a:rPr lang="en-US" sz="3200" b="0" i="0" u="none" strike="noStrike" dirty="0">
                <a:effectLst/>
                <a:latin typeface="Times New Roman" panose="02020603050405020304" pitchFamily="18" charset="0"/>
                <a:cs typeface="Times New Roman" panose="02020603050405020304" pitchFamily="18" charset="0"/>
              </a:rPr>
              <a:t>, a common cholesterol precursor through hydroxylation and </a:t>
            </a:r>
            <a:r>
              <a:rPr lang="en-US" sz="3200" b="0" i="0" u="none" strike="noStrike" dirty="0" err="1">
                <a:effectLst/>
                <a:latin typeface="Times New Roman" panose="02020603050405020304" pitchFamily="18" charset="0"/>
                <a:cs typeface="Times New Roman" panose="02020603050405020304" pitchFamily="18" charset="0"/>
              </a:rPr>
              <a:t>dehydroxylation</a:t>
            </a:r>
            <a:r>
              <a:rPr lang="en-US" sz="3200" b="0" i="0" u="none" strike="noStrike" dirty="0">
                <a:effectLst/>
                <a:latin typeface="Times New Roman" panose="02020603050405020304" pitchFamily="18" charset="0"/>
                <a:cs typeface="Times New Roman" panose="02020603050405020304" pitchFamily="18" charset="0"/>
              </a:rPr>
              <a:t>-oxidation reactions. </a:t>
            </a:r>
          </a:p>
          <a:p>
            <a:r>
              <a:rPr lang="en-US" sz="3200" b="0" i="0" u="none" strike="noStrike" dirty="0">
                <a:effectLst/>
                <a:latin typeface="Times New Roman" panose="02020603050405020304" pitchFamily="18" charset="0"/>
                <a:cs typeface="Times New Roman" panose="02020603050405020304" pitchFamily="18" charset="0"/>
              </a:rPr>
              <a:t>Steroid hormones are all synthesized from cholesterol and hence have closely related structures based on the classic cyclopentanophenanthrene 4-ring structure </a:t>
            </a:r>
            <a:endParaRPr lang="en-IQ"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0044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35602EB-B825-994C-963C-E4B38B9450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885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70CA37C-9D18-8F4C-8FB7-993743CEEF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8" y="0"/>
            <a:ext cx="120062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20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45B81564-C10A-A647-86B3-5A30CFD4A3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2995"/>
            <a:ext cx="11244649" cy="6536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503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40AC26-2443-3A48-A0E9-6F0358AA9778}"/>
              </a:ext>
            </a:extLst>
          </p:cNvPr>
          <p:cNvSpPr txBox="1"/>
          <p:nvPr/>
        </p:nvSpPr>
        <p:spPr>
          <a:xfrm>
            <a:off x="0" y="95692"/>
            <a:ext cx="12046689" cy="6024726"/>
          </a:xfrm>
          <a:prstGeom prst="rect">
            <a:avLst/>
          </a:prstGeom>
          <a:noFill/>
        </p:spPr>
        <p:txBody>
          <a:bodyPr wrap="square">
            <a:spAutoFit/>
          </a:bodyPr>
          <a:lstStyle/>
          <a:p>
            <a:pPr algn="ctr">
              <a:lnSpc>
                <a:spcPts val="2250"/>
              </a:lnSpc>
              <a:spcBef>
                <a:spcPts val="2000"/>
              </a:spcBef>
              <a:spcAft>
                <a:spcPts val="1000"/>
              </a:spcAft>
            </a:pPr>
            <a:r>
              <a:rPr lang="en-US" sz="3200" b="1" i="0" u="none" strike="noStrike" dirty="0">
                <a:solidFill>
                  <a:srgbClr val="FF0000"/>
                </a:solidFill>
                <a:effectLst/>
                <a:latin typeface="Times New Roman" panose="02020603050405020304" pitchFamily="18" charset="0"/>
                <a:cs typeface="Times New Roman" panose="02020603050405020304" pitchFamily="18" charset="0"/>
              </a:rPr>
              <a:t>Cholesterol Uptake, Storage, and Intracellular Transport</a:t>
            </a:r>
          </a:p>
          <a:p>
            <a:pPr algn="just" latinLnBrk="1">
              <a:spcBef>
                <a:spcPts val="2000"/>
              </a:spcBef>
              <a:spcAft>
                <a:spcPts val="2000"/>
              </a:spcAft>
            </a:pPr>
            <a:r>
              <a:rPr lang="en-US" sz="2800" b="0" i="0" u="none" strike="noStrike" dirty="0">
                <a:solidFill>
                  <a:srgbClr val="212121"/>
                </a:solidFill>
                <a:effectLst/>
                <a:latin typeface="Times New Roman" panose="02020603050405020304" pitchFamily="18" charset="0"/>
                <a:cs typeface="Times New Roman" panose="02020603050405020304" pitchFamily="18" charset="0"/>
              </a:rPr>
              <a:t>The human adrenal can synthesize cholesterol </a:t>
            </a:r>
            <a:r>
              <a:rPr lang="en-US" sz="2800" b="0" u="none" strike="noStrike" dirty="0">
                <a:solidFill>
                  <a:srgbClr val="212121"/>
                </a:solidFill>
                <a:effectLst/>
                <a:latin typeface="Times New Roman" panose="02020603050405020304" pitchFamily="18" charset="0"/>
                <a:cs typeface="Times New Roman" panose="02020603050405020304" pitchFamily="18" charset="0"/>
              </a:rPr>
              <a:t>de novo </a:t>
            </a:r>
            <a:r>
              <a:rPr lang="en-US" sz="2800" b="0" i="0" u="none" strike="noStrike" dirty="0">
                <a:solidFill>
                  <a:srgbClr val="212121"/>
                </a:solidFill>
                <a:effectLst/>
                <a:latin typeface="Times New Roman" panose="02020603050405020304" pitchFamily="18" charset="0"/>
                <a:cs typeface="Times New Roman" panose="02020603050405020304" pitchFamily="18" charset="0"/>
              </a:rPr>
              <a:t>from </a:t>
            </a:r>
            <a:r>
              <a:rPr lang="en-US" sz="2800" b="1" i="0" u="none" strike="noStrike" dirty="0" err="1">
                <a:solidFill>
                  <a:srgbClr val="212121"/>
                </a:solidFill>
                <a:effectLst/>
                <a:latin typeface="Times New Roman" panose="02020603050405020304" pitchFamily="18" charset="0"/>
                <a:cs typeface="Times New Roman" panose="02020603050405020304" pitchFamily="18" charset="0"/>
              </a:rPr>
              <a:t>acetate</a:t>
            </a:r>
            <a:r>
              <a:rPr lang="en-US" sz="2800" b="0" i="0" u="none" strike="noStrike" dirty="0" err="1">
                <a:solidFill>
                  <a:srgbClr val="212121"/>
                </a:solidFill>
                <a:effectLst/>
                <a:latin typeface="Times New Roman" panose="02020603050405020304" pitchFamily="18" charset="0"/>
                <a:cs typeface="Times New Roman" panose="02020603050405020304" pitchFamily="18" charset="0"/>
              </a:rPr>
              <a:t>,but</a:t>
            </a:r>
            <a:r>
              <a:rPr lang="en-US" sz="2800" b="0" i="0" u="none" strike="noStrike" dirty="0">
                <a:solidFill>
                  <a:srgbClr val="212121"/>
                </a:solidFill>
                <a:effectLst/>
                <a:latin typeface="Times New Roman" panose="02020603050405020304" pitchFamily="18" charset="0"/>
                <a:cs typeface="Times New Roman" panose="02020603050405020304" pitchFamily="18" charset="0"/>
              </a:rPr>
              <a:t> most of its supply of cholesterol comes from plasma low-density lipoproteins </a:t>
            </a:r>
            <a:r>
              <a:rPr lang="en-US" sz="2800" b="1" i="0" u="none" strike="noStrike" dirty="0">
                <a:solidFill>
                  <a:srgbClr val="FF0000"/>
                </a:solidFill>
                <a:effectLst/>
                <a:latin typeface="Times New Roman" panose="02020603050405020304" pitchFamily="18" charset="0"/>
                <a:cs typeface="Times New Roman" panose="02020603050405020304" pitchFamily="18" charset="0"/>
              </a:rPr>
              <a:t>(LDLs) </a:t>
            </a:r>
            <a:r>
              <a:rPr lang="en-US" sz="2800" b="0" i="0" u="none" strike="noStrike" dirty="0">
                <a:solidFill>
                  <a:srgbClr val="212121"/>
                </a:solidFill>
                <a:effectLst/>
                <a:latin typeface="Times New Roman" panose="02020603050405020304" pitchFamily="18" charset="0"/>
                <a:cs typeface="Times New Roman" panose="02020603050405020304" pitchFamily="18" charset="0"/>
              </a:rPr>
              <a:t>derived from </a:t>
            </a:r>
            <a:r>
              <a:rPr lang="en-US" sz="2800" b="1" i="0" u="none" strike="noStrike" dirty="0" err="1">
                <a:solidFill>
                  <a:srgbClr val="212121"/>
                </a:solidFill>
                <a:effectLst/>
                <a:latin typeface="Times New Roman" panose="02020603050405020304" pitchFamily="18" charset="0"/>
                <a:cs typeface="Times New Roman" panose="02020603050405020304" pitchFamily="18" charset="0"/>
              </a:rPr>
              <a:t>dietarycholesterol.</a:t>
            </a:r>
            <a:r>
              <a:rPr lang="en-US" sz="2800" b="0" i="0" u="none" strike="noStrike" dirty="0" err="1">
                <a:solidFill>
                  <a:srgbClr val="212121"/>
                </a:solidFill>
                <a:effectLst/>
                <a:latin typeface="Times New Roman" panose="02020603050405020304" pitchFamily="18" charset="0"/>
                <a:cs typeface="Times New Roman" panose="02020603050405020304" pitchFamily="18" charset="0"/>
              </a:rPr>
              <a:t>The</a:t>
            </a:r>
            <a:r>
              <a:rPr lang="en-US" sz="2800" b="0" i="0" u="none" strike="noStrike" dirty="0">
                <a:solidFill>
                  <a:srgbClr val="212121"/>
                </a:solidFill>
                <a:effectLst/>
                <a:latin typeface="Times New Roman" panose="02020603050405020304" pitchFamily="18" charset="0"/>
                <a:cs typeface="Times New Roman" panose="02020603050405020304" pitchFamily="18" charset="0"/>
              </a:rPr>
              <a:t> intracellular cholesterol economy is largely regulated by the </a:t>
            </a:r>
            <a:r>
              <a:rPr lang="en-US" sz="2800" b="1" i="0" u="none" strike="noStrike" dirty="0">
                <a:solidFill>
                  <a:srgbClr val="212121"/>
                </a:solidFill>
                <a:effectLst/>
                <a:latin typeface="Times New Roman" panose="02020603050405020304" pitchFamily="18" charset="0"/>
                <a:cs typeface="Times New Roman" panose="02020603050405020304" pitchFamily="18" charset="0"/>
              </a:rPr>
              <a:t>sterol response element binding protein (SREBPs), </a:t>
            </a:r>
            <a:r>
              <a:rPr lang="en-US" sz="2800" b="0" i="0" u="none" strike="noStrike" dirty="0">
                <a:solidFill>
                  <a:srgbClr val="212121"/>
                </a:solidFill>
                <a:effectLst/>
                <a:latin typeface="Times New Roman" panose="02020603050405020304" pitchFamily="18" charset="0"/>
                <a:cs typeface="Times New Roman" panose="02020603050405020304" pitchFamily="18" charset="0"/>
              </a:rPr>
              <a:t>a group of transcription factors that regulate genes involved in the biosynthesis of cholesterol and fatty acids </a:t>
            </a:r>
            <a:r>
              <a:rPr lang="en-US" sz="2800" dirty="0">
                <a:solidFill>
                  <a:srgbClr val="212121"/>
                </a:solidFill>
                <a:latin typeface="Times New Roman" panose="02020603050405020304" pitchFamily="18" charset="0"/>
                <a:cs typeface="Times New Roman" panose="02020603050405020304" pitchFamily="18" charset="0"/>
              </a:rPr>
              <a:t>.</a:t>
            </a:r>
            <a:r>
              <a:rPr lang="en-US" sz="2800" b="0" i="0" u="none" strike="noStrike" dirty="0">
                <a:solidFill>
                  <a:srgbClr val="212121"/>
                </a:solidFill>
                <a:effectLst/>
                <a:latin typeface="Times New Roman" panose="02020603050405020304" pitchFamily="18" charset="0"/>
                <a:cs typeface="Times New Roman" panose="02020603050405020304" pitchFamily="18" charset="0"/>
              </a:rPr>
              <a:t>Adequate concentrations of LDL will suppress </a:t>
            </a:r>
            <a:r>
              <a:rPr lang="en-US" sz="2800" b="1" i="0" u="none" strike="noStrike" dirty="0">
                <a:solidFill>
                  <a:srgbClr val="212121"/>
                </a:solidFill>
                <a:effectLst/>
                <a:latin typeface="Times New Roman" panose="02020603050405020304" pitchFamily="18" charset="0"/>
                <a:cs typeface="Times New Roman" panose="02020603050405020304" pitchFamily="18" charset="0"/>
              </a:rPr>
              <a:t>3-hydroxy-3-methylglutaryl co-enzyme </a:t>
            </a:r>
            <a:r>
              <a:rPr lang="en-US" sz="2800" b="1" i="0" u="none" strike="noStrike" dirty="0" err="1">
                <a:solidFill>
                  <a:srgbClr val="212121"/>
                </a:solidFill>
                <a:effectLst/>
                <a:latin typeface="Times New Roman" panose="02020603050405020304" pitchFamily="18" charset="0"/>
                <a:cs typeface="Times New Roman" panose="02020603050405020304" pitchFamily="18" charset="0"/>
              </a:rPr>
              <a:t>Areductase</a:t>
            </a:r>
            <a:r>
              <a:rPr lang="en-US" sz="2800" b="0" i="0" u="none" strike="noStrike" dirty="0" err="1">
                <a:solidFill>
                  <a:srgbClr val="212121"/>
                </a:solidFill>
                <a:effectLst/>
                <a:latin typeface="Times New Roman" panose="02020603050405020304" pitchFamily="18" charset="0"/>
                <a:cs typeface="Times New Roman" panose="02020603050405020304" pitchFamily="18" charset="0"/>
              </a:rPr>
              <a:t>,the</a:t>
            </a:r>
            <a:r>
              <a:rPr lang="en-US" sz="2800" b="0" i="0" u="none" strike="noStrike" dirty="0">
                <a:solidFill>
                  <a:srgbClr val="212121"/>
                </a:solidFill>
                <a:effectLst/>
                <a:latin typeface="Times New Roman" panose="02020603050405020304" pitchFamily="18" charset="0"/>
                <a:cs typeface="Times New Roman" panose="02020603050405020304" pitchFamily="18" charset="0"/>
              </a:rPr>
              <a:t> </a:t>
            </a:r>
            <a:r>
              <a:rPr lang="en-US" sz="2800" b="1" i="0" u="none" strike="noStrike" dirty="0">
                <a:solidFill>
                  <a:srgbClr val="FF0000"/>
                </a:solidFill>
                <a:effectLst/>
                <a:latin typeface="Times New Roman" panose="02020603050405020304" pitchFamily="18" charset="0"/>
                <a:cs typeface="Times New Roman" panose="02020603050405020304" pitchFamily="18" charset="0"/>
              </a:rPr>
              <a:t>rate-limiting enzyme in cholesterol synthesis </a:t>
            </a:r>
          </a:p>
          <a:p>
            <a:pPr algn="just" latinLnBrk="1">
              <a:spcBef>
                <a:spcPts val="2000"/>
              </a:spcBef>
              <a:spcAft>
                <a:spcPts val="2000"/>
              </a:spcAft>
            </a:pPr>
            <a:r>
              <a:rPr lang="en-US" sz="2800" b="1" i="0" u="none" strike="noStrike" dirty="0">
                <a:solidFill>
                  <a:srgbClr val="212121"/>
                </a:solidFill>
                <a:effectLst/>
                <a:latin typeface="Times New Roman" panose="02020603050405020304" pitchFamily="18" charset="0"/>
                <a:cs typeface="Times New Roman" panose="02020603050405020304" pitchFamily="18" charset="0"/>
              </a:rPr>
              <a:t>ACTH</a:t>
            </a:r>
            <a:r>
              <a:rPr lang="en-US" sz="2800" b="0" i="0" u="none" strike="noStrike" dirty="0">
                <a:solidFill>
                  <a:srgbClr val="212121"/>
                </a:solidFill>
                <a:effectLst/>
                <a:latin typeface="Times New Roman" panose="02020603050405020304" pitchFamily="18" charset="0"/>
                <a:cs typeface="Times New Roman" panose="02020603050405020304" pitchFamily="18" charset="0"/>
              </a:rPr>
              <a:t> also </a:t>
            </a:r>
            <a:r>
              <a:rPr lang="en-US" sz="2800" b="1" i="0" u="none" strike="noStrike" dirty="0">
                <a:solidFill>
                  <a:srgbClr val="212121"/>
                </a:solidFill>
                <a:effectLst/>
                <a:latin typeface="Times New Roman" panose="02020603050405020304" pitchFamily="18" charset="0"/>
                <a:cs typeface="Times New Roman" panose="02020603050405020304" pitchFamily="18" charset="0"/>
              </a:rPr>
              <a:t>stimulates the activity of</a:t>
            </a:r>
            <a:r>
              <a:rPr lang="en-US" sz="2800" b="1" i="0" u="none" strike="noStrike" dirty="0">
                <a:solidFill>
                  <a:srgbClr val="FF0000"/>
                </a:solidFill>
                <a:effectLst/>
                <a:latin typeface="Times New Roman" panose="02020603050405020304" pitchFamily="18" charset="0"/>
                <a:cs typeface="Times New Roman" panose="02020603050405020304" pitchFamily="18" charset="0"/>
              </a:rPr>
              <a:t>3-hydroxy-3-methylglutaryl co-enzyme </a:t>
            </a:r>
            <a:r>
              <a:rPr lang="en-US" sz="2800" b="1" i="0" u="none" strike="noStrike" dirty="0" err="1">
                <a:solidFill>
                  <a:srgbClr val="FF0000"/>
                </a:solidFill>
                <a:effectLst/>
                <a:latin typeface="Times New Roman" panose="02020603050405020304" pitchFamily="18" charset="0"/>
                <a:cs typeface="Times New Roman" panose="02020603050405020304" pitchFamily="18" charset="0"/>
              </a:rPr>
              <a:t>Areductase</a:t>
            </a:r>
            <a:r>
              <a:rPr lang="en-US" sz="2800" b="0" i="0" u="none" strike="noStrike" dirty="0" err="1">
                <a:solidFill>
                  <a:srgbClr val="212121"/>
                </a:solidFill>
                <a:effectLst/>
                <a:latin typeface="Times New Roman" panose="02020603050405020304" pitchFamily="18" charset="0"/>
                <a:cs typeface="Times New Roman" panose="02020603050405020304" pitchFamily="18" charset="0"/>
              </a:rPr>
              <a:t>,</a:t>
            </a:r>
            <a:r>
              <a:rPr lang="en-US" sz="2800" b="1" i="0" u="none" strike="noStrike" dirty="0" err="1">
                <a:solidFill>
                  <a:srgbClr val="FF0000"/>
                </a:solidFill>
                <a:effectLst/>
                <a:latin typeface="Times New Roman" panose="02020603050405020304" pitchFamily="18" charset="0"/>
                <a:cs typeface="Times New Roman" panose="02020603050405020304" pitchFamily="18" charset="0"/>
              </a:rPr>
              <a:t>LDL</a:t>
            </a:r>
            <a:r>
              <a:rPr lang="en-US" sz="2800" b="1" i="0" u="none" strike="noStrike" dirty="0">
                <a:solidFill>
                  <a:srgbClr val="FF0000"/>
                </a:solidFill>
                <a:effectLst/>
                <a:latin typeface="Times New Roman" panose="02020603050405020304" pitchFamily="18" charset="0"/>
                <a:cs typeface="Times New Roman" panose="02020603050405020304" pitchFamily="18" charset="0"/>
              </a:rPr>
              <a:t> receptors, and uptake of LDL cholesterol.</a:t>
            </a:r>
            <a:r>
              <a:rPr lang="en-US" sz="2800" b="0" i="0" u="none" strike="noStrike" dirty="0">
                <a:solidFill>
                  <a:srgbClr val="212121"/>
                </a:solidFill>
                <a:effectLst/>
                <a:latin typeface="Times New Roman" panose="02020603050405020304" pitchFamily="18" charset="0"/>
                <a:cs typeface="Times New Roman" panose="02020603050405020304" pitchFamily="18" charset="0"/>
              </a:rPr>
              <a:t> LDL cholesterol esters are taken up by </a:t>
            </a:r>
            <a:r>
              <a:rPr lang="en-US" sz="2800" b="1" i="0" u="none" strike="noStrike" dirty="0">
                <a:solidFill>
                  <a:srgbClr val="212121"/>
                </a:solidFill>
                <a:effectLst/>
                <a:latin typeface="Times New Roman" panose="02020603050405020304" pitchFamily="18" charset="0"/>
                <a:cs typeface="Times New Roman" panose="02020603050405020304" pitchFamily="18" charset="0"/>
              </a:rPr>
              <a:t>receptor-mediated endocytosis</a:t>
            </a:r>
            <a:r>
              <a:rPr lang="en-US" sz="2800" b="0" i="0" u="none" strike="noStrike" dirty="0">
                <a:solidFill>
                  <a:srgbClr val="212121"/>
                </a:solidFill>
                <a:effectLst/>
                <a:latin typeface="Times New Roman" panose="02020603050405020304" pitchFamily="18" charset="0"/>
                <a:cs typeface="Times New Roman" panose="02020603050405020304" pitchFamily="18" charset="0"/>
              </a:rPr>
              <a:t>, and are then stored directly or converted to free cholesterol and used for steroid hormone synthesis . </a:t>
            </a:r>
          </a:p>
        </p:txBody>
      </p:sp>
    </p:spTree>
    <p:extLst>
      <p:ext uri="{BB962C8B-B14F-4D97-AF65-F5344CB8AC3E}">
        <p14:creationId xmlns:p14="http://schemas.microsoft.com/office/powerpoint/2010/main" val="2535895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A44FAA-52BC-DD46-91C1-28E460202875}"/>
              </a:ext>
            </a:extLst>
          </p:cNvPr>
          <p:cNvSpPr txBox="1"/>
          <p:nvPr/>
        </p:nvSpPr>
        <p:spPr>
          <a:xfrm>
            <a:off x="232144" y="189752"/>
            <a:ext cx="11727712" cy="6494085"/>
          </a:xfrm>
          <a:prstGeom prst="rect">
            <a:avLst/>
          </a:prstGeom>
          <a:noFill/>
        </p:spPr>
        <p:txBody>
          <a:bodyPr wrap="square">
            <a:spAutoFit/>
          </a:bodyPr>
          <a:lstStyle/>
          <a:p>
            <a:r>
              <a:rPr lang="en-US" b="0" i="0" u="none" strike="noStrike" dirty="0">
                <a:solidFill>
                  <a:srgbClr val="212121"/>
                </a:solidFill>
                <a:effectLst/>
                <a:latin typeface="Cambria" panose="02040503050406030204" pitchFamily="18" charset="0"/>
              </a:rPr>
              <a:t> </a:t>
            </a:r>
            <a:r>
              <a:rPr lang="en-US" sz="3200" b="1" i="0" u="none" strike="noStrike" dirty="0">
                <a:solidFill>
                  <a:srgbClr val="FF0000"/>
                </a:solidFill>
                <a:effectLst/>
                <a:latin typeface="Times New Roman" panose="02020603050405020304" pitchFamily="18" charset="0"/>
                <a:cs typeface="Times New Roman" panose="02020603050405020304" pitchFamily="18" charset="0"/>
              </a:rPr>
              <a:t>LDL cholesterol esters </a:t>
            </a:r>
            <a:r>
              <a:rPr lang="en-US" sz="3200" b="0" i="0" u="none" strike="noStrike" dirty="0">
                <a:solidFill>
                  <a:srgbClr val="212121"/>
                </a:solidFill>
                <a:effectLst/>
                <a:latin typeface="Times New Roman" panose="02020603050405020304" pitchFamily="18" charset="0"/>
                <a:cs typeface="Times New Roman" panose="02020603050405020304" pitchFamily="18" charset="0"/>
              </a:rPr>
              <a:t>are taken up by receptor-mediated endocytosis, and are then stored directly or converted to free cholesterol and used for steroid hormone synthesis . </a:t>
            </a:r>
          </a:p>
          <a:p>
            <a:endParaRPr lang="en-US" sz="3200" b="0" i="0" u="none" strike="noStrike" dirty="0">
              <a:solidFill>
                <a:srgbClr val="212121"/>
              </a:solidFill>
              <a:effectLst/>
              <a:latin typeface="Times New Roman" panose="02020603050405020304" pitchFamily="18" charset="0"/>
              <a:cs typeface="Times New Roman" panose="02020603050405020304" pitchFamily="18" charset="0"/>
            </a:endParaRPr>
          </a:p>
          <a:p>
            <a:r>
              <a:rPr lang="en-US" sz="3200" b="1" i="0" u="none" strike="noStrike" dirty="0">
                <a:solidFill>
                  <a:srgbClr val="FF0000"/>
                </a:solidFill>
                <a:effectLst/>
                <a:latin typeface="Times New Roman" panose="02020603050405020304" pitchFamily="18" charset="0"/>
                <a:cs typeface="Times New Roman" panose="02020603050405020304" pitchFamily="18" charset="0"/>
              </a:rPr>
              <a:t>Cholesterol</a:t>
            </a:r>
            <a:r>
              <a:rPr lang="en-US" sz="3200" b="0" i="0" u="none" strike="noStrike" dirty="0">
                <a:solidFill>
                  <a:srgbClr val="212121"/>
                </a:solidFill>
                <a:effectLst/>
                <a:latin typeface="Times New Roman" panose="02020603050405020304" pitchFamily="18" charset="0"/>
                <a:cs typeface="Times New Roman" panose="02020603050405020304" pitchFamily="18" charset="0"/>
              </a:rPr>
              <a:t> can be </a:t>
            </a:r>
            <a:r>
              <a:rPr lang="en-US" sz="3200" b="1" i="0" u="none" strike="noStrike" dirty="0">
                <a:solidFill>
                  <a:srgbClr val="212121"/>
                </a:solidFill>
                <a:effectLst/>
                <a:latin typeface="Times New Roman" panose="02020603050405020304" pitchFamily="18" charset="0"/>
                <a:cs typeface="Times New Roman" panose="02020603050405020304" pitchFamily="18" charset="0"/>
              </a:rPr>
              <a:t>esterified</a:t>
            </a:r>
            <a:r>
              <a:rPr lang="en-US" sz="3200" b="0" i="0" u="none" strike="noStrike" dirty="0">
                <a:solidFill>
                  <a:srgbClr val="212121"/>
                </a:solidFill>
                <a:effectLst/>
                <a:latin typeface="Times New Roman" panose="02020603050405020304" pitchFamily="18" charset="0"/>
                <a:cs typeface="Times New Roman" panose="02020603050405020304" pitchFamily="18" charset="0"/>
              </a:rPr>
              <a:t> by </a:t>
            </a:r>
            <a:r>
              <a:rPr lang="en-US" sz="3200" b="1" i="0" u="none" strike="noStrike" dirty="0">
                <a:solidFill>
                  <a:srgbClr val="FF0000"/>
                </a:solidFill>
                <a:effectLst/>
                <a:latin typeface="Times New Roman" panose="02020603050405020304" pitchFamily="18" charset="0"/>
                <a:cs typeface="Times New Roman" panose="02020603050405020304" pitchFamily="18" charset="0"/>
              </a:rPr>
              <a:t>acyl-coenzyme A (CoA):</a:t>
            </a:r>
            <a:r>
              <a:rPr lang="en-US" sz="3200" b="0" i="0" u="none" strike="noStrike" dirty="0">
                <a:solidFill>
                  <a:srgbClr val="212121"/>
                </a:solidFill>
                <a:effectLst/>
                <a:latin typeface="Times New Roman" panose="02020603050405020304" pitchFamily="18" charset="0"/>
                <a:cs typeface="Times New Roman" panose="02020603050405020304" pitchFamily="18" charset="0"/>
              </a:rPr>
              <a:t>cholesterol acyltransferase (ACAT), stored in lipid droplets, and accessed by activation of hormone-sensitive lipase (HSL).</a:t>
            </a:r>
          </a:p>
          <a:p>
            <a:r>
              <a:rPr lang="en-US" sz="3200" b="0" i="0" u="none" strike="noStrike" dirty="0">
                <a:solidFill>
                  <a:srgbClr val="212121"/>
                </a:solidFill>
                <a:effectLst/>
                <a:latin typeface="Times New Roman" panose="02020603050405020304" pitchFamily="18" charset="0"/>
                <a:cs typeface="Times New Roman" panose="02020603050405020304" pitchFamily="18" charset="0"/>
              </a:rPr>
              <a:t> </a:t>
            </a:r>
          </a:p>
          <a:p>
            <a:r>
              <a:rPr lang="en-US" sz="3200" b="0" i="0" u="none" strike="noStrike" dirty="0">
                <a:solidFill>
                  <a:srgbClr val="212121"/>
                </a:solidFill>
                <a:effectLst/>
                <a:latin typeface="Times New Roman" panose="02020603050405020304" pitchFamily="18" charset="0"/>
                <a:cs typeface="Times New Roman" panose="02020603050405020304" pitchFamily="18" charset="0"/>
              </a:rPr>
              <a:t>ACTH stimulates HSL and inhibits ACAT, thus increasing the availability of free cholesterol for steroid hormone synthesis.</a:t>
            </a:r>
          </a:p>
          <a:p>
            <a:r>
              <a:rPr lang="en-US" sz="3200" b="0" i="0" u="none" strike="noStrike" dirty="0">
                <a:solidFill>
                  <a:srgbClr val="212121"/>
                </a:solidFill>
                <a:effectLst/>
                <a:latin typeface="Times New Roman" panose="02020603050405020304" pitchFamily="18" charset="0"/>
                <a:cs typeface="Times New Roman" panose="02020603050405020304" pitchFamily="18" charset="0"/>
              </a:rPr>
              <a:t> </a:t>
            </a:r>
          </a:p>
          <a:p>
            <a:r>
              <a:rPr lang="en-US" sz="3200" b="0" i="0" u="none" strike="noStrike" dirty="0">
                <a:solidFill>
                  <a:srgbClr val="212121"/>
                </a:solidFill>
                <a:effectLst/>
                <a:latin typeface="Times New Roman" panose="02020603050405020304" pitchFamily="18" charset="0"/>
                <a:cs typeface="Times New Roman" panose="02020603050405020304" pitchFamily="18" charset="0"/>
              </a:rPr>
              <a:t>Cholesterol ester hydrolase and neutral cholesterol ester hydrolase also hydrolyze cytosolic cholesterol esters .</a:t>
            </a:r>
            <a:endParaRPr lang="en-IQ"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0440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a:hlinkClick r:id="rId2"/>
            <a:extLst>
              <a:ext uri="{FF2B5EF4-FFF2-40B4-BE49-F238E27FC236}">
                <a16:creationId xmlns:a16="http://schemas.microsoft.com/office/drawing/2014/main" id="{524D58E8-B764-914D-A990-D4843C564D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135" y="250524"/>
            <a:ext cx="9420446" cy="377190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387B5692-3B68-8143-825E-5F1A970F2071}"/>
              </a:ext>
            </a:extLst>
          </p:cNvPr>
          <p:cNvSpPr txBox="1"/>
          <p:nvPr/>
        </p:nvSpPr>
        <p:spPr>
          <a:xfrm>
            <a:off x="168348" y="4052931"/>
            <a:ext cx="11855303" cy="2554545"/>
          </a:xfrm>
          <a:prstGeom prst="rect">
            <a:avLst/>
          </a:prstGeom>
          <a:noFill/>
        </p:spPr>
        <p:txBody>
          <a:bodyPr wrap="square">
            <a:spAutoFit/>
          </a:bodyPr>
          <a:lstStyle/>
          <a:p>
            <a:r>
              <a:rPr lang="en-US" sz="2000" b="0" i="0" u="none" strike="noStrike" dirty="0">
                <a:solidFill>
                  <a:srgbClr val="333333"/>
                </a:solidFill>
                <a:effectLst/>
                <a:latin typeface="Times New Roman" panose="02020603050405020304" pitchFamily="18" charset="0"/>
                <a:cs typeface="Times New Roman" panose="02020603050405020304" pitchFamily="18" charset="0"/>
              </a:rPr>
              <a:t>Human cells typically pick up circulating LDLs through receptor-mediated endocytosis, directing the cholesterol to endosomes. </a:t>
            </a:r>
          </a:p>
          <a:p>
            <a:r>
              <a:rPr lang="en-US" sz="2400" b="0" i="0" u="none" strike="noStrike" dirty="0">
                <a:solidFill>
                  <a:srgbClr val="333333"/>
                </a:solidFill>
                <a:effectLst/>
                <a:latin typeface="Times New Roman" panose="02020603050405020304" pitchFamily="18" charset="0"/>
                <a:cs typeface="Times New Roman" panose="02020603050405020304" pitchFamily="18" charset="0"/>
              </a:rPr>
              <a:t>Free cholesterol, produced by the action of HSL, may be bound by StarD4 for </a:t>
            </a:r>
            <a:r>
              <a:rPr lang="en-US" sz="2400" b="0" i="0" u="none" strike="noStrike" dirty="0" err="1">
                <a:solidFill>
                  <a:srgbClr val="333333"/>
                </a:solidFill>
                <a:effectLst/>
                <a:latin typeface="Times New Roman" panose="02020603050405020304" pitchFamily="18" charset="0"/>
                <a:cs typeface="Times New Roman" panose="02020603050405020304" pitchFamily="18" charset="0"/>
              </a:rPr>
              <a:t>transcytoplasmic</a:t>
            </a:r>
            <a:r>
              <a:rPr lang="en-US" sz="2400" b="0" i="0" u="none" strike="noStrike" dirty="0">
                <a:solidFill>
                  <a:srgbClr val="333333"/>
                </a:solidFill>
                <a:effectLst/>
                <a:latin typeface="Times New Roman" panose="02020603050405020304" pitchFamily="18" charset="0"/>
                <a:cs typeface="Times New Roman" panose="02020603050405020304" pitchFamily="18" charset="0"/>
              </a:rPr>
              <a:t> transport to membrane destinations, including the OMM. In the adrenals and gonads, </a:t>
            </a:r>
            <a:r>
              <a:rPr lang="en-US" sz="2400" b="0" i="0" u="none" strike="noStrike" dirty="0" err="1">
                <a:solidFill>
                  <a:srgbClr val="333333"/>
                </a:solidFill>
                <a:effectLst/>
                <a:latin typeface="Times New Roman" panose="02020603050405020304" pitchFamily="18" charset="0"/>
                <a:cs typeface="Times New Roman" panose="02020603050405020304" pitchFamily="18" charset="0"/>
              </a:rPr>
              <a:t>StAR</a:t>
            </a:r>
            <a:r>
              <a:rPr lang="en-US" sz="2400" b="0" i="0" u="none" strike="noStrike" dirty="0">
                <a:solidFill>
                  <a:srgbClr val="333333"/>
                </a:solidFill>
                <a:effectLst/>
                <a:latin typeface="Times New Roman" panose="02020603050405020304" pitchFamily="18" charset="0"/>
                <a:cs typeface="Times New Roman" panose="02020603050405020304" pitchFamily="18" charset="0"/>
              </a:rPr>
              <a:t> is responsible for the rapid movement of cholesterol from the OMM to the IMM, where it can be taken up by the cholesterol side-chain cleavage enzyme, P450scc, and converted to pregnenolone.</a:t>
            </a:r>
            <a:endParaRPr lang="en-IQ"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7210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DD7321-774B-FF4E-893D-D90D9AF6A0E3}"/>
              </a:ext>
            </a:extLst>
          </p:cNvPr>
          <p:cNvSpPr txBox="1"/>
          <p:nvPr/>
        </p:nvSpPr>
        <p:spPr>
          <a:xfrm>
            <a:off x="141767" y="146619"/>
            <a:ext cx="11908465" cy="6117059"/>
          </a:xfrm>
          <a:prstGeom prst="rect">
            <a:avLst/>
          </a:prstGeom>
          <a:noFill/>
        </p:spPr>
        <p:txBody>
          <a:bodyPr wrap="square">
            <a:spAutoFit/>
          </a:bodyPr>
          <a:lstStyle/>
          <a:p>
            <a:pPr>
              <a:lnSpc>
                <a:spcPts val="2250"/>
              </a:lnSpc>
              <a:spcBef>
                <a:spcPts val="2000"/>
              </a:spcBef>
              <a:spcAft>
                <a:spcPts val="1000"/>
              </a:spcAft>
            </a:pPr>
            <a:r>
              <a:rPr lang="en-IQ" sz="2800" b="1" spc="-1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Delivery of cholesterol to mitochondria</a:t>
            </a:r>
            <a:endParaRPr lang="en-IQ"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IQ" sz="2800"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The first step in steroidogenesis takes place within mitochondria. The mechanisms by which cholesterol is transported to and loaded into the outer mitochondrial membrane (OMM). </a:t>
            </a:r>
          </a:p>
          <a:p>
            <a:r>
              <a:rPr lang="en-IQ" sz="2800" b="1" u="sng"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StAR</a:t>
            </a:r>
            <a:r>
              <a:rPr lang="en-IQ" sz="2800"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 which governs the acute steroidogenic response to tropic stimuli, the principal action of </a:t>
            </a:r>
            <a:r>
              <a:rPr lang="en-IQ"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StAR</a:t>
            </a:r>
            <a:r>
              <a:rPr lang="en-IQ" sz="2800"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 is to </a:t>
            </a:r>
            <a:r>
              <a:rPr lang="en-IQ" sz="2800" b="1"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facilitate the movement of cholesterol from the OMM to the inner mitochondrial membrane (IMM). </a:t>
            </a:r>
          </a:p>
          <a:p>
            <a:r>
              <a:rPr lang="en-IQ" sz="2800"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StAR is the first-described member of a family of proteins that contain so-called START (StAR-related lipid transfer) domains, which are found in most metazoan organisms (</a:t>
            </a:r>
            <a:r>
              <a:rPr lang="en-IQ" sz="2800" dirty="0">
                <a:solidFill>
                  <a:srgbClr val="4C2C92"/>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18</a:t>
            </a:r>
            <a:r>
              <a:rPr lang="en-IQ" sz="2800"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 Fifteen START domain (StarD) proteins appear to serve roles in binding and mediating the intracellular transfer of lipids in mammals . StarD4 and StarD5 may play roles in moving cholesterol from intracellular lipid droplets to the OMM, but knockout of the gene for StarD4 in mice does not disrupt steroidogenesis </a:t>
            </a:r>
            <a:endParaRPr lang="en-IQ"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0789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9B24BF-2813-8743-8084-52DE3E28334C}"/>
              </a:ext>
            </a:extLst>
          </p:cNvPr>
          <p:cNvSpPr txBox="1"/>
          <p:nvPr/>
        </p:nvSpPr>
        <p:spPr>
          <a:xfrm>
            <a:off x="197708" y="286938"/>
            <a:ext cx="11738919" cy="4955203"/>
          </a:xfrm>
          <a:prstGeom prst="rect">
            <a:avLst/>
          </a:prstGeom>
          <a:noFill/>
        </p:spPr>
        <p:txBody>
          <a:bodyPr wrap="square">
            <a:spAutoFit/>
          </a:bodyPr>
          <a:lstStyle/>
          <a:p>
            <a:pPr algn="l"/>
            <a:r>
              <a:rPr lang="en-US" sz="3200" b="0" i="0" u="none" strike="noStrike" dirty="0">
                <a:solidFill>
                  <a:srgbClr val="1F1F1F"/>
                </a:solidFill>
                <a:effectLst/>
                <a:latin typeface="Times New Roman" panose="02020603050405020304" pitchFamily="18" charset="0"/>
                <a:cs typeface="Times New Roman" panose="02020603050405020304" pitchFamily="18" charset="0"/>
              </a:rPr>
              <a:t>This is a highly complex procedure in which a common precursor is transformed into a specific hormone, designed to have highly specific actions on different target organs. It may briefly be summarized as follows:</a:t>
            </a:r>
          </a:p>
          <a:p>
            <a:pPr algn="l"/>
            <a:r>
              <a:rPr lang="en-US" sz="3200" b="0" i="0" u="none" strike="noStrike" dirty="0">
                <a:solidFill>
                  <a:srgbClr val="1F1F1F"/>
                </a:solidFill>
                <a:effectLst/>
                <a:latin typeface="Times New Roman" panose="02020603050405020304" pitchFamily="18" charset="0"/>
                <a:cs typeface="Times New Roman" panose="02020603050405020304" pitchFamily="18" charset="0"/>
              </a:rPr>
              <a:t>•All types of steroids produced in the adrenal cortex  are </a:t>
            </a:r>
            <a:r>
              <a:rPr lang="en-US" sz="3200" b="1" i="0" u="none" strike="noStrike" dirty="0">
                <a:solidFill>
                  <a:srgbClr val="FF0000"/>
                </a:solidFill>
                <a:effectLst/>
                <a:latin typeface="Times New Roman" panose="02020603050405020304" pitchFamily="18" charset="0"/>
                <a:cs typeface="Times New Roman" panose="02020603050405020304" pitchFamily="18" charset="0"/>
              </a:rPr>
              <a:t>derivatives of cholesterol </a:t>
            </a:r>
            <a:r>
              <a:rPr lang="en-US" sz="3200" b="0" i="0" u="none" strike="noStrike" dirty="0">
                <a:solidFill>
                  <a:srgbClr val="1F1F1F"/>
                </a:solidFill>
                <a:effectLst/>
                <a:latin typeface="Times New Roman" panose="02020603050405020304" pitchFamily="18" charset="0"/>
                <a:cs typeface="Times New Roman" panose="02020603050405020304" pitchFamily="18" charset="0"/>
              </a:rPr>
              <a:t>which is taken up by </a:t>
            </a:r>
            <a:r>
              <a:rPr lang="en-US" sz="3200" b="1" i="0" u="none" strike="noStrike" dirty="0">
                <a:solidFill>
                  <a:srgbClr val="FF0000"/>
                </a:solidFill>
                <a:effectLst/>
                <a:latin typeface="Times New Roman" panose="02020603050405020304" pitchFamily="18" charset="0"/>
                <a:cs typeface="Times New Roman" panose="02020603050405020304" pitchFamily="18" charset="0"/>
              </a:rPr>
              <a:t>LDL receptors </a:t>
            </a:r>
            <a:r>
              <a:rPr lang="en-US" sz="3200" b="0" i="0" u="none" strike="noStrike" dirty="0">
                <a:solidFill>
                  <a:srgbClr val="1F1F1F"/>
                </a:solidFill>
                <a:effectLst/>
                <a:latin typeface="Times New Roman" panose="02020603050405020304" pitchFamily="18" charset="0"/>
                <a:cs typeface="Times New Roman" panose="02020603050405020304" pitchFamily="18" charset="0"/>
              </a:rPr>
              <a:t>on adrenal cortical cell membranes.</a:t>
            </a:r>
          </a:p>
          <a:p>
            <a:pPr algn="l"/>
            <a:r>
              <a:rPr lang="en-US" sz="3200" b="0" i="0" u="none" strike="noStrike" dirty="0">
                <a:solidFill>
                  <a:srgbClr val="1F1F1F"/>
                </a:solidFill>
                <a:effectLst/>
                <a:latin typeface="Times New Roman" panose="02020603050405020304" pitchFamily="18" charset="0"/>
                <a:cs typeface="Times New Roman" panose="02020603050405020304" pitchFamily="18" charset="0"/>
              </a:rPr>
              <a:t>•A series of complex “shuttles” carry the cholesterol to the </a:t>
            </a:r>
            <a:r>
              <a:rPr lang="en-US" sz="3200" b="1" i="0" u="none" strike="noStrike" dirty="0">
                <a:solidFill>
                  <a:srgbClr val="FF0000"/>
                </a:solidFill>
                <a:effectLst/>
                <a:latin typeface="Times New Roman" panose="02020603050405020304" pitchFamily="18" charset="0"/>
                <a:cs typeface="Times New Roman" panose="02020603050405020304" pitchFamily="18" charset="0"/>
              </a:rPr>
              <a:t>inner mitochondrial membrane </a:t>
            </a:r>
            <a:r>
              <a:rPr lang="en-US" sz="3200" b="0" i="0" u="none" strike="noStrike" dirty="0">
                <a:solidFill>
                  <a:srgbClr val="1F1F1F"/>
                </a:solidFill>
                <a:effectLst/>
                <a:latin typeface="Times New Roman" panose="02020603050405020304" pitchFamily="18" charset="0"/>
                <a:cs typeface="Times New Roman" panose="02020603050405020304" pitchFamily="18" charset="0"/>
              </a:rPr>
              <a:t>where steroidogenesis occurs.</a:t>
            </a:r>
          </a:p>
          <a:p>
            <a:pPr algn="l"/>
            <a:r>
              <a:rPr lang="en-US" sz="2800" b="0" i="0" u="none" strike="noStrike" dirty="0">
                <a:solidFill>
                  <a:srgbClr val="1F1F1F"/>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92505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D7F89E-C7DA-B64B-9575-D62536690789}"/>
              </a:ext>
            </a:extLst>
          </p:cNvPr>
          <p:cNvSpPr txBox="1"/>
          <p:nvPr/>
        </p:nvSpPr>
        <p:spPr>
          <a:xfrm>
            <a:off x="0" y="103108"/>
            <a:ext cx="11911914" cy="6968574"/>
          </a:xfrm>
          <a:prstGeom prst="rect">
            <a:avLst/>
          </a:prstGeom>
          <a:noFill/>
        </p:spPr>
        <p:txBody>
          <a:bodyPr wrap="square">
            <a:spAutoFit/>
          </a:bodyPr>
          <a:lstStyle/>
          <a:p>
            <a:pPr>
              <a:lnSpc>
                <a:spcPts val="2250"/>
              </a:lnSpc>
              <a:spcBef>
                <a:spcPts val="2000"/>
              </a:spcBef>
              <a:spcAft>
                <a:spcPts val="1000"/>
              </a:spcAft>
            </a:pPr>
            <a:r>
              <a:rPr lang="en-IQ" sz="3200" b="1" u="sng" spc="-1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An Overview of Steroidogenic Enzymes</a:t>
            </a:r>
            <a:endParaRPr lang="en-IQ" sz="32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2000"/>
              </a:spcBef>
              <a:spcAft>
                <a:spcPts val="2000"/>
              </a:spcAft>
            </a:pPr>
            <a:r>
              <a:rPr lang="en-IQ" sz="2800"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Most enzymes involved in steroid biosynthesis are either cytochrome P450s (CYPs) or HSDs. </a:t>
            </a:r>
          </a:p>
          <a:p>
            <a:pPr>
              <a:spcBef>
                <a:spcPts val="2000"/>
              </a:spcBef>
              <a:spcAft>
                <a:spcPts val="2000"/>
              </a:spcAft>
            </a:pPr>
            <a:r>
              <a:rPr lang="en-IQ" sz="2800"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These steroidogenic enzymes are functionally, if not absolutely, </a:t>
            </a:r>
            <a:r>
              <a:rPr lang="en-IQ"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unidirectional,</a:t>
            </a:r>
            <a:r>
              <a:rPr lang="en-IQ" sz="2800"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 so the </a:t>
            </a:r>
            <a:r>
              <a:rPr lang="en-IQ" sz="2800" b="1"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accumulation of products does not drive flux back to the precursor</a:t>
            </a:r>
            <a:r>
              <a:rPr lang="en-IQ" sz="2800"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 All P450-mediated hydroxylations and carbon-carbon bond cleavage reactions are mechanistically and physiologically irreversible . </a:t>
            </a:r>
          </a:p>
          <a:p>
            <a:pPr>
              <a:spcBef>
                <a:spcPts val="2000"/>
              </a:spcBef>
              <a:spcAft>
                <a:spcPts val="2000"/>
              </a:spcAft>
            </a:pPr>
            <a:r>
              <a:rPr lang="en-IQ" sz="2800"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HSD reactions are mechanistically reversible and can run in either direction under certain conditions in vitro, but each HSD drives steroid flux predominantly in either the oxidative or reductive mode in vivo . However, two or more HSDs drive the flux of a hydroxysteroid and its cognate ketosteroid in opposite directions, some favoring ketosteroid reduction and others favoring hydroxysteroid oxidation.</a:t>
            </a:r>
            <a:endParaRPr lang="en-IQ"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4242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684663-6EAD-774B-84E2-9433612EFBFE}"/>
              </a:ext>
            </a:extLst>
          </p:cNvPr>
          <p:cNvSpPr txBox="1"/>
          <p:nvPr/>
        </p:nvSpPr>
        <p:spPr>
          <a:xfrm>
            <a:off x="147084" y="317895"/>
            <a:ext cx="11897832" cy="4462760"/>
          </a:xfrm>
          <a:prstGeom prst="rect">
            <a:avLst/>
          </a:prstGeom>
          <a:noFill/>
        </p:spPr>
        <p:txBody>
          <a:bodyPr wrap="square">
            <a:spAutoFit/>
          </a:bodyPr>
          <a:lstStyle/>
          <a:p>
            <a:pPr algn="l"/>
            <a:r>
              <a:rPr lang="en-US" sz="3200" b="0" i="0" u="none" strike="noStrike" dirty="0">
                <a:solidFill>
                  <a:srgbClr val="1F1F1F"/>
                </a:solidFill>
                <a:effectLst/>
                <a:latin typeface="Times New Roman" panose="02020603050405020304" pitchFamily="18" charset="0"/>
                <a:cs typeface="Times New Roman" panose="02020603050405020304" pitchFamily="18" charset="0"/>
              </a:rPr>
              <a:t>The presence or absence  of specific </a:t>
            </a:r>
            <a:r>
              <a:rPr lang="en-US" sz="3200" b="1" i="0" u="none" strike="noStrike" dirty="0">
                <a:solidFill>
                  <a:srgbClr val="FF0000"/>
                </a:solidFill>
                <a:effectLst/>
                <a:latin typeface="Times New Roman" panose="02020603050405020304" pitchFamily="18" charset="0"/>
                <a:cs typeface="Times New Roman" panose="02020603050405020304" pitchFamily="18" charset="0"/>
              </a:rPr>
              <a:t>steroidogenic enzymes </a:t>
            </a:r>
            <a:r>
              <a:rPr lang="en-US" sz="3200" b="0" i="0" u="none" strike="noStrike" dirty="0">
                <a:solidFill>
                  <a:srgbClr val="1F1F1F"/>
                </a:solidFill>
                <a:effectLst/>
                <a:latin typeface="Times New Roman" panose="02020603050405020304" pitchFamily="18" charset="0"/>
                <a:cs typeface="Times New Roman" panose="02020603050405020304" pitchFamily="18" charset="0"/>
              </a:rPr>
              <a:t>in each type of steroid-producing tissue determines the direction and final end-product of the particular cell type’s steroid production.</a:t>
            </a:r>
          </a:p>
          <a:p>
            <a:pPr algn="l"/>
            <a:r>
              <a:rPr lang="en-US" sz="3200" b="0" i="0" u="none" strike="noStrike" dirty="0">
                <a:solidFill>
                  <a:srgbClr val="1F1F1F"/>
                </a:solidFill>
                <a:effectLst/>
                <a:latin typeface="Times New Roman" panose="02020603050405020304" pitchFamily="18" charset="0"/>
                <a:cs typeface="Times New Roman" panose="02020603050405020304" pitchFamily="18" charset="0"/>
              </a:rPr>
              <a:t>•</a:t>
            </a:r>
            <a:r>
              <a:rPr lang="en-US" sz="3200" dirty="0">
                <a:effectLst/>
                <a:latin typeface="Times New Roman" panose="02020603050405020304" pitchFamily="18" charset="0"/>
                <a:cs typeface="Times New Roman" panose="02020603050405020304" pitchFamily="18" charset="0"/>
              </a:rPr>
              <a:t>The intermediate products are also specific to the enzymes present in the various adrenocortical cell types.</a:t>
            </a:r>
          </a:p>
          <a:p>
            <a:r>
              <a:rPr lang="en-US" sz="3200" dirty="0">
                <a:latin typeface="Times New Roman" panose="02020603050405020304" pitchFamily="18" charset="0"/>
                <a:cs typeface="Times New Roman" panose="02020603050405020304" pitchFamily="18" charset="0"/>
              </a:rPr>
              <a:t>•</a:t>
            </a:r>
            <a:r>
              <a:rPr lang="en-US" sz="3200" dirty="0">
                <a:effectLst/>
                <a:latin typeface="Times New Roman" panose="02020603050405020304" pitchFamily="18" charset="0"/>
                <a:cs typeface="Times New Roman" panose="02020603050405020304" pitchFamily="18" charset="0"/>
              </a:rPr>
              <a:t>Some intermediate products, if produced to excess and released into the circulation, may have biological activities that are similar to the steroid end-product.</a:t>
            </a:r>
          </a:p>
          <a:p>
            <a:endParaRPr lang="en-US" sz="28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5925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8A3DE9-1479-EE4F-BCD6-872DA26E1715}"/>
              </a:ext>
            </a:extLst>
          </p:cNvPr>
          <p:cNvSpPr txBox="1"/>
          <p:nvPr/>
        </p:nvSpPr>
        <p:spPr>
          <a:xfrm>
            <a:off x="148281" y="123725"/>
            <a:ext cx="11924270" cy="6555641"/>
          </a:xfrm>
          <a:prstGeom prst="rect">
            <a:avLst/>
          </a:prstGeom>
          <a:noFill/>
        </p:spPr>
        <p:txBody>
          <a:bodyPr wrap="square">
            <a:spAutoFit/>
          </a:bodyPr>
          <a:lstStyle/>
          <a:p>
            <a:r>
              <a:rPr lang="en-US" sz="2800" b="0" i="0" u="none" strike="noStrike" dirty="0">
                <a:solidFill>
                  <a:srgbClr val="23282D"/>
                </a:solidFill>
                <a:effectLst/>
                <a:latin typeface="Times New Roman" panose="02020603050405020304" pitchFamily="18" charset="0"/>
                <a:cs typeface="Times New Roman" panose="02020603050405020304" pitchFamily="18" charset="0"/>
              </a:rPr>
              <a:t>Cholesterol is the precursor to steroid synthesis and is available through </a:t>
            </a:r>
            <a:r>
              <a:rPr lang="en-US" sz="2800" b="1" i="0" u="none" strike="noStrike" dirty="0">
                <a:solidFill>
                  <a:srgbClr val="FF0000"/>
                </a:solidFill>
                <a:effectLst/>
                <a:latin typeface="Times New Roman" panose="02020603050405020304" pitchFamily="18" charset="0"/>
                <a:cs typeface="Times New Roman" panose="02020603050405020304" pitchFamily="18" charset="0"/>
              </a:rPr>
              <a:t>endogenous</a:t>
            </a:r>
            <a:r>
              <a:rPr lang="en-US" sz="2800" b="0" i="0" u="none" strike="noStrike" dirty="0">
                <a:solidFill>
                  <a:srgbClr val="23282D"/>
                </a:solidFill>
                <a:effectLst/>
                <a:latin typeface="Times New Roman" panose="02020603050405020304" pitchFamily="18" charset="0"/>
                <a:cs typeface="Times New Roman" panose="02020603050405020304" pitchFamily="18" charset="0"/>
              </a:rPr>
              <a:t> (synthesis) and </a:t>
            </a:r>
            <a:r>
              <a:rPr lang="en-US" sz="2800" b="1" i="0" u="none" strike="noStrike" dirty="0">
                <a:solidFill>
                  <a:srgbClr val="FF0000"/>
                </a:solidFill>
                <a:effectLst/>
                <a:latin typeface="Times New Roman" panose="02020603050405020304" pitchFamily="18" charset="0"/>
                <a:cs typeface="Times New Roman" panose="02020603050405020304" pitchFamily="18" charset="0"/>
              </a:rPr>
              <a:t>exogenous</a:t>
            </a:r>
            <a:r>
              <a:rPr lang="en-US" sz="2800" b="0" i="0" u="none" strike="noStrike" dirty="0">
                <a:solidFill>
                  <a:srgbClr val="23282D"/>
                </a:solidFill>
                <a:effectLst/>
                <a:latin typeface="Times New Roman" panose="02020603050405020304" pitchFamily="18" charset="0"/>
                <a:cs typeface="Times New Roman" panose="02020603050405020304" pitchFamily="18" charset="0"/>
              </a:rPr>
              <a:t> (dietary) mechanisms. </a:t>
            </a:r>
          </a:p>
          <a:p>
            <a:r>
              <a:rPr lang="en-US" sz="2800" b="0" i="0" u="none" strike="noStrike" dirty="0">
                <a:solidFill>
                  <a:srgbClr val="23282D"/>
                </a:solidFill>
                <a:effectLst/>
                <a:latin typeface="Times New Roman" panose="02020603050405020304" pitchFamily="18" charset="0"/>
                <a:cs typeface="Times New Roman" panose="02020603050405020304" pitchFamily="18" charset="0"/>
              </a:rPr>
              <a:t>The body requires a constant supply of cholesterol, which is regulated through </a:t>
            </a:r>
            <a:r>
              <a:rPr lang="en-US" sz="2800" b="1" i="0" u="none" strike="noStrike" dirty="0">
                <a:solidFill>
                  <a:srgbClr val="23282D"/>
                </a:solidFill>
                <a:effectLst/>
                <a:latin typeface="Times New Roman" panose="02020603050405020304" pitchFamily="18" charset="0"/>
                <a:cs typeface="Times New Roman" panose="02020603050405020304" pitchFamily="18" charset="0"/>
              </a:rPr>
              <a:t>negative-feedback mechanisms</a:t>
            </a:r>
            <a:r>
              <a:rPr lang="en-US" sz="2800" b="0" i="0" u="none" strike="noStrike" dirty="0">
                <a:solidFill>
                  <a:srgbClr val="23282D"/>
                </a:solidFill>
                <a:effectLst/>
                <a:latin typeface="Times New Roman" panose="02020603050405020304" pitchFamily="18" charset="0"/>
                <a:cs typeface="Times New Roman" panose="02020603050405020304" pitchFamily="18" charset="0"/>
              </a:rPr>
              <a:t>. </a:t>
            </a:r>
          </a:p>
          <a:p>
            <a:r>
              <a:rPr lang="en-US" sz="2800" b="0" i="0" u="none" strike="noStrike" dirty="0">
                <a:solidFill>
                  <a:srgbClr val="23282D"/>
                </a:solidFill>
                <a:effectLst/>
                <a:latin typeface="Times New Roman" panose="02020603050405020304" pitchFamily="18" charset="0"/>
                <a:cs typeface="Times New Roman" panose="02020603050405020304" pitchFamily="18" charset="0"/>
              </a:rPr>
              <a:t>Cholesterol is synthesized primarily within the </a:t>
            </a:r>
            <a:r>
              <a:rPr lang="en-US" sz="2800" b="1" i="0" u="none" strike="noStrike" dirty="0">
                <a:solidFill>
                  <a:srgbClr val="23282D"/>
                </a:solidFill>
                <a:effectLst/>
                <a:latin typeface="Times New Roman" panose="02020603050405020304" pitchFamily="18" charset="0"/>
                <a:cs typeface="Times New Roman" panose="02020603050405020304" pitchFamily="18" charset="0"/>
              </a:rPr>
              <a:t>liver</a:t>
            </a:r>
            <a:r>
              <a:rPr lang="en-US" sz="2800" b="0" i="0" u="none" strike="noStrike" dirty="0">
                <a:solidFill>
                  <a:srgbClr val="23282D"/>
                </a:solidFill>
                <a:effectLst/>
                <a:latin typeface="Times New Roman" panose="02020603050405020304" pitchFamily="18" charset="0"/>
                <a:cs typeface="Times New Roman" panose="02020603050405020304" pitchFamily="18" charset="0"/>
              </a:rPr>
              <a:t> but also at secondary sites. When cellular cholesterol levels decrease, formation of </a:t>
            </a:r>
            <a:r>
              <a:rPr lang="en-US" sz="2800" b="1" i="0" u="none" strike="noStrike" dirty="0">
                <a:solidFill>
                  <a:srgbClr val="FF0000"/>
                </a:solidFill>
                <a:effectLst/>
                <a:latin typeface="Times New Roman" panose="02020603050405020304" pitchFamily="18" charset="0"/>
                <a:cs typeface="Times New Roman" panose="02020603050405020304" pitchFamily="18" charset="0"/>
              </a:rPr>
              <a:t>HMG-CoA</a:t>
            </a:r>
            <a:r>
              <a:rPr lang="en-US" sz="2800" b="0" i="0" u="none" strike="noStrike" dirty="0">
                <a:solidFill>
                  <a:srgbClr val="23282D"/>
                </a:solidFill>
                <a:effectLst/>
                <a:latin typeface="Times New Roman" panose="02020603050405020304" pitchFamily="18" charset="0"/>
                <a:cs typeface="Times New Roman" panose="02020603050405020304" pitchFamily="18" charset="0"/>
              </a:rPr>
              <a:t> (5-hydroxy-3-methylglutaryl-coenzyme A)</a:t>
            </a:r>
            <a:r>
              <a:rPr lang="en-US" sz="2800" b="1" i="0" u="none" strike="noStrike" dirty="0">
                <a:solidFill>
                  <a:srgbClr val="FF0000"/>
                </a:solidFill>
                <a:effectLst/>
                <a:latin typeface="Times New Roman" panose="02020603050405020304" pitchFamily="18" charset="0"/>
                <a:cs typeface="Times New Roman" panose="02020603050405020304" pitchFamily="18" charset="0"/>
              </a:rPr>
              <a:t> reductase </a:t>
            </a:r>
            <a:r>
              <a:rPr lang="en-US" sz="2800" b="0" i="0" u="none" strike="noStrike" dirty="0">
                <a:solidFill>
                  <a:srgbClr val="23282D"/>
                </a:solidFill>
                <a:effectLst/>
                <a:latin typeface="Times New Roman" panose="02020603050405020304" pitchFamily="18" charset="0"/>
                <a:cs typeface="Times New Roman" panose="02020603050405020304" pitchFamily="18" charset="0"/>
              </a:rPr>
              <a:t>(the rate-limiting enzymatic reaction used to synthesize cholesterol within the cell) is stimulated.</a:t>
            </a:r>
            <a:endParaRPr lang="en-US" sz="2800" baseline="30000" dirty="0">
              <a:solidFill>
                <a:srgbClr val="23282D"/>
              </a:solidFill>
              <a:latin typeface="Times New Roman" panose="02020603050405020304" pitchFamily="18" charset="0"/>
              <a:cs typeface="Times New Roman" panose="02020603050405020304" pitchFamily="18" charset="0"/>
            </a:endParaRPr>
          </a:p>
          <a:p>
            <a:r>
              <a:rPr lang="en-US" sz="2800" b="0" i="0" u="none" strike="noStrike" dirty="0">
                <a:solidFill>
                  <a:srgbClr val="23282D"/>
                </a:solidFill>
                <a:effectLst/>
                <a:latin typeface="Times New Roman" panose="02020603050405020304" pitchFamily="18" charset="0"/>
                <a:cs typeface="Times New Roman" panose="02020603050405020304" pitchFamily="18" charset="0"/>
              </a:rPr>
              <a:t> After synthesis in the liver, cholesterol is bound to low-density lipoproteins for plasma transport, targeting the adrenal cortex. As low-density lipoprotein targets low-density and high-density lipoprotein receptors, it is then internalized through endocytosis, fuses with lysosomes, and is then hydrolyzed into free cholesterol or stored as cholesterol esters in lipid droplets. </a:t>
            </a:r>
          </a:p>
          <a:p>
            <a:r>
              <a:rPr lang="en-US" sz="2800" b="1" i="0" u="none" strike="noStrike" dirty="0">
                <a:solidFill>
                  <a:srgbClr val="FF0000"/>
                </a:solidFill>
                <a:effectLst/>
                <a:latin typeface="Times New Roman" panose="02020603050405020304" pitchFamily="18" charset="0"/>
                <a:cs typeface="Times New Roman" panose="02020603050405020304" pitchFamily="18" charset="0"/>
              </a:rPr>
              <a:t>Free cholesterol </a:t>
            </a:r>
            <a:r>
              <a:rPr lang="en-US" sz="2800" b="0" i="0" u="none" strike="noStrike" dirty="0">
                <a:solidFill>
                  <a:srgbClr val="23282D"/>
                </a:solidFill>
                <a:effectLst/>
                <a:latin typeface="Times New Roman" panose="02020603050405020304" pitchFamily="18" charset="0"/>
                <a:cs typeface="Times New Roman" panose="02020603050405020304" pitchFamily="18" charset="0"/>
              </a:rPr>
              <a:t>is transported to the mitochondria by the steroidogenic acute regulatory protein to initiate steroidogenesis.</a:t>
            </a:r>
            <a:endParaRPr lang="en-IQ"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8323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F6CD233-B84B-3544-8E21-6B4832F0F10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Q"/>
          </a:p>
        </p:txBody>
      </p:sp>
      <p:pic>
        <p:nvPicPr>
          <p:cNvPr id="1025" name="Picture 14" descr="A diagram of a protein&#10;&#10;Description automatically generated">
            <a:hlinkClick r:id="rId2"/>
            <a:extLst>
              <a:ext uri="{FF2B5EF4-FFF2-40B4-BE49-F238E27FC236}">
                <a16:creationId xmlns:a16="http://schemas.microsoft.com/office/drawing/2014/main" id="{F1EC0F43-B459-FA40-9CD8-2F5CBDFAA5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054" y="222427"/>
            <a:ext cx="10317892" cy="6413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705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7E5380-D505-0E45-ABF1-43825F24D703}"/>
              </a:ext>
            </a:extLst>
          </p:cNvPr>
          <p:cNvSpPr txBox="1"/>
          <p:nvPr/>
        </p:nvSpPr>
        <p:spPr>
          <a:xfrm>
            <a:off x="0" y="5528677"/>
            <a:ext cx="11855303" cy="1323439"/>
          </a:xfrm>
          <a:prstGeom prst="rect">
            <a:avLst/>
          </a:prstGeom>
          <a:noFill/>
        </p:spPr>
        <p:txBody>
          <a:bodyPr wrap="square">
            <a:spAutoFit/>
          </a:bodyPr>
          <a:lstStyle/>
          <a:p>
            <a:r>
              <a:rPr lang="en-IQ"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The steroids in the first column are Δ</a:t>
            </a:r>
            <a:r>
              <a:rPr lang="en-IQ" sz="2000" baseline="30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5</a:t>
            </a:r>
            <a:r>
              <a:rPr lang="en-IQ"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-steroids, which constitute the preferred pathway to C</a:t>
            </a:r>
            <a:r>
              <a:rPr lang="en-IQ" sz="2000" baseline="-25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19</a:t>
            </a:r>
            <a:r>
              <a:rPr lang="en-IQ"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steroids in human beings. The dashed arrow indicates poor flux from 17α-hydroxyprogesterone to androstenedione via P450c17, and the three small arrows below P450c11AS emphasize the three discrete steps with intermediates corticosterone and 18-hydroxycorticosterone</a:t>
            </a:r>
            <a:r>
              <a:rPr lang="en-IQ" sz="2000" dirty="0">
                <a:effectLst/>
                <a:latin typeface="Times New Roman" panose="02020603050405020304" pitchFamily="18" charset="0"/>
                <a:cs typeface="Times New Roman" panose="02020603050405020304" pitchFamily="18" charset="0"/>
              </a:rPr>
              <a:t> </a:t>
            </a:r>
            <a:endParaRPr lang="en-IQ" sz="2000" dirty="0">
              <a:latin typeface="Times New Roman" panose="02020603050405020304" pitchFamily="18" charset="0"/>
              <a:cs typeface="Times New Roman" panose="02020603050405020304" pitchFamily="18" charset="0"/>
            </a:endParaRPr>
          </a:p>
        </p:txBody>
      </p:sp>
      <p:pic>
        <p:nvPicPr>
          <p:cNvPr id="4" name="Picture 14" descr="A diagram of a protein&#10;&#10;Description automatically generated">
            <a:hlinkClick r:id="rId2"/>
            <a:extLst>
              <a:ext uri="{FF2B5EF4-FFF2-40B4-BE49-F238E27FC236}">
                <a16:creationId xmlns:a16="http://schemas.microsoft.com/office/drawing/2014/main" id="{4D332617-B120-E748-BE1C-BDB8FF933B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189" y="205675"/>
            <a:ext cx="10317892" cy="5121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575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B5B0838-BE20-0545-9085-7B4FCF2635E9}"/>
              </a:ext>
            </a:extLst>
          </p:cNvPr>
          <p:cNvSpPr txBox="1"/>
          <p:nvPr/>
        </p:nvSpPr>
        <p:spPr>
          <a:xfrm>
            <a:off x="0" y="151179"/>
            <a:ext cx="12106940" cy="6124754"/>
          </a:xfrm>
          <a:prstGeom prst="rect">
            <a:avLst/>
          </a:prstGeom>
          <a:noFill/>
        </p:spPr>
        <p:txBody>
          <a:bodyPr wrap="square">
            <a:spAutoFit/>
          </a:bodyPr>
          <a:lstStyle/>
          <a:p>
            <a:pPr algn="l"/>
            <a:r>
              <a:rPr lang="en-US" sz="2800" b="0" i="0" strike="noStrike" dirty="0">
                <a:effectLst/>
                <a:latin typeface="Times New Roman" panose="02020603050405020304" pitchFamily="18" charset="0"/>
                <a:cs typeface="Times New Roman" panose="02020603050405020304" pitchFamily="18" charset="0"/>
              </a:rPr>
              <a:t>A variety of </a:t>
            </a:r>
            <a:r>
              <a:rPr lang="en-US" sz="2800" b="0" i="0" strike="noStrike" dirty="0">
                <a:effectLst/>
                <a:latin typeface="Times New Roman" panose="02020603050405020304" pitchFamily="18" charset="0"/>
                <a:cs typeface="Times New Roman" panose="02020603050405020304" pitchFamily="18" charset="0"/>
                <a:hlinkClick r:id="rId2" tooltip="Medical condition">
                  <a:extLst>
                    <a:ext uri="{A12FA001-AC4F-418D-AE19-62706E023703}">
                      <ahyp:hlinkClr xmlns:ahyp="http://schemas.microsoft.com/office/drawing/2018/hyperlinkcolor" val="tx"/>
                    </a:ext>
                  </a:extLst>
                </a:hlinkClick>
              </a:rPr>
              <a:t>conditions</a:t>
            </a:r>
            <a:r>
              <a:rPr lang="en-US" sz="2800" b="0" i="0" strike="noStrike" dirty="0">
                <a:effectLst/>
                <a:latin typeface="Times New Roman" panose="02020603050405020304" pitchFamily="18" charset="0"/>
                <a:cs typeface="Times New Roman" panose="02020603050405020304" pitchFamily="18" charset="0"/>
              </a:rPr>
              <a:t> of abnormal </a:t>
            </a:r>
            <a:r>
              <a:rPr lang="en-US" sz="2800" b="0" i="0" strike="noStrike" dirty="0">
                <a:effectLst/>
                <a:latin typeface="Times New Roman" panose="02020603050405020304" pitchFamily="18" charset="0"/>
                <a:cs typeface="Times New Roman" panose="02020603050405020304" pitchFamily="18" charset="0"/>
                <a:hlinkClick r:id="rId3" tooltip="Steroidogenesis">
                  <a:extLst>
                    <a:ext uri="{A12FA001-AC4F-418D-AE19-62706E023703}">
                      <ahyp:hlinkClr xmlns:ahyp="http://schemas.microsoft.com/office/drawing/2018/hyperlinkcolor" val="tx"/>
                    </a:ext>
                  </a:extLst>
                </a:hlinkClick>
              </a:rPr>
              <a:t>steroidogenesis</a:t>
            </a:r>
            <a:r>
              <a:rPr lang="en-US" sz="2800" b="0" i="0" strike="noStrike" dirty="0">
                <a:effectLst/>
                <a:latin typeface="Times New Roman" panose="02020603050405020304" pitchFamily="18" charset="0"/>
                <a:cs typeface="Times New Roman" panose="02020603050405020304" pitchFamily="18" charset="0"/>
              </a:rPr>
              <a:t> exist due to </a:t>
            </a:r>
            <a:r>
              <a:rPr lang="en-US" sz="2800" b="0" i="0" strike="noStrike" dirty="0">
                <a:effectLst/>
                <a:latin typeface="Times New Roman" panose="02020603050405020304" pitchFamily="18" charset="0"/>
                <a:cs typeface="Times New Roman" panose="02020603050405020304" pitchFamily="18" charset="0"/>
                <a:hlinkClick r:id="rId4" tooltip="Genetic mutation">
                  <a:extLst>
                    <a:ext uri="{A12FA001-AC4F-418D-AE19-62706E023703}">
                      <ahyp:hlinkClr xmlns:ahyp="http://schemas.microsoft.com/office/drawing/2018/hyperlinkcolor" val="tx"/>
                    </a:ext>
                  </a:extLst>
                </a:hlinkClick>
              </a:rPr>
              <a:t>genetic mutations</a:t>
            </a:r>
            <a:r>
              <a:rPr lang="en-US" sz="2800" b="0" i="0" strike="noStrike" dirty="0">
                <a:effectLst/>
                <a:latin typeface="Times New Roman" panose="02020603050405020304" pitchFamily="18" charset="0"/>
                <a:cs typeface="Times New Roman" panose="02020603050405020304" pitchFamily="18" charset="0"/>
              </a:rPr>
              <a:t> in the </a:t>
            </a:r>
            <a:r>
              <a:rPr lang="en-US" sz="2800" b="0" i="0" strike="noStrike" dirty="0">
                <a:effectLst/>
                <a:latin typeface="Times New Roman" panose="02020603050405020304" pitchFamily="18" charset="0"/>
                <a:cs typeface="Times New Roman" panose="02020603050405020304" pitchFamily="18" charset="0"/>
                <a:hlinkClick r:id="rId5" tooltip="Steroidogenic enzyme">
                  <a:extLst>
                    <a:ext uri="{A12FA001-AC4F-418D-AE19-62706E023703}">
                      <ahyp:hlinkClr xmlns:ahyp="http://schemas.microsoft.com/office/drawing/2018/hyperlinkcolor" val="tx"/>
                    </a:ext>
                  </a:extLst>
                </a:hlinkClick>
              </a:rPr>
              <a:t>steroidogenic enzymes</a:t>
            </a:r>
            <a:r>
              <a:rPr lang="en-US" sz="2800" b="0" i="0" strike="noStrike" dirty="0">
                <a:effectLst/>
                <a:latin typeface="Times New Roman" panose="02020603050405020304" pitchFamily="18" charset="0"/>
                <a:cs typeface="Times New Roman" panose="02020603050405020304" pitchFamily="18" charset="0"/>
              </a:rPr>
              <a:t> involved in the process, of which include:</a:t>
            </a:r>
          </a:p>
          <a:p>
            <a:pPr algn="l"/>
            <a:endParaRPr lang="en-US" sz="2800" b="1" i="0" strike="noStrike" dirty="0">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800" b="1" i="0" strike="noStrike" dirty="0">
                <a:solidFill>
                  <a:srgbClr val="FF0000"/>
                </a:solidFill>
                <a:effectLst/>
                <a:latin typeface="Times New Roman" panose="02020603050405020304" pitchFamily="18" charset="0"/>
                <a:cs typeface="Times New Roman" panose="02020603050405020304" pitchFamily="18" charset="0"/>
                <a:hlinkClick r:id="rId6" tooltip="Lipoid congenital adrenal hyperplasia">
                  <a:extLst>
                    <a:ext uri="{A12FA001-AC4F-418D-AE19-62706E023703}">
                      <ahyp:hlinkClr xmlns:ahyp="http://schemas.microsoft.com/office/drawing/2018/hyperlinkcolor" val="tx"/>
                    </a:ext>
                  </a:extLst>
                </a:hlinkClick>
              </a:rPr>
              <a:t>20,22-Desmolase (P450scc) deficiency</a:t>
            </a:r>
            <a:r>
              <a:rPr lang="en-US" sz="2800" b="0" i="0" strike="noStrike" dirty="0">
                <a:effectLst/>
                <a:latin typeface="Times New Roman" panose="02020603050405020304" pitchFamily="18" charset="0"/>
                <a:cs typeface="Times New Roman" panose="02020603050405020304" pitchFamily="18" charset="0"/>
              </a:rPr>
              <a:t>: blocks production of all steroid hormones from cholesterol </a:t>
            </a:r>
          </a:p>
          <a:p>
            <a:pPr algn="l">
              <a:buFont typeface="Arial" panose="020B0604020202020204" pitchFamily="34" charset="0"/>
              <a:buChar char="•"/>
            </a:pPr>
            <a:r>
              <a:rPr lang="en-US" sz="2800" b="1" i="0" strike="noStrike" dirty="0">
                <a:solidFill>
                  <a:srgbClr val="FF0000"/>
                </a:solidFill>
                <a:effectLst/>
                <a:latin typeface="Times New Roman" panose="02020603050405020304" pitchFamily="18" charset="0"/>
                <a:cs typeface="Times New Roman" panose="02020603050405020304" pitchFamily="18" charset="0"/>
                <a:hlinkClick r:id="rId7" tooltip="Congenital adrenal hyperplasia due to 3β-hydroxysteroid dehydrogenase deficiency">
                  <a:extLst>
                    <a:ext uri="{A12FA001-AC4F-418D-AE19-62706E023703}">
                      <ahyp:hlinkClr xmlns:ahyp="http://schemas.microsoft.com/office/drawing/2018/hyperlinkcolor" val="tx"/>
                    </a:ext>
                  </a:extLst>
                </a:hlinkClick>
              </a:rPr>
              <a:t>3</a:t>
            </a:r>
            <a:r>
              <a:rPr lang="el-GR" sz="2800" b="1" i="0" strike="noStrike" dirty="0">
                <a:solidFill>
                  <a:srgbClr val="FF0000"/>
                </a:solidFill>
                <a:effectLst/>
                <a:latin typeface="Times New Roman" panose="02020603050405020304" pitchFamily="18" charset="0"/>
                <a:cs typeface="Times New Roman" panose="02020603050405020304" pitchFamily="18" charset="0"/>
                <a:hlinkClick r:id="rId7" tooltip="Congenital adrenal hyperplasia due to 3β-hydroxysteroid dehydrogenase deficiency">
                  <a:extLst>
                    <a:ext uri="{A12FA001-AC4F-418D-AE19-62706E023703}">
                      <ahyp:hlinkClr xmlns:ahyp="http://schemas.microsoft.com/office/drawing/2018/hyperlinkcolor" val="tx"/>
                    </a:ext>
                  </a:extLst>
                </a:hlinkClick>
              </a:rPr>
              <a:t>β-</a:t>
            </a:r>
            <a:r>
              <a:rPr lang="en-US" sz="2800" b="1" i="0" strike="noStrike" dirty="0">
                <a:solidFill>
                  <a:srgbClr val="FF0000"/>
                </a:solidFill>
                <a:effectLst/>
                <a:latin typeface="Times New Roman" panose="02020603050405020304" pitchFamily="18" charset="0"/>
                <a:cs typeface="Times New Roman" panose="02020603050405020304" pitchFamily="18" charset="0"/>
                <a:hlinkClick r:id="rId7" tooltip="Congenital adrenal hyperplasia due to 3β-hydroxysteroid dehydrogenase deficiency">
                  <a:extLst>
                    <a:ext uri="{A12FA001-AC4F-418D-AE19-62706E023703}">
                      <ahyp:hlinkClr xmlns:ahyp="http://schemas.microsoft.com/office/drawing/2018/hyperlinkcolor" val="tx"/>
                    </a:ext>
                  </a:extLst>
                </a:hlinkClick>
              </a:rPr>
              <a:t>Hydroxysteroid dehydrogenase 2 deficiency</a:t>
            </a:r>
            <a:r>
              <a:rPr lang="en-US" sz="2800" b="1" i="0" strike="noStrike" dirty="0">
                <a:solidFill>
                  <a:srgbClr val="FF0000"/>
                </a:solidFill>
                <a:effectLst/>
                <a:latin typeface="Times New Roman" panose="02020603050405020304" pitchFamily="18" charset="0"/>
                <a:cs typeface="Times New Roman" panose="02020603050405020304" pitchFamily="18" charset="0"/>
              </a:rPr>
              <a:t>: </a:t>
            </a:r>
            <a:r>
              <a:rPr lang="en-US" sz="2800" b="0" i="0" strike="noStrike" dirty="0">
                <a:effectLst/>
                <a:latin typeface="Times New Roman" panose="02020603050405020304" pitchFamily="18" charset="0"/>
                <a:cs typeface="Times New Roman" panose="02020603050405020304" pitchFamily="18" charset="0"/>
              </a:rPr>
              <a:t>impairs progestogen  and androgen metabolism; prevents the synthesis of estrogens, glucocorticoids</a:t>
            </a:r>
            <a:r>
              <a:rPr lang="en-US" sz="2800" dirty="0">
                <a:latin typeface="Times New Roman" panose="02020603050405020304" pitchFamily="18" charset="0"/>
                <a:cs typeface="Times New Roman" panose="02020603050405020304" pitchFamily="18" charset="0"/>
              </a:rPr>
              <a:t> </a:t>
            </a:r>
            <a:r>
              <a:rPr lang="en-US" sz="2800" b="0" i="0" strike="noStrike" dirty="0">
                <a:effectLst/>
                <a:latin typeface="Times New Roman" panose="02020603050405020304" pitchFamily="18" charset="0"/>
                <a:cs typeface="Times New Roman" panose="02020603050405020304" pitchFamily="18" charset="0"/>
              </a:rPr>
              <a:t>, and mineralocorticoids ; causes androgen deficiency in males and androgen excess in females</a:t>
            </a:r>
          </a:p>
          <a:p>
            <a:pPr algn="l">
              <a:buFont typeface="Arial" panose="020B0604020202020204" pitchFamily="34" charset="0"/>
              <a:buChar char="•"/>
            </a:pPr>
            <a:r>
              <a:rPr lang="en-US" sz="2800" b="1" i="0" strike="noStrike" dirty="0">
                <a:solidFill>
                  <a:srgbClr val="FF0000"/>
                </a:solidFill>
                <a:effectLst/>
                <a:latin typeface="Times New Roman" panose="02020603050405020304" pitchFamily="18" charset="0"/>
                <a:cs typeface="Times New Roman" panose="02020603050405020304" pitchFamily="18" charset="0"/>
                <a:hlinkClick r:id="rId8" tooltip="Congenital adrenal hyperplasia due to 17α-hydroxylase deficiency">
                  <a:extLst>
                    <a:ext uri="{A12FA001-AC4F-418D-AE19-62706E023703}">
                      <ahyp:hlinkClr xmlns:ahyp="http://schemas.microsoft.com/office/drawing/2018/hyperlinkcolor" val="tx"/>
                    </a:ext>
                  </a:extLst>
                </a:hlinkClick>
              </a:rPr>
              <a:t>Combined 17</a:t>
            </a:r>
            <a:r>
              <a:rPr lang="el-GR" sz="2800" b="1" i="0" strike="noStrike" dirty="0">
                <a:solidFill>
                  <a:srgbClr val="FF0000"/>
                </a:solidFill>
                <a:effectLst/>
                <a:latin typeface="Times New Roman" panose="02020603050405020304" pitchFamily="18" charset="0"/>
                <a:cs typeface="Times New Roman" panose="02020603050405020304" pitchFamily="18" charset="0"/>
                <a:hlinkClick r:id="rId8" tooltip="Congenital adrenal hyperplasia due to 17α-hydroxylase deficiency">
                  <a:extLst>
                    <a:ext uri="{A12FA001-AC4F-418D-AE19-62706E023703}">
                      <ahyp:hlinkClr xmlns:ahyp="http://schemas.microsoft.com/office/drawing/2018/hyperlinkcolor" val="tx"/>
                    </a:ext>
                  </a:extLst>
                </a:hlinkClick>
              </a:rPr>
              <a:t>α-</a:t>
            </a:r>
            <a:r>
              <a:rPr lang="en-US" sz="2800" b="1" i="0" strike="noStrike" dirty="0">
                <a:solidFill>
                  <a:srgbClr val="FF0000"/>
                </a:solidFill>
                <a:effectLst/>
                <a:latin typeface="Times New Roman" panose="02020603050405020304" pitchFamily="18" charset="0"/>
                <a:cs typeface="Times New Roman" panose="02020603050405020304" pitchFamily="18" charset="0"/>
                <a:hlinkClick r:id="rId8" tooltip="Congenital adrenal hyperplasia due to 17α-hydroxylase deficiency">
                  <a:extLst>
                    <a:ext uri="{A12FA001-AC4F-418D-AE19-62706E023703}">
                      <ahyp:hlinkClr xmlns:ahyp="http://schemas.microsoft.com/office/drawing/2018/hyperlinkcolor" val="tx"/>
                    </a:ext>
                  </a:extLst>
                </a:hlinkClick>
              </a:rPr>
              <a:t>hydroxylase/17,20-lyase deficiency</a:t>
            </a:r>
            <a:r>
              <a:rPr lang="en-US" sz="2800" b="0" i="0" strike="noStrike" dirty="0">
                <a:effectLst/>
                <a:latin typeface="Times New Roman" panose="02020603050405020304" pitchFamily="18" charset="0"/>
                <a:cs typeface="Times New Roman" panose="02020603050405020304" pitchFamily="18" charset="0"/>
              </a:rPr>
              <a:t>: impairs progestogen metabolism; prevents androgen, estrogen, and glucocorticoid synthesis; causes mineralocorticoid excess</a:t>
            </a:r>
          </a:p>
          <a:p>
            <a:pPr algn="l">
              <a:buFont typeface="Arial" panose="020B0604020202020204" pitchFamily="34" charset="0"/>
              <a:buChar char="•"/>
            </a:pPr>
            <a:r>
              <a:rPr lang="en-US" sz="2800" b="1" i="0" strike="noStrike" dirty="0">
                <a:solidFill>
                  <a:srgbClr val="FF0000"/>
                </a:solidFill>
                <a:effectLst/>
                <a:latin typeface="Times New Roman" panose="02020603050405020304" pitchFamily="18" charset="0"/>
                <a:cs typeface="Times New Roman" panose="02020603050405020304" pitchFamily="18" charset="0"/>
                <a:hlinkClick r:id="rId9" tooltip="Cytochrome P450 oxidoreductase deficiency">
                  <a:extLst>
                    <a:ext uri="{A12FA001-AC4F-418D-AE19-62706E023703}">
                      <ahyp:hlinkClr xmlns:ahyp="http://schemas.microsoft.com/office/drawing/2018/hyperlinkcolor" val="tx"/>
                    </a:ext>
                  </a:extLst>
                </a:hlinkClick>
              </a:rPr>
              <a:t>Cytochrome P450 oxidoreductase deficiency</a:t>
            </a:r>
            <a:r>
              <a:rPr lang="en-US" sz="2800" b="0" i="0" strike="noStrike" dirty="0">
                <a:effectLst/>
                <a:latin typeface="Times New Roman" panose="02020603050405020304" pitchFamily="18" charset="0"/>
                <a:cs typeface="Times New Roman" panose="02020603050405020304" pitchFamily="18" charset="0"/>
              </a:rPr>
              <a:t>: prevents production of numerous but not all sex steroids , as well as other metabolic reactions.</a:t>
            </a:r>
          </a:p>
        </p:txBody>
      </p:sp>
    </p:spTree>
    <p:extLst>
      <p:ext uri="{BB962C8B-B14F-4D97-AF65-F5344CB8AC3E}">
        <p14:creationId xmlns:p14="http://schemas.microsoft.com/office/powerpoint/2010/main" val="3091770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EFF0EC-3D3B-7F49-AA45-4713D44B2C7D}"/>
              </a:ext>
            </a:extLst>
          </p:cNvPr>
          <p:cNvSpPr txBox="1"/>
          <p:nvPr/>
        </p:nvSpPr>
        <p:spPr>
          <a:xfrm>
            <a:off x="148856" y="169591"/>
            <a:ext cx="11897832" cy="5693866"/>
          </a:xfrm>
          <a:prstGeom prst="rect">
            <a:avLst/>
          </a:prstGeom>
          <a:noFill/>
        </p:spPr>
        <p:txBody>
          <a:bodyPr wrap="square">
            <a:spAutoFit/>
          </a:bodyPr>
          <a:lstStyle/>
          <a:p>
            <a:pPr algn="l"/>
            <a:r>
              <a:rPr lang="en-US" sz="2800" b="1" i="0" strike="noStrike" dirty="0">
                <a:effectLst/>
                <a:latin typeface="Times New Roman" panose="02020603050405020304" pitchFamily="18" charset="0"/>
                <a:cs typeface="Times New Roman" panose="02020603050405020304" pitchFamily="18" charset="0"/>
              </a:rPr>
              <a:t>Androgen- and estrogen-specific</a:t>
            </a:r>
          </a:p>
          <a:p>
            <a:pPr algn="l">
              <a:buFont typeface="Arial" panose="020B0604020202020204" pitchFamily="34" charset="0"/>
              <a:buChar char="•"/>
            </a:pPr>
            <a:r>
              <a:rPr lang="en-US" sz="2800" b="1" i="0" strike="noStrike" dirty="0">
                <a:solidFill>
                  <a:srgbClr val="FF0000"/>
                </a:solidFill>
                <a:effectLst/>
                <a:latin typeface="Times New Roman" panose="02020603050405020304" pitchFamily="18" charset="0"/>
                <a:cs typeface="Times New Roman" panose="02020603050405020304" pitchFamily="18" charset="0"/>
                <a:hlinkClick r:id="rId2" tooltip="Isolated 17,20-lyase deficiency">
                  <a:extLst>
                    <a:ext uri="{A12FA001-AC4F-418D-AE19-62706E023703}">
                      <ahyp:hlinkClr xmlns:ahyp="http://schemas.microsoft.com/office/drawing/2018/hyperlinkcolor" val="tx"/>
                    </a:ext>
                  </a:extLst>
                </a:hlinkClick>
              </a:rPr>
              <a:t>Isolated 17,20-lyase deficiency</a:t>
            </a:r>
            <a:r>
              <a:rPr lang="en-US" sz="2800" b="0" i="0" strike="noStrike" dirty="0">
                <a:effectLst/>
                <a:latin typeface="Times New Roman" panose="02020603050405020304" pitchFamily="18" charset="0"/>
                <a:cs typeface="Times New Roman" panose="02020603050405020304" pitchFamily="18" charset="0"/>
              </a:rPr>
              <a:t>: prevents androgen and estrogen synthesis.</a:t>
            </a:r>
          </a:p>
          <a:p>
            <a:pPr marL="742950" lvl="1" indent="-285750" algn="l">
              <a:buFont typeface="Arial" panose="020B0604020202020204" pitchFamily="34" charset="0"/>
              <a:buChar char="•"/>
            </a:pPr>
            <a:r>
              <a:rPr lang="en-US" sz="2800" b="1" dirty="0">
                <a:solidFill>
                  <a:srgbClr val="FF0000"/>
                </a:solidFill>
                <a:latin typeface="Times New Roman" panose="02020603050405020304" pitchFamily="18" charset="0"/>
                <a:cs typeface="Times New Roman" panose="02020603050405020304" pitchFamily="18" charset="0"/>
                <a:hlinkClick r:id="rId3" tooltip="Cytochrome b5 deficiency">
                  <a:extLst>
                    <a:ext uri="{A12FA001-AC4F-418D-AE19-62706E023703}">
                      <ahyp:hlinkClr xmlns:ahyp="http://schemas.microsoft.com/office/drawing/2018/hyperlinkcolor" val="tx"/>
                    </a:ext>
                  </a:extLst>
                </a:hlinkClick>
              </a:rPr>
              <a:t>  </a:t>
            </a:r>
            <a:r>
              <a:rPr lang="en-US" sz="2800" b="1" i="0" strike="noStrike" dirty="0">
                <a:solidFill>
                  <a:srgbClr val="FF0000"/>
                </a:solidFill>
                <a:effectLst/>
                <a:latin typeface="Times New Roman" panose="02020603050405020304" pitchFamily="18" charset="0"/>
                <a:cs typeface="Times New Roman" panose="02020603050405020304" pitchFamily="18" charset="0"/>
                <a:hlinkClick r:id="rId3" tooltip="Cytochrome b5 deficiency">
                  <a:extLst>
                    <a:ext uri="{A12FA001-AC4F-418D-AE19-62706E023703}">
                      <ahyp:hlinkClr xmlns:ahyp="http://schemas.microsoft.com/office/drawing/2018/hyperlinkcolor" val="tx"/>
                    </a:ext>
                  </a:extLst>
                </a:hlinkClick>
              </a:rPr>
              <a:t>Cytochrome b</a:t>
            </a:r>
            <a:r>
              <a:rPr lang="en-US" sz="2800" b="1" i="0" strike="noStrike" baseline="-25000" dirty="0">
                <a:solidFill>
                  <a:srgbClr val="FF0000"/>
                </a:solidFill>
                <a:effectLst/>
                <a:latin typeface="Times New Roman" panose="02020603050405020304" pitchFamily="18" charset="0"/>
                <a:cs typeface="Times New Roman" panose="02020603050405020304" pitchFamily="18" charset="0"/>
                <a:hlinkClick r:id="rId3" tooltip="Cytochrome b5 deficiency">
                  <a:extLst>
                    <a:ext uri="{A12FA001-AC4F-418D-AE19-62706E023703}">
                      <ahyp:hlinkClr xmlns:ahyp="http://schemas.microsoft.com/office/drawing/2018/hyperlinkcolor" val="tx"/>
                    </a:ext>
                  </a:extLst>
                </a:hlinkClick>
              </a:rPr>
              <a:t>5</a:t>
            </a:r>
            <a:r>
              <a:rPr lang="en-US" sz="2800" b="1" i="0" strike="noStrike" dirty="0">
                <a:solidFill>
                  <a:srgbClr val="FF0000"/>
                </a:solidFill>
                <a:effectLst/>
                <a:latin typeface="Times New Roman" panose="02020603050405020304" pitchFamily="18" charset="0"/>
                <a:cs typeface="Times New Roman" panose="02020603050405020304" pitchFamily="18" charset="0"/>
                <a:hlinkClick r:id="rId3" tooltip="Cytochrome b5 deficiency">
                  <a:extLst>
                    <a:ext uri="{A12FA001-AC4F-418D-AE19-62706E023703}">
                      <ahyp:hlinkClr xmlns:ahyp="http://schemas.microsoft.com/office/drawing/2018/hyperlinkcolor" val="tx"/>
                    </a:ext>
                  </a:extLst>
                </a:hlinkClick>
              </a:rPr>
              <a:t> deficiency</a:t>
            </a:r>
            <a:r>
              <a:rPr lang="en-US" sz="2800" b="1" i="0" strike="noStrike" dirty="0">
                <a:solidFill>
                  <a:srgbClr val="FF0000"/>
                </a:solidFill>
                <a:effectLst/>
                <a:latin typeface="Times New Roman" panose="02020603050405020304" pitchFamily="18" charset="0"/>
                <a:cs typeface="Times New Roman" panose="02020603050405020304" pitchFamily="18" charset="0"/>
              </a:rPr>
              <a:t>: </a:t>
            </a:r>
            <a:r>
              <a:rPr lang="en-US" sz="2800" b="0" i="0" strike="noStrike" dirty="0">
                <a:effectLst/>
                <a:latin typeface="Times New Roman" panose="02020603050405020304" pitchFamily="18" charset="0"/>
                <a:cs typeface="Times New Roman" panose="02020603050405020304" pitchFamily="18" charset="0"/>
              </a:rPr>
              <a:t>subtype of isolated 17,20-lyase deficiency; additionally results in elevated </a:t>
            </a:r>
            <a:r>
              <a:rPr lang="en-US" sz="2800" b="0" i="0" strike="noStrike" dirty="0">
                <a:effectLst/>
                <a:latin typeface="Times New Roman" panose="02020603050405020304" pitchFamily="18" charset="0"/>
                <a:cs typeface="Times New Roman" panose="02020603050405020304" pitchFamily="18" charset="0"/>
                <a:hlinkClick r:id="rId4" tooltip="Methemoglobin">
                  <a:extLst>
                    <a:ext uri="{A12FA001-AC4F-418D-AE19-62706E023703}">
                      <ahyp:hlinkClr xmlns:ahyp="http://schemas.microsoft.com/office/drawing/2018/hyperlinkcolor" val="tx"/>
                    </a:ext>
                  </a:extLst>
                </a:hlinkClick>
              </a:rPr>
              <a:t>methemoglobin</a:t>
            </a:r>
            <a:r>
              <a:rPr lang="en-US" sz="2800" b="0" i="0" strike="noStrike" dirty="0">
                <a:effectLst/>
                <a:latin typeface="Times New Roman" panose="02020603050405020304" pitchFamily="18" charset="0"/>
                <a:cs typeface="Times New Roman" panose="02020603050405020304" pitchFamily="18" charset="0"/>
              </a:rPr>
              <a:t> and/or </a:t>
            </a:r>
            <a:r>
              <a:rPr lang="en-US" sz="2800" b="0" i="0" strike="noStrike" dirty="0">
                <a:effectLst/>
                <a:latin typeface="Times New Roman" panose="02020603050405020304" pitchFamily="18" charset="0"/>
                <a:cs typeface="Times New Roman" panose="02020603050405020304" pitchFamily="18" charset="0"/>
                <a:hlinkClick r:id="rId5" tooltip="Methemoglobinemia">
                  <a:extLst>
                    <a:ext uri="{A12FA001-AC4F-418D-AE19-62706E023703}">
                      <ahyp:hlinkClr xmlns:ahyp="http://schemas.microsoft.com/office/drawing/2018/hyperlinkcolor" val="tx"/>
                    </a:ext>
                  </a:extLst>
                </a:hlinkClick>
              </a:rPr>
              <a:t>methemoglobinemia</a:t>
            </a:r>
            <a:endParaRPr lang="en-US" sz="2800" b="0" i="0" strike="noStrike" dirty="0">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800" b="1" i="0" strike="noStrike" dirty="0">
                <a:solidFill>
                  <a:srgbClr val="FF0000"/>
                </a:solidFill>
                <a:effectLst/>
                <a:latin typeface="Times New Roman" panose="02020603050405020304" pitchFamily="18" charset="0"/>
                <a:cs typeface="Times New Roman" panose="02020603050405020304" pitchFamily="18" charset="0"/>
                <a:hlinkClick r:id="rId6" tooltip="17β-Hydroxysteroid dehydrogenase 3 deficiency">
                  <a:extLst>
                    <a:ext uri="{A12FA001-AC4F-418D-AE19-62706E023703}">
                      <ahyp:hlinkClr xmlns:ahyp="http://schemas.microsoft.com/office/drawing/2018/hyperlinkcolor" val="tx"/>
                    </a:ext>
                  </a:extLst>
                </a:hlinkClick>
              </a:rPr>
              <a:t>17</a:t>
            </a:r>
            <a:r>
              <a:rPr lang="el-GR" sz="2800" b="1" i="0" strike="noStrike" dirty="0">
                <a:solidFill>
                  <a:srgbClr val="FF0000"/>
                </a:solidFill>
                <a:effectLst/>
                <a:latin typeface="Times New Roman" panose="02020603050405020304" pitchFamily="18" charset="0"/>
                <a:cs typeface="Times New Roman" panose="02020603050405020304" pitchFamily="18" charset="0"/>
                <a:hlinkClick r:id="rId6" tooltip="17β-Hydroxysteroid dehydrogenase 3 deficiency">
                  <a:extLst>
                    <a:ext uri="{A12FA001-AC4F-418D-AE19-62706E023703}">
                      <ahyp:hlinkClr xmlns:ahyp="http://schemas.microsoft.com/office/drawing/2018/hyperlinkcolor" val="tx"/>
                    </a:ext>
                  </a:extLst>
                </a:hlinkClick>
              </a:rPr>
              <a:t>β-</a:t>
            </a:r>
            <a:r>
              <a:rPr lang="en-US" sz="2800" b="1" i="0" strike="noStrike" dirty="0">
                <a:solidFill>
                  <a:srgbClr val="FF0000"/>
                </a:solidFill>
                <a:effectLst/>
                <a:latin typeface="Times New Roman" panose="02020603050405020304" pitchFamily="18" charset="0"/>
                <a:cs typeface="Times New Roman" panose="02020603050405020304" pitchFamily="18" charset="0"/>
                <a:hlinkClick r:id="rId6" tooltip="17β-Hydroxysteroid dehydrogenase 3 deficiency">
                  <a:extLst>
                    <a:ext uri="{A12FA001-AC4F-418D-AE19-62706E023703}">
                      <ahyp:hlinkClr xmlns:ahyp="http://schemas.microsoft.com/office/drawing/2018/hyperlinkcolor" val="tx"/>
                    </a:ext>
                  </a:extLst>
                </a:hlinkClick>
              </a:rPr>
              <a:t>Hydroxysteroid dehydrogenase 3 deficiency</a:t>
            </a:r>
            <a:r>
              <a:rPr lang="en-US" sz="2800" b="1" i="0" strike="noStrike" dirty="0">
                <a:solidFill>
                  <a:srgbClr val="FF0000"/>
                </a:solidFill>
                <a:effectLst/>
                <a:latin typeface="Times New Roman" panose="02020603050405020304" pitchFamily="18" charset="0"/>
                <a:cs typeface="Times New Roman" panose="02020603050405020304" pitchFamily="18" charset="0"/>
              </a:rPr>
              <a:t>: </a:t>
            </a:r>
            <a:r>
              <a:rPr lang="en-US" sz="2800" b="0" i="0" strike="noStrike" dirty="0">
                <a:effectLst/>
                <a:latin typeface="Times New Roman" panose="02020603050405020304" pitchFamily="18" charset="0"/>
                <a:cs typeface="Times New Roman" panose="02020603050405020304" pitchFamily="18" charset="0"/>
              </a:rPr>
              <a:t>impairs androgen and estrogen metabolism; results in androgen deficiency in males and androgen excess and estrogen deficiency in females</a:t>
            </a:r>
          </a:p>
          <a:p>
            <a:pPr algn="l">
              <a:buFont typeface="Arial" panose="020B0604020202020204" pitchFamily="34" charset="0"/>
              <a:buChar char="•"/>
            </a:pPr>
            <a:r>
              <a:rPr lang="en-US" sz="2800" b="1" i="0" strike="noStrike" dirty="0">
                <a:solidFill>
                  <a:srgbClr val="FF0000"/>
                </a:solidFill>
                <a:effectLst/>
                <a:latin typeface="Times New Roman" panose="02020603050405020304" pitchFamily="18" charset="0"/>
                <a:cs typeface="Times New Roman" panose="02020603050405020304" pitchFamily="18" charset="0"/>
                <a:hlinkClick r:id="rId7" tooltip="5α-Reductase 2 deficiency">
                  <a:extLst>
                    <a:ext uri="{A12FA001-AC4F-418D-AE19-62706E023703}">
                      <ahyp:hlinkClr xmlns:ahyp="http://schemas.microsoft.com/office/drawing/2018/hyperlinkcolor" val="tx"/>
                    </a:ext>
                  </a:extLst>
                </a:hlinkClick>
              </a:rPr>
              <a:t>5</a:t>
            </a:r>
            <a:r>
              <a:rPr lang="el-GR" sz="2800" b="1" i="0" strike="noStrike" dirty="0">
                <a:solidFill>
                  <a:srgbClr val="FF0000"/>
                </a:solidFill>
                <a:effectLst/>
                <a:latin typeface="Times New Roman" panose="02020603050405020304" pitchFamily="18" charset="0"/>
                <a:cs typeface="Times New Roman" panose="02020603050405020304" pitchFamily="18" charset="0"/>
                <a:hlinkClick r:id="rId7" tooltip="5α-Reductase 2 deficiency">
                  <a:extLst>
                    <a:ext uri="{A12FA001-AC4F-418D-AE19-62706E023703}">
                      <ahyp:hlinkClr xmlns:ahyp="http://schemas.microsoft.com/office/drawing/2018/hyperlinkcolor" val="tx"/>
                    </a:ext>
                  </a:extLst>
                </a:hlinkClick>
              </a:rPr>
              <a:t>α-</a:t>
            </a:r>
            <a:r>
              <a:rPr lang="en-US" sz="2800" b="1" i="0" strike="noStrike" dirty="0">
                <a:solidFill>
                  <a:srgbClr val="FF0000"/>
                </a:solidFill>
                <a:effectLst/>
                <a:latin typeface="Times New Roman" panose="02020603050405020304" pitchFamily="18" charset="0"/>
                <a:cs typeface="Times New Roman" panose="02020603050405020304" pitchFamily="18" charset="0"/>
                <a:hlinkClick r:id="rId7" tooltip="5α-Reductase 2 deficiency">
                  <a:extLst>
                    <a:ext uri="{A12FA001-AC4F-418D-AE19-62706E023703}">
                      <ahyp:hlinkClr xmlns:ahyp="http://schemas.microsoft.com/office/drawing/2018/hyperlinkcolor" val="tx"/>
                    </a:ext>
                  </a:extLst>
                </a:hlinkClick>
              </a:rPr>
              <a:t>Reductase 2 deficiency</a:t>
            </a:r>
            <a:r>
              <a:rPr lang="en-US" sz="2800" b="1" i="0" strike="noStrike" dirty="0">
                <a:solidFill>
                  <a:srgbClr val="FF0000"/>
                </a:solidFill>
                <a:effectLst/>
                <a:latin typeface="Times New Roman" panose="02020603050405020304" pitchFamily="18" charset="0"/>
                <a:cs typeface="Times New Roman" panose="02020603050405020304" pitchFamily="18" charset="0"/>
              </a:rPr>
              <a:t>: </a:t>
            </a:r>
            <a:r>
              <a:rPr lang="en-US" sz="2800" b="0" i="0" strike="noStrike" dirty="0">
                <a:effectLst/>
                <a:latin typeface="Times New Roman" panose="02020603050405020304" pitchFamily="18" charset="0"/>
                <a:cs typeface="Times New Roman" panose="02020603050405020304" pitchFamily="18" charset="0"/>
              </a:rPr>
              <a:t>prevents the conversion of </a:t>
            </a:r>
            <a:r>
              <a:rPr lang="en-US" sz="2800" b="0" i="0" strike="noStrike" dirty="0">
                <a:effectLst/>
                <a:latin typeface="Times New Roman" panose="02020603050405020304" pitchFamily="18" charset="0"/>
                <a:cs typeface="Times New Roman" panose="02020603050405020304" pitchFamily="18" charset="0"/>
                <a:hlinkClick r:id="rId8" tooltip="Testosterone">
                  <a:extLst>
                    <a:ext uri="{A12FA001-AC4F-418D-AE19-62706E023703}">
                      <ahyp:hlinkClr xmlns:ahyp="http://schemas.microsoft.com/office/drawing/2018/hyperlinkcolor" val="tx"/>
                    </a:ext>
                  </a:extLst>
                </a:hlinkClick>
              </a:rPr>
              <a:t>testosterone</a:t>
            </a:r>
            <a:r>
              <a:rPr lang="en-US" sz="2800" b="0" i="0" strike="noStrike" dirty="0">
                <a:effectLst/>
                <a:latin typeface="Times New Roman" panose="02020603050405020304" pitchFamily="18" charset="0"/>
                <a:cs typeface="Times New Roman" panose="02020603050405020304" pitchFamily="18" charset="0"/>
              </a:rPr>
              <a:t> to </a:t>
            </a:r>
            <a:r>
              <a:rPr lang="en-US" sz="2800" b="0" i="0" strike="noStrike" dirty="0">
                <a:effectLst/>
                <a:latin typeface="Times New Roman" panose="02020603050405020304" pitchFamily="18" charset="0"/>
                <a:cs typeface="Times New Roman" panose="02020603050405020304" pitchFamily="18" charset="0"/>
                <a:hlinkClick r:id="rId9" tooltip="Dihydrotestosterone">
                  <a:extLst>
                    <a:ext uri="{A12FA001-AC4F-418D-AE19-62706E023703}">
                      <ahyp:hlinkClr xmlns:ahyp="http://schemas.microsoft.com/office/drawing/2018/hyperlinkcolor" val="tx"/>
                    </a:ext>
                  </a:extLst>
                </a:hlinkClick>
              </a:rPr>
              <a:t>dihydrotestosterone</a:t>
            </a:r>
            <a:r>
              <a:rPr lang="en-US" sz="2800" b="0" i="0" strike="noStrike" dirty="0">
                <a:effectLst/>
                <a:latin typeface="Times New Roman" panose="02020603050405020304" pitchFamily="18" charset="0"/>
                <a:cs typeface="Times New Roman" panose="02020603050405020304" pitchFamily="18" charset="0"/>
              </a:rPr>
              <a:t>; causes androgen deficiency in males</a:t>
            </a:r>
          </a:p>
          <a:p>
            <a:pPr algn="l">
              <a:buFont typeface="Arial" panose="020B0604020202020204" pitchFamily="34" charset="0"/>
              <a:buChar char="•"/>
            </a:pPr>
            <a:r>
              <a:rPr lang="en-US" sz="2800" b="0" i="0" strike="noStrike" dirty="0">
                <a:effectLst/>
                <a:latin typeface="Times New Roman" panose="02020603050405020304" pitchFamily="18" charset="0"/>
                <a:cs typeface="Times New Roman" panose="02020603050405020304" pitchFamily="18" charset="0"/>
                <a:hlinkClick r:id="rId10" tooltip="Aromatase deficiency">
                  <a:extLst>
                    <a:ext uri="{A12FA001-AC4F-418D-AE19-62706E023703}">
                      <ahyp:hlinkClr xmlns:ahyp="http://schemas.microsoft.com/office/drawing/2018/hyperlinkcolor" val="tx"/>
                    </a:ext>
                  </a:extLst>
                </a:hlinkClick>
              </a:rPr>
              <a:t>Aromatase deficiency</a:t>
            </a:r>
            <a:r>
              <a:rPr lang="en-US" sz="2800" b="0" i="0" strike="noStrike" dirty="0">
                <a:effectLst/>
                <a:latin typeface="Times New Roman" panose="02020603050405020304" pitchFamily="18" charset="0"/>
                <a:cs typeface="Times New Roman" panose="02020603050405020304" pitchFamily="18" charset="0"/>
              </a:rPr>
              <a:t>: prevents estrogen synthesis; causes androgen excess in females</a:t>
            </a:r>
          </a:p>
          <a:p>
            <a:pPr algn="l">
              <a:buFont typeface="Arial" panose="020B0604020202020204" pitchFamily="34" charset="0"/>
              <a:buChar char="•"/>
            </a:pPr>
            <a:r>
              <a:rPr lang="en-US" sz="2800" b="1" i="0" strike="noStrike" dirty="0">
                <a:solidFill>
                  <a:srgbClr val="FF0000"/>
                </a:solidFill>
                <a:effectLst/>
                <a:latin typeface="Times New Roman" panose="02020603050405020304" pitchFamily="18" charset="0"/>
                <a:cs typeface="Times New Roman" panose="02020603050405020304" pitchFamily="18" charset="0"/>
                <a:hlinkClick r:id="rId11" tooltip="Aromatase excess syndrome">
                  <a:extLst>
                    <a:ext uri="{A12FA001-AC4F-418D-AE19-62706E023703}">
                      <ahyp:hlinkClr xmlns:ahyp="http://schemas.microsoft.com/office/drawing/2018/hyperlinkcolor" val="tx"/>
                    </a:ext>
                  </a:extLst>
                </a:hlinkClick>
              </a:rPr>
              <a:t>Aromatase excess</a:t>
            </a:r>
            <a:r>
              <a:rPr lang="en-US" sz="2800" b="1" i="0" strike="noStrike" dirty="0">
                <a:solidFill>
                  <a:srgbClr val="FF0000"/>
                </a:solidFill>
                <a:effectLst/>
                <a:latin typeface="Times New Roman" panose="02020603050405020304" pitchFamily="18" charset="0"/>
                <a:cs typeface="Times New Roman" panose="02020603050405020304" pitchFamily="18" charset="0"/>
              </a:rPr>
              <a:t>: </a:t>
            </a:r>
            <a:r>
              <a:rPr lang="en-US" sz="2800" b="0" i="0" strike="noStrike" dirty="0">
                <a:effectLst/>
                <a:latin typeface="Times New Roman" panose="02020603050405020304" pitchFamily="18" charset="0"/>
                <a:cs typeface="Times New Roman" panose="02020603050405020304" pitchFamily="18" charset="0"/>
              </a:rPr>
              <a:t>causes excessive conversion of androgens to estrogens; results in estrogen excess in both sexes and androgen deficiency in males.</a:t>
            </a:r>
            <a:endParaRPr lang="en-US" sz="2400" b="0" i="0" strike="noStrik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6857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17BFC7-2E57-F94C-9D3E-12FAE2258B35}"/>
              </a:ext>
            </a:extLst>
          </p:cNvPr>
          <p:cNvSpPr txBox="1"/>
          <p:nvPr/>
        </p:nvSpPr>
        <p:spPr>
          <a:xfrm>
            <a:off x="141768" y="0"/>
            <a:ext cx="11908464" cy="6986528"/>
          </a:xfrm>
          <a:prstGeom prst="rect">
            <a:avLst/>
          </a:prstGeom>
          <a:noFill/>
        </p:spPr>
        <p:txBody>
          <a:bodyPr wrap="square">
            <a:spAutoFit/>
          </a:bodyPr>
          <a:lstStyle/>
          <a:p>
            <a:pPr algn="l"/>
            <a:r>
              <a:rPr lang="en-US" sz="2800" b="1" i="0" u="none" strike="noStrike" dirty="0">
                <a:effectLst/>
                <a:latin typeface="Times New Roman" panose="02020603050405020304" pitchFamily="18" charset="0"/>
                <a:cs typeface="Times New Roman" panose="02020603050405020304" pitchFamily="18" charset="0"/>
              </a:rPr>
              <a:t>Glucocorticoid- and mineralocorticoid-specific</a:t>
            </a:r>
          </a:p>
          <a:p>
            <a:pPr algn="l">
              <a:buFont typeface="Arial" panose="020B0604020202020204" pitchFamily="34" charset="0"/>
              <a:buChar char="•"/>
            </a:pPr>
            <a:r>
              <a:rPr lang="en-US" sz="2800" b="1" i="0" u="none" strike="noStrike" dirty="0">
                <a:solidFill>
                  <a:srgbClr val="FF0000"/>
                </a:solidFill>
                <a:effectLst/>
                <a:latin typeface="Times New Roman" panose="02020603050405020304" pitchFamily="18" charset="0"/>
                <a:cs typeface="Times New Roman" panose="02020603050405020304" pitchFamily="18" charset="0"/>
                <a:hlinkClick r:id="rId2" tooltip="Congenital adrenal hyperplasia due to 21-hydroxylase deficiency">
                  <a:extLst>
                    <a:ext uri="{A12FA001-AC4F-418D-AE19-62706E023703}">
                      <ahyp:hlinkClr xmlns:ahyp="http://schemas.microsoft.com/office/drawing/2018/hyperlinkcolor" val="tx"/>
                    </a:ext>
                  </a:extLst>
                </a:hlinkClick>
              </a:rPr>
              <a:t>21-Hydroxylase deficiency</a:t>
            </a:r>
            <a:r>
              <a:rPr lang="en-US" sz="2800" b="1" i="0" u="none" strike="noStrike" dirty="0">
                <a:solidFill>
                  <a:srgbClr val="FF0000"/>
                </a:solidFill>
                <a:effectLst/>
                <a:latin typeface="Times New Roman" panose="02020603050405020304" pitchFamily="18" charset="0"/>
                <a:cs typeface="Times New Roman" panose="02020603050405020304" pitchFamily="18" charset="0"/>
              </a:rPr>
              <a:t>: </a:t>
            </a:r>
            <a:r>
              <a:rPr lang="en-US" sz="2800" b="0" i="0" u="none" strike="noStrike" dirty="0">
                <a:effectLst/>
                <a:latin typeface="Times New Roman" panose="02020603050405020304" pitchFamily="18" charset="0"/>
                <a:cs typeface="Times New Roman" panose="02020603050405020304" pitchFamily="18" charset="0"/>
              </a:rPr>
              <a:t>prevents glucocorticoid and mineralocorticoid synthesis; causes androgen excess in females</a:t>
            </a:r>
          </a:p>
          <a:p>
            <a:pPr algn="l">
              <a:buFont typeface="Arial" panose="020B0604020202020204" pitchFamily="34" charset="0"/>
              <a:buChar char="•"/>
            </a:pPr>
            <a:endParaRPr lang="en-US" sz="2800" b="0" i="0" u="none" strike="noStrike" dirty="0">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800" b="1" i="0" u="none" strike="noStrike" dirty="0">
                <a:solidFill>
                  <a:srgbClr val="FF0000"/>
                </a:solidFill>
                <a:effectLst/>
                <a:latin typeface="Times New Roman" panose="02020603050405020304" pitchFamily="18" charset="0"/>
                <a:cs typeface="Times New Roman" panose="02020603050405020304" pitchFamily="18" charset="0"/>
                <a:hlinkClick r:id="rId3" tooltip="Congenital adrenal hyperplasia due to 11β-hydroxylase deficiency">
                  <a:extLst>
                    <a:ext uri="{A12FA001-AC4F-418D-AE19-62706E023703}">
                      <ahyp:hlinkClr xmlns:ahyp="http://schemas.microsoft.com/office/drawing/2018/hyperlinkcolor" val="tx"/>
                    </a:ext>
                  </a:extLst>
                </a:hlinkClick>
              </a:rPr>
              <a:t>11</a:t>
            </a:r>
            <a:r>
              <a:rPr lang="el-GR" sz="2800" b="1" i="0" u="none" strike="noStrike" dirty="0">
                <a:solidFill>
                  <a:srgbClr val="FF0000"/>
                </a:solidFill>
                <a:effectLst/>
                <a:latin typeface="Times New Roman" panose="02020603050405020304" pitchFamily="18" charset="0"/>
                <a:cs typeface="Times New Roman" panose="02020603050405020304" pitchFamily="18" charset="0"/>
                <a:hlinkClick r:id="rId3" tooltip="Congenital adrenal hyperplasia due to 11β-hydroxylase deficiency">
                  <a:extLst>
                    <a:ext uri="{A12FA001-AC4F-418D-AE19-62706E023703}">
                      <ahyp:hlinkClr xmlns:ahyp="http://schemas.microsoft.com/office/drawing/2018/hyperlinkcolor" val="tx"/>
                    </a:ext>
                  </a:extLst>
                </a:hlinkClick>
              </a:rPr>
              <a:t>β-</a:t>
            </a:r>
            <a:r>
              <a:rPr lang="en-US" sz="2800" b="1" i="0" u="none" strike="noStrike" dirty="0">
                <a:solidFill>
                  <a:srgbClr val="FF0000"/>
                </a:solidFill>
                <a:effectLst/>
                <a:latin typeface="Times New Roman" panose="02020603050405020304" pitchFamily="18" charset="0"/>
                <a:cs typeface="Times New Roman" panose="02020603050405020304" pitchFamily="18" charset="0"/>
                <a:hlinkClick r:id="rId3" tooltip="Congenital adrenal hyperplasia due to 11β-hydroxylase deficiency">
                  <a:extLst>
                    <a:ext uri="{A12FA001-AC4F-418D-AE19-62706E023703}">
                      <ahyp:hlinkClr xmlns:ahyp="http://schemas.microsoft.com/office/drawing/2018/hyperlinkcolor" val="tx"/>
                    </a:ext>
                  </a:extLst>
                </a:hlinkClick>
              </a:rPr>
              <a:t>Hydroxylase 1 deficiency</a:t>
            </a:r>
            <a:r>
              <a:rPr lang="en-US" sz="2800" b="1" i="0" u="none" strike="noStrike" dirty="0">
                <a:solidFill>
                  <a:srgbClr val="FF0000"/>
                </a:solidFill>
                <a:effectLst/>
                <a:latin typeface="Times New Roman" panose="02020603050405020304" pitchFamily="18" charset="0"/>
                <a:cs typeface="Times New Roman" panose="02020603050405020304" pitchFamily="18" charset="0"/>
              </a:rPr>
              <a:t>: </a:t>
            </a:r>
            <a:r>
              <a:rPr lang="en-US" sz="2800" b="0" i="0" u="none" strike="noStrike" dirty="0">
                <a:effectLst/>
                <a:latin typeface="Times New Roman" panose="02020603050405020304" pitchFamily="18" charset="0"/>
                <a:cs typeface="Times New Roman" panose="02020603050405020304" pitchFamily="18" charset="0"/>
              </a:rPr>
              <a:t>impairs glucocorticoid and mineralocorticoid metabolism; causes glucocorticoid deficiency and mineralocorticoid excess as well as androgen excess in females</a:t>
            </a:r>
          </a:p>
          <a:p>
            <a:pPr algn="l">
              <a:buFont typeface="Arial" panose="020B0604020202020204" pitchFamily="34" charset="0"/>
              <a:buChar char="•"/>
            </a:pPr>
            <a:endParaRPr lang="en-US" sz="2800" b="0" i="0" u="none" strike="noStrike" dirty="0">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800" b="1" i="0" u="none" strike="noStrike" dirty="0">
                <a:solidFill>
                  <a:srgbClr val="FF0000"/>
                </a:solidFill>
                <a:effectLst/>
                <a:latin typeface="Times New Roman" panose="02020603050405020304" pitchFamily="18" charset="0"/>
                <a:cs typeface="Times New Roman" panose="02020603050405020304" pitchFamily="18" charset="0"/>
                <a:hlinkClick r:id="rId4" tooltip="Apparent mineralocorticoid excess syndrome">
                  <a:extLst>
                    <a:ext uri="{A12FA001-AC4F-418D-AE19-62706E023703}">
                      <ahyp:hlinkClr xmlns:ahyp="http://schemas.microsoft.com/office/drawing/2018/hyperlinkcolor" val="tx"/>
                    </a:ext>
                  </a:extLst>
                </a:hlinkClick>
              </a:rPr>
              <a:t>11</a:t>
            </a:r>
            <a:r>
              <a:rPr lang="el-GR" sz="2800" b="1" i="0" u="none" strike="noStrike" dirty="0">
                <a:solidFill>
                  <a:srgbClr val="FF0000"/>
                </a:solidFill>
                <a:effectLst/>
                <a:latin typeface="Times New Roman" panose="02020603050405020304" pitchFamily="18" charset="0"/>
                <a:cs typeface="Times New Roman" panose="02020603050405020304" pitchFamily="18" charset="0"/>
                <a:hlinkClick r:id="rId4" tooltip="Apparent mineralocorticoid excess syndrome">
                  <a:extLst>
                    <a:ext uri="{A12FA001-AC4F-418D-AE19-62706E023703}">
                      <ahyp:hlinkClr xmlns:ahyp="http://schemas.microsoft.com/office/drawing/2018/hyperlinkcolor" val="tx"/>
                    </a:ext>
                  </a:extLst>
                </a:hlinkClick>
              </a:rPr>
              <a:t>β-</a:t>
            </a:r>
            <a:r>
              <a:rPr lang="en-US" sz="2800" b="1" i="0" u="none" strike="noStrike" dirty="0">
                <a:solidFill>
                  <a:srgbClr val="FF0000"/>
                </a:solidFill>
                <a:effectLst/>
                <a:latin typeface="Times New Roman" panose="02020603050405020304" pitchFamily="18" charset="0"/>
                <a:cs typeface="Times New Roman" panose="02020603050405020304" pitchFamily="18" charset="0"/>
                <a:hlinkClick r:id="rId4" tooltip="Apparent mineralocorticoid excess syndrome">
                  <a:extLst>
                    <a:ext uri="{A12FA001-AC4F-418D-AE19-62706E023703}">
                      <ahyp:hlinkClr xmlns:ahyp="http://schemas.microsoft.com/office/drawing/2018/hyperlinkcolor" val="tx"/>
                    </a:ext>
                  </a:extLst>
                </a:hlinkClick>
              </a:rPr>
              <a:t>Hydroxylase 2 deficiency</a:t>
            </a:r>
            <a:r>
              <a:rPr lang="en-US" sz="2800" b="1" i="0" u="none" strike="noStrike" dirty="0">
                <a:solidFill>
                  <a:srgbClr val="FF0000"/>
                </a:solidFill>
                <a:effectLst/>
                <a:latin typeface="Times New Roman" panose="02020603050405020304" pitchFamily="18" charset="0"/>
                <a:cs typeface="Times New Roman" panose="02020603050405020304" pitchFamily="18" charset="0"/>
              </a:rPr>
              <a:t>: </a:t>
            </a:r>
            <a:r>
              <a:rPr lang="en-US" sz="2800" b="0" i="0" u="none" strike="noStrike" dirty="0">
                <a:effectLst/>
                <a:latin typeface="Times New Roman" panose="02020603050405020304" pitchFamily="18" charset="0"/>
                <a:cs typeface="Times New Roman" panose="02020603050405020304" pitchFamily="18" charset="0"/>
              </a:rPr>
              <a:t>impairs corticosteroid metabolism; results in excessive mineralocorticoid activity</a:t>
            </a:r>
          </a:p>
          <a:p>
            <a:pPr algn="l">
              <a:buFont typeface="Arial" panose="020B0604020202020204" pitchFamily="34" charset="0"/>
              <a:buChar char="•"/>
            </a:pPr>
            <a:endParaRPr lang="en-US" sz="2800" b="0" i="0" u="none" strike="noStrike" dirty="0">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800" b="1" i="0" u="none" strike="noStrike" dirty="0">
                <a:solidFill>
                  <a:srgbClr val="FF0000"/>
                </a:solidFill>
                <a:effectLst/>
                <a:latin typeface="Times New Roman" panose="02020603050405020304" pitchFamily="18" charset="0"/>
                <a:cs typeface="Times New Roman" panose="02020603050405020304" pitchFamily="18" charset="0"/>
                <a:hlinkClick r:id="rId5" tooltip="18-Hydroxylase deficiency">
                  <a:extLst>
                    <a:ext uri="{A12FA001-AC4F-418D-AE19-62706E023703}">
                      <ahyp:hlinkClr xmlns:ahyp="http://schemas.microsoft.com/office/drawing/2018/hyperlinkcolor" val="tx"/>
                    </a:ext>
                  </a:extLst>
                </a:hlinkClick>
              </a:rPr>
              <a:t>18-Hydroxylase deficiency</a:t>
            </a:r>
            <a:r>
              <a:rPr lang="en-US" sz="2800" b="1" i="0" u="none" strike="noStrike" dirty="0">
                <a:solidFill>
                  <a:srgbClr val="FF0000"/>
                </a:solidFill>
                <a:effectLst/>
                <a:latin typeface="Times New Roman" panose="02020603050405020304" pitchFamily="18" charset="0"/>
                <a:cs typeface="Times New Roman" panose="02020603050405020304" pitchFamily="18" charset="0"/>
              </a:rPr>
              <a:t>: </a:t>
            </a:r>
            <a:r>
              <a:rPr lang="en-US" sz="2800" b="0" i="0" u="none" strike="noStrike" dirty="0">
                <a:effectLst/>
                <a:latin typeface="Times New Roman" panose="02020603050405020304" pitchFamily="18" charset="0"/>
                <a:cs typeface="Times New Roman" panose="02020603050405020304" pitchFamily="18" charset="0"/>
              </a:rPr>
              <a:t>prevents mineralocorticoid synthesis; results in mineralocorticoid deficiency</a:t>
            </a:r>
          </a:p>
          <a:p>
            <a:pPr algn="l">
              <a:buFont typeface="Arial" panose="020B0604020202020204" pitchFamily="34" charset="0"/>
              <a:buChar char="•"/>
            </a:pPr>
            <a:endParaRPr lang="en-US" sz="2800" b="0" i="0" u="none" strike="noStrike" dirty="0">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800" b="1" i="0" u="none" strike="noStrike" dirty="0">
                <a:solidFill>
                  <a:srgbClr val="FF0000"/>
                </a:solidFill>
                <a:effectLst/>
                <a:latin typeface="Times New Roman" panose="02020603050405020304" pitchFamily="18" charset="0"/>
                <a:cs typeface="Times New Roman" panose="02020603050405020304" pitchFamily="18" charset="0"/>
                <a:hlinkClick r:id="rId6" tooltip="Glucocorticoid remediable aldosteronism">
                  <a:extLst>
                    <a:ext uri="{A12FA001-AC4F-418D-AE19-62706E023703}">
                      <ahyp:hlinkClr xmlns:ahyp="http://schemas.microsoft.com/office/drawing/2018/hyperlinkcolor" val="tx"/>
                    </a:ext>
                  </a:extLst>
                </a:hlinkClick>
              </a:rPr>
              <a:t>18-Hydroxylase overactivity</a:t>
            </a:r>
            <a:r>
              <a:rPr lang="en-US" sz="2800" b="1" i="0" u="none" strike="noStrike" dirty="0">
                <a:solidFill>
                  <a:srgbClr val="FF0000"/>
                </a:solidFill>
                <a:effectLst/>
                <a:latin typeface="Times New Roman" panose="02020603050405020304" pitchFamily="18" charset="0"/>
                <a:cs typeface="Times New Roman" panose="02020603050405020304" pitchFamily="18" charset="0"/>
              </a:rPr>
              <a:t>: </a:t>
            </a:r>
            <a:r>
              <a:rPr lang="en-US" sz="2800" b="0" i="0" u="none" strike="noStrike" dirty="0">
                <a:effectLst/>
                <a:latin typeface="Times New Roman" panose="02020603050405020304" pitchFamily="18" charset="0"/>
                <a:cs typeface="Times New Roman" panose="02020603050405020304" pitchFamily="18" charset="0"/>
              </a:rPr>
              <a:t>impairs mineralocorticoid metabolism; results in mineralocorticoid excess</a:t>
            </a:r>
          </a:p>
        </p:txBody>
      </p:sp>
    </p:spTree>
    <p:extLst>
      <p:ext uri="{BB962C8B-B14F-4D97-AF65-F5344CB8AC3E}">
        <p14:creationId xmlns:p14="http://schemas.microsoft.com/office/powerpoint/2010/main" val="1975724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D054326-5F33-014C-BBBD-1441F93AA5B4}"/>
              </a:ext>
            </a:extLst>
          </p:cNvPr>
          <p:cNvSpPr txBox="1"/>
          <p:nvPr/>
        </p:nvSpPr>
        <p:spPr>
          <a:xfrm>
            <a:off x="0" y="0"/>
            <a:ext cx="11908464" cy="6555641"/>
          </a:xfrm>
          <a:prstGeom prst="rect">
            <a:avLst/>
          </a:prstGeom>
          <a:noFill/>
        </p:spPr>
        <p:txBody>
          <a:bodyPr wrap="square">
            <a:spAutoFit/>
          </a:bodyPr>
          <a:lstStyle/>
          <a:p>
            <a:pPr algn="l"/>
            <a:r>
              <a:rPr lang="en-US" sz="2800" b="1" i="0" u="sng" strike="noStrike" dirty="0">
                <a:effectLst/>
                <a:latin typeface="Times New Roman" panose="02020603050405020304" pitchFamily="18" charset="0"/>
                <a:cs typeface="Times New Roman" panose="02020603050405020304" pitchFamily="18" charset="0"/>
              </a:rPr>
              <a:t>Miscellaneous</a:t>
            </a:r>
          </a:p>
          <a:p>
            <a:pPr algn="l"/>
            <a:endParaRPr lang="en-US" sz="2800" b="1" i="0" strike="noStrike" dirty="0">
              <a:effectLst/>
              <a:latin typeface="Times New Roman" panose="02020603050405020304" pitchFamily="18" charset="0"/>
              <a:cs typeface="Times New Roman" panose="02020603050405020304" pitchFamily="18" charset="0"/>
            </a:endParaRPr>
          </a:p>
          <a:p>
            <a:pPr algn="l"/>
            <a:r>
              <a:rPr lang="en-US" sz="2800" b="0" i="0" strike="noStrike" dirty="0">
                <a:effectLst/>
                <a:latin typeface="Times New Roman" panose="02020603050405020304" pitchFamily="18" charset="0"/>
                <a:cs typeface="Times New Roman" panose="02020603050405020304" pitchFamily="18" charset="0"/>
              </a:rPr>
              <a:t>In addition, several conditions of abnormal steroidogenesis due to genetic mutations in </a:t>
            </a:r>
            <a:r>
              <a:rPr lang="en-US" sz="2800" b="0" strike="noStrike" dirty="0">
                <a:effectLst/>
                <a:latin typeface="Times New Roman" panose="02020603050405020304" pitchFamily="18" charset="0"/>
                <a:cs typeface="Times New Roman" panose="02020603050405020304" pitchFamily="18" charset="0"/>
                <a:hlinkClick r:id="rId2" tooltip="Receptor (biochemistry)">
                  <a:extLst>
                    <a:ext uri="{A12FA001-AC4F-418D-AE19-62706E023703}">
                      <ahyp:hlinkClr xmlns:ahyp="http://schemas.microsoft.com/office/drawing/2018/hyperlinkcolor" val="tx"/>
                    </a:ext>
                  </a:extLst>
                </a:hlinkClick>
              </a:rPr>
              <a:t>receptors</a:t>
            </a:r>
            <a:r>
              <a:rPr lang="en-US" sz="2800" b="0" strike="noStrike" dirty="0">
                <a:effectLst/>
                <a:latin typeface="Times New Roman" panose="02020603050405020304" pitchFamily="18" charset="0"/>
                <a:cs typeface="Times New Roman" panose="02020603050405020304" pitchFamily="18" charset="0"/>
              </a:rPr>
              <a:t>, </a:t>
            </a:r>
            <a:r>
              <a:rPr lang="en-US" sz="2800" b="0" i="0" strike="noStrike" dirty="0">
                <a:effectLst/>
                <a:latin typeface="Times New Roman" panose="02020603050405020304" pitchFamily="18" charset="0"/>
                <a:cs typeface="Times New Roman" panose="02020603050405020304" pitchFamily="18" charset="0"/>
              </a:rPr>
              <a:t>as opposed to enzymes, also exist, including:</a:t>
            </a:r>
          </a:p>
          <a:p>
            <a:pPr algn="l"/>
            <a:r>
              <a:rPr lang="en-US" sz="2800" b="1" i="0" strike="noStrike" dirty="0">
                <a:solidFill>
                  <a:srgbClr val="FF0000"/>
                </a:solidFill>
                <a:effectLst/>
                <a:latin typeface="Times New Roman" panose="02020603050405020304" pitchFamily="18" charset="0"/>
                <a:cs typeface="Times New Roman" panose="02020603050405020304" pitchFamily="18" charset="0"/>
                <a:hlinkClick r:id="rId3" tooltip="Gonadotropin-releasing hormone insensitivity">
                  <a:extLst>
                    <a:ext uri="{A12FA001-AC4F-418D-AE19-62706E023703}">
                      <ahyp:hlinkClr xmlns:ahyp="http://schemas.microsoft.com/office/drawing/2018/hyperlinkcolor" val="tx"/>
                    </a:ext>
                  </a:extLst>
                </a:hlinkClick>
              </a:rPr>
              <a:t>Gonadotropin-releasing hormone (GnRH) insensitivity</a:t>
            </a:r>
            <a:r>
              <a:rPr lang="en-US" sz="2800" b="1" i="0" strike="noStrike" dirty="0">
                <a:solidFill>
                  <a:srgbClr val="FF0000"/>
                </a:solidFill>
                <a:effectLst/>
                <a:latin typeface="Times New Roman" panose="02020603050405020304" pitchFamily="18" charset="0"/>
                <a:cs typeface="Times New Roman" panose="02020603050405020304" pitchFamily="18" charset="0"/>
              </a:rPr>
              <a:t>: </a:t>
            </a:r>
            <a:r>
              <a:rPr lang="en-US" sz="2800" b="0" i="0" strike="noStrike" dirty="0">
                <a:effectLst/>
                <a:latin typeface="Times New Roman" panose="02020603050405020304" pitchFamily="18" charset="0"/>
                <a:cs typeface="Times New Roman" panose="02020603050405020304" pitchFamily="18" charset="0"/>
              </a:rPr>
              <a:t>prevents synthesis of sex steroids by the gonads in both sexes</a:t>
            </a:r>
          </a:p>
          <a:p>
            <a:pPr algn="l"/>
            <a:endParaRPr lang="en-US" sz="2800" b="0" i="0" strike="noStrike" dirty="0">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800" b="1" i="0" strike="noStrike" dirty="0">
                <a:solidFill>
                  <a:srgbClr val="FF0000"/>
                </a:solidFill>
                <a:effectLst/>
                <a:latin typeface="Times New Roman" panose="02020603050405020304" pitchFamily="18" charset="0"/>
                <a:cs typeface="Times New Roman" panose="02020603050405020304" pitchFamily="18" charset="0"/>
                <a:hlinkClick r:id="rId4" tooltip="Follicle-stimulating hormone insensitivity">
                  <a:extLst>
                    <a:ext uri="{A12FA001-AC4F-418D-AE19-62706E023703}">
                      <ahyp:hlinkClr xmlns:ahyp="http://schemas.microsoft.com/office/drawing/2018/hyperlinkcolor" val="tx"/>
                    </a:ext>
                  </a:extLst>
                </a:hlinkClick>
              </a:rPr>
              <a:t>Follicle-stimulating (FSH) hormone insensitivity</a:t>
            </a:r>
            <a:r>
              <a:rPr lang="en-US" sz="2800" b="1" i="0" strike="noStrike" dirty="0">
                <a:solidFill>
                  <a:srgbClr val="FF0000"/>
                </a:solidFill>
                <a:effectLst/>
                <a:latin typeface="Times New Roman" panose="02020603050405020304" pitchFamily="18" charset="0"/>
                <a:cs typeface="Times New Roman" panose="02020603050405020304" pitchFamily="18" charset="0"/>
              </a:rPr>
              <a:t>: </a:t>
            </a:r>
            <a:r>
              <a:rPr lang="en-US" sz="2800" b="0" i="0" strike="noStrike" dirty="0">
                <a:effectLst/>
                <a:latin typeface="Times New Roman" panose="02020603050405020304" pitchFamily="18" charset="0"/>
                <a:cs typeface="Times New Roman" panose="02020603050405020304" pitchFamily="18" charset="0"/>
              </a:rPr>
              <a:t>prevents synthesis of sex steroids by the gonads in females; merely causes problems with fertility in males</a:t>
            </a:r>
          </a:p>
          <a:p>
            <a:pPr algn="l">
              <a:buFont typeface="Arial" panose="020B0604020202020204" pitchFamily="34" charset="0"/>
              <a:buChar char="•"/>
            </a:pPr>
            <a:endParaRPr lang="en-US" sz="2800" b="0" i="0" strike="noStrike" dirty="0">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800" b="1" i="0" strike="noStrike" dirty="0">
                <a:solidFill>
                  <a:srgbClr val="FF0000"/>
                </a:solidFill>
                <a:effectLst/>
                <a:latin typeface="Times New Roman" panose="02020603050405020304" pitchFamily="18" charset="0"/>
                <a:cs typeface="Times New Roman" panose="02020603050405020304" pitchFamily="18" charset="0"/>
                <a:hlinkClick r:id="rId5" tooltip="Leydig cell hypoplasia">
                  <a:extLst>
                    <a:ext uri="{A12FA001-AC4F-418D-AE19-62706E023703}">
                      <ahyp:hlinkClr xmlns:ahyp="http://schemas.microsoft.com/office/drawing/2018/hyperlinkcolor" val="tx"/>
                    </a:ext>
                  </a:extLst>
                </a:hlinkClick>
              </a:rPr>
              <a:t>Luteinizing hormone (LH) insensitivity</a:t>
            </a:r>
            <a:r>
              <a:rPr lang="en-US" sz="2800" b="1" i="0" strike="noStrike" dirty="0">
                <a:solidFill>
                  <a:srgbClr val="FF0000"/>
                </a:solidFill>
                <a:effectLst/>
                <a:latin typeface="Times New Roman" panose="02020603050405020304" pitchFamily="18" charset="0"/>
                <a:cs typeface="Times New Roman" panose="02020603050405020304" pitchFamily="18" charset="0"/>
              </a:rPr>
              <a:t>: </a:t>
            </a:r>
            <a:r>
              <a:rPr lang="en-US" sz="2800" b="0" i="0" strike="noStrike" dirty="0">
                <a:effectLst/>
                <a:latin typeface="Times New Roman" panose="02020603050405020304" pitchFamily="18" charset="0"/>
                <a:cs typeface="Times New Roman" panose="02020603050405020304" pitchFamily="18" charset="0"/>
              </a:rPr>
              <a:t>prevents synthesis of sex steroids by the gonads in males; merely causes problems with fertility in females</a:t>
            </a:r>
          </a:p>
          <a:p>
            <a:pPr algn="l">
              <a:buFont typeface="Arial" panose="020B0604020202020204" pitchFamily="34" charset="0"/>
              <a:buChar char="•"/>
            </a:pPr>
            <a:endParaRPr lang="en-US" sz="2800" b="0" i="0" strike="noStrike" dirty="0">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800" b="1" i="0" strike="noStrike" dirty="0">
                <a:solidFill>
                  <a:srgbClr val="FF0000"/>
                </a:solidFill>
                <a:effectLst/>
                <a:latin typeface="Times New Roman" panose="02020603050405020304" pitchFamily="18" charset="0"/>
                <a:cs typeface="Times New Roman" panose="02020603050405020304" pitchFamily="18" charset="0"/>
                <a:hlinkClick r:id="rId6" tooltip="Familial male-limited precocious puberty">
                  <a:extLst>
                    <a:ext uri="{A12FA001-AC4F-418D-AE19-62706E023703}">
                      <ahyp:hlinkClr xmlns:ahyp="http://schemas.microsoft.com/office/drawing/2018/hyperlinkcolor" val="tx"/>
                    </a:ext>
                  </a:extLst>
                </a:hlinkClick>
              </a:rPr>
              <a:t>Luteinizing hormone (LH) oversensitivity</a:t>
            </a:r>
            <a:r>
              <a:rPr lang="en-US" sz="2800" b="1" i="0" strike="noStrike" dirty="0">
                <a:solidFill>
                  <a:srgbClr val="FF0000"/>
                </a:solidFill>
                <a:effectLst/>
                <a:latin typeface="Times New Roman" panose="02020603050405020304" pitchFamily="18" charset="0"/>
                <a:cs typeface="Times New Roman" panose="02020603050405020304" pitchFamily="18" charset="0"/>
              </a:rPr>
              <a:t>: </a:t>
            </a:r>
            <a:r>
              <a:rPr lang="en-US" sz="2800" b="0" i="0" strike="noStrike" dirty="0">
                <a:effectLst/>
                <a:latin typeface="Times New Roman" panose="02020603050405020304" pitchFamily="18" charset="0"/>
                <a:cs typeface="Times New Roman" panose="02020603050405020304" pitchFamily="18" charset="0"/>
              </a:rPr>
              <a:t>causes androgen excess in males, resulting in precocious puberty; females are asymptomatic</a:t>
            </a:r>
          </a:p>
        </p:txBody>
      </p:sp>
    </p:spTree>
    <p:extLst>
      <p:ext uri="{BB962C8B-B14F-4D97-AF65-F5344CB8AC3E}">
        <p14:creationId xmlns:p14="http://schemas.microsoft.com/office/powerpoint/2010/main" val="757749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17D63F-54C3-2E4F-8111-A54643A4CDFE}"/>
              </a:ext>
            </a:extLst>
          </p:cNvPr>
          <p:cNvSpPr txBox="1"/>
          <p:nvPr/>
        </p:nvSpPr>
        <p:spPr>
          <a:xfrm>
            <a:off x="0" y="137418"/>
            <a:ext cx="12057321" cy="1384995"/>
          </a:xfrm>
          <a:prstGeom prst="rect">
            <a:avLst/>
          </a:prstGeom>
          <a:noFill/>
        </p:spPr>
        <p:txBody>
          <a:bodyPr wrap="square">
            <a:spAutoFit/>
          </a:bodyPr>
          <a:lstStyle/>
          <a:p>
            <a:pPr algn="l"/>
            <a:r>
              <a:rPr lang="en-US" sz="2800" b="0" i="0" u="none" strike="noStrike" dirty="0">
                <a:solidFill>
                  <a:srgbClr val="111111"/>
                </a:solidFill>
                <a:effectLst/>
                <a:latin typeface="Times New Roman" panose="02020603050405020304" pitchFamily="18" charset="0"/>
                <a:cs typeface="Times New Roman" panose="02020603050405020304" pitchFamily="18" charset="0"/>
              </a:rPr>
              <a:t>A cholesterol precursor is cleaved to generate the progestins pregnenolone and progesterone. These hormones are essential precursors for all other steroid hormones. </a:t>
            </a:r>
          </a:p>
        </p:txBody>
      </p:sp>
      <p:pic>
        <p:nvPicPr>
          <p:cNvPr id="5124" name="Picture 4">
            <a:extLst>
              <a:ext uri="{FF2B5EF4-FFF2-40B4-BE49-F238E27FC236}">
                <a16:creationId xmlns:a16="http://schemas.microsoft.com/office/drawing/2014/main" id="{63136328-64FD-3741-943F-A0BB7E0AAB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9526" y="1522413"/>
            <a:ext cx="5805376" cy="5198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227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35B428-DB27-FD44-9E26-5665A48DEE0B}"/>
              </a:ext>
            </a:extLst>
          </p:cNvPr>
          <p:cNvSpPr txBox="1"/>
          <p:nvPr/>
        </p:nvSpPr>
        <p:spPr>
          <a:xfrm>
            <a:off x="247135" y="90268"/>
            <a:ext cx="11726562" cy="1815882"/>
          </a:xfrm>
          <a:prstGeom prst="rect">
            <a:avLst/>
          </a:prstGeom>
          <a:noFill/>
        </p:spPr>
        <p:txBody>
          <a:bodyPr wrap="square">
            <a:spAutoFit/>
          </a:bodyPr>
          <a:lstStyle/>
          <a:p>
            <a:pPr algn="l"/>
            <a:r>
              <a:rPr lang="en-US" sz="2800" b="1" i="0" u="none" strike="noStrike" dirty="0">
                <a:solidFill>
                  <a:srgbClr val="FF0000"/>
                </a:solidFill>
                <a:effectLst/>
                <a:latin typeface="Times New Roman" panose="02020603050405020304" pitchFamily="18" charset="0"/>
                <a:cs typeface="Times New Roman" panose="02020603050405020304" pitchFamily="18" charset="0"/>
              </a:rPr>
              <a:t>Cholesterol</a:t>
            </a:r>
            <a:r>
              <a:rPr lang="en-US" sz="2800" b="0" i="0" u="none" strike="noStrike" dirty="0">
                <a:solidFill>
                  <a:srgbClr val="111111"/>
                </a:solidFill>
                <a:effectLst/>
                <a:latin typeface="Times New Roman" panose="02020603050405020304" pitchFamily="18" charset="0"/>
                <a:cs typeface="Times New Roman" panose="02020603050405020304" pitchFamily="18" charset="0"/>
              </a:rPr>
              <a:t> is the </a:t>
            </a:r>
            <a:r>
              <a:rPr lang="en-US" sz="2800" b="1" i="0" u="none" strike="noStrike" dirty="0">
                <a:solidFill>
                  <a:srgbClr val="111111"/>
                </a:solidFill>
                <a:effectLst/>
                <a:latin typeface="Times New Roman" panose="02020603050405020304" pitchFamily="18" charset="0"/>
                <a:cs typeface="Times New Roman" panose="02020603050405020304" pitchFamily="18" charset="0"/>
              </a:rPr>
              <a:t>essential precursor for all steroid hormones</a:t>
            </a:r>
            <a:r>
              <a:rPr lang="en-US" sz="2800" b="0" i="0" u="none" strike="noStrike" dirty="0">
                <a:solidFill>
                  <a:srgbClr val="111111"/>
                </a:solidFill>
                <a:effectLst/>
                <a:latin typeface="Times New Roman" panose="02020603050405020304" pitchFamily="18" charset="0"/>
                <a:cs typeface="Times New Roman" panose="02020603050405020304" pitchFamily="18" charset="0"/>
              </a:rPr>
              <a:t>.</a:t>
            </a:r>
          </a:p>
          <a:p>
            <a:pPr algn="l"/>
            <a:r>
              <a:rPr lang="en-US" sz="2800" b="0" i="0" u="none" strike="noStrike" dirty="0">
                <a:solidFill>
                  <a:srgbClr val="111111"/>
                </a:solidFill>
                <a:effectLst/>
                <a:latin typeface="Times New Roman" panose="02020603050405020304" pitchFamily="18" charset="0"/>
                <a:cs typeface="Times New Roman" panose="02020603050405020304" pitchFamily="18" charset="0"/>
              </a:rPr>
              <a:t> </a:t>
            </a:r>
            <a:r>
              <a:rPr lang="en-US" sz="2800" b="1" i="0" u="none" strike="noStrike" dirty="0">
                <a:solidFill>
                  <a:srgbClr val="FF0000"/>
                </a:solidFill>
                <a:effectLst/>
                <a:latin typeface="Times New Roman" panose="02020603050405020304" pitchFamily="18" charset="0"/>
                <a:cs typeface="Times New Roman" panose="02020603050405020304" pitchFamily="18" charset="0"/>
              </a:rPr>
              <a:t>Progesterone</a:t>
            </a:r>
            <a:r>
              <a:rPr lang="en-US" sz="2800" b="0" i="0" u="none" strike="noStrike" dirty="0">
                <a:solidFill>
                  <a:srgbClr val="111111"/>
                </a:solidFill>
                <a:effectLst/>
                <a:latin typeface="Times New Roman" panose="02020603050405020304" pitchFamily="18" charset="0"/>
                <a:cs typeface="Times New Roman" panose="02020603050405020304" pitchFamily="18" charset="0"/>
              </a:rPr>
              <a:t> is the </a:t>
            </a:r>
            <a:r>
              <a:rPr lang="en-US" sz="2800" b="1" i="0" u="none" strike="noStrike" dirty="0">
                <a:solidFill>
                  <a:srgbClr val="111111"/>
                </a:solidFill>
                <a:effectLst/>
                <a:latin typeface="Times New Roman" panose="02020603050405020304" pitchFamily="18" charset="0"/>
                <a:cs typeface="Times New Roman" panose="02020603050405020304" pitchFamily="18" charset="0"/>
              </a:rPr>
              <a:t>metabolic precursor of other endogenous steroids </a:t>
            </a:r>
            <a:r>
              <a:rPr lang="en-US" sz="2800" b="0" i="0" u="none" strike="noStrike" dirty="0">
                <a:solidFill>
                  <a:srgbClr val="111111"/>
                </a:solidFill>
                <a:effectLst/>
                <a:latin typeface="Times New Roman" panose="02020603050405020304" pitchFamily="18" charset="0"/>
                <a:cs typeface="Times New Roman" panose="02020603050405020304" pitchFamily="18" charset="0"/>
              </a:rPr>
              <a:t>such as sex hormones (androgens and estrogens) and corticoids. The enzyme aromatase converts androgens in estrogens</a:t>
            </a:r>
          </a:p>
        </p:txBody>
      </p:sp>
      <p:pic>
        <p:nvPicPr>
          <p:cNvPr id="6146" name="Picture 2">
            <a:extLst>
              <a:ext uri="{FF2B5EF4-FFF2-40B4-BE49-F238E27FC236}">
                <a16:creationId xmlns:a16="http://schemas.microsoft.com/office/drawing/2014/main" id="{46594BB3-69E0-DA48-BFCD-896FD2881C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670" y="2589432"/>
            <a:ext cx="11559027" cy="417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824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iosynthesis of steroids hormone in Hindi Notes for msc Zoology - YouTube">
            <a:extLst>
              <a:ext uri="{FF2B5EF4-FFF2-40B4-BE49-F238E27FC236}">
                <a16:creationId xmlns:a16="http://schemas.microsoft.com/office/drawing/2014/main" id="{E0FF0675-0FBD-764F-ABB6-EA40141CF0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40241"/>
            <a:ext cx="10802678" cy="634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269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molecule&#10;&#10;Description automatically generated">
            <a:extLst>
              <a:ext uri="{FF2B5EF4-FFF2-40B4-BE49-F238E27FC236}">
                <a16:creationId xmlns:a16="http://schemas.microsoft.com/office/drawing/2014/main" id="{6174488D-782C-FE46-AFCF-FF83D084C67C}"/>
              </a:ext>
            </a:extLst>
          </p:cNvPr>
          <p:cNvPicPr>
            <a:picLocks noChangeAspect="1"/>
          </p:cNvPicPr>
          <p:nvPr/>
        </p:nvPicPr>
        <p:blipFill>
          <a:blip r:embed="rId2"/>
          <a:stretch>
            <a:fillRect/>
          </a:stretch>
        </p:blipFill>
        <p:spPr>
          <a:xfrm>
            <a:off x="5890437" y="297205"/>
            <a:ext cx="6081824" cy="4210493"/>
          </a:xfrm>
          <a:prstGeom prst="rect">
            <a:avLst/>
          </a:prstGeom>
        </p:spPr>
      </p:pic>
      <p:sp>
        <p:nvSpPr>
          <p:cNvPr id="8" name="TextBox 7">
            <a:extLst>
              <a:ext uri="{FF2B5EF4-FFF2-40B4-BE49-F238E27FC236}">
                <a16:creationId xmlns:a16="http://schemas.microsoft.com/office/drawing/2014/main" id="{01A80ED6-6466-4741-A7A0-D5ECFAC6ECCB}"/>
              </a:ext>
            </a:extLst>
          </p:cNvPr>
          <p:cNvSpPr txBox="1"/>
          <p:nvPr/>
        </p:nvSpPr>
        <p:spPr>
          <a:xfrm>
            <a:off x="95692" y="5154"/>
            <a:ext cx="9377917" cy="6555641"/>
          </a:xfrm>
          <a:prstGeom prst="rect">
            <a:avLst/>
          </a:prstGeom>
          <a:noFill/>
        </p:spPr>
        <p:txBody>
          <a:bodyPr wrap="square">
            <a:spAutoFit/>
          </a:bodyPr>
          <a:lstStyle/>
          <a:p>
            <a:pPr algn="ctr"/>
            <a:r>
              <a:rPr lang="en-US" sz="3200" b="1" i="0" u="sng" strike="noStrike" dirty="0">
                <a:solidFill>
                  <a:srgbClr val="FF0000"/>
                </a:solidFill>
                <a:effectLst/>
                <a:latin typeface="Times New Roman" panose="02020603050405020304" pitchFamily="18" charset="0"/>
                <a:cs typeface="Times New Roman" panose="02020603050405020304" pitchFamily="18" charset="0"/>
              </a:rPr>
              <a:t>Structure of pregnenolone</a:t>
            </a:r>
          </a:p>
          <a:p>
            <a:r>
              <a:rPr lang="en-US" sz="2800" b="0" i="0" u="none" strike="noStrike" dirty="0">
                <a:solidFill>
                  <a:srgbClr val="222222"/>
                </a:solidFill>
                <a:effectLst/>
                <a:latin typeface="Times New Roman" panose="02020603050405020304" pitchFamily="18" charset="0"/>
                <a:cs typeface="Times New Roman" panose="02020603050405020304" pitchFamily="18" charset="0"/>
              </a:rPr>
              <a:t>The </a:t>
            </a:r>
            <a:r>
              <a:rPr lang="en-US" sz="2800" b="1" i="0" u="none" strike="noStrike" dirty="0">
                <a:solidFill>
                  <a:srgbClr val="222222"/>
                </a:solidFill>
                <a:effectLst/>
                <a:latin typeface="Times New Roman" panose="02020603050405020304" pitchFamily="18" charset="0"/>
                <a:cs typeface="Times New Roman" panose="02020603050405020304" pitchFamily="18" charset="0"/>
              </a:rPr>
              <a:t>two crucial regulatory steps </a:t>
            </a:r>
            <a:r>
              <a:rPr lang="en-US" sz="2800" b="0" i="0" u="none" strike="noStrike" dirty="0">
                <a:solidFill>
                  <a:srgbClr val="222222"/>
                </a:solidFill>
                <a:effectLst/>
                <a:latin typeface="Times New Roman" panose="02020603050405020304" pitchFamily="18" charset="0"/>
                <a:cs typeface="Times New Roman" panose="02020603050405020304" pitchFamily="18" charset="0"/>
              </a:rPr>
              <a:t>in this process are the </a:t>
            </a:r>
            <a:r>
              <a:rPr lang="en-US" sz="2800" b="1" i="0" u="sng" strike="noStrike" dirty="0">
                <a:solidFill>
                  <a:srgbClr val="FF0000"/>
                </a:solidFill>
                <a:effectLst/>
                <a:latin typeface="Times New Roman" panose="02020603050405020304" pitchFamily="18" charset="0"/>
                <a:cs typeface="Times New Roman" panose="02020603050405020304" pitchFamily="18" charset="0"/>
              </a:rPr>
              <a:t>transport</a:t>
            </a:r>
            <a:r>
              <a:rPr lang="en-US" sz="2800" b="0" i="0" u="none" strike="noStrike" dirty="0">
                <a:solidFill>
                  <a:srgbClr val="222222"/>
                </a:solidFill>
                <a:effectLst/>
                <a:latin typeface="Times New Roman" panose="02020603050405020304" pitchFamily="18" charset="0"/>
                <a:cs typeface="Times New Roman" panose="02020603050405020304" pitchFamily="18" charset="0"/>
              </a:rPr>
              <a:t> of free cholesterol from the cytoplasm into mitochondria and </a:t>
            </a:r>
            <a:r>
              <a:rPr lang="en-US" sz="2800" b="1" i="0" u="sng" strike="noStrike" dirty="0">
                <a:solidFill>
                  <a:srgbClr val="FF0000"/>
                </a:solidFill>
                <a:effectLst/>
                <a:latin typeface="Times New Roman" panose="02020603050405020304" pitchFamily="18" charset="0"/>
                <a:cs typeface="Times New Roman" panose="02020603050405020304" pitchFamily="18" charset="0"/>
              </a:rPr>
              <a:t>conversion</a:t>
            </a:r>
            <a:r>
              <a:rPr lang="en-US" sz="2800" b="0" i="0" u="none" strike="noStrike" dirty="0">
                <a:solidFill>
                  <a:srgbClr val="222222"/>
                </a:solidFill>
                <a:effectLst/>
                <a:latin typeface="Times New Roman" panose="02020603050405020304" pitchFamily="18" charset="0"/>
                <a:cs typeface="Times New Roman" panose="02020603050405020304" pitchFamily="18" charset="0"/>
              </a:rPr>
              <a:t> of cholesterol into pregnenolone. </a:t>
            </a:r>
          </a:p>
          <a:p>
            <a:r>
              <a:rPr lang="en-US" sz="2800" b="1" u="none" strike="noStrike" dirty="0">
                <a:solidFill>
                  <a:srgbClr val="333333"/>
                </a:solidFill>
                <a:effectLst/>
                <a:latin typeface="Times New Roman" panose="02020603050405020304" pitchFamily="18" charset="0"/>
                <a:cs typeface="Times New Roman" panose="02020603050405020304" pitchFamily="18" charset="0"/>
              </a:rPr>
              <a:t>Pregnenolone</a:t>
            </a:r>
            <a:r>
              <a:rPr lang="en-US" sz="2800" b="0" u="none" strike="noStrike" dirty="0">
                <a:solidFill>
                  <a:srgbClr val="333333"/>
                </a:solidFill>
                <a:effectLst/>
                <a:latin typeface="Times New Roman" panose="02020603050405020304" pitchFamily="18" charset="0"/>
                <a:cs typeface="Times New Roman" panose="02020603050405020304" pitchFamily="18" charset="0"/>
              </a:rPr>
              <a:t> is derived from </a:t>
            </a:r>
            <a:r>
              <a:rPr lang="en-US" sz="2800" b="1" u="none" strike="noStrike" dirty="0">
                <a:solidFill>
                  <a:srgbClr val="FF0000"/>
                </a:solidFill>
                <a:effectLst/>
                <a:latin typeface="Times New Roman" panose="02020603050405020304" pitchFamily="18" charset="0"/>
                <a:cs typeface="Times New Roman" panose="02020603050405020304" pitchFamily="18" charset="0"/>
              </a:rPr>
              <a:t>cholesterol</a:t>
            </a:r>
            <a:r>
              <a:rPr lang="en-US" sz="2800" b="0" u="none" strike="noStrike" dirty="0">
                <a:solidFill>
                  <a:srgbClr val="333333"/>
                </a:solidFill>
                <a:effectLst/>
                <a:latin typeface="Times New Roman" panose="02020603050405020304" pitchFamily="18" charset="0"/>
                <a:cs typeface="Times New Roman" panose="02020603050405020304" pitchFamily="18" charset="0"/>
              </a:rPr>
              <a:t>, </a:t>
            </a:r>
          </a:p>
          <a:p>
            <a:r>
              <a:rPr lang="en-US" sz="2800" b="0" u="none" strike="noStrike" dirty="0">
                <a:solidFill>
                  <a:srgbClr val="333333"/>
                </a:solidFill>
                <a:effectLst/>
                <a:latin typeface="Times New Roman" panose="02020603050405020304" pitchFamily="18" charset="0"/>
                <a:cs typeface="Times New Roman" panose="02020603050405020304" pitchFamily="18" charset="0"/>
              </a:rPr>
              <a:t>which has a six-carbon side chain attached </a:t>
            </a:r>
          </a:p>
          <a:p>
            <a:r>
              <a:rPr lang="en-US" sz="2800" b="0" u="none" strike="noStrike" dirty="0">
                <a:solidFill>
                  <a:srgbClr val="333333"/>
                </a:solidFill>
                <a:effectLst/>
                <a:latin typeface="Times New Roman" panose="02020603050405020304" pitchFamily="18" charset="0"/>
                <a:cs typeface="Times New Roman" panose="02020603050405020304" pitchFamily="18" charset="0"/>
              </a:rPr>
              <a:t>to carbon no. 20. </a:t>
            </a:r>
          </a:p>
          <a:p>
            <a:r>
              <a:rPr lang="en-US" sz="2800" b="0" i="0" u="none" strike="noStrike" dirty="0">
                <a:solidFill>
                  <a:srgbClr val="333333"/>
                </a:solidFill>
                <a:effectLst/>
                <a:latin typeface="Times New Roman" panose="02020603050405020304" pitchFamily="18" charset="0"/>
                <a:cs typeface="Times New Roman" panose="02020603050405020304" pitchFamily="18" charset="0"/>
              </a:rPr>
              <a:t>Pregnenolone is a “</a:t>
            </a:r>
            <a:r>
              <a:rPr lang="el-GR" sz="2800" b="0" i="0" u="none" strike="noStrike" dirty="0">
                <a:solidFill>
                  <a:srgbClr val="333333"/>
                </a:solidFill>
                <a:effectLst/>
                <a:latin typeface="Times New Roman" panose="02020603050405020304" pitchFamily="18" charset="0"/>
                <a:cs typeface="Times New Roman" panose="02020603050405020304" pitchFamily="18" charset="0"/>
              </a:rPr>
              <a:t>Δ</a:t>
            </a:r>
            <a:r>
              <a:rPr lang="el-GR" sz="2800" b="0" i="0" u="none" strike="noStrike" baseline="30000" dirty="0">
                <a:solidFill>
                  <a:srgbClr val="333333"/>
                </a:solidFill>
                <a:effectLst/>
                <a:latin typeface="Times New Roman" panose="02020603050405020304" pitchFamily="18" charset="0"/>
                <a:cs typeface="Times New Roman" panose="02020603050405020304" pitchFamily="18" charset="0"/>
              </a:rPr>
              <a:t>5</a:t>
            </a:r>
            <a:r>
              <a:rPr lang="el-GR" sz="2800" b="0" i="0" u="none" strike="noStrike" dirty="0">
                <a:solidFill>
                  <a:srgbClr val="333333"/>
                </a:solidFill>
                <a:effectLst/>
                <a:latin typeface="Times New Roman" panose="02020603050405020304" pitchFamily="18" charset="0"/>
                <a:cs typeface="Times New Roman" panose="02020603050405020304" pitchFamily="18" charset="0"/>
              </a:rPr>
              <a:t> </a:t>
            </a:r>
            <a:endParaRPr lang="en-US" sz="2800" b="0" i="0" u="none" strike="noStrike" dirty="0">
              <a:solidFill>
                <a:srgbClr val="333333"/>
              </a:solidFill>
              <a:effectLst/>
              <a:latin typeface="Times New Roman" panose="02020603050405020304" pitchFamily="18" charset="0"/>
              <a:cs typeface="Times New Roman" panose="02020603050405020304" pitchFamily="18" charset="0"/>
            </a:endParaRPr>
          </a:p>
          <a:p>
            <a:r>
              <a:rPr lang="en-US" sz="2800" b="0" i="0" u="none" strike="noStrike" dirty="0">
                <a:solidFill>
                  <a:srgbClr val="333333"/>
                </a:solidFill>
                <a:effectLst/>
                <a:latin typeface="Times New Roman" panose="02020603050405020304" pitchFamily="18" charset="0"/>
                <a:cs typeface="Times New Roman" panose="02020603050405020304" pitchFamily="18" charset="0"/>
              </a:rPr>
              <a:t>compound,” having a double </a:t>
            </a:r>
          </a:p>
          <a:p>
            <a:r>
              <a:rPr lang="en-US" sz="2800" b="0" i="0" u="none" strike="noStrike" dirty="0">
                <a:solidFill>
                  <a:srgbClr val="333333"/>
                </a:solidFill>
                <a:effectLst/>
                <a:latin typeface="Times New Roman" panose="02020603050405020304" pitchFamily="18" charset="0"/>
                <a:cs typeface="Times New Roman" panose="02020603050405020304" pitchFamily="18" charset="0"/>
              </a:rPr>
              <a:t>bond between carbons no. 5 </a:t>
            </a:r>
          </a:p>
          <a:p>
            <a:r>
              <a:rPr lang="en-US" sz="2800" b="0" i="0" u="none" strike="noStrike" dirty="0">
                <a:solidFill>
                  <a:srgbClr val="333333"/>
                </a:solidFill>
                <a:effectLst/>
                <a:latin typeface="Times New Roman" panose="02020603050405020304" pitchFamily="18" charset="0"/>
                <a:cs typeface="Times New Roman" panose="02020603050405020304" pitchFamily="18" charset="0"/>
              </a:rPr>
              <a:t>and 6; the action of </a:t>
            </a:r>
            <a:r>
              <a:rPr lang="en-US" sz="2800" b="1" i="0" u="none" strike="noStrike" dirty="0">
                <a:solidFill>
                  <a:srgbClr val="FF0000"/>
                </a:solidFill>
                <a:effectLst/>
                <a:latin typeface="Times New Roman" panose="02020603050405020304" pitchFamily="18" charset="0"/>
                <a:cs typeface="Times New Roman" panose="02020603050405020304" pitchFamily="18" charset="0"/>
              </a:rPr>
              <a:t>3</a:t>
            </a:r>
            <a:r>
              <a:rPr lang="el-GR" sz="2800" b="1" i="0" u="none" strike="noStrike" dirty="0">
                <a:solidFill>
                  <a:srgbClr val="FF0000"/>
                </a:solidFill>
                <a:effectLst/>
                <a:latin typeface="Times New Roman" panose="02020603050405020304" pitchFamily="18" charset="0"/>
                <a:cs typeface="Times New Roman" panose="02020603050405020304" pitchFamily="18" charset="0"/>
              </a:rPr>
              <a:t>β-</a:t>
            </a:r>
            <a:r>
              <a:rPr lang="en-US" sz="2800" b="1" i="0" u="none" strike="noStrike" dirty="0">
                <a:solidFill>
                  <a:srgbClr val="FF0000"/>
                </a:solidFill>
                <a:effectLst/>
                <a:latin typeface="Times New Roman" panose="02020603050405020304" pitchFamily="18" charset="0"/>
                <a:cs typeface="Times New Roman" panose="02020603050405020304" pitchFamily="18" charset="0"/>
              </a:rPr>
              <a:t>hydroxysteroid dehydrogenase/isomerase </a:t>
            </a:r>
            <a:r>
              <a:rPr lang="en-US" sz="2800" b="1" i="0" u="none" strike="noStrike" dirty="0">
                <a:solidFill>
                  <a:srgbClr val="333333"/>
                </a:solidFill>
                <a:effectLst/>
                <a:latin typeface="Times New Roman" panose="02020603050405020304" pitchFamily="18" charset="0"/>
                <a:cs typeface="Times New Roman" panose="02020603050405020304" pitchFamily="18" charset="0"/>
              </a:rPr>
              <a:t>moves</a:t>
            </a:r>
            <a:r>
              <a:rPr lang="en-US" sz="2800" b="0" i="0" u="none" strike="noStrike" dirty="0">
                <a:solidFill>
                  <a:srgbClr val="333333"/>
                </a:solidFill>
                <a:effectLst/>
                <a:latin typeface="Times New Roman" panose="02020603050405020304" pitchFamily="18" charset="0"/>
                <a:cs typeface="Times New Roman" panose="02020603050405020304" pitchFamily="18" charset="0"/>
              </a:rPr>
              <a:t> this double bond from the </a:t>
            </a:r>
            <a:r>
              <a:rPr lang="en-US" sz="2800" b="1" i="0" u="none" strike="noStrike" dirty="0">
                <a:solidFill>
                  <a:srgbClr val="333333"/>
                </a:solidFill>
                <a:effectLst/>
                <a:latin typeface="Times New Roman" panose="02020603050405020304" pitchFamily="18" charset="0"/>
                <a:cs typeface="Times New Roman" panose="02020603050405020304" pitchFamily="18" charset="0"/>
              </a:rPr>
              <a:t>B ring to carbons 4 and 5 in the A ring,</a:t>
            </a:r>
            <a:r>
              <a:rPr lang="en-US" sz="2800" b="0" i="0" u="none" strike="noStrike" dirty="0">
                <a:solidFill>
                  <a:srgbClr val="333333"/>
                </a:solidFill>
                <a:effectLst/>
                <a:latin typeface="Times New Roman" panose="02020603050405020304" pitchFamily="18" charset="0"/>
                <a:cs typeface="Times New Roman" panose="02020603050405020304" pitchFamily="18" charset="0"/>
              </a:rPr>
              <a:t> forming </a:t>
            </a:r>
            <a:r>
              <a:rPr lang="el-GR" sz="2800" b="0" i="0" u="none" strike="noStrike" dirty="0">
                <a:solidFill>
                  <a:srgbClr val="333333"/>
                </a:solidFill>
                <a:effectLst/>
                <a:latin typeface="Times New Roman" panose="02020603050405020304" pitchFamily="18" charset="0"/>
                <a:cs typeface="Times New Roman" panose="02020603050405020304" pitchFamily="18" charset="0"/>
              </a:rPr>
              <a:t>Δ</a:t>
            </a:r>
            <a:r>
              <a:rPr lang="el-GR" sz="2800" b="0" i="0" u="none" strike="noStrike" baseline="30000" dirty="0">
                <a:solidFill>
                  <a:srgbClr val="333333"/>
                </a:solidFill>
                <a:effectLst/>
                <a:latin typeface="Times New Roman" panose="02020603050405020304" pitchFamily="18" charset="0"/>
                <a:cs typeface="Times New Roman" panose="02020603050405020304" pitchFamily="18" charset="0"/>
              </a:rPr>
              <a:t>4</a:t>
            </a:r>
            <a:r>
              <a:rPr lang="el-GR" sz="2800" b="0" i="0" u="none" strike="noStrike" dirty="0">
                <a:solidFill>
                  <a:srgbClr val="333333"/>
                </a:solidFill>
                <a:effectLst/>
                <a:latin typeface="Times New Roman" panose="02020603050405020304" pitchFamily="18" charset="0"/>
                <a:cs typeface="Times New Roman" panose="02020603050405020304" pitchFamily="18" charset="0"/>
              </a:rPr>
              <a:t> </a:t>
            </a:r>
            <a:r>
              <a:rPr lang="en-US" sz="2800" b="0" i="0" u="none" strike="noStrike" dirty="0">
                <a:solidFill>
                  <a:srgbClr val="333333"/>
                </a:solidFill>
                <a:effectLst/>
                <a:latin typeface="Times New Roman" panose="02020603050405020304" pitchFamily="18" charset="0"/>
                <a:cs typeface="Times New Roman" panose="02020603050405020304" pitchFamily="18" charset="0"/>
              </a:rPr>
              <a:t>compounds. Most of the major biologically active steroid hormones are </a:t>
            </a:r>
            <a:r>
              <a:rPr lang="el-GR" sz="2800" b="0" i="0" u="none" strike="noStrike" dirty="0">
                <a:solidFill>
                  <a:srgbClr val="333333"/>
                </a:solidFill>
                <a:effectLst/>
                <a:latin typeface="Times New Roman" panose="02020603050405020304" pitchFamily="18" charset="0"/>
                <a:cs typeface="Times New Roman" panose="02020603050405020304" pitchFamily="18" charset="0"/>
              </a:rPr>
              <a:t>Δ</a:t>
            </a:r>
            <a:r>
              <a:rPr lang="el-GR" sz="2800" b="0" i="0" u="none" strike="noStrike" baseline="30000" dirty="0">
                <a:solidFill>
                  <a:srgbClr val="333333"/>
                </a:solidFill>
                <a:effectLst/>
                <a:latin typeface="Times New Roman" panose="02020603050405020304" pitchFamily="18" charset="0"/>
                <a:cs typeface="Times New Roman" panose="02020603050405020304" pitchFamily="18" charset="0"/>
              </a:rPr>
              <a:t>4</a:t>
            </a:r>
            <a:r>
              <a:rPr lang="el-GR" sz="2800" b="0" i="0" u="none" strike="noStrike" dirty="0">
                <a:solidFill>
                  <a:srgbClr val="333333"/>
                </a:solidFill>
                <a:effectLst/>
                <a:latin typeface="Times New Roman" panose="02020603050405020304" pitchFamily="18" charset="0"/>
                <a:cs typeface="Times New Roman" panose="02020603050405020304" pitchFamily="18" charset="0"/>
              </a:rPr>
              <a:t> </a:t>
            </a:r>
            <a:r>
              <a:rPr lang="en-US" sz="2800" b="0" i="0" u="none" strike="noStrike" dirty="0">
                <a:solidFill>
                  <a:srgbClr val="333333"/>
                </a:solidFill>
                <a:effectLst/>
                <a:latin typeface="Times New Roman" panose="02020603050405020304" pitchFamily="18" charset="0"/>
                <a:cs typeface="Times New Roman" panose="02020603050405020304" pitchFamily="18" charset="0"/>
              </a:rPr>
              <a:t>compounds.</a:t>
            </a:r>
            <a:endParaRPr lang="en-IQ"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2848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F9210B-A089-5F4B-9005-97884BE16456}"/>
              </a:ext>
            </a:extLst>
          </p:cNvPr>
          <p:cNvSpPr txBox="1"/>
          <p:nvPr/>
        </p:nvSpPr>
        <p:spPr>
          <a:xfrm>
            <a:off x="172996" y="285919"/>
            <a:ext cx="11813058" cy="2246769"/>
          </a:xfrm>
          <a:prstGeom prst="rect">
            <a:avLst/>
          </a:prstGeom>
          <a:noFill/>
        </p:spPr>
        <p:txBody>
          <a:bodyPr wrap="square">
            <a:spAutoFit/>
          </a:bodyPr>
          <a:lstStyle/>
          <a:p>
            <a:r>
              <a:rPr lang="en-US" sz="2800" b="1" i="0" u="none" strike="noStrike" dirty="0">
                <a:solidFill>
                  <a:srgbClr val="FF0000"/>
                </a:solidFill>
                <a:effectLst/>
                <a:latin typeface="Times New Roman" panose="02020603050405020304" pitchFamily="18" charset="0"/>
                <a:cs typeface="Times New Roman" panose="02020603050405020304" pitchFamily="18" charset="0"/>
              </a:rPr>
              <a:t>Cytochrome P450 </a:t>
            </a:r>
            <a:r>
              <a:rPr lang="en-US" sz="2800" b="0" i="0" u="none" strike="noStrike" dirty="0">
                <a:solidFill>
                  <a:srgbClr val="222222"/>
                </a:solidFill>
                <a:effectLst/>
                <a:latin typeface="Times New Roman" panose="02020603050405020304" pitchFamily="18" charset="0"/>
                <a:cs typeface="Times New Roman" panose="02020603050405020304" pitchFamily="18" charset="0"/>
              </a:rPr>
              <a:t>(CYP) and </a:t>
            </a:r>
            <a:r>
              <a:rPr lang="en-US" sz="2800" b="1" i="0" u="none" strike="noStrike" dirty="0">
                <a:solidFill>
                  <a:srgbClr val="FF0000"/>
                </a:solidFill>
                <a:effectLst/>
                <a:latin typeface="Times New Roman" panose="02020603050405020304" pitchFamily="18" charset="0"/>
                <a:cs typeface="Times New Roman" panose="02020603050405020304" pitchFamily="18" charset="0"/>
              </a:rPr>
              <a:t>hydroxysteroid dehydrogenase </a:t>
            </a:r>
            <a:r>
              <a:rPr lang="en-US" sz="2800" b="0" i="0" u="none" strike="noStrike" dirty="0">
                <a:solidFill>
                  <a:srgbClr val="222222"/>
                </a:solidFill>
                <a:effectLst/>
                <a:latin typeface="Times New Roman" panose="02020603050405020304" pitchFamily="18" charset="0"/>
                <a:cs typeface="Times New Roman" panose="02020603050405020304" pitchFamily="18" charset="0"/>
              </a:rPr>
              <a:t>(HSD) are the two major classes of enzymes, which catalyzes the reactions leading to steroid biosynthesis.</a:t>
            </a:r>
          </a:p>
          <a:p>
            <a:r>
              <a:rPr lang="en-US" sz="2800" b="0" i="0" u="none" strike="noStrike" dirty="0">
                <a:solidFill>
                  <a:srgbClr val="222222"/>
                </a:solidFill>
                <a:effectLst/>
                <a:latin typeface="Times New Roman" panose="02020603050405020304" pitchFamily="18" charset="0"/>
                <a:cs typeface="Times New Roman" panose="02020603050405020304" pitchFamily="18" charset="0"/>
              </a:rPr>
              <a:t> </a:t>
            </a:r>
            <a:r>
              <a:rPr lang="en-US" sz="2800" dirty="0">
                <a:solidFill>
                  <a:srgbClr val="222222"/>
                </a:solidFill>
                <a:latin typeface="Times New Roman" panose="02020603050405020304" pitchFamily="18" charset="0"/>
                <a:cs typeface="Times New Roman" panose="02020603050405020304" pitchFamily="18" charset="0"/>
              </a:rPr>
              <a:t>S</a:t>
            </a:r>
            <a:r>
              <a:rPr lang="en-US" sz="2800" b="0" i="0" u="none" strike="noStrike" dirty="0">
                <a:solidFill>
                  <a:srgbClr val="222222"/>
                </a:solidFill>
                <a:effectLst/>
                <a:latin typeface="Times New Roman" panose="02020603050405020304" pitchFamily="18" charset="0"/>
                <a:cs typeface="Times New Roman" panose="02020603050405020304" pitchFamily="18" charset="0"/>
              </a:rPr>
              <a:t>teroid hormones are </a:t>
            </a:r>
            <a:r>
              <a:rPr lang="en-US" sz="2800" b="1" i="0" u="none" strike="noStrike" dirty="0">
                <a:solidFill>
                  <a:srgbClr val="222222"/>
                </a:solidFill>
                <a:effectLst/>
                <a:latin typeface="Times New Roman" panose="02020603050405020304" pitchFamily="18" charset="0"/>
                <a:cs typeface="Times New Roman" panose="02020603050405020304" pitchFamily="18" charset="0"/>
              </a:rPr>
              <a:t>classified </a:t>
            </a:r>
            <a:r>
              <a:rPr lang="en-US" sz="2800" b="0" i="0" u="none" strike="noStrike" dirty="0">
                <a:solidFill>
                  <a:srgbClr val="222222"/>
                </a:solidFill>
                <a:effectLst/>
                <a:latin typeface="Times New Roman" panose="02020603050405020304" pitchFamily="18" charset="0"/>
                <a:cs typeface="Times New Roman" panose="02020603050405020304" pitchFamily="18" charset="0"/>
              </a:rPr>
              <a:t>into five groups: </a:t>
            </a:r>
          </a:p>
          <a:p>
            <a:r>
              <a:rPr lang="en-US" sz="2800" dirty="0">
                <a:solidFill>
                  <a:srgbClr val="222222"/>
                </a:solidFill>
                <a:latin typeface="Times New Roman" panose="02020603050405020304" pitchFamily="18" charset="0"/>
                <a:cs typeface="Times New Roman" panose="02020603050405020304" pitchFamily="18" charset="0"/>
              </a:rPr>
              <a:t>G</a:t>
            </a:r>
            <a:r>
              <a:rPr lang="en-US" sz="2800" b="0" i="0" u="none" strike="noStrike" dirty="0">
                <a:solidFill>
                  <a:srgbClr val="222222"/>
                </a:solidFill>
                <a:effectLst/>
                <a:latin typeface="Times New Roman" panose="02020603050405020304" pitchFamily="18" charset="0"/>
                <a:cs typeface="Times New Roman" panose="02020603050405020304" pitchFamily="18" charset="0"/>
              </a:rPr>
              <a:t>lucocorticoids, Mineralocorticoids, Androgens, Estrogens, and Progestogens. </a:t>
            </a:r>
            <a:endParaRPr lang="en-IQ"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9039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69E506A9-92CF-764E-9B60-C3BDD5941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654" y="104337"/>
            <a:ext cx="11627708" cy="49372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3D326BD-0E1C-FD4F-ADE1-48B12AE64133}"/>
              </a:ext>
            </a:extLst>
          </p:cNvPr>
          <p:cNvSpPr txBox="1"/>
          <p:nvPr/>
        </p:nvSpPr>
        <p:spPr>
          <a:xfrm>
            <a:off x="121508" y="4893274"/>
            <a:ext cx="12192000" cy="1631216"/>
          </a:xfrm>
          <a:prstGeom prst="rect">
            <a:avLst/>
          </a:prstGeom>
          <a:noFill/>
        </p:spPr>
        <p:txBody>
          <a:bodyPr wrap="square">
            <a:spAutoFit/>
          </a:bodyPr>
          <a:lstStyle/>
          <a:p>
            <a:pPr algn="l"/>
            <a:r>
              <a:rPr lang="el-GR" sz="2000" b="1" i="0" u="none" strike="noStrike" dirty="0">
                <a:solidFill>
                  <a:srgbClr val="111111"/>
                </a:solidFill>
                <a:effectLst/>
                <a:latin typeface="Times New Roman" panose="02020603050405020304" pitchFamily="18" charset="0"/>
                <a:cs typeface="Times New Roman" panose="02020603050405020304" pitchFamily="18" charset="0"/>
              </a:rPr>
              <a:t>3β</a:t>
            </a:r>
            <a:r>
              <a:rPr lang="en-US" sz="2000" b="1" i="0" u="none" strike="noStrike" dirty="0">
                <a:solidFill>
                  <a:srgbClr val="111111"/>
                </a:solidFill>
                <a:effectLst/>
                <a:latin typeface="Times New Roman" panose="02020603050405020304" pitchFamily="18" charset="0"/>
                <a:cs typeface="Times New Roman" panose="02020603050405020304" pitchFamily="18" charset="0"/>
              </a:rPr>
              <a:t>HSD</a:t>
            </a:r>
            <a:r>
              <a:rPr lang="en-US" sz="2000" b="0" i="0" u="none" strike="noStrike" dirty="0">
                <a:solidFill>
                  <a:srgbClr val="111111"/>
                </a:solidFill>
                <a:effectLst/>
                <a:latin typeface="Times New Roman" panose="02020603050405020304" pitchFamily="18" charset="0"/>
                <a:cs typeface="Times New Roman" panose="02020603050405020304" pitchFamily="18" charset="0"/>
              </a:rPr>
              <a:t>—3</a:t>
            </a:r>
            <a:r>
              <a:rPr lang="el-GR" sz="2000" b="0" i="0" u="none" strike="noStrike" dirty="0">
                <a:solidFill>
                  <a:srgbClr val="111111"/>
                </a:solidFill>
                <a:effectLst/>
                <a:latin typeface="Times New Roman" panose="02020603050405020304" pitchFamily="18" charset="0"/>
                <a:cs typeface="Times New Roman" panose="02020603050405020304" pitchFamily="18" charset="0"/>
              </a:rPr>
              <a:t>β-</a:t>
            </a:r>
            <a:r>
              <a:rPr lang="en-US" sz="2000" b="0" i="0" u="none" strike="noStrike" dirty="0">
                <a:solidFill>
                  <a:srgbClr val="111111"/>
                </a:solidFill>
                <a:effectLst/>
                <a:latin typeface="Times New Roman" panose="02020603050405020304" pitchFamily="18" charset="0"/>
                <a:cs typeface="Times New Roman" panose="02020603050405020304" pitchFamily="18" charset="0"/>
              </a:rPr>
              <a:t>hydroxysteroid dehydrogenase, </a:t>
            </a:r>
            <a:r>
              <a:rPr lang="en-US" sz="2000" b="1" i="0" u="none" strike="noStrike" dirty="0">
                <a:solidFill>
                  <a:srgbClr val="111111"/>
                </a:solidFill>
                <a:effectLst/>
                <a:latin typeface="Times New Roman" panose="02020603050405020304" pitchFamily="18" charset="0"/>
                <a:cs typeface="Times New Roman" panose="02020603050405020304" pitchFamily="18" charset="0"/>
              </a:rPr>
              <a:t>17</a:t>
            </a:r>
            <a:r>
              <a:rPr lang="el-GR" sz="2000" b="1" i="0" u="none" strike="noStrike" dirty="0">
                <a:solidFill>
                  <a:srgbClr val="111111"/>
                </a:solidFill>
                <a:effectLst/>
                <a:latin typeface="Times New Roman" panose="02020603050405020304" pitchFamily="18" charset="0"/>
                <a:cs typeface="Times New Roman" panose="02020603050405020304" pitchFamily="18" charset="0"/>
              </a:rPr>
              <a:t>β</a:t>
            </a:r>
            <a:r>
              <a:rPr lang="en-US" sz="2000" b="1" i="0" u="none" strike="noStrike" dirty="0">
                <a:solidFill>
                  <a:srgbClr val="111111"/>
                </a:solidFill>
                <a:effectLst/>
                <a:latin typeface="Times New Roman" panose="02020603050405020304" pitchFamily="18" charset="0"/>
                <a:cs typeface="Times New Roman" panose="02020603050405020304" pitchFamily="18" charset="0"/>
              </a:rPr>
              <a:t>HSD</a:t>
            </a:r>
            <a:r>
              <a:rPr lang="en-US" sz="2000" b="0" i="0" u="none" strike="noStrike" dirty="0">
                <a:solidFill>
                  <a:srgbClr val="111111"/>
                </a:solidFill>
                <a:effectLst/>
                <a:latin typeface="Times New Roman" panose="02020603050405020304" pitchFamily="18" charset="0"/>
                <a:cs typeface="Times New Roman" panose="02020603050405020304" pitchFamily="18" charset="0"/>
              </a:rPr>
              <a:t>—17</a:t>
            </a:r>
            <a:r>
              <a:rPr lang="el-GR" sz="2000" b="0" i="0" u="none" strike="noStrike" dirty="0">
                <a:solidFill>
                  <a:srgbClr val="111111"/>
                </a:solidFill>
                <a:effectLst/>
                <a:latin typeface="Times New Roman" panose="02020603050405020304" pitchFamily="18" charset="0"/>
                <a:cs typeface="Times New Roman" panose="02020603050405020304" pitchFamily="18" charset="0"/>
              </a:rPr>
              <a:t>β-</a:t>
            </a:r>
            <a:r>
              <a:rPr lang="en-US" sz="2000" b="0" i="0" u="none" strike="noStrike" dirty="0">
                <a:solidFill>
                  <a:srgbClr val="111111"/>
                </a:solidFill>
                <a:effectLst/>
                <a:latin typeface="Times New Roman" panose="02020603050405020304" pitchFamily="18" charset="0"/>
                <a:cs typeface="Times New Roman" panose="02020603050405020304" pitchFamily="18" charset="0"/>
              </a:rPr>
              <a:t>hydroxysteroid dehydrogenase, </a:t>
            </a:r>
            <a:r>
              <a:rPr lang="en-US" sz="2000" b="1" i="0" u="none" strike="noStrike" dirty="0">
                <a:solidFill>
                  <a:srgbClr val="111111"/>
                </a:solidFill>
                <a:effectLst/>
                <a:latin typeface="Times New Roman" panose="02020603050405020304" pitchFamily="18" charset="0"/>
                <a:cs typeface="Times New Roman" panose="02020603050405020304" pitchFamily="18" charset="0"/>
              </a:rPr>
              <a:t>CYB5A</a:t>
            </a:r>
            <a:r>
              <a:rPr lang="en-US" sz="2000" b="0" i="0" u="none" strike="noStrike" dirty="0">
                <a:solidFill>
                  <a:srgbClr val="111111"/>
                </a:solidFill>
                <a:effectLst/>
                <a:latin typeface="Times New Roman" panose="02020603050405020304" pitchFamily="18" charset="0"/>
                <a:cs typeface="Times New Roman" panose="02020603050405020304" pitchFamily="18" charset="0"/>
              </a:rPr>
              <a:t>—Cytochrome B5A, </a:t>
            </a:r>
            <a:r>
              <a:rPr lang="en-US" sz="2000" b="1" i="0" u="none" strike="noStrike" dirty="0">
                <a:solidFill>
                  <a:srgbClr val="111111"/>
                </a:solidFill>
                <a:effectLst/>
                <a:latin typeface="Times New Roman" panose="02020603050405020304" pitchFamily="18" charset="0"/>
                <a:cs typeface="Times New Roman" panose="02020603050405020304" pitchFamily="18" charset="0"/>
              </a:rPr>
              <a:t>CYP11A1</a:t>
            </a:r>
            <a:r>
              <a:rPr lang="en-US" sz="2000" b="0" i="0" u="none" strike="noStrike" dirty="0">
                <a:solidFill>
                  <a:srgbClr val="111111"/>
                </a:solidFill>
                <a:effectLst/>
                <a:latin typeface="Times New Roman" panose="02020603050405020304" pitchFamily="18" charset="0"/>
                <a:cs typeface="Times New Roman" panose="02020603050405020304" pitchFamily="18" charset="0"/>
              </a:rPr>
              <a:t>—cholesterol side chain cleavage enzyme, </a:t>
            </a:r>
            <a:r>
              <a:rPr lang="en-US" sz="2000" b="1" i="0" u="none" strike="noStrike" dirty="0">
                <a:solidFill>
                  <a:srgbClr val="111111"/>
                </a:solidFill>
                <a:effectLst/>
                <a:latin typeface="Times New Roman" panose="02020603050405020304" pitchFamily="18" charset="0"/>
                <a:cs typeface="Times New Roman" panose="02020603050405020304" pitchFamily="18" charset="0"/>
              </a:rPr>
              <a:t>CYP11B1</a:t>
            </a:r>
            <a:r>
              <a:rPr lang="en-US" sz="2000" b="0" i="0" u="none" strike="noStrike" dirty="0">
                <a:solidFill>
                  <a:srgbClr val="111111"/>
                </a:solidFill>
                <a:effectLst/>
                <a:latin typeface="Times New Roman" panose="02020603050405020304" pitchFamily="18" charset="0"/>
                <a:cs typeface="Times New Roman" panose="02020603050405020304" pitchFamily="18" charset="0"/>
              </a:rPr>
              <a:t>—11</a:t>
            </a:r>
            <a:r>
              <a:rPr lang="el-GR" sz="2000" b="0" i="0" u="none" strike="noStrike" dirty="0">
                <a:solidFill>
                  <a:srgbClr val="111111"/>
                </a:solidFill>
                <a:effectLst/>
                <a:latin typeface="Times New Roman" panose="02020603050405020304" pitchFamily="18" charset="0"/>
                <a:cs typeface="Times New Roman" panose="02020603050405020304" pitchFamily="18" charset="0"/>
              </a:rPr>
              <a:t>β-</a:t>
            </a:r>
            <a:r>
              <a:rPr lang="en-US" sz="2000" b="0" i="0" u="none" strike="noStrike" dirty="0">
                <a:solidFill>
                  <a:srgbClr val="111111"/>
                </a:solidFill>
                <a:effectLst/>
                <a:latin typeface="Times New Roman" panose="02020603050405020304" pitchFamily="18" charset="0"/>
                <a:cs typeface="Times New Roman" panose="02020603050405020304" pitchFamily="18" charset="0"/>
              </a:rPr>
              <a:t>hydroxylase, </a:t>
            </a:r>
            <a:r>
              <a:rPr lang="en-US" sz="2000" b="1" i="0" u="none" strike="noStrike" dirty="0">
                <a:solidFill>
                  <a:srgbClr val="111111"/>
                </a:solidFill>
                <a:effectLst/>
                <a:latin typeface="Times New Roman" panose="02020603050405020304" pitchFamily="18" charset="0"/>
                <a:cs typeface="Times New Roman" panose="02020603050405020304" pitchFamily="18" charset="0"/>
              </a:rPr>
              <a:t>CYP11B2</a:t>
            </a:r>
            <a:r>
              <a:rPr lang="en-US" sz="2000" b="0" i="0" u="none" strike="noStrike" dirty="0">
                <a:solidFill>
                  <a:srgbClr val="111111"/>
                </a:solidFill>
                <a:effectLst/>
                <a:latin typeface="Times New Roman" panose="02020603050405020304" pitchFamily="18" charset="0"/>
                <a:cs typeface="Times New Roman" panose="02020603050405020304" pitchFamily="18" charset="0"/>
              </a:rPr>
              <a:t>—aldosterone synthase, </a:t>
            </a:r>
            <a:r>
              <a:rPr lang="en-US" sz="2000" b="1" i="0" u="none" strike="noStrike" dirty="0">
                <a:solidFill>
                  <a:srgbClr val="111111"/>
                </a:solidFill>
                <a:effectLst/>
                <a:latin typeface="Times New Roman" panose="02020603050405020304" pitchFamily="18" charset="0"/>
                <a:cs typeface="Times New Roman" panose="02020603050405020304" pitchFamily="18" charset="0"/>
              </a:rPr>
              <a:t>CYP17A1</a:t>
            </a:r>
            <a:r>
              <a:rPr lang="en-US" sz="2000" b="0" i="0" u="none" strike="noStrike" dirty="0">
                <a:solidFill>
                  <a:srgbClr val="111111"/>
                </a:solidFill>
                <a:effectLst/>
                <a:latin typeface="Times New Roman" panose="02020603050405020304" pitchFamily="18" charset="0"/>
                <a:cs typeface="Times New Roman" panose="02020603050405020304" pitchFamily="18" charset="0"/>
              </a:rPr>
              <a:t>—17</a:t>
            </a:r>
            <a:r>
              <a:rPr lang="el-GR" sz="2000" b="0" i="0" u="none" strike="noStrike" dirty="0">
                <a:solidFill>
                  <a:srgbClr val="111111"/>
                </a:solidFill>
                <a:effectLst/>
                <a:latin typeface="Times New Roman" panose="02020603050405020304" pitchFamily="18" charset="0"/>
                <a:cs typeface="Times New Roman" panose="02020603050405020304" pitchFamily="18" charset="0"/>
              </a:rPr>
              <a:t>α-</a:t>
            </a:r>
            <a:r>
              <a:rPr lang="en-US" sz="2000" b="0" i="0" u="none" strike="noStrike" dirty="0">
                <a:solidFill>
                  <a:srgbClr val="111111"/>
                </a:solidFill>
                <a:effectLst/>
                <a:latin typeface="Times New Roman" panose="02020603050405020304" pitchFamily="18" charset="0"/>
                <a:cs typeface="Times New Roman" panose="02020603050405020304" pitchFamily="18" charset="0"/>
              </a:rPr>
              <a:t>Hydroxylase, </a:t>
            </a:r>
            <a:r>
              <a:rPr lang="en-US" sz="2000" b="1" i="0" u="none" strike="noStrike" dirty="0">
                <a:solidFill>
                  <a:srgbClr val="111111"/>
                </a:solidFill>
                <a:effectLst/>
                <a:latin typeface="Times New Roman" panose="02020603050405020304" pitchFamily="18" charset="0"/>
                <a:cs typeface="Times New Roman" panose="02020603050405020304" pitchFamily="18" charset="0"/>
              </a:rPr>
              <a:t>CYP21A2</a:t>
            </a:r>
            <a:r>
              <a:rPr lang="en-US" sz="2000" b="0" i="0" u="none" strike="noStrike" dirty="0">
                <a:solidFill>
                  <a:srgbClr val="111111"/>
                </a:solidFill>
                <a:effectLst/>
                <a:latin typeface="Times New Roman" panose="02020603050405020304" pitchFamily="18" charset="0"/>
                <a:cs typeface="Times New Roman" panose="02020603050405020304" pitchFamily="18" charset="0"/>
              </a:rPr>
              <a:t>—21</a:t>
            </a:r>
            <a:r>
              <a:rPr lang="el-GR" sz="2000" b="0" i="0" u="none" strike="noStrike" dirty="0">
                <a:solidFill>
                  <a:srgbClr val="111111"/>
                </a:solidFill>
                <a:effectLst/>
                <a:latin typeface="Times New Roman" panose="02020603050405020304" pitchFamily="18" charset="0"/>
                <a:cs typeface="Times New Roman" panose="02020603050405020304" pitchFamily="18" charset="0"/>
              </a:rPr>
              <a:t>α-</a:t>
            </a:r>
            <a:r>
              <a:rPr lang="en-US" sz="2000" b="0" i="0" u="none" strike="noStrike" dirty="0">
                <a:solidFill>
                  <a:srgbClr val="111111"/>
                </a:solidFill>
                <a:effectLst/>
                <a:latin typeface="Times New Roman" panose="02020603050405020304" pitchFamily="18" charset="0"/>
                <a:cs typeface="Times New Roman" panose="02020603050405020304" pitchFamily="18" charset="0"/>
              </a:rPr>
              <a:t>hydroxylase, dehydroepiandrosterone (DHEA), dehydroepiandrosterone sulfate (DHEA-S), </a:t>
            </a:r>
            <a:r>
              <a:rPr lang="en-US" sz="2000" b="1" i="0" u="none" strike="noStrike" dirty="0" err="1">
                <a:solidFill>
                  <a:srgbClr val="111111"/>
                </a:solidFill>
                <a:effectLst/>
                <a:latin typeface="Times New Roman" panose="02020603050405020304" pitchFamily="18" charset="0"/>
                <a:cs typeface="Times New Roman" panose="02020603050405020304" pitchFamily="18" charset="0"/>
              </a:rPr>
              <a:t>StAR</a:t>
            </a:r>
            <a:r>
              <a:rPr lang="en-US" sz="2000" b="0" i="0" u="none" strike="noStrike" dirty="0">
                <a:solidFill>
                  <a:srgbClr val="111111"/>
                </a:solidFill>
                <a:effectLst/>
                <a:latin typeface="Times New Roman" panose="02020603050405020304" pitchFamily="18" charset="0"/>
                <a:cs typeface="Times New Roman" panose="02020603050405020304" pitchFamily="18" charset="0"/>
              </a:rPr>
              <a:t>—steroidogenic acute regulatory protein, and </a:t>
            </a:r>
            <a:r>
              <a:rPr lang="en-US" sz="2000" b="1" i="0" u="none" strike="noStrike" dirty="0">
                <a:solidFill>
                  <a:srgbClr val="111111"/>
                </a:solidFill>
                <a:effectLst/>
                <a:latin typeface="Times New Roman" panose="02020603050405020304" pitchFamily="18" charset="0"/>
                <a:cs typeface="Times New Roman" panose="02020603050405020304" pitchFamily="18" charset="0"/>
              </a:rPr>
              <a:t>SULT2A1</a:t>
            </a:r>
            <a:r>
              <a:rPr lang="en-US" sz="2000" b="0" i="0" u="none" strike="noStrike" dirty="0">
                <a:solidFill>
                  <a:srgbClr val="111111"/>
                </a:solidFill>
                <a:effectLst/>
                <a:latin typeface="Times New Roman" panose="02020603050405020304" pitchFamily="18" charset="0"/>
                <a:cs typeface="Times New Roman" panose="02020603050405020304" pitchFamily="18" charset="0"/>
              </a:rPr>
              <a:t>—Sulfotransferase 2A1.</a:t>
            </a:r>
          </a:p>
        </p:txBody>
      </p:sp>
    </p:spTree>
    <p:extLst>
      <p:ext uri="{BB962C8B-B14F-4D97-AF65-F5344CB8AC3E}">
        <p14:creationId xmlns:p14="http://schemas.microsoft.com/office/powerpoint/2010/main" val="1948287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7B997AF1-C830-7840-BF8D-608B62A18C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387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TotalTime>
  <Words>1813</Words>
  <Application>Microsoft Macintosh PowerPoint</Application>
  <PresentationFormat>Widescreen</PresentationFormat>
  <Paragraphs>88</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shatha alkhateeb</dc:creator>
  <cp:lastModifiedBy>shatha alkhateeb</cp:lastModifiedBy>
  <cp:revision>28</cp:revision>
  <dcterms:created xsi:type="dcterms:W3CDTF">2024-10-10T08:32:13Z</dcterms:created>
  <dcterms:modified xsi:type="dcterms:W3CDTF">2024-10-19T14:22:57Z</dcterms:modified>
</cp:coreProperties>
</file>