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8" r:id="rId5"/>
    <p:sldId id="261" r:id="rId6"/>
    <p:sldId id="264" r:id="rId7"/>
    <p:sldId id="267" r:id="rId8"/>
    <p:sldId id="270" r:id="rId9"/>
    <p:sldId id="278" r:id="rId10"/>
    <p:sldId id="272" r:id="rId11"/>
    <p:sldId id="276" r:id="rId12"/>
    <p:sldId id="280" r:id="rId13"/>
    <p:sldId id="282" r:id="rId14"/>
    <p:sldId id="283" r:id="rId15"/>
    <p:sldId id="285" r:id="rId16"/>
  </p:sldIdLst>
  <p:sldSz cx="9144000" cy="6858000" type="screen4x3"/>
  <p:notesSz cx="7559675" cy="10691813"/>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9"/>
  </p:normalViewPr>
  <p:slideViewPr>
    <p:cSldViewPr snapToGrid="0" snapToObjects="1">
      <p:cViewPr varScale="1">
        <p:scale>
          <a:sx n="104" d="100"/>
          <a:sy n="104" d="100"/>
        </p:scale>
        <p:origin x="18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Edema" TargetMode="External"/><Relationship Id="rId2" Type="http://schemas.openxmlformats.org/officeDocument/2006/relationships/hyperlink" Target="http://en.wikipedia.org/wiki/Muscular_atrophy" TargetMode="External"/><Relationship Id="rId1" Type="http://schemas.openxmlformats.org/officeDocument/2006/relationships/slideLayout" Target="../slideLayouts/slideLayout25.xml"/><Relationship Id="rId5" Type="http://schemas.openxmlformats.org/officeDocument/2006/relationships/hyperlink" Target="http://en.wikipedia.org/wiki/Cardiomegaly" TargetMode="External"/><Relationship Id="rId4" Type="http://schemas.openxmlformats.org/officeDocument/2006/relationships/hyperlink" Target="http://en.wikipedia.org/wiki/Tachycard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Hydrogen" TargetMode="External"/><Relationship Id="rId13" Type="http://schemas.openxmlformats.org/officeDocument/2006/relationships/hyperlink" Target="http://en.wikipedia.org/wiki/Thiazole" TargetMode="External"/><Relationship Id="rId3" Type="http://schemas.openxmlformats.org/officeDocument/2006/relationships/hyperlink" Target="http://en.wikipedia.org/wiki/B_vitamins" TargetMode="External"/><Relationship Id="rId7" Type="http://schemas.openxmlformats.org/officeDocument/2006/relationships/hyperlink" Target="http://en.wikipedia.org/wiki/Carbon" TargetMode="External"/><Relationship Id="rId12" Type="http://schemas.openxmlformats.org/officeDocument/2006/relationships/hyperlink" Target="http://en.wikipedia.org/w/index.php?title=Aminopyrimidine&amp;action=edit&amp;redlink=1" TargetMode="External"/><Relationship Id="rId2" Type="http://schemas.openxmlformats.org/officeDocument/2006/relationships/hyperlink" Target="http://en.wikipedia.org/wiki/Vitamin" TargetMode="Externa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hyperlink" Target="http://en.wikipedia.org/wiki/Chemical_formula" TargetMode="External"/><Relationship Id="rId11" Type="http://schemas.openxmlformats.org/officeDocument/2006/relationships/hyperlink" Target="http://en.wikipedia.org/wiki/Sulfur" TargetMode="External"/><Relationship Id="rId5" Type="http://schemas.openxmlformats.org/officeDocument/2006/relationships/hyperlink" Target="http://en.wikipedia.org/wiki/Chemical_compound" TargetMode="External"/><Relationship Id="rId15" Type="http://schemas.openxmlformats.org/officeDocument/2006/relationships/image" Target="../media/image3.png"/><Relationship Id="rId10" Type="http://schemas.openxmlformats.org/officeDocument/2006/relationships/hyperlink" Target="http://en.wikipedia.org/wiki/Oxygen" TargetMode="External"/><Relationship Id="rId4" Type="http://schemas.openxmlformats.org/officeDocument/2006/relationships/hyperlink" Target="http://www.medicalnewstoday.com/articles/161547.php" TargetMode="External"/><Relationship Id="rId9" Type="http://schemas.openxmlformats.org/officeDocument/2006/relationships/hyperlink" Target="http://en.wikipedia.org/wiki/Nitrogen" TargetMode="External"/><Relationship Id="rId14" Type="http://schemas.openxmlformats.org/officeDocument/2006/relationships/hyperlink" Target="http://en.wikipedia.org/wiki/Methylen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Albumin" TargetMode="External"/><Relationship Id="rId2" Type="http://schemas.openxmlformats.org/officeDocument/2006/relationships/hyperlink" Target="http://en.wikipedia.org/wiki/Blood_serum" TargetMode="External"/><Relationship Id="rId1" Type="http://schemas.openxmlformats.org/officeDocument/2006/relationships/slideLayout" Target="../slideLayouts/slideLayout25.xml"/><Relationship Id="rId4" Type="http://schemas.openxmlformats.org/officeDocument/2006/relationships/hyperlink" Target="http://en.wikipedia.org/wiki/Erythrocyt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en.wikipedia.org/wiki/Thiamine_diphosphokinase" TargetMode="External"/><Relationship Id="rId7" Type="http://schemas.openxmlformats.org/officeDocument/2006/relationships/hyperlink" Target="http://en.wikipedia.org/wiki/Coenzyme_A" TargetMode="External"/><Relationship Id="rId2" Type="http://schemas.openxmlformats.org/officeDocument/2006/relationships/hyperlink" Target="http://en.wikipedia.org/wiki/Thiamine_diphosphate" TargetMode="External"/><Relationship Id="rId1" Type="http://schemas.openxmlformats.org/officeDocument/2006/relationships/slideLayout" Target="../slideLayouts/slideLayout25.xml"/><Relationship Id="rId6" Type="http://schemas.openxmlformats.org/officeDocument/2006/relationships/hyperlink" Target="http://en.wikipedia.org/wiki/Decarboxylation" TargetMode="External"/><Relationship Id="rId5" Type="http://schemas.openxmlformats.org/officeDocument/2006/relationships/hyperlink" Target="http://en.wikipedia.org/wiki/Dehydrogenation" TargetMode="External"/><Relationship Id="rId4" Type="http://schemas.openxmlformats.org/officeDocument/2006/relationships/hyperlink" Target="http://en.wikipedia.org/wiki/Coenzy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216000" y="1727640"/>
            <a:ext cx="8855280" cy="496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rtl="1">
              <a:lnSpc>
                <a:spcPct val="100000"/>
              </a:lnSpc>
              <a:spcBef>
                <a:spcPts val="641"/>
              </a:spcBef>
            </a:pPr>
            <a:endParaRPr lang="en-GB" sz="1800" b="0" strike="noStrike" spc="-1" dirty="0">
              <a:latin typeface="Arial"/>
            </a:endParaRPr>
          </a:p>
          <a:p>
            <a:pPr rtl="1">
              <a:lnSpc>
                <a:spcPct val="100000"/>
              </a:lnSpc>
              <a:spcBef>
                <a:spcPts val="641"/>
              </a:spcBef>
            </a:pPr>
            <a:endParaRPr lang="en-GB" sz="1800" b="0" strike="noStrike" spc="-1" dirty="0">
              <a:latin typeface="Arial"/>
            </a:endParaRPr>
          </a:p>
          <a:p>
            <a:pPr rtl="1">
              <a:lnSpc>
                <a:spcPct val="100000"/>
              </a:lnSpc>
              <a:spcBef>
                <a:spcPts val="641"/>
              </a:spcBef>
            </a:pPr>
            <a:endParaRPr lang="en-GB" sz="1800" b="0" strike="noStrike" spc="-1" dirty="0">
              <a:latin typeface="Arial"/>
            </a:endParaRPr>
          </a:p>
          <a:p>
            <a:pPr rtl="1">
              <a:lnSpc>
                <a:spcPct val="100000"/>
              </a:lnSpc>
              <a:spcBef>
                <a:spcPts val="641"/>
              </a:spcBef>
            </a:pPr>
            <a:r>
              <a:rPr lang="en-GB" sz="3200" b="0" strike="noStrike" spc="-1" dirty="0">
                <a:solidFill>
                  <a:srgbClr val="000000"/>
                </a:solidFill>
                <a:latin typeface="Calibri"/>
                <a:ea typeface="DejaVu Sans"/>
              </a:rPr>
              <a:t>    </a:t>
            </a:r>
            <a:endParaRPr lang="en-GB" sz="3200" b="0" strike="noStrike" spc="-1" dirty="0">
              <a:latin typeface="Arial"/>
            </a:endParaRPr>
          </a:p>
        </p:txBody>
      </p:sp>
      <p:sp>
        <p:nvSpPr>
          <p:cNvPr id="115" name="CustomShape 2"/>
          <p:cNvSpPr/>
          <p:nvPr/>
        </p:nvSpPr>
        <p:spPr>
          <a:xfrm>
            <a:off x="72720" y="1819850"/>
            <a:ext cx="8855280" cy="319942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B vitamins</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are a group of nutrients that play many important roles in the body</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They are water-soluble, which means the body does not store them. For this reason, the diet must supply them each day.</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B vitamins have many important functions and are vital for maintaining good health.</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However, factors like age, pregnancy, dietary choices, medical conditions, genetics, medication and alcohol use increase the body’s demand for B vitamins.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In these circumstances, supplementing with B vitamins may be necessary.</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Nutritional supplements that contain all eight B vitamins are referred to as </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B-complex vitamins.</a:t>
            </a:r>
          </a:p>
          <a:p>
            <a:pPr marL="343080" indent="-341280">
              <a:lnSpc>
                <a:spcPct val="100000"/>
              </a:lnSpc>
              <a:spcBef>
                <a:spcPts val="641"/>
              </a:spcBef>
              <a:buClr>
                <a:srgbClr val="000000"/>
              </a:buClr>
              <a:buFont typeface="Arial"/>
              <a:buChar char="•"/>
            </a:pPr>
            <a:r>
              <a:rPr lang="en-GB" sz="1400" b="1" u="sng" strike="noStrike" spc="-1" dirty="0">
                <a:solidFill>
                  <a:srgbClr val="000000"/>
                </a:solidFill>
                <a:uFillTx/>
                <a:latin typeface="Times New Roman"/>
                <a:ea typeface="DejaVu Sans"/>
              </a:rPr>
              <a:t>The Vitamins B-complex are family due to :</a:t>
            </a:r>
            <a:endParaRPr lang="en-GB" sz="1400" b="0" strike="noStrike" spc="-1" dirty="0">
              <a:latin typeface="Times New Roman"/>
            </a:endParaRPr>
          </a:p>
          <a:p>
            <a:pPr marL="343080" indent="-341280">
              <a:lnSpc>
                <a:spcPct val="100000"/>
              </a:lnSpc>
              <a:spcBef>
                <a:spcPts val="641"/>
              </a:spcBef>
              <a:buClr>
                <a:srgbClr val="000000"/>
              </a:buClr>
              <a:buFont typeface="Arial"/>
              <a:buChar char="•"/>
            </a:pPr>
            <a:r>
              <a:rPr lang="en-GB" sz="1400" b="1" u="sng" strike="noStrike" spc="-1" dirty="0">
                <a:solidFill>
                  <a:srgbClr val="FF0000"/>
                </a:solidFill>
                <a:uFillTx/>
                <a:latin typeface="Times New Roman"/>
                <a:ea typeface="DejaVu Sans"/>
              </a:rPr>
              <a:t>1-</a:t>
            </a:r>
            <a:r>
              <a:rPr lang="en-GB" sz="1400" b="0" strike="noStrike" spc="-1" dirty="0">
                <a:solidFill>
                  <a:srgbClr val="000000"/>
                </a:solidFill>
                <a:latin typeface="Times New Roman"/>
                <a:ea typeface="DejaVu Sans"/>
              </a:rPr>
              <a:t>They are found together in the </a:t>
            </a:r>
            <a:r>
              <a:rPr lang="en-GB" sz="1400" b="1" strike="noStrike" spc="-1" dirty="0">
                <a:solidFill>
                  <a:srgbClr val="FF0000"/>
                </a:solidFill>
                <a:latin typeface="Times New Roman"/>
                <a:ea typeface="DejaVu Sans"/>
              </a:rPr>
              <a:t>same food</a:t>
            </a:r>
            <a:r>
              <a:rPr lang="en-GB" sz="1400" b="0" strike="noStrike" spc="-1" dirty="0">
                <a:solidFill>
                  <a:srgbClr val="000000"/>
                </a:solidFill>
                <a:latin typeface="Times New Roman"/>
                <a:ea typeface="DejaVu Sans"/>
              </a:rPr>
              <a:t>.</a:t>
            </a:r>
            <a:endParaRPr lang="en-GB" sz="1400" b="0" strike="noStrike" spc="-1" dirty="0">
              <a:latin typeface="Times New Roman"/>
            </a:endParaRPr>
          </a:p>
          <a:p>
            <a:pPr>
              <a:lnSpc>
                <a:spcPct val="100000"/>
              </a:lnSpc>
              <a:spcBef>
                <a:spcPts val="641"/>
              </a:spcBef>
            </a:pPr>
            <a:r>
              <a:rPr lang="en-GB" sz="1400" b="1" strike="noStrike" spc="-1" dirty="0">
                <a:solidFill>
                  <a:srgbClr val="FF0000"/>
                </a:solidFill>
                <a:latin typeface="Times New Roman"/>
                <a:ea typeface="DejaVu Sans"/>
              </a:rPr>
              <a:t>    </a:t>
            </a:r>
            <a:r>
              <a:rPr lang="en-GB" sz="1400" b="1" u="sng" strike="noStrike" spc="-1" dirty="0">
                <a:solidFill>
                  <a:srgbClr val="FF0000"/>
                </a:solidFill>
                <a:uFillTx/>
                <a:latin typeface="Times New Roman"/>
                <a:ea typeface="DejaVu Sans"/>
              </a:rPr>
              <a:t>2-</a:t>
            </a:r>
            <a:r>
              <a:rPr lang="en-GB" sz="1400" b="0" strike="noStrike" spc="-1" dirty="0">
                <a:solidFill>
                  <a:srgbClr val="000000"/>
                </a:solidFill>
                <a:latin typeface="Times New Roman"/>
                <a:ea typeface="DejaVu Sans"/>
              </a:rPr>
              <a:t>Do </a:t>
            </a:r>
            <a:r>
              <a:rPr lang="en-GB" sz="1400" b="1" strike="noStrike" spc="-1" dirty="0">
                <a:solidFill>
                  <a:srgbClr val="FF0000"/>
                </a:solidFill>
                <a:latin typeface="Times New Roman"/>
                <a:ea typeface="DejaVu Sans"/>
              </a:rPr>
              <a:t>similar work </a:t>
            </a:r>
            <a:r>
              <a:rPr lang="en-GB" sz="1400" b="0" strike="noStrike" spc="-1" dirty="0">
                <a:solidFill>
                  <a:srgbClr val="000000"/>
                </a:solidFill>
                <a:latin typeface="Times New Roman"/>
                <a:ea typeface="DejaVu Sans"/>
              </a:rPr>
              <a:t>in the body, maintain healthy skin and muscles tone enhance immune and nervous system functions and promote cell growth and divisions.</a:t>
            </a:r>
            <a:endParaRPr lang="en-GB" sz="1400" b="0" strike="noStrike" spc="-1" dirty="0">
              <a:latin typeface="Times New Roman"/>
            </a:endParaRPr>
          </a:p>
          <a:p>
            <a:pPr>
              <a:lnSpc>
                <a:spcPct val="100000"/>
              </a:lnSpc>
              <a:spcBef>
                <a:spcPts val="641"/>
              </a:spcBef>
            </a:pPr>
            <a:r>
              <a:rPr lang="en-GB" sz="1400" b="1" strike="noStrike" spc="-1" dirty="0">
                <a:solidFill>
                  <a:srgbClr val="FF0000"/>
                </a:solidFill>
                <a:latin typeface="Times New Roman"/>
                <a:ea typeface="DejaVu Sans"/>
              </a:rPr>
              <a:t>   </a:t>
            </a:r>
            <a:r>
              <a:rPr lang="en-GB" sz="1400" b="1" u="sng" strike="noStrike" spc="-1" dirty="0">
                <a:solidFill>
                  <a:srgbClr val="FF0000"/>
                </a:solidFill>
                <a:uFillTx/>
                <a:latin typeface="Times New Roman"/>
                <a:ea typeface="DejaVu Sans"/>
              </a:rPr>
              <a:t>3-</a:t>
            </a:r>
            <a:r>
              <a:rPr lang="en-GB" sz="1400" b="0" strike="noStrike" spc="-1" dirty="0">
                <a:solidFill>
                  <a:srgbClr val="000000"/>
                </a:solidFill>
                <a:latin typeface="Times New Roman"/>
                <a:ea typeface="DejaVu Sans"/>
              </a:rPr>
              <a:t>Symptoms of one vitamins </a:t>
            </a:r>
            <a:r>
              <a:rPr lang="en-GB" sz="1400" b="1" strike="noStrike" spc="-1" dirty="0">
                <a:solidFill>
                  <a:srgbClr val="FF0000"/>
                </a:solidFill>
                <a:latin typeface="Times New Roman"/>
                <a:ea typeface="DejaVu Sans"/>
              </a:rPr>
              <a:t>deficiency </a:t>
            </a:r>
            <a:r>
              <a:rPr lang="en-GB" sz="1400" b="0" strike="noStrike" spc="-1" dirty="0">
                <a:solidFill>
                  <a:srgbClr val="000000"/>
                </a:solidFill>
                <a:latin typeface="Times New Roman"/>
                <a:ea typeface="DejaVu Sans"/>
              </a:rPr>
              <a:t>may be </a:t>
            </a:r>
            <a:r>
              <a:rPr lang="en-GB" sz="1400" b="1" strike="noStrike" spc="-1" dirty="0">
                <a:solidFill>
                  <a:srgbClr val="FF0000"/>
                </a:solidFill>
                <a:latin typeface="Times New Roman"/>
                <a:ea typeface="DejaVu Sans"/>
              </a:rPr>
              <a:t>undistinguishable </a:t>
            </a:r>
            <a:r>
              <a:rPr lang="en-GB" sz="1400" b="0" strike="noStrike" spc="-1" dirty="0">
                <a:solidFill>
                  <a:srgbClr val="000000"/>
                </a:solidFill>
                <a:latin typeface="Times New Roman"/>
                <a:ea typeface="DejaVu Sans"/>
              </a:rPr>
              <a:t>from others.</a:t>
            </a:r>
            <a:endParaRPr lang="en-GB" sz="1400" b="0" strike="noStrike" spc="-1" dirty="0">
              <a:latin typeface="Times New Roman"/>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p:txBody>
      </p:sp>
      <p:sp>
        <p:nvSpPr>
          <p:cNvPr id="116" name="CustomShape 3"/>
          <p:cNvSpPr/>
          <p:nvPr/>
        </p:nvSpPr>
        <p:spPr>
          <a:xfrm>
            <a:off x="1662713" y="146880"/>
            <a:ext cx="4823640" cy="1317960"/>
          </a:xfrm>
          <a:custGeom>
            <a:avLst/>
            <a:gdLst/>
            <a:ahLst/>
            <a:cxnLst/>
            <a:rect l="l" t="t" r="r" b="b"/>
            <a:pathLst>
              <a:path w="13401" h="10252">
                <a:moveTo>
                  <a:pt x="0" y="3657"/>
                </a:moveTo>
                <a:cubicBezTo>
                  <a:pt x="4467" y="0"/>
                  <a:pt x="8934" y="7315"/>
                  <a:pt x="13400" y="3657"/>
                </a:cubicBezTo>
                <a:moveTo>
                  <a:pt x="0" y="6593"/>
                </a:moveTo>
                <a:cubicBezTo>
                  <a:pt x="4467" y="2935"/>
                  <a:pt x="8934" y="10251"/>
                  <a:pt x="13400" y="6593"/>
                </a:cubicBezTo>
              </a:path>
            </a:pathLst>
          </a:custGeom>
          <a:solidFill>
            <a:srgbClr val="0000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nchor="ctr" anchorCtr="1">
            <a:noAutofit/>
          </a:bodyPr>
          <a:lstStyle/>
          <a:p>
            <a:pPr>
              <a:lnSpc>
                <a:spcPct val="100000"/>
              </a:lnSpc>
            </a:pPr>
            <a:r>
              <a:rPr lang="en-GB" sz="2400" b="0" strike="noStrike" spc="-1" dirty="0">
                <a:solidFill>
                  <a:srgbClr val="000000"/>
                </a:solidFill>
                <a:latin typeface="Arial Black"/>
                <a:ea typeface="MS Gothic"/>
              </a:rPr>
              <a:t>Vitamin B Complex</a:t>
            </a:r>
            <a:endParaRPr lang="en-GB" sz="2400" b="0" strike="noStrike" spc="-1" dirty="0">
              <a:latin typeface="Arial"/>
            </a:endParaRPr>
          </a:p>
        </p:txBody>
      </p:sp>
      <p:sp>
        <p:nvSpPr>
          <p:cNvPr id="7" name="TextBox 6">
            <a:extLst>
              <a:ext uri="{FF2B5EF4-FFF2-40B4-BE49-F238E27FC236}">
                <a16:creationId xmlns:a16="http://schemas.microsoft.com/office/drawing/2014/main" id="{60029518-4D83-7047-8FFA-6EEC50D1F635}"/>
              </a:ext>
            </a:extLst>
          </p:cNvPr>
          <p:cNvSpPr txBox="1"/>
          <p:nvPr/>
        </p:nvSpPr>
        <p:spPr>
          <a:xfrm>
            <a:off x="4449854" y="1196131"/>
            <a:ext cx="4621426" cy="800219"/>
          </a:xfrm>
          <a:prstGeom prst="rect">
            <a:avLst/>
          </a:prstGeom>
          <a:noFill/>
        </p:spPr>
        <p:txBody>
          <a:bodyPr wrap="square">
            <a:spAutoFit/>
          </a:bodyPr>
          <a:lstStyle/>
          <a:p>
            <a:pPr algn="ctr"/>
            <a:r>
              <a:rPr lang="en-IQ" sz="1400" b="1" dirty="0">
                <a:latin typeface="Times New Roman" panose="02020603050405020304" pitchFamily="18" charset="0"/>
                <a:cs typeface="Times New Roman" panose="02020603050405020304" pitchFamily="18" charset="0"/>
              </a:rPr>
              <a:t>Dr.Shatha Alkhateeb</a:t>
            </a:r>
          </a:p>
          <a:p>
            <a:pPr algn="ctr"/>
            <a:r>
              <a:rPr lang="en-IQ" sz="1400" b="1" dirty="0">
                <a:latin typeface="Times New Roman" panose="02020603050405020304" pitchFamily="18" charset="0"/>
                <a:cs typeface="Times New Roman" panose="02020603050405020304" pitchFamily="18" charset="0"/>
              </a:rPr>
              <a:t>Lec.4 </a:t>
            </a:r>
          </a:p>
          <a:p>
            <a:pPr algn="ctr"/>
            <a:endParaRPr lang="en-IQ"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0" y="0"/>
            <a:ext cx="9118080" cy="20914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800" b="0" strike="noStrike" spc="-1" dirty="0">
                <a:solidFill>
                  <a:srgbClr val="000000"/>
                </a:solidFill>
                <a:latin typeface="Arial"/>
                <a:ea typeface="DejaVu Sans"/>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Thiamine in glucose metabolism.</a:t>
            </a:r>
            <a:r>
              <a:rPr lang="en-GB" sz="1400" b="0" strike="noStrike" spc="-1" dirty="0">
                <a:solidFill>
                  <a:srgbClr val="C9211E"/>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thiaminedependent</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enzymes pyruvate dehydrogenase (PDH) and a-ketoglutarate dehydrogenase (a-KGDH) participate in the metabolism of glucose through two biochemical reactions, glycolysis and the citric acid cycle.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The main function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of these two sets of reactions is to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generate adenosine triphosphate (ATP),</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which provides energy for the cells. Reduced PDH and a-KGDH activity resulting from thiamine deficiency can lead to less ATP synthesis and build-up of the toxic intermediate, lactic acid.</a:t>
            </a:r>
          </a:p>
          <a:p>
            <a:r>
              <a:rPr lang="en-GB" sz="1400" b="0" strike="noStrike" spc="-1" dirty="0">
                <a:solidFill>
                  <a:srgbClr val="000000"/>
                </a:solidFill>
                <a:latin typeface="Times New Roman"/>
                <a:ea typeface="DejaVu Sans"/>
              </a:rPr>
              <a:t>Most importantly, pyruvate dehydrogenase catalyzes the conversion of pyruvate to acetyl-CoA. Thus increased metabolism of glucose will result in thiamine consumption. </a:t>
            </a:r>
            <a:endParaRPr lang="en-GB" sz="1400" b="0" strike="noStrike" spc="-1" dirty="0">
              <a:latin typeface="Arial"/>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48E7DB0-59B1-A94E-91D4-5C8A010F3C68}"/>
              </a:ext>
            </a:extLst>
          </p:cNvPr>
          <p:cNvPicPr/>
          <p:nvPr/>
        </p:nvPicPr>
        <p:blipFill>
          <a:blip r:embed="rId2"/>
          <a:stretch/>
        </p:blipFill>
        <p:spPr>
          <a:xfrm>
            <a:off x="5820032" y="1958546"/>
            <a:ext cx="3052119" cy="2940908"/>
          </a:xfrm>
          <a:prstGeom prst="rect">
            <a:avLst/>
          </a:prstGeom>
          <a:ln>
            <a:noFill/>
          </a:ln>
        </p:spPr>
      </p:pic>
      <p:pic>
        <p:nvPicPr>
          <p:cNvPr id="6" name="Picture 5">
            <a:extLst>
              <a:ext uri="{FF2B5EF4-FFF2-40B4-BE49-F238E27FC236}">
                <a16:creationId xmlns:a16="http://schemas.microsoft.com/office/drawing/2014/main" id="{80185D07-D10C-9C4B-A1F3-D637A5A7E1AF}"/>
              </a:ext>
            </a:extLst>
          </p:cNvPr>
          <p:cNvPicPr/>
          <p:nvPr/>
        </p:nvPicPr>
        <p:blipFill>
          <a:blip r:embed="rId3"/>
          <a:stretch/>
        </p:blipFill>
        <p:spPr>
          <a:xfrm>
            <a:off x="416296" y="2962487"/>
            <a:ext cx="3587293" cy="3608173"/>
          </a:xfrm>
          <a:prstGeom prst="rect">
            <a:avLst/>
          </a:prstGeom>
          <a:ln>
            <a:noFill/>
          </a:ln>
        </p:spPr>
      </p:pic>
      <p:sp>
        <p:nvSpPr>
          <p:cNvPr id="7" name="TextBox 6">
            <a:extLst>
              <a:ext uri="{FF2B5EF4-FFF2-40B4-BE49-F238E27FC236}">
                <a16:creationId xmlns:a16="http://schemas.microsoft.com/office/drawing/2014/main" id="{3DC3C9C7-75FC-694B-9C28-E33EF8E54DDF}"/>
              </a:ext>
            </a:extLst>
          </p:cNvPr>
          <p:cNvSpPr txBox="1"/>
          <p:nvPr/>
        </p:nvSpPr>
        <p:spPr>
          <a:xfrm>
            <a:off x="271849" y="1926793"/>
            <a:ext cx="4590534" cy="738664"/>
          </a:xfrm>
          <a:prstGeom prst="rect">
            <a:avLst/>
          </a:prstGeom>
          <a:noFill/>
        </p:spPr>
        <p:txBody>
          <a:bodyPr wrap="square">
            <a:spAutoFit/>
          </a:bodyPr>
          <a:lstStyle/>
          <a:p>
            <a:pPr>
              <a:lnSpc>
                <a:spcPct val="100000"/>
              </a:lnSpc>
            </a:pPr>
            <a:r>
              <a:rPr lang="en-GB" sz="1400" b="1" u="sng" strike="noStrike" spc="-1" dirty="0">
                <a:solidFill>
                  <a:srgbClr val="C9211E"/>
                </a:solidFill>
                <a:uFillTx/>
                <a:latin typeface="Times New Roman"/>
                <a:ea typeface="DejaVu Sans"/>
              </a:rPr>
              <a:t>In thiamine deficiency</a:t>
            </a:r>
            <a:r>
              <a:rPr lang="en-GB" sz="1400" b="0" strike="noStrike" spc="-1" dirty="0">
                <a:solidFill>
                  <a:srgbClr val="C9211E"/>
                </a:solidFill>
                <a:latin typeface="Times New Roman"/>
                <a:ea typeface="DejaVu Sans"/>
              </a:rPr>
              <a:t> ,</a:t>
            </a:r>
            <a:r>
              <a:rPr lang="en-GB" sz="1400" b="0" strike="noStrike" spc="-1" dirty="0">
                <a:solidFill>
                  <a:srgbClr val="000000"/>
                </a:solidFill>
                <a:latin typeface="Times New Roman"/>
                <a:ea typeface="DejaVu Sans"/>
              </a:rPr>
              <a:t>lactic acid will accumulate to produce severe lactic acidosis. Therefore thiamine deficiency should always be considered in unexplained </a:t>
            </a:r>
            <a:r>
              <a:rPr lang="en-GB" sz="1400" b="1" strike="noStrike" spc="-1" dirty="0">
                <a:solidFill>
                  <a:srgbClr val="C9211E"/>
                </a:solidFill>
                <a:latin typeface="Times New Roman"/>
                <a:ea typeface="DejaVu Sans"/>
              </a:rPr>
              <a:t>lactic acidosis</a:t>
            </a:r>
            <a:r>
              <a:rPr lang="en-GB" sz="1400" b="0" strike="noStrike" spc="-1" dirty="0">
                <a:solidFill>
                  <a:srgbClr val="000000"/>
                </a:solidFill>
                <a:latin typeface="Times New Roman"/>
                <a:ea typeface="DejaVu Sans"/>
              </a:rPr>
              <a:t>.</a:t>
            </a:r>
            <a:endParaRPr lang="en-GB" sz="14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156"/>
          <p:cNvPicPr/>
          <p:nvPr/>
        </p:nvPicPr>
        <p:blipFill>
          <a:blip r:embed="rId2"/>
          <a:stretch/>
        </p:blipFill>
        <p:spPr>
          <a:xfrm>
            <a:off x="740083" y="1037968"/>
            <a:ext cx="7342560" cy="3941805"/>
          </a:xfrm>
          <a:prstGeom prst="rect">
            <a:avLst/>
          </a:prstGeom>
          <a:ln>
            <a:noFill/>
          </a:ln>
        </p:spPr>
      </p:pic>
      <p:sp>
        <p:nvSpPr>
          <p:cNvPr id="5" name="TextBox 4">
            <a:extLst>
              <a:ext uri="{FF2B5EF4-FFF2-40B4-BE49-F238E27FC236}">
                <a16:creationId xmlns:a16="http://schemas.microsoft.com/office/drawing/2014/main" id="{D9A518B6-6E56-0847-BD50-53B08F8BBDF8}"/>
              </a:ext>
            </a:extLst>
          </p:cNvPr>
          <p:cNvSpPr txBox="1"/>
          <p:nvPr/>
        </p:nvSpPr>
        <p:spPr>
          <a:xfrm>
            <a:off x="80641" y="5690901"/>
            <a:ext cx="9063359" cy="1031051"/>
          </a:xfrm>
          <a:prstGeom prst="rect">
            <a:avLst/>
          </a:prstGeom>
          <a:noFill/>
        </p:spPr>
        <p:txBody>
          <a:bodyPr wrap="square">
            <a:spAutoFit/>
          </a:bodyPr>
          <a:lstStyle/>
          <a:p>
            <a:pPr marL="343080" indent="-341280" algn="ctr" rtl="1">
              <a:lnSpc>
                <a:spcPct val="100000"/>
              </a:lnSpc>
              <a:spcBef>
                <a:spcPts val="760"/>
              </a:spcBef>
              <a:buClr>
                <a:srgbClr val="000000"/>
              </a:buClr>
              <a:buFont typeface="Arial"/>
              <a:buChar char="•"/>
            </a:pP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Deficiency</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Thiamine derivatives and thiamine-dependent enzymes are present in all cells of the body, thus a thiamine deficiency would seem to adversely affect all of the organ systems. However, the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nervous system is particularly sensitive to thiamine deficiency, because of its dependence on oxidative metabolism</a:t>
            </a:r>
            <a:endParaRPr lang="en-GB" sz="1400" b="0" strike="noStrike" spc="-1" dirty="0">
              <a:latin typeface="Times New Roman" panose="02020603050405020304" pitchFamily="18" charset="0"/>
              <a:cs typeface="Times New Roman" panose="02020603050405020304" pitchFamily="18" charset="0"/>
            </a:endParaRPr>
          </a:p>
        </p:txBody>
      </p:sp>
      <p:sp>
        <p:nvSpPr>
          <p:cNvPr id="6" name="CustomShape 1">
            <a:extLst>
              <a:ext uri="{FF2B5EF4-FFF2-40B4-BE49-F238E27FC236}">
                <a16:creationId xmlns:a16="http://schemas.microsoft.com/office/drawing/2014/main" id="{D14F0DA5-0453-D845-9245-14CF0B845A57}"/>
              </a:ext>
            </a:extLst>
          </p:cNvPr>
          <p:cNvSpPr/>
          <p:nvPr/>
        </p:nvSpPr>
        <p:spPr>
          <a:xfrm>
            <a:off x="20160" y="136048"/>
            <a:ext cx="9103680" cy="7372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Focal damage due to lactic acidosis is its effect on vulnerable brain structures (mamillary bodies and postmedial thalamus). There is focal lactate production in the brain. Apoptotic cell death due to N-methyl-D-aspartate toxicity is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responsbile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for neurologic symptoms in thiamine deficiency</a:t>
            </a:r>
            <a:endParaRPr lang="en-GB" sz="1400" b="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72000" y="144000"/>
            <a:ext cx="9034560" cy="645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rtl="1">
              <a:lnSpc>
                <a:spcPct val="100000"/>
              </a:lnSpc>
              <a:spcBef>
                <a:spcPts val="641"/>
              </a:spcBef>
            </a:pPr>
            <a:endParaRPr lang="en-GB" sz="2200" b="0" strike="noStrike" spc="-1" dirty="0">
              <a:latin typeface="Arial"/>
            </a:endParaRPr>
          </a:p>
        </p:txBody>
      </p:sp>
      <p:pic>
        <p:nvPicPr>
          <p:cNvPr id="160" name="Picture 159"/>
          <p:cNvPicPr/>
          <p:nvPr/>
        </p:nvPicPr>
        <p:blipFill>
          <a:blip r:embed="rId2"/>
          <a:stretch/>
        </p:blipFill>
        <p:spPr>
          <a:xfrm>
            <a:off x="3941805" y="144000"/>
            <a:ext cx="4955313" cy="4030560"/>
          </a:xfrm>
          <a:prstGeom prst="rect">
            <a:avLst/>
          </a:prstGeom>
          <a:ln>
            <a:noFill/>
          </a:ln>
        </p:spPr>
      </p:pic>
      <p:pic>
        <p:nvPicPr>
          <p:cNvPr id="4" name="Picture 3">
            <a:extLst>
              <a:ext uri="{FF2B5EF4-FFF2-40B4-BE49-F238E27FC236}">
                <a16:creationId xmlns:a16="http://schemas.microsoft.com/office/drawing/2014/main" id="{36405C64-9D63-5741-9E4E-BB3389FEE2D0}"/>
              </a:ext>
            </a:extLst>
          </p:cNvPr>
          <p:cNvPicPr/>
          <p:nvPr/>
        </p:nvPicPr>
        <p:blipFill>
          <a:blip r:embed="rId3"/>
          <a:stretch/>
        </p:blipFill>
        <p:spPr>
          <a:xfrm>
            <a:off x="72000" y="2743200"/>
            <a:ext cx="4746882" cy="4324866"/>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144360" y="0"/>
            <a:ext cx="8855280" cy="62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500"/>
          </a:bodyPr>
          <a:lstStyle/>
          <a:p>
            <a:pPr marL="343080" indent="-341280" algn="ctr">
              <a:lnSpc>
                <a:spcPct val="100000"/>
              </a:lnSpc>
              <a:spcBef>
                <a:spcPts val="839"/>
              </a:spcBef>
              <a:buClr>
                <a:srgbClr val="000000"/>
              </a:buClr>
              <a:buFont typeface="Arial"/>
              <a:buChar char="•"/>
            </a:pPr>
            <a:r>
              <a:rPr lang="en-GB" sz="1600" b="1" u="sng" strike="noStrike" spc="-1" dirty="0">
                <a:solidFill>
                  <a:srgbClr val="000000"/>
                </a:solidFill>
                <a:uFillTx/>
                <a:latin typeface="Times New Roman" panose="02020603050405020304" pitchFamily="18" charset="0"/>
                <a:ea typeface="DejaVu Sans"/>
                <a:cs typeface="Times New Roman" panose="02020603050405020304" pitchFamily="18" charset="0"/>
              </a:rPr>
              <a:t>Beriberi</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Beriberi is a </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disorder of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nervous system </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which is actually cause by the deficiency of the thiamine in the diet of the individual,</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thiamine is basically found in the membranes of neurons and it is involved in the break down of the energy molecules such as glucose.</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Beriberi may be found in people whose diet consists mainly of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polished white </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rice, which is very low in thiamine </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It can also be seen in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chronic alcoholics</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Arsenic poisoning causes alterations in cellular metabolism resulting in blockage of thiamine use which results in thiamine deficiency without any dietary shortfall. </a:t>
            </a:r>
          </a:p>
          <a:p>
            <a:pPr marL="343080" indent="-341280" algn="ctr" rtl="1">
              <a:lnSpc>
                <a:spcPct val="100000"/>
              </a:lnSpc>
              <a:spcBef>
                <a:spcPts val="641"/>
              </a:spcBef>
              <a:buClr>
                <a:srgbClr val="FF0000"/>
              </a:buClr>
              <a:buFont typeface="Arial"/>
              <a:buChar char="•"/>
            </a:pPr>
            <a:r>
              <a:rPr lang="en-GB" sz="1600" b="1" u="sng" strike="noStrike" spc="-1" dirty="0">
                <a:solidFill>
                  <a:srgbClr val="FF0000"/>
                </a:solidFill>
                <a:uFillTx/>
                <a:latin typeface="Times New Roman" panose="02020603050405020304" pitchFamily="18" charset="0"/>
                <a:ea typeface="DejaVu Sans"/>
                <a:cs typeface="Times New Roman" panose="02020603050405020304" pitchFamily="18" charset="0"/>
              </a:rPr>
              <a:t>Three major forms of the of beriberi</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FF0000"/>
              </a:buClr>
              <a:buFont typeface="Arial"/>
              <a:buChar char="•"/>
            </a:pPr>
            <a:r>
              <a:rPr lang="en-GB" sz="1600" b="1" u="sng" strike="noStrike" spc="-1" dirty="0">
                <a:solidFill>
                  <a:srgbClr val="FF0000"/>
                </a:solidFill>
                <a:uFillTx/>
                <a:latin typeface="Times New Roman" panose="02020603050405020304" pitchFamily="18" charset="0"/>
                <a:ea typeface="DejaVu Sans"/>
                <a:cs typeface="Times New Roman" panose="02020603050405020304" pitchFamily="18" charset="0"/>
              </a:rPr>
              <a:t>1-</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Dry beriberi</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:affecting distal more than proximal limb segments and causing calf muscle tenderness. </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FF0000"/>
              </a:buClr>
              <a:buFont typeface="Arial"/>
              <a:buChar char="•"/>
            </a:pPr>
            <a:r>
              <a:rPr lang="en-GB" sz="1600" b="1" u="sng" strike="noStrike" spc="-1" dirty="0">
                <a:solidFill>
                  <a:srgbClr val="FF0000"/>
                </a:solidFill>
                <a:uFillTx/>
                <a:latin typeface="Times New Roman" panose="02020603050405020304" pitchFamily="18" charset="0"/>
                <a:ea typeface="DejaVu Sans"/>
                <a:cs typeface="Times New Roman" panose="02020603050405020304" pitchFamily="18" charset="0"/>
              </a:rPr>
              <a:t>2-</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Wet beriberi</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:is associated with mental confusion,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2"/>
              </a:rPr>
              <a:t>muscular atrophy</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3"/>
              </a:rPr>
              <a:t>edema</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4"/>
              </a:rPr>
              <a:t>tachycardia</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5"/>
              </a:rPr>
              <a:t>cardiomegaly</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and congestive heart failure in addition to peripheral neuropathy. </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FF0000"/>
              </a:buClr>
              <a:buFont typeface="Arial"/>
              <a:buChar char="•"/>
            </a:pPr>
            <a:r>
              <a:rPr lang="en-GB" sz="1600" b="1" u="sng" strike="noStrike" spc="-1" dirty="0">
                <a:solidFill>
                  <a:srgbClr val="FF0000"/>
                </a:solidFill>
                <a:uFillTx/>
                <a:latin typeface="Times New Roman" panose="02020603050405020304" pitchFamily="18" charset="0"/>
                <a:ea typeface="DejaVu Sans"/>
                <a:cs typeface="Times New Roman" panose="02020603050405020304" pitchFamily="18" charset="0"/>
              </a:rPr>
              <a:t>3-</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Infantile beriberi</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:occurs in infants breast-fed by </a:t>
            </a:r>
            <a:r>
              <a:rPr lang="en-GB" sz="1600" b="0" strike="noStrike" spc="-1" dirty="0" err="1">
                <a:solidFill>
                  <a:srgbClr val="000000"/>
                </a:solidFill>
                <a:latin typeface="Times New Roman" panose="02020603050405020304" pitchFamily="18" charset="0"/>
                <a:ea typeface="DejaVu Sans"/>
                <a:cs typeface="Times New Roman" panose="02020603050405020304" pitchFamily="18" charset="0"/>
              </a:rPr>
              <a:t>thiamin</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-deficient mothers (who may show no sign of thiamine deficiency). </a:t>
            </a:r>
          </a:p>
          <a:p>
            <a:pPr marL="1800" rtl="1">
              <a:lnSpc>
                <a:spcPct val="100000"/>
              </a:lnSpc>
              <a:spcBef>
                <a:spcPts val="641"/>
              </a:spcBef>
              <a:buClr>
                <a:srgbClr val="FF0000"/>
              </a:buClr>
            </a:pPr>
            <a:endParaRPr lang="en-GB" sz="1600" b="0" strike="noStrike" spc="-1" dirty="0">
              <a:latin typeface="Times New Roman" panose="02020603050405020304" pitchFamily="18" charset="0"/>
              <a:cs typeface="Times New Roman" panose="02020603050405020304" pitchFamily="18" charset="0"/>
            </a:endParaRPr>
          </a:p>
          <a:p>
            <a:pPr marL="1800" rtl="1">
              <a:lnSpc>
                <a:spcPct val="100000"/>
              </a:lnSpc>
              <a:spcBef>
                <a:spcPts val="641"/>
              </a:spcBef>
              <a:buClr>
                <a:srgbClr val="000000"/>
              </a:buClr>
            </a:pPr>
            <a:endParaRPr lang="en-GB" sz="1600" b="0" strike="noStrike" spc="-1" dirty="0">
              <a:latin typeface="Times New Roman" panose="02020603050405020304" pitchFamily="18" charset="0"/>
              <a:cs typeface="Times New Roman" panose="02020603050405020304" pitchFamily="18" charset="0"/>
            </a:endParaRPr>
          </a:p>
          <a:p>
            <a:pPr marL="343080" indent="-341280" algn="ctr">
              <a:lnSpc>
                <a:spcPct val="100000"/>
              </a:lnSpc>
              <a:spcBef>
                <a:spcPts val="641"/>
              </a:spcBef>
              <a:buClr>
                <a:srgbClr val="000000"/>
              </a:buClr>
              <a:buFont typeface="Arial"/>
              <a:buChar char="•"/>
            </a:pPr>
            <a:r>
              <a:rPr lang="en-GB" sz="1600" b="1" u="sng" strike="noStrike" spc="-1" dirty="0">
                <a:solidFill>
                  <a:srgbClr val="000000"/>
                </a:solidFill>
                <a:uFillTx/>
                <a:latin typeface="Times New Roman" panose="02020603050405020304" pitchFamily="18" charset="0"/>
                <a:ea typeface="DejaVu Sans"/>
                <a:cs typeface="Times New Roman" panose="02020603050405020304" pitchFamily="18" charset="0"/>
              </a:rPr>
              <a:t>Assay for Thiamine Deficiency:</a:t>
            </a:r>
            <a:endParaRPr lang="en-GB" sz="1600" b="0" strike="noStrike" spc="-1" dirty="0">
              <a:latin typeface="Times New Roman" panose="02020603050405020304" pitchFamily="18" charset="0"/>
              <a:cs typeface="Times New Roman" panose="02020603050405020304" pitchFamily="18" charset="0"/>
            </a:endParaRPr>
          </a:p>
          <a:p>
            <a:pPr marL="343080" indent="-341280">
              <a:lnSpc>
                <a:spcPct val="100000"/>
              </a:lnSpc>
              <a:spcBef>
                <a:spcPts val="641"/>
              </a:spcBef>
              <a:buClr>
                <a:srgbClr val="000000"/>
              </a:buClr>
              <a:buFont typeface="Arial"/>
              <a:buChar char="•"/>
            </a:pP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The measurement of erythrocyte (red blood cell) transketolase activity. </a:t>
            </a:r>
            <a:endParaRPr lang="en-GB" sz="1600" b="0" strike="noStrike" spc="-1" dirty="0">
              <a:latin typeface="Times New Roman" panose="02020603050405020304" pitchFamily="18" charset="0"/>
              <a:cs typeface="Times New Roman" panose="02020603050405020304" pitchFamily="18" charset="0"/>
            </a:endParaRPr>
          </a:p>
          <a:p>
            <a:pPr marL="343080" indent="-341280">
              <a:lnSpc>
                <a:spcPct val="100000"/>
              </a:lnSpc>
              <a:spcBef>
                <a:spcPts val="641"/>
              </a:spcBef>
              <a:buClr>
                <a:srgbClr val="000000"/>
              </a:buClr>
              <a:buFont typeface="Arial"/>
              <a:buChar char="•"/>
            </a:pP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Red blood cells</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which lack mitochondria, have no alternative means of generating NADPH save the pentose phosphate pathway. Also, NADPH is required to reduce glutathione in order to maintain the normal structure of red blood cell and maintain </a:t>
            </a:r>
            <a:r>
              <a:rPr lang="en-GB" sz="1600" b="0" strike="noStrike" spc="-1" dirty="0" err="1">
                <a:solidFill>
                  <a:srgbClr val="000000"/>
                </a:solidFill>
                <a:latin typeface="Times New Roman" panose="02020603050405020304" pitchFamily="18" charset="0"/>
                <a:ea typeface="DejaVu Sans"/>
                <a:cs typeface="Times New Roman" panose="02020603050405020304" pitchFamily="18" charset="0"/>
              </a:rPr>
              <a:t>hemoglobin</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in the ferrous state.  </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Therefore, the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pentose phosphate pathway is essential in red blood cells.</a:t>
            </a:r>
            <a:r>
              <a:rPr lang="en-GB" sz="1600" b="0" strike="noStrike" spc="-1" dirty="0">
                <a:solidFill>
                  <a:srgbClr val="FF0000"/>
                </a:solidFill>
                <a:latin typeface="Times New Roman" panose="02020603050405020304" pitchFamily="18" charset="0"/>
                <a:ea typeface="DejaVu Sans"/>
                <a:cs typeface="Times New Roman" panose="02020603050405020304" pitchFamily="18" charset="0"/>
              </a:rPr>
              <a:t> </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Transketolase is a thiamine pyrophosphate-requiring enzyme, which catalyzes reactions in the pentose phosphate pathway.  </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So the level of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transketolase activity </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in the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red blood </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cell is a reliable diagnostic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indicator of thiamine status.</a:t>
            </a:r>
            <a:endParaRPr lang="en-GB" sz="1600" b="0" strike="noStrike" spc="-1" dirty="0">
              <a:latin typeface="Times New Roman" panose="02020603050405020304" pitchFamily="18" charset="0"/>
              <a:cs typeface="Times New Roman" panose="02020603050405020304" pitchFamily="18" charset="0"/>
            </a:endParaRPr>
          </a:p>
          <a:p>
            <a:pPr algn="r" rtl="1">
              <a:lnSpc>
                <a:spcPct val="100000"/>
              </a:lnSpc>
              <a:spcBef>
                <a:spcPts val="641"/>
              </a:spcBef>
            </a:pPr>
            <a:endParaRPr lang="en-GB" sz="32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p:cNvPicPr/>
          <p:nvPr/>
        </p:nvPicPr>
        <p:blipFill>
          <a:blip r:embed="rId2"/>
          <a:stretch/>
        </p:blipFill>
        <p:spPr>
          <a:xfrm>
            <a:off x="2515797" y="0"/>
            <a:ext cx="6628203" cy="4197503"/>
          </a:xfrm>
          <a:prstGeom prst="rect">
            <a:avLst/>
          </a:prstGeom>
          <a:ln>
            <a:noFill/>
          </a:ln>
        </p:spPr>
      </p:pic>
      <p:pic>
        <p:nvPicPr>
          <p:cNvPr id="3" name="Picture 2">
            <a:extLst>
              <a:ext uri="{FF2B5EF4-FFF2-40B4-BE49-F238E27FC236}">
                <a16:creationId xmlns:a16="http://schemas.microsoft.com/office/drawing/2014/main" id="{84011FB7-84F3-8949-869B-768AA4E08C7F}"/>
              </a:ext>
            </a:extLst>
          </p:cNvPr>
          <p:cNvPicPr/>
          <p:nvPr/>
        </p:nvPicPr>
        <p:blipFill>
          <a:blip r:embed="rId3"/>
          <a:stretch/>
        </p:blipFill>
        <p:spPr>
          <a:xfrm>
            <a:off x="0" y="4287794"/>
            <a:ext cx="5412259" cy="2780271"/>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107640" y="216000"/>
            <a:ext cx="9034560" cy="645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3500"/>
          </a:bodyPr>
          <a:lstStyle/>
          <a:p>
            <a:pPr marL="2171880" lvl="4" indent="-341280" algn="ctr" rtl="1">
              <a:spcBef>
                <a:spcPts val="720"/>
              </a:spcBef>
              <a:buClr>
                <a:srgbClr val="000000"/>
              </a:buClr>
              <a:buFont typeface="Arial"/>
              <a:buChar char="•"/>
            </a:pPr>
            <a:r>
              <a:rPr lang="en-GB" sz="1500" b="1" u="sng" strike="noStrike" spc="-1" dirty="0">
                <a:solidFill>
                  <a:srgbClr val="000000"/>
                </a:solidFill>
                <a:uFillTx/>
                <a:latin typeface="Times New Roman" panose="02020603050405020304" pitchFamily="18" charset="0"/>
                <a:ea typeface="DejaVu Sans"/>
                <a:cs typeface="Times New Roman" panose="02020603050405020304" pitchFamily="18" charset="0"/>
              </a:rPr>
              <a:t>Thiamine  (vitamin B</a:t>
            </a:r>
            <a:r>
              <a:rPr lang="en-GB" sz="1500" b="1" u="sng" strike="noStrike" spc="-1" baseline="-25000" dirty="0">
                <a:solidFill>
                  <a:srgbClr val="000000"/>
                </a:solidFill>
                <a:uFillTx/>
                <a:latin typeface="Times New Roman" panose="02020603050405020304" pitchFamily="18" charset="0"/>
                <a:ea typeface="DejaVu Sans"/>
                <a:cs typeface="Times New Roman" panose="02020603050405020304" pitchFamily="18" charset="0"/>
              </a:rPr>
              <a:t>1</a:t>
            </a:r>
            <a:r>
              <a:rPr lang="en-GB" sz="1500" b="1" u="sng" strike="noStrike" spc="-1" dirty="0">
                <a:solidFill>
                  <a:srgbClr val="000000"/>
                </a:solidFill>
                <a:uFillTx/>
                <a:latin typeface="Times New Roman" panose="02020603050405020304" pitchFamily="18" charset="0"/>
                <a:ea typeface="DejaVu Sans"/>
                <a:cs typeface="Times New Roman" panose="02020603050405020304" pitchFamily="18" charset="0"/>
              </a:rPr>
              <a:t>)</a:t>
            </a:r>
            <a:endParaRPr lang="en-GB" sz="15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Thiamine</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or </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vitamin B</a:t>
            </a:r>
            <a:r>
              <a:rPr lang="en-GB" sz="1600" b="1" strike="noStrike" spc="-1" baseline="-25000" dirty="0">
                <a:solidFill>
                  <a:srgbClr val="000000"/>
                </a:solidFill>
                <a:latin typeface="Times New Roman" panose="02020603050405020304" pitchFamily="18" charset="0"/>
                <a:ea typeface="DejaVu Sans"/>
                <a:cs typeface="Times New Roman" panose="02020603050405020304" pitchFamily="18" charset="0"/>
              </a:rPr>
              <a:t>1</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named as the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a:t>
            </a:r>
            <a:r>
              <a:rPr lang="en-GB" sz="1600" b="1" strike="noStrike" spc="-1" dirty="0" err="1">
                <a:solidFill>
                  <a:srgbClr val="FF0000"/>
                </a:solidFill>
                <a:latin typeface="Times New Roman" panose="02020603050405020304" pitchFamily="18" charset="0"/>
                <a:ea typeface="DejaVu Sans"/>
                <a:cs typeface="Times New Roman" panose="02020603050405020304" pitchFamily="18" charset="0"/>
              </a:rPr>
              <a:t>thio-vitamine</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 ("</a:t>
            </a:r>
            <a:r>
              <a:rPr lang="en-GB" sz="1600" b="1" strike="noStrike" spc="-1" dirty="0" err="1">
                <a:solidFill>
                  <a:srgbClr val="FF0000"/>
                </a:solidFill>
                <a:latin typeface="Times New Roman" panose="02020603050405020304" pitchFamily="18" charset="0"/>
                <a:ea typeface="DejaVu Sans"/>
                <a:cs typeface="Times New Roman" panose="02020603050405020304" pitchFamily="18" charset="0"/>
              </a:rPr>
              <a:t>sulfur</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-containing </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vitamin") is a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water-soluble</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2"/>
              </a:rPr>
              <a:t>vitamin</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of the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3"/>
              </a:rPr>
              <a:t>B complex</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We need vitamin B1 so that the body can use </a:t>
            </a:r>
            <a:r>
              <a:rPr lang="en-GB" sz="16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4"/>
              </a:rPr>
              <a:t>carbohydrates</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 as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energy </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 it is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essential for glucose metabolism</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Vitamin B1 also plays a key role in nerve, muscle and heart function.</a:t>
            </a:r>
            <a:endParaRPr lang="en-GB" sz="16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Mammals, including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humans </a:t>
            </a:r>
            <a:r>
              <a:rPr lang="en-GB" sz="1600" b="1" u="sng" strike="noStrike" spc="-1" dirty="0">
                <a:solidFill>
                  <a:srgbClr val="FF0000"/>
                </a:solidFill>
                <a:uFillTx/>
                <a:latin typeface="Times New Roman" panose="02020603050405020304" pitchFamily="18" charset="0"/>
                <a:ea typeface="DejaVu Sans"/>
                <a:cs typeface="Times New Roman" panose="02020603050405020304" pitchFamily="18" charset="0"/>
              </a:rPr>
              <a:t>cannot synthesize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thiamine </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so it has to be obtained from diet via intestinal absorption. Absorption of vitamin B1 involves a specialized pH-dependent, Na</a:t>
            </a:r>
            <a:r>
              <a:rPr lang="en-GB" sz="1600" b="0" strike="noStrike" spc="-1" baseline="30000" dirty="0">
                <a:solidFill>
                  <a:srgbClr val="000000"/>
                </a:solidFill>
                <a:latin typeface="Times New Roman" panose="02020603050405020304" pitchFamily="18" charset="0"/>
                <a:ea typeface="DejaVu Sans"/>
                <a:cs typeface="Times New Roman" panose="02020603050405020304" pitchFamily="18" charset="0"/>
              </a:rPr>
              <a:t>+</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independent carrier mediated mechanism. In order to become a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coenzyme</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thiamine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has to acquire a pyrophosphate group.</a:t>
            </a:r>
          </a:p>
          <a:p>
            <a:pPr marL="1800" rtl="1">
              <a:spcBef>
                <a:spcPts val="641"/>
              </a:spcBef>
              <a:buClr>
                <a:srgbClr val="000000"/>
              </a:buClr>
            </a:pP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Thiamine is a </a:t>
            </a:r>
            <a:r>
              <a:rPr lang="en-GB" sz="1600" b="0" strike="noStrike" spc="-1" dirty="0" err="1">
                <a:solidFill>
                  <a:srgbClr val="000000"/>
                </a:solidFill>
                <a:latin typeface="Times New Roman" panose="02020603050405020304" pitchFamily="18" charset="0"/>
                <a:ea typeface="DejaVu Sans"/>
                <a:cs typeface="Times New Roman" panose="02020603050405020304" pitchFamily="18" charset="0"/>
              </a:rPr>
              <a:t>colorless</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5"/>
              </a:rPr>
              <a:t>compound</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with a </a:t>
            </a:r>
            <a:r>
              <a:rPr lang="en-GB" sz="16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6"/>
              </a:rPr>
              <a:t>chemical formula</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6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7"/>
              </a:rPr>
              <a:t>C</a:t>
            </a:r>
            <a:r>
              <a:rPr lang="en-GB" sz="1600" b="1" strike="noStrike" spc="-1" baseline="-25000" dirty="0">
                <a:solidFill>
                  <a:srgbClr val="FF0000"/>
                </a:solidFill>
                <a:latin typeface="Times New Roman" panose="02020603050405020304" pitchFamily="18" charset="0"/>
                <a:ea typeface="DejaVu Sans"/>
                <a:cs typeface="Times New Roman" panose="02020603050405020304" pitchFamily="18" charset="0"/>
              </a:rPr>
              <a:t>12</a:t>
            </a:r>
            <a:r>
              <a:rPr lang="en-GB" sz="16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8"/>
              </a:rPr>
              <a:t>H</a:t>
            </a:r>
            <a:r>
              <a:rPr lang="en-GB" sz="1600" b="1" strike="noStrike" spc="-1" baseline="-25000" dirty="0">
                <a:solidFill>
                  <a:srgbClr val="FF0000"/>
                </a:solidFill>
                <a:latin typeface="Times New Roman" panose="02020603050405020304" pitchFamily="18" charset="0"/>
                <a:ea typeface="DejaVu Sans"/>
                <a:cs typeface="Times New Roman" panose="02020603050405020304" pitchFamily="18" charset="0"/>
              </a:rPr>
              <a:t>17</a:t>
            </a:r>
            <a:r>
              <a:rPr lang="en-GB" sz="16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9"/>
              </a:rPr>
              <a:t>N</a:t>
            </a:r>
            <a:r>
              <a:rPr lang="en-GB" sz="1600" b="1" strike="noStrike" spc="-1" baseline="-25000" dirty="0">
                <a:solidFill>
                  <a:srgbClr val="FF0000"/>
                </a:solidFill>
                <a:latin typeface="Times New Roman" panose="02020603050405020304" pitchFamily="18" charset="0"/>
                <a:ea typeface="DejaVu Sans"/>
                <a:cs typeface="Times New Roman" panose="02020603050405020304" pitchFamily="18" charset="0"/>
              </a:rPr>
              <a:t>4</a:t>
            </a:r>
            <a:r>
              <a:rPr lang="en-GB" sz="16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10"/>
              </a:rPr>
              <a:t>O</a:t>
            </a:r>
            <a:r>
              <a:rPr lang="en-GB" sz="16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11"/>
              </a:rPr>
              <a:t>S</a:t>
            </a:r>
            <a:r>
              <a:rPr lang="en-GB" sz="1600" b="1" strike="noStrike" spc="-1" dirty="0">
                <a:solidFill>
                  <a:srgbClr val="000000"/>
                </a:solidFill>
                <a:latin typeface="Times New Roman" panose="02020603050405020304" pitchFamily="18" charset="0"/>
                <a:ea typeface="DejaVu Sans"/>
                <a:cs typeface="Times New Roman" panose="02020603050405020304" pitchFamily="18" charset="0"/>
              </a:rPr>
              <a:t>.</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Its structure contains an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12"/>
              </a:rPr>
              <a:t>amino pyrimidine</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ring and a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13"/>
              </a:rPr>
              <a:t>thiazole</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ring with methyl and hydroxyethyl side chains linked by </a:t>
            </a:r>
            <a:r>
              <a:rPr lang="en-GB" sz="16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14"/>
              </a:rPr>
              <a:t>methylene</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bridge. </a:t>
            </a:r>
            <a:endParaRPr lang="en-GB" sz="1600" b="0" strike="noStrike" spc="-1" dirty="0">
              <a:latin typeface="Times New Roman" panose="02020603050405020304" pitchFamily="18" charset="0"/>
              <a:cs typeface="Times New Roman" panose="02020603050405020304" pitchFamily="18" charset="0"/>
            </a:endParaRPr>
          </a:p>
          <a:p>
            <a:pPr marL="1800" rtl="1">
              <a:lnSpc>
                <a:spcPct val="100000"/>
              </a:lnSpc>
              <a:spcBef>
                <a:spcPts val="641"/>
              </a:spcBef>
              <a:buClr>
                <a:srgbClr val="000000"/>
              </a:buClr>
            </a:pPr>
            <a:endParaRPr lang="en-GB" sz="1600" b="0" strike="noStrike" spc="-1" dirty="0">
              <a:latin typeface="Times New Roman" panose="02020603050405020304" pitchFamily="18" charset="0"/>
              <a:cs typeface="Times New Roman" panose="02020603050405020304" pitchFamily="18" charset="0"/>
            </a:endParaRPr>
          </a:p>
        </p:txBody>
      </p:sp>
      <p:pic>
        <p:nvPicPr>
          <p:cNvPr id="125" name="Picture 124"/>
          <p:cNvPicPr/>
          <p:nvPr/>
        </p:nvPicPr>
        <p:blipFill>
          <a:blip r:embed="rId15"/>
          <a:stretch/>
        </p:blipFill>
        <p:spPr>
          <a:xfrm>
            <a:off x="7056000" y="-63000"/>
            <a:ext cx="2014560" cy="1285560"/>
          </a:xfrm>
          <a:prstGeom prst="rect">
            <a:avLst/>
          </a:prstGeom>
          <a:ln>
            <a:noFill/>
          </a:ln>
        </p:spPr>
      </p:pic>
      <p:pic>
        <p:nvPicPr>
          <p:cNvPr id="4" name="Picture 3">
            <a:extLst>
              <a:ext uri="{FF2B5EF4-FFF2-40B4-BE49-F238E27FC236}">
                <a16:creationId xmlns:a16="http://schemas.microsoft.com/office/drawing/2014/main" id="{3F464588-1417-B041-87A2-9009633BCD1F}"/>
              </a:ext>
            </a:extLst>
          </p:cNvPr>
          <p:cNvPicPr/>
          <p:nvPr/>
        </p:nvPicPr>
        <p:blipFill>
          <a:blip r:embed="rId16"/>
          <a:stretch/>
        </p:blipFill>
        <p:spPr>
          <a:xfrm>
            <a:off x="6857999" y="3441780"/>
            <a:ext cx="1850225" cy="1311295"/>
          </a:xfrm>
          <a:prstGeom prst="rect">
            <a:avLst/>
          </a:prstGeom>
          <a:ln>
            <a:noFill/>
          </a:ln>
        </p:spPr>
      </p:pic>
      <p:sp>
        <p:nvSpPr>
          <p:cNvPr id="6" name="TextBox 5">
            <a:extLst>
              <a:ext uri="{FF2B5EF4-FFF2-40B4-BE49-F238E27FC236}">
                <a16:creationId xmlns:a16="http://schemas.microsoft.com/office/drawing/2014/main" id="{DF438BFA-C90C-AD46-91B1-679E7757A2E9}"/>
              </a:ext>
            </a:extLst>
          </p:cNvPr>
          <p:cNvSpPr txBox="1"/>
          <p:nvPr/>
        </p:nvSpPr>
        <p:spPr>
          <a:xfrm>
            <a:off x="0" y="3338902"/>
            <a:ext cx="6750359" cy="1815882"/>
          </a:xfrm>
          <a:prstGeom prst="rect">
            <a:avLst/>
          </a:prstGeom>
          <a:noFill/>
        </p:spPr>
        <p:txBody>
          <a:bodyPr wrap="square">
            <a:spAutoFit/>
          </a:bodyPr>
          <a:lstStyle/>
          <a:p>
            <a:r>
              <a:rPr lang="en-US" sz="1400" b="0" i="0" u="none" strike="noStrike" dirty="0">
                <a:solidFill>
                  <a:srgbClr val="000000"/>
                </a:solidFill>
                <a:effectLst/>
                <a:latin typeface="Times New Roman" panose="02020603050405020304" pitchFamily="18" charset="0"/>
              </a:rPr>
              <a:t>The </a:t>
            </a:r>
            <a:r>
              <a:rPr lang="en-US" sz="1400" b="1" i="0" u="none" strike="noStrike" dirty="0">
                <a:solidFill>
                  <a:srgbClr val="000000"/>
                </a:solidFill>
                <a:effectLst/>
                <a:latin typeface="Times New Roman" panose="02020603050405020304" pitchFamily="18" charset="0"/>
              </a:rPr>
              <a:t>intestinal </a:t>
            </a:r>
            <a:r>
              <a:rPr lang="en-US" sz="1400" b="0" i="0" u="none" strike="noStrike" dirty="0">
                <a:solidFill>
                  <a:srgbClr val="000000"/>
                </a:solidFill>
                <a:effectLst/>
                <a:latin typeface="Times New Roman" panose="02020603050405020304" pitchFamily="18" charset="0"/>
              </a:rPr>
              <a:t>enzyme </a:t>
            </a:r>
            <a:r>
              <a:rPr lang="en-US" sz="1400" b="1" i="0" u="none" strike="noStrike" dirty="0">
                <a:solidFill>
                  <a:srgbClr val="FF0000"/>
                </a:solidFill>
                <a:effectLst/>
                <a:latin typeface="Times New Roman" panose="02020603050405020304" pitchFamily="18" charset="0"/>
              </a:rPr>
              <a:t>phosphatase </a:t>
            </a:r>
            <a:r>
              <a:rPr lang="en-US" sz="1400" b="0" i="0" u="none" strike="noStrike" dirty="0">
                <a:solidFill>
                  <a:srgbClr val="000000"/>
                </a:solidFill>
                <a:effectLst/>
                <a:latin typeface="Times New Roman" panose="02020603050405020304" pitchFamily="18" charset="0"/>
              </a:rPr>
              <a:t>hydrolyzes </a:t>
            </a:r>
            <a:r>
              <a:rPr lang="en-US" sz="1400" b="1" i="0" u="none" strike="noStrike" dirty="0">
                <a:solidFill>
                  <a:srgbClr val="000000"/>
                </a:solidFill>
                <a:effectLst/>
                <a:latin typeface="Times New Roman" panose="02020603050405020304" pitchFamily="18" charset="0"/>
              </a:rPr>
              <a:t>thiamin into a free form </a:t>
            </a:r>
            <a:r>
              <a:rPr lang="en-US" sz="1400" b="0" i="0" u="none" strike="noStrike" dirty="0">
                <a:solidFill>
                  <a:srgbClr val="000000"/>
                </a:solidFill>
                <a:effectLst/>
                <a:latin typeface="Times New Roman" panose="02020603050405020304" pitchFamily="18" charset="0"/>
              </a:rPr>
              <a:t>which is then absorbed by the small intestine. </a:t>
            </a:r>
          </a:p>
          <a:p>
            <a:r>
              <a:rPr lang="en-US" sz="1400" b="0" i="0" u="none" strike="noStrike" dirty="0">
                <a:solidFill>
                  <a:srgbClr val="000000"/>
                </a:solidFill>
                <a:effectLst/>
                <a:latin typeface="Times New Roman" panose="02020603050405020304" pitchFamily="18" charset="0"/>
              </a:rPr>
              <a:t>The phosphorylated form of thiamin gets stored in the heart, kidneys, liver, and brain. It has a short half-life of 14 to 18 days; therefore, regular dietary intake of thiamin is necessary.</a:t>
            </a:r>
            <a:endParaRPr lang="en-US" sz="1400" u="none" strike="noStrike" dirty="0">
              <a:solidFill>
                <a:srgbClr val="642A8F"/>
              </a:solidFill>
              <a:latin typeface="Times New Roman" panose="02020603050405020304" pitchFamily="18" charset="0"/>
            </a:endParaRPr>
          </a:p>
          <a:p>
            <a:r>
              <a:rPr lang="en-US" sz="1400" b="0" i="0" u="none" strike="noStrike" dirty="0">
                <a:solidFill>
                  <a:srgbClr val="000000"/>
                </a:solidFill>
                <a:effectLst/>
                <a:latin typeface="Times New Roman" panose="02020603050405020304" pitchFamily="18" charset="0"/>
              </a:rPr>
              <a:t> In the human body, thiamin exists mainly in the </a:t>
            </a:r>
            <a:r>
              <a:rPr lang="en-US" sz="1400" b="1" i="0" u="none" strike="noStrike" dirty="0">
                <a:solidFill>
                  <a:srgbClr val="000000"/>
                </a:solidFill>
                <a:effectLst/>
                <a:latin typeface="Times New Roman" panose="02020603050405020304" pitchFamily="18" charset="0"/>
              </a:rPr>
              <a:t>form of thiamin diphosphate (TDP)</a:t>
            </a:r>
            <a:r>
              <a:rPr lang="en-US" sz="1400" b="0" i="0" u="none" strike="noStrike" dirty="0">
                <a:solidFill>
                  <a:srgbClr val="000000"/>
                </a:solidFill>
                <a:effectLst/>
                <a:latin typeface="Times New Roman" panose="02020603050405020304" pitchFamily="18" charset="0"/>
              </a:rPr>
              <a:t>, also known as thiamin pyrophosphate (TPP). </a:t>
            </a:r>
          </a:p>
          <a:p>
            <a:r>
              <a:rPr lang="en-US" sz="1400" b="0" i="0" u="none" strike="noStrike" dirty="0">
                <a:solidFill>
                  <a:srgbClr val="FF0000"/>
                </a:solidFill>
                <a:effectLst/>
                <a:latin typeface="Times New Roman" panose="02020603050405020304" pitchFamily="18" charset="0"/>
              </a:rPr>
              <a:t>This is the main metabolic form of thiamin </a:t>
            </a:r>
            <a:r>
              <a:rPr lang="en-US" sz="1400" b="0" i="0" u="none" strike="noStrike" dirty="0">
                <a:solidFill>
                  <a:srgbClr val="000000"/>
                </a:solidFill>
                <a:effectLst/>
                <a:latin typeface="Times New Roman" panose="02020603050405020304" pitchFamily="18" charset="0"/>
              </a:rPr>
              <a:t>and serves as a </a:t>
            </a:r>
            <a:r>
              <a:rPr lang="en-US" sz="1400" b="1" i="0" u="none" strike="noStrike" dirty="0">
                <a:solidFill>
                  <a:srgbClr val="000000"/>
                </a:solidFill>
                <a:effectLst/>
                <a:latin typeface="Times New Roman" panose="02020603050405020304" pitchFamily="18" charset="0"/>
              </a:rPr>
              <a:t>cofactor </a:t>
            </a:r>
            <a:r>
              <a:rPr lang="en-US" sz="1400" b="0" i="0" u="none" strike="noStrike" dirty="0">
                <a:solidFill>
                  <a:srgbClr val="000000"/>
                </a:solidFill>
                <a:effectLst/>
                <a:latin typeface="Times New Roman" panose="02020603050405020304" pitchFamily="18" charset="0"/>
              </a:rPr>
              <a:t>for many enzymes during the metabolism of glucose, proteins, and lipids.</a:t>
            </a:r>
            <a:endParaRPr lang="en-IQ"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144000" y="0"/>
            <a:ext cx="9034560" cy="676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1080"/>
              </a:spcBef>
              <a:buClr>
                <a:srgbClr val="FF0000"/>
              </a:buClr>
              <a:buFont typeface="Arial"/>
              <a:buChar char="•"/>
            </a:pP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The primary function of B-1 is to help the body </a:t>
            </a:r>
            <a:r>
              <a:rPr lang="en-GB" sz="1400" b="1" strike="noStrike" spc="-1" dirty="0">
                <a:solidFill>
                  <a:srgbClr val="FF0000"/>
                </a:solidFill>
                <a:latin typeface="Times New Roman" panose="02020603050405020304" pitchFamily="18" charset="0"/>
                <a:ea typeface="Times New Roman"/>
                <a:cs typeface="Times New Roman" panose="02020603050405020304" pitchFamily="18" charset="0"/>
              </a:rPr>
              <a:t>convert food to energy</a:t>
            </a: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marL="343080" indent="-341280">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When we eat, the body breaks food down for fuel use. The body's </a:t>
            </a:r>
            <a:r>
              <a:rPr lang="en-GB" sz="1400" b="1" strike="noStrike" spc="-1" dirty="0">
                <a:solidFill>
                  <a:srgbClr val="FF0000"/>
                </a:solidFill>
                <a:latin typeface="Times New Roman" panose="02020603050405020304" pitchFamily="18" charset="0"/>
                <a:ea typeface="Times New Roman"/>
                <a:cs typeface="Times New Roman" panose="02020603050405020304" pitchFamily="18" charset="0"/>
              </a:rPr>
              <a:t>primary fuel source is glucose</a:t>
            </a: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 which we get from carbohydrate foods. </a:t>
            </a:r>
            <a:endParaRPr lang="en-GB" sz="1400" b="0" strike="noStrike" spc="-1" dirty="0">
              <a:latin typeface="Times New Roman" panose="02020603050405020304" pitchFamily="18" charset="0"/>
              <a:cs typeface="Times New Roman" panose="02020603050405020304" pitchFamily="18" charset="0"/>
            </a:endParaRPr>
          </a:p>
          <a:p>
            <a:pPr marL="343080" indent="-341280">
              <a:lnSpc>
                <a:spcPct val="100000"/>
              </a:lnSpc>
              <a:spcBef>
                <a:spcPts val="641"/>
              </a:spcBef>
              <a:buClr>
                <a:srgbClr val="FF0000"/>
              </a:buClr>
              <a:buFont typeface="Arial"/>
              <a:buChar char="•"/>
            </a:pPr>
            <a:r>
              <a:rPr lang="en-GB" sz="1400" b="1" strike="noStrike" spc="-1" dirty="0">
                <a:solidFill>
                  <a:srgbClr val="FF0000"/>
                </a:solidFill>
                <a:latin typeface="Times New Roman" panose="02020603050405020304" pitchFamily="18" charset="0"/>
                <a:ea typeface="Times New Roman"/>
                <a:cs typeface="Times New Roman" panose="02020603050405020304" pitchFamily="18" charset="0"/>
              </a:rPr>
              <a:t>B-1</a:t>
            </a: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 helps the body </a:t>
            </a:r>
            <a:r>
              <a:rPr lang="en-GB" sz="1400" b="1" strike="noStrike" spc="-1" dirty="0">
                <a:solidFill>
                  <a:srgbClr val="FF0000"/>
                </a:solidFill>
                <a:latin typeface="Times New Roman" panose="02020603050405020304" pitchFamily="18" charset="0"/>
                <a:ea typeface="Times New Roman"/>
                <a:cs typeface="Times New Roman" panose="02020603050405020304" pitchFamily="18" charset="0"/>
              </a:rPr>
              <a:t>turn carbohydrates into glucose </a:t>
            </a: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for fuel. </a:t>
            </a:r>
            <a:endParaRPr lang="en-GB" sz="1400" b="0" strike="noStrike" spc="-1" dirty="0">
              <a:latin typeface="Times New Roman" panose="02020603050405020304" pitchFamily="18" charset="0"/>
              <a:cs typeface="Times New Roman" panose="02020603050405020304" pitchFamily="18" charset="0"/>
            </a:endParaRPr>
          </a:p>
          <a:p>
            <a:pPr marL="343080" indent="-341280">
              <a:lnSpc>
                <a:spcPct val="100000"/>
              </a:lnSpc>
              <a:spcBef>
                <a:spcPts val="641"/>
              </a:spcBef>
              <a:buClr>
                <a:srgbClr val="FF0000"/>
              </a:buClr>
              <a:buFont typeface="Arial"/>
              <a:buChar char="•"/>
            </a:pPr>
            <a:r>
              <a:rPr lang="en-GB" sz="1400" b="1" strike="noStrike" spc="-1" dirty="0">
                <a:solidFill>
                  <a:srgbClr val="FF0000"/>
                </a:solidFill>
                <a:latin typeface="Times New Roman" panose="02020603050405020304" pitchFamily="18" charset="0"/>
                <a:ea typeface="Times New Roman"/>
                <a:cs typeface="Times New Roman" panose="02020603050405020304" pitchFamily="18" charset="0"/>
              </a:rPr>
              <a:t>B-1</a:t>
            </a: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 along with the </a:t>
            </a:r>
            <a:r>
              <a:rPr lang="en-GB" sz="1400" b="1" strike="noStrike" spc="-1" dirty="0">
                <a:solidFill>
                  <a:srgbClr val="FF0000"/>
                </a:solidFill>
                <a:latin typeface="Times New Roman" panose="02020603050405020304" pitchFamily="18" charset="0"/>
                <a:ea typeface="Times New Roman"/>
                <a:cs typeface="Times New Roman" panose="02020603050405020304" pitchFamily="18" charset="0"/>
              </a:rPr>
              <a:t>other B vitamins</a:t>
            </a: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 also helps the body </a:t>
            </a:r>
            <a:r>
              <a:rPr lang="en-GB" sz="1400" b="1" strike="noStrike" spc="-1" dirty="0">
                <a:solidFill>
                  <a:srgbClr val="FF0000"/>
                </a:solidFill>
                <a:latin typeface="Times New Roman" panose="02020603050405020304" pitchFamily="18" charset="0"/>
                <a:ea typeface="Times New Roman"/>
                <a:cs typeface="Times New Roman" panose="02020603050405020304" pitchFamily="18" charset="0"/>
              </a:rPr>
              <a:t>metabolize fats and protein</a:t>
            </a:r>
            <a:r>
              <a:rPr lang="en-GB" sz="1400" b="1" strike="noStrike" spc="-1" dirty="0">
                <a:solidFill>
                  <a:srgbClr val="000000"/>
                </a:solidFill>
                <a:latin typeface="Times New Roman" panose="02020603050405020304" pitchFamily="18" charset="0"/>
                <a:ea typeface="Times New Roman"/>
                <a:cs typeface="Times New Roman" panose="02020603050405020304" pitchFamily="18" charset="0"/>
              </a:rPr>
              <a:t>.</a:t>
            </a: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marL="343080" indent="-341280">
              <a:lnSpc>
                <a:spcPct val="100000"/>
              </a:lnSpc>
              <a:spcBef>
                <a:spcPts val="1080"/>
              </a:spcBef>
              <a:buClr>
                <a:srgbClr val="FF0000"/>
              </a:buClr>
              <a:buFont typeface="Arial"/>
              <a:buChar char="•"/>
            </a:pPr>
            <a:r>
              <a:rPr lang="en-GB" sz="1400" b="0" strike="noStrike" spc="-1" dirty="0">
                <a:solidFill>
                  <a:srgbClr val="000000"/>
                </a:solidFill>
                <a:latin typeface="Times New Roman" panose="02020603050405020304" pitchFamily="18" charset="0"/>
                <a:ea typeface="Times New Roman"/>
                <a:cs typeface="Times New Roman" panose="02020603050405020304" pitchFamily="18" charset="0"/>
              </a:rPr>
              <a:t>Helps keep the liver, skin, hair and eyes healthy.</a:t>
            </a:r>
          </a:p>
          <a:p>
            <a:pPr algn="l"/>
            <a:r>
              <a:rPr lang="en-US" sz="1400" b="0" i="0" u="none" strike="noStrike" dirty="0">
                <a:solidFill>
                  <a:srgbClr val="000000"/>
                </a:solidFill>
                <a:effectLst/>
                <a:latin typeface="Times New Roman" panose="02020603050405020304" pitchFamily="18" charset="0"/>
              </a:rPr>
              <a:t>Thiamin is absorbed into the blood from the gastrointestinal tract. </a:t>
            </a:r>
          </a:p>
          <a:p>
            <a:pPr algn="l"/>
            <a:r>
              <a:rPr lang="en-US" sz="1400" b="0" i="0" u="none" strike="noStrike" dirty="0">
                <a:solidFill>
                  <a:srgbClr val="000000"/>
                </a:solidFill>
                <a:effectLst/>
                <a:latin typeface="Times New Roman" panose="02020603050405020304" pitchFamily="18" charset="0"/>
              </a:rPr>
              <a:t>It then circulates in the blood and ultimately gets excreted in the urine. </a:t>
            </a:r>
          </a:p>
          <a:p>
            <a:pPr algn="l"/>
            <a:r>
              <a:rPr lang="en-US" sz="1400" b="0" i="0" u="none" strike="noStrike" dirty="0">
                <a:solidFill>
                  <a:srgbClr val="000000"/>
                </a:solidFill>
                <a:effectLst/>
                <a:latin typeface="Times New Roman" panose="02020603050405020304" pitchFamily="18" charset="0"/>
              </a:rPr>
              <a:t>Small amounts of thiamin are stored in the liver, heart, kidney, and brain, but only for a short duration.</a:t>
            </a:r>
          </a:p>
          <a:p>
            <a:pPr marL="1800">
              <a:lnSpc>
                <a:spcPct val="100000"/>
              </a:lnSpc>
              <a:spcBef>
                <a:spcPts val="1080"/>
              </a:spcBef>
              <a:buClr>
                <a:srgbClr val="FF0000"/>
              </a:buClr>
            </a:pPr>
            <a:endParaRPr lang="en-GB" sz="1400" b="0" strike="noStrike" spc="-1" dirty="0">
              <a:latin typeface="Times New Roman" panose="02020603050405020304" pitchFamily="18" charset="0"/>
              <a:cs typeface="Times New Roman" panose="02020603050405020304" pitchFamily="18" charset="0"/>
            </a:endParaRPr>
          </a:p>
          <a:p>
            <a:pPr algn="r" rtl="1">
              <a:lnSpc>
                <a:spcPct val="100000"/>
              </a:lnSpc>
              <a:spcBef>
                <a:spcPts val="641"/>
              </a:spcBef>
            </a:pPr>
            <a:endParaRPr lang="en-GB" sz="3200" b="0" strike="noStrike" spc="-1" dirty="0">
              <a:latin typeface="Arial"/>
            </a:endParaRPr>
          </a:p>
        </p:txBody>
      </p:sp>
      <p:pic>
        <p:nvPicPr>
          <p:cNvPr id="3" name="Picture 2">
            <a:extLst>
              <a:ext uri="{FF2B5EF4-FFF2-40B4-BE49-F238E27FC236}">
                <a16:creationId xmlns:a16="http://schemas.microsoft.com/office/drawing/2014/main" id="{F7E22D96-3E84-9F4E-ABFF-A44A514BB88D}"/>
              </a:ext>
            </a:extLst>
          </p:cNvPr>
          <p:cNvPicPr/>
          <p:nvPr/>
        </p:nvPicPr>
        <p:blipFill>
          <a:blip r:embed="rId2"/>
          <a:stretch/>
        </p:blipFill>
        <p:spPr>
          <a:xfrm>
            <a:off x="4114799" y="2570205"/>
            <a:ext cx="4760679" cy="3429000"/>
          </a:xfrm>
          <a:prstGeom prst="rect">
            <a:avLst/>
          </a:prstGeom>
          <a:ln>
            <a:noFill/>
          </a:ln>
        </p:spPr>
      </p:pic>
      <p:sp>
        <p:nvSpPr>
          <p:cNvPr id="5" name="TextBox 4">
            <a:extLst>
              <a:ext uri="{FF2B5EF4-FFF2-40B4-BE49-F238E27FC236}">
                <a16:creationId xmlns:a16="http://schemas.microsoft.com/office/drawing/2014/main" id="{8BBB9248-E97F-744E-9181-B324F90D267D}"/>
              </a:ext>
            </a:extLst>
          </p:cNvPr>
          <p:cNvSpPr txBox="1"/>
          <p:nvPr/>
        </p:nvSpPr>
        <p:spPr>
          <a:xfrm>
            <a:off x="144000" y="2827289"/>
            <a:ext cx="3667717" cy="1600438"/>
          </a:xfrm>
          <a:prstGeom prst="rect">
            <a:avLst/>
          </a:prstGeom>
          <a:noFill/>
        </p:spPr>
        <p:txBody>
          <a:bodyPr wrap="square">
            <a:spAutoFit/>
          </a:bodyPr>
          <a:lstStyle/>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Thiamin Functions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There are three functions of thiamin1:</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FF0000"/>
                </a:solidFill>
                <a:uFillTx/>
                <a:latin typeface="Times New Roman" panose="02020603050405020304" pitchFamily="18" charset="0"/>
                <a:ea typeface="DejaVu Sans"/>
                <a:cs typeface="Times New Roman" panose="02020603050405020304" pitchFamily="18" charset="0"/>
              </a:rPr>
              <a:t>1.</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Cofactor for decarboxylation reactions (TPP)</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FF0000"/>
                </a:solidFill>
                <a:uFillTx/>
                <a:latin typeface="Times New Roman" panose="02020603050405020304" pitchFamily="18" charset="0"/>
                <a:ea typeface="DejaVu Sans"/>
                <a:cs typeface="Times New Roman" panose="02020603050405020304" pitchFamily="18" charset="0"/>
              </a:rPr>
              <a:t>2.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Cofactor for the synthesis of pentoses (5-carbon sugars) and NADPH (TPP)</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FF0000"/>
                </a:solidFill>
                <a:uFillTx/>
                <a:latin typeface="Times New Roman" panose="02020603050405020304" pitchFamily="18" charset="0"/>
                <a:ea typeface="DejaVu Sans"/>
                <a:cs typeface="Times New Roman" panose="02020603050405020304" pitchFamily="18" charset="0"/>
              </a:rPr>
              <a:t>3.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Membrane and nerve conduction (Not as a cofactor)</a:t>
            </a:r>
            <a:endParaRPr lang="en-GB" sz="1400" b="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0" y="25920"/>
            <a:ext cx="8877960" cy="68824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In plants</a:t>
            </a:r>
            <a:r>
              <a:rPr lang="en-GB" sz="1400" b="0" strike="noStrike" spc="-1" dirty="0">
                <a:solidFill>
                  <a:srgbClr val="C9211E"/>
                </a:solidFill>
                <a:latin typeface="Times New Roman" panose="02020603050405020304" pitchFamily="18" charset="0"/>
                <a:ea typeface="DejaVu Sans"/>
                <a:cs typeface="Times New Roman" panose="02020603050405020304" pitchFamily="18" charset="0"/>
              </a:rPr>
              <a:t>,</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thiamin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is found in its </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free form</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but in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animals</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it is mostly </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thiamine pyrophosphate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These phosphates </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must be cleaved</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before thiamine is taken up into the enterocyte.</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Thiamine uptake and absorption is believed to be an efficient process that is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passive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when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thiamine intake is high</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and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active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when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thiamine intakes are low.</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There are </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two thiamine transporters</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(THTR), THTR1 and THTR2, that are involved in thiamine uptake and absorption. </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THTR1</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is found on the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brush border and basolateral membrane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while </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THTR2</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is only found on the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brush border membrane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p>
          <a:p>
            <a:pPr marL="343080" indent="-341280">
              <a:lnSpc>
                <a:spcPct val="100000"/>
              </a:lnSpc>
              <a:spcBef>
                <a:spcPts val="641"/>
              </a:spcBef>
              <a:buClr>
                <a:srgbClr val="000000"/>
              </a:buClr>
              <a:buFont typeface="Arial"/>
              <a:buChar char="•"/>
            </a:pP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Absorption</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Thiamine is released by the action of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phosphatase and pyrophosphates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in the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upper small intestine</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At low concentrations, the process is carrier-mediated, and, at </a:t>
            </a:r>
            <a:r>
              <a:rPr lang="en-GB" sz="1400" b="0" strike="noStrike" spc="-1" dirty="0">
                <a:solidFill>
                  <a:srgbClr val="FF0000"/>
                </a:solidFill>
                <a:latin typeface="Times New Roman" panose="02020603050405020304" pitchFamily="18" charset="0"/>
                <a:ea typeface="DejaVu Sans"/>
                <a:cs typeface="Times New Roman" panose="02020603050405020304" pitchFamily="18" charset="0"/>
              </a:rPr>
              <a:t>higher concentrations</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absorption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occurs via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passive diffusion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FF0000"/>
              </a:buClr>
              <a:buFont typeface="Arial"/>
              <a:buChar char="•"/>
            </a:pP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Active transport</a:t>
            </a:r>
            <a:r>
              <a:rPr lang="en-GB" sz="1400" b="0" strike="noStrike" spc="-1" dirty="0">
                <a:solidFill>
                  <a:srgbClr val="FF0000"/>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is greatest in the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jejunum and ileum.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cells of the intestinal mucosa have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thiamine </a:t>
            </a:r>
            <a:r>
              <a:rPr lang="en-GB" sz="1400" b="1" u="sng" strike="noStrike" spc="-1" dirty="0">
                <a:solidFill>
                  <a:srgbClr val="FF0000"/>
                </a:solidFill>
                <a:uFillTx/>
                <a:latin typeface="Times New Roman" panose="02020603050405020304" pitchFamily="18" charset="0"/>
                <a:ea typeface="DejaVu Sans"/>
                <a:cs typeface="Times New Roman" panose="02020603050405020304" pitchFamily="18" charset="0"/>
              </a:rPr>
              <a:t>pyrophosphokinase activity</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majority of thiamine present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in the intestine is in the </a:t>
            </a:r>
            <a:r>
              <a:rPr lang="en-GB" sz="1400" b="1" strike="noStrike" spc="-1" dirty="0" err="1">
                <a:solidFill>
                  <a:srgbClr val="FF0000"/>
                </a:solidFill>
                <a:latin typeface="Times New Roman" panose="02020603050405020304" pitchFamily="18" charset="0"/>
                <a:ea typeface="DejaVu Sans"/>
                <a:cs typeface="Times New Roman" panose="02020603050405020304" pitchFamily="18" charset="0"/>
              </a:rPr>
              <a:t>pyrophosphorylated</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 form</a:t>
            </a:r>
            <a:r>
              <a:rPr lang="en-GB" sz="1400" b="0" strike="noStrike" spc="-1" dirty="0">
                <a:solidFill>
                  <a:srgbClr val="FF0000"/>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uptake of thiamine by the mucosal cell is likely coupled in some way to its </a:t>
            </a:r>
            <a:r>
              <a:rPr lang="en-GB" sz="1400" b="1" u="sng" strike="noStrike" spc="-1" dirty="0">
                <a:solidFill>
                  <a:srgbClr val="FF0000"/>
                </a:solidFill>
                <a:uFillTx/>
                <a:latin typeface="Times New Roman" panose="02020603050405020304" pitchFamily="18" charset="0"/>
                <a:ea typeface="DejaVu Sans"/>
                <a:cs typeface="Times New Roman" panose="02020603050405020304" pitchFamily="18" charset="0"/>
              </a:rPr>
              <a:t>phosphorylation/dephosphorylation.</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 </a:t>
            </a:r>
          </a:p>
          <a:p>
            <a:pPr marL="1800" algn="ctr">
              <a:lnSpc>
                <a:spcPct val="100000"/>
              </a:lnSpc>
              <a:spcBef>
                <a:spcPts val="819"/>
              </a:spcBef>
              <a:buClr>
                <a:srgbClr val="000000"/>
              </a:buClr>
            </a:pP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Bound to serum proteins</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majority of thiamine in </a:t>
            </a:r>
            <a:r>
              <a:rPr lang="en-GB" sz="14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2"/>
              </a:rPr>
              <a:t>serum</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 is bound to proteins, mainly </a:t>
            </a:r>
            <a:r>
              <a:rPr lang="en-GB" sz="14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3"/>
              </a:rPr>
              <a:t>albumin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Approximately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90% of total thiamine in blood is in </a:t>
            </a:r>
            <a:r>
              <a:rPr lang="en-GB" sz="14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4"/>
              </a:rPr>
              <a:t>erythrocytes</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 specific binding protein called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thiamine-binding protein (TBP)</a:t>
            </a:r>
            <a:r>
              <a:rPr lang="en-GB" sz="1400" b="0" strike="noStrike" spc="-1" dirty="0">
                <a:solidFill>
                  <a:srgbClr val="FF0000"/>
                </a:solidFill>
                <a:latin typeface="Times New Roman" panose="02020603050405020304" pitchFamily="18" charset="0"/>
                <a:ea typeface="DejaVu Sans"/>
                <a:cs typeface="Times New Roman" panose="02020603050405020304" pitchFamily="18" charset="0"/>
              </a:rPr>
              <a:t>.</a:t>
            </a:r>
            <a:endParaRPr lang="en-GB" sz="1400" b="0" strike="noStrike" spc="-1" dirty="0">
              <a:latin typeface="Times New Roman" panose="02020603050405020304" pitchFamily="18" charset="0"/>
              <a:cs typeface="Times New Roman" panose="02020603050405020304" pitchFamily="18" charset="0"/>
            </a:endParaRPr>
          </a:p>
          <a:p>
            <a:pPr algn="ctr" rtl="1">
              <a:lnSpc>
                <a:spcPct val="100000"/>
              </a:lnSpc>
              <a:spcBef>
                <a:spcPts val="819"/>
              </a:spcBef>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Cellular uptake</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Uptake of thiamine by cells of the blood and other tissues occurs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via active transport and passive diffusion</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brain requires a much greater amount of thiamine than in other cells of the body. </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About 80% of intracellular thiamine is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phosphorylated</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and most is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bound to proteins</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In some tissues, thiamine uptake and secretion appears to be mediated by a soluble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thiamine transporter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that is dependent on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Na</a:t>
            </a:r>
            <a:r>
              <a:rPr lang="en-GB" sz="1400" b="1" strike="noStrike" spc="-1" baseline="30000" dirty="0">
                <a:solidFill>
                  <a:srgbClr val="FF0000"/>
                </a:solidFill>
                <a:latin typeface="Times New Roman" panose="02020603050405020304" pitchFamily="18" charset="0"/>
                <a:ea typeface="DejaVu Sans"/>
                <a:cs typeface="Times New Roman" panose="02020603050405020304" pitchFamily="18" charset="0"/>
              </a:rPr>
              <a:t>+</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 and a transcellular proton gradient.</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44000" y="72000"/>
            <a:ext cx="8927280" cy="673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gn="ctr">
              <a:lnSpc>
                <a:spcPct val="100000"/>
              </a:lnSpc>
              <a:spcBef>
                <a:spcPts val="641"/>
              </a:spcBef>
              <a:buClr>
                <a:srgbClr val="000000"/>
              </a:buClr>
              <a:buFont typeface="Arial"/>
              <a:buChar char="•"/>
            </a:pP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Tissue distribution</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Human storage of thiamine is about 25 to 30 mg, with the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greatest concentrations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in skeletal muscle, heart, brain, liver, and kidneys. </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FF0000"/>
              </a:buClr>
              <a:buFont typeface="Arial"/>
              <a:buChar char="•"/>
            </a:pPr>
            <a:r>
              <a:rPr lang="en-GB" sz="1400" b="1" strike="noStrike" spc="-1" dirty="0" err="1">
                <a:solidFill>
                  <a:srgbClr val="FF0000"/>
                </a:solidFill>
                <a:latin typeface="Times New Roman" panose="02020603050405020304" pitchFamily="18" charset="0"/>
                <a:ea typeface="DejaVu Sans"/>
                <a:cs typeface="Times New Roman" panose="02020603050405020304" pitchFamily="18" charset="0"/>
              </a:rPr>
              <a:t>ThMP</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 and free (unphosphorylated) thiamine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is present in plasma, milk, cerebrospinal fluid, and, it is presumed, all extracellular fluids.</a:t>
            </a:r>
            <a:endParaRPr lang="en-GB" sz="1400" b="0" strike="noStrike" spc="-1" dirty="0">
              <a:latin typeface="Times New Roman" panose="02020603050405020304" pitchFamily="18" charset="0"/>
              <a:cs typeface="Times New Roman" panose="02020603050405020304" pitchFamily="18" charset="0"/>
            </a:endParaRPr>
          </a:p>
          <a:p>
            <a:pPr marL="343080" indent="-341280" algn="ctr" rtl="1">
              <a:lnSpc>
                <a:spcPct val="100000"/>
              </a:lnSpc>
              <a:spcBef>
                <a:spcPts val="641"/>
              </a:spcBef>
              <a:buClr>
                <a:srgbClr val="000000"/>
              </a:buClr>
              <a:buFont typeface="Arial"/>
              <a:buChar char="•"/>
            </a:pP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Excretion</a:t>
            </a:r>
            <a:endParaRPr lang="en-GB" sz="1400" b="0" strike="noStrike" spc="-1" dirty="0">
              <a:latin typeface="Times New Roman" panose="02020603050405020304" pitchFamily="18" charset="0"/>
              <a:cs typeface="Times New Roman" panose="02020603050405020304" pitchFamily="18" charset="0"/>
            </a:endParaRPr>
          </a:p>
          <a:p>
            <a:pPr marL="343080" indent="-341280" rtl="1">
              <a:lnSpc>
                <a:spcPct val="100000"/>
              </a:lnSpc>
              <a:spcBef>
                <a:spcPts val="641"/>
              </a:spcBef>
              <a:buClr>
                <a:srgbClr val="FF0000"/>
              </a:buClr>
              <a:buFont typeface="Arial"/>
              <a:buChar char="•"/>
            </a:pP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Thiamine and its acid metabolites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(2-methyl-4-amino-5-pyrimidine carboxylic acid, 4-methyl-thiazole-5-acetic acid, and thiamine acetic acid) are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excreted</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principally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in the urine.</a:t>
            </a:r>
          </a:p>
          <a:p>
            <a:pPr algn="l"/>
            <a:r>
              <a:rPr lang="en-US" sz="1400" b="1" i="0" u="none" strike="noStrike" dirty="0">
                <a:solidFill>
                  <a:srgbClr val="000000"/>
                </a:solidFill>
                <a:effectLst/>
                <a:latin typeface="Times New Roman" panose="02020603050405020304" pitchFamily="18" charset="0"/>
              </a:rPr>
              <a:t>In blood, </a:t>
            </a:r>
            <a:r>
              <a:rPr lang="en-US" sz="1400" b="0" i="0" u="none" strike="noStrike" dirty="0">
                <a:solidFill>
                  <a:srgbClr val="000000"/>
                </a:solidFill>
                <a:effectLst/>
                <a:latin typeface="Times New Roman" panose="02020603050405020304" pitchFamily="18" charset="0"/>
              </a:rPr>
              <a:t>the </a:t>
            </a:r>
            <a:r>
              <a:rPr lang="en-US" sz="1400" b="1" i="0" u="none" strike="noStrike" dirty="0">
                <a:solidFill>
                  <a:srgbClr val="000000"/>
                </a:solidFill>
                <a:effectLst/>
                <a:latin typeface="Times New Roman" panose="02020603050405020304" pitchFamily="18" charset="0"/>
              </a:rPr>
              <a:t>thiamin </a:t>
            </a:r>
            <a:r>
              <a:rPr lang="en-US" sz="1400" b="1" i="0" u="none" strike="noStrike" dirty="0" err="1">
                <a:solidFill>
                  <a:srgbClr val="000000"/>
                </a:solidFill>
                <a:effectLst/>
                <a:latin typeface="Times New Roman" panose="02020603050405020304" pitchFamily="18" charset="0"/>
              </a:rPr>
              <a:t>diphosphokinase</a:t>
            </a:r>
            <a:r>
              <a:rPr lang="en-US" sz="1400" b="1" i="0" u="none" strike="noStrike" dirty="0">
                <a:solidFill>
                  <a:srgbClr val="000000"/>
                </a:solidFill>
                <a:effectLst/>
                <a:latin typeface="Times New Roman" panose="02020603050405020304" pitchFamily="18" charset="0"/>
              </a:rPr>
              <a:t> enzyme </a:t>
            </a:r>
            <a:r>
              <a:rPr lang="en-US" sz="1400" b="0" i="0" u="none" strike="noStrike" dirty="0">
                <a:solidFill>
                  <a:srgbClr val="000000"/>
                </a:solidFill>
                <a:effectLst/>
                <a:latin typeface="Times New Roman" panose="02020603050405020304" pitchFamily="18" charset="0"/>
              </a:rPr>
              <a:t>converts </a:t>
            </a:r>
            <a:r>
              <a:rPr lang="en-US" sz="1400" b="1" i="0" u="none" strike="noStrike" dirty="0">
                <a:solidFill>
                  <a:srgbClr val="FF0000"/>
                </a:solidFill>
                <a:effectLst/>
                <a:latin typeface="Times New Roman" panose="02020603050405020304" pitchFamily="18" charset="0"/>
              </a:rPr>
              <a:t>thiamin into its active form, thiamin pyrophosphate (TPP). </a:t>
            </a:r>
          </a:p>
          <a:p>
            <a:pPr algn="l"/>
            <a:r>
              <a:rPr lang="en-US" sz="1400" b="0" i="0" u="none" strike="noStrike" dirty="0">
                <a:solidFill>
                  <a:srgbClr val="000000"/>
                </a:solidFill>
                <a:effectLst/>
                <a:latin typeface="Times New Roman" panose="02020603050405020304" pitchFamily="18" charset="0"/>
              </a:rPr>
              <a:t>TPP plays different roles during different steps of metabolism, glycolysis, Krebs cycle, and pentose phosphate pathway.</a:t>
            </a:r>
          </a:p>
          <a:p>
            <a:pPr algn="l"/>
            <a:r>
              <a:rPr lang="en-US" sz="1400" b="1" i="0" u="sng" strike="noStrike" dirty="0">
                <a:solidFill>
                  <a:srgbClr val="FF0000"/>
                </a:solidFill>
                <a:effectLst/>
                <a:latin typeface="Times New Roman" panose="02020603050405020304" pitchFamily="18" charset="0"/>
              </a:rPr>
              <a:t>1- </a:t>
            </a:r>
            <a:r>
              <a:rPr lang="en-US" sz="1400" b="0" i="0" u="none" strike="noStrike" dirty="0">
                <a:solidFill>
                  <a:srgbClr val="000000"/>
                </a:solidFill>
                <a:effectLst/>
                <a:latin typeface="Times New Roman" panose="02020603050405020304" pitchFamily="18" charset="0"/>
              </a:rPr>
              <a:t>TPP works with enzyme functions during the metabolism of carbohydrates, lipids, and branched-chain amino acids.</a:t>
            </a:r>
          </a:p>
          <a:p>
            <a:pPr algn="l"/>
            <a:r>
              <a:rPr lang="en-US" sz="1400" b="1" i="0" u="sng" strike="noStrike" dirty="0">
                <a:solidFill>
                  <a:srgbClr val="FF0000"/>
                </a:solidFill>
                <a:effectLst/>
                <a:latin typeface="Times New Roman" panose="02020603050405020304" pitchFamily="18" charset="0"/>
              </a:rPr>
              <a:t>2-</a:t>
            </a:r>
            <a:r>
              <a:rPr lang="en-US" sz="1400" b="0" i="0" u="none" strike="noStrike" dirty="0">
                <a:solidFill>
                  <a:srgbClr val="000000"/>
                </a:solidFill>
                <a:effectLst/>
                <a:latin typeface="Times New Roman" panose="02020603050405020304" pitchFamily="18" charset="0"/>
              </a:rPr>
              <a:t>TPP acts as a cofactor at several steps during glycolysis and oxidative decarboxylation of carbohydrates.</a:t>
            </a:r>
          </a:p>
          <a:p>
            <a:pPr algn="l"/>
            <a:r>
              <a:rPr lang="en-US" sz="1400" b="1" i="0" u="sng" strike="noStrike" dirty="0">
                <a:solidFill>
                  <a:srgbClr val="FF0000"/>
                </a:solidFill>
                <a:effectLst/>
                <a:latin typeface="Times New Roman" panose="02020603050405020304" pitchFamily="18" charset="0"/>
              </a:rPr>
              <a:t>3-</a:t>
            </a:r>
            <a:r>
              <a:rPr lang="en-US" sz="1400" b="0" i="0" u="none" strike="noStrike" dirty="0">
                <a:solidFill>
                  <a:srgbClr val="000000"/>
                </a:solidFill>
                <a:effectLst/>
                <a:latin typeface="Times New Roman" panose="02020603050405020304" pitchFamily="18" charset="0"/>
              </a:rPr>
              <a:t>TPP acts as a </a:t>
            </a:r>
            <a:r>
              <a:rPr lang="en-US" sz="1400" b="1" i="0" u="none" strike="noStrike" dirty="0">
                <a:solidFill>
                  <a:srgbClr val="FF0000"/>
                </a:solidFill>
                <a:effectLst/>
                <a:latin typeface="Times New Roman" panose="02020603050405020304" pitchFamily="18" charset="0"/>
              </a:rPr>
              <a:t>coenzyme for the mitochondrial </a:t>
            </a:r>
            <a:r>
              <a:rPr lang="en-US" sz="1400" b="0" i="0" u="none" strike="noStrike" dirty="0">
                <a:solidFill>
                  <a:srgbClr val="000000"/>
                </a:solidFill>
                <a:effectLst/>
                <a:latin typeface="Times New Roman" panose="02020603050405020304" pitchFamily="18" charset="0"/>
              </a:rPr>
              <a:t>enzyme complexes such as </a:t>
            </a:r>
            <a:r>
              <a:rPr lang="el-GR" sz="1400" b="1" i="0" u="none" strike="noStrike" dirty="0">
                <a:solidFill>
                  <a:srgbClr val="000000"/>
                </a:solidFill>
                <a:effectLst/>
                <a:latin typeface="Times New Roman" panose="02020603050405020304" pitchFamily="18" charset="0"/>
              </a:rPr>
              <a:t>α-</a:t>
            </a:r>
            <a:r>
              <a:rPr lang="en-US" sz="1400" b="1" i="0" u="none" strike="noStrike" dirty="0">
                <a:solidFill>
                  <a:srgbClr val="000000"/>
                </a:solidFill>
                <a:effectLst/>
                <a:latin typeface="Times New Roman" panose="02020603050405020304" pitchFamily="18" charset="0"/>
              </a:rPr>
              <a:t>ketoglutarate dehydrogenase and pyruvate dehydrogenase.</a:t>
            </a:r>
            <a:r>
              <a:rPr lang="en-US" sz="1400" b="0" i="0" u="none" strike="noStrike" dirty="0">
                <a:solidFill>
                  <a:srgbClr val="000000"/>
                </a:solidFill>
                <a:effectLst/>
                <a:latin typeface="Times New Roman" panose="02020603050405020304" pitchFamily="18" charset="0"/>
              </a:rPr>
              <a:t> </a:t>
            </a:r>
          </a:p>
          <a:p>
            <a:pPr algn="l"/>
            <a:r>
              <a:rPr lang="en-US" sz="1400" b="0" i="0" u="none" strike="noStrike" dirty="0">
                <a:solidFill>
                  <a:srgbClr val="000000"/>
                </a:solidFill>
                <a:effectLst/>
                <a:latin typeface="Times New Roman" panose="02020603050405020304" pitchFamily="18" charset="0"/>
              </a:rPr>
              <a:t>These enzymes have a critical role in the </a:t>
            </a:r>
            <a:r>
              <a:rPr lang="en-US" sz="1400" b="1" i="0" u="none" strike="noStrike" dirty="0">
                <a:solidFill>
                  <a:srgbClr val="000000"/>
                </a:solidFill>
                <a:effectLst/>
                <a:latin typeface="Times New Roman" panose="02020603050405020304" pitchFamily="18" charset="0"/>
              </a:rPr>
              <a:t>Krebs cycle </a:t>
            </a:r>
            <a:r>
              <a:rPr lang="en-US" sz="1400" b="0" i="0" u="none" strike="noStrike" dirty="0">
                <a:solidFill>
                  <a:srgbClr val="000000"/>
                </a:solidFill>
                <a:effectLst/>
                <a:latin typeface="Times New Roman" panose="02020603050405020304" pitchFamily="18" charset="0"/>
              </a:rPr>
              <a:t>and tricarboxylic acid cycle. Thiamin deficiency decreases the activity of these enzymes, which impairs the conversion of lactate into pyruvate, leading to the </a:t>
            </a:r>
            <a:r>
              <a:rPr lang="en-US" sz="1400" b="0" i="0" u="none" strike="noStrike" dirty="0">
                <a:solidFill>
                  <a:srgbClr val="FF0000"/>
                </a:solidFill>
                <a:effectLst/>
                <a:latin typeface="Times New Roman" panose="02020603050405020304" pitchFamily="18" charset="0"/>
              </a:rPr>
              <a:t>accumulation of lactic acid. </a:t>
            </a:r>
          </a:p>
          <a:p>
            <a:pPr algn="l"/>
            <a:r>
              <a:rPr lang="en-US" sz="1400" b="0" i="0" u="none" strike="noStrike" dirty="0">
                <a:solidFill>
                  <a:srgbClr val="000000"/>
                </a:solidFill>
                <a:effectLst/>
                <a:latin typeface="Times New Roman" panose="02020603050405020304" pitchFamily="18" charset="0"/>
              </a:rPr>
              <a:t>Lactic acidosis may cause focal damage to certain brain structures, such as mamillary bodies and the posteromedial thalamus, which can be seen on MRI.</a:t>
            </a:r>
          </a:p>
          <a:p>
            <a:pPr algn="l"/>
            <a:r>
              <a:rPr lang="en-US" sz="1400" b="0" i="0" u="none" strike="noStrike" dirty="0">
                <a:solidFill>
                  <a:srgbClr val="000000"/>
                </a:solidFill>
                <a:effectLst/>
                <a:latin typeface="Times New Roman" panose="02020603050405020304" pitchFamily="18" charset="0"/>
              </a:rPr>
              <a:t>The presence of TPP is required by the erythrocyte transketolase enzyme during the pentose phosphate pathway of nucleotide synthesis and provides reduced nicotinamide adenine dinucleotide phosphate for several synthetic pathways.</a:t>
            </a:r>
          </a:p>
          <a:p>
            <a:pPr algn="l"/>
            <a:endParaRPr lang="en-US" sz="1400" b="0" i="0" u="none" strike="noStrike" dirty="0">
              <a:solidFill>
                <a:srgbClr val="000000"/>
              </a:solidFill>
              <a:effectLst/>
              <a:latin typeface="Times New Roman" panose="02020603050405020304" pitchFamily="18" charset="0"/>
            </a:endParaRPr>
          </a:p>
          <a:p>
            <a:pPr algn="l"/>
            <a:endParaRPr lang="en-US" sz="1400" b="0" i="0" u="none" strike="noStrike" dirty="0">
              <a:solidFill>
                <a:srgbClr val="000000"/>
              </a:solidFill>
              <a:effectLst/>
              <a:latin typeface="Times New Roman" panose="02020603050405020304" pitchFamily="18" charset="0"/>
            </a:endParaRPr>
          </a:p>
          <a:p>
            <a:pPr marL="1800" rtl="1">
              <a:lnSpc>
                <a:spcPct val="100000"/>
              </a:lnSpc>
              <a:spcBef>
                <a:spcPts val="641"/>
              </a:spcBef>
              <a:buClr>
                <a:srgbClr val="FF0000"/>
              </a:buClr>
            </a:pPr>
            <a:endParaRPr lang="en-GB" sz="1400" b="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p:cNvPicPr/>
          <p:nvPr/>
        </p:nvPicPr>
        <p:blipFill>
          <a:blip r:embed="rId2"/>
          <a:stretch/>
        </p:blipFill>
        <p:spPr>
          <a:xfrm>
            <a:off x="3250780" y="3829786"/>
            <a:ext cx="5609014" cy="2805791"/>
          </a:xfrm>
          <a:prstGeom prst="rect">
            <a:avLst/>
          </a:prstGeom>
          <a:ln>
            <a:noFill/>
          </a:ln>
        </p:spPr>
      </p:pic>
      <p:pic>
        <p:nvPicPr>
          <p:cNvPr id="3" name="Picture 2">
            <a:extLst>
              <a:ext uri="{FF2B5EF4-FFF2-40B4-BE49-F238E27FC236}">
                <a16:creationId xmlns:a16="http://schemas.microsoft.com/office/drawing/2014/main" id="{C30826D0-D920-C34A-BC27-649C28518990}"/>
              </a:ext>
            </a:extLst>
          </p:cNvPr>
          <p:cNvPicPr/>
          <p:nvPr/>
        </p:nvPicPr>
        <p:blipFill>
          <a:blip r:embed="rId3"/>
          <a:stretch/>
        </p:blipFill>
        <p:spPr>
          <a:xfrm>
            <a:off x="148280" y="0"/>
            <a:ext cx="4528985" cy="3570295"/>
          </a:xfrm>
          <a:prstGeom prst="rect">
            <a:avLst/>
          </a:prstGeom>
          <a:ln>
            <a:noFill/>
          </a:ln>
        </p:spPr>
      </p:pic>
    </p:spTree>
    <p:extLst>
      <p:ext uri="{BB962C8B-B14F-4D97-AF65-F5344CB8AC3E}">
        <p14:creationId xmlns:p14="http://schemas.microsoft.com/office/powerpoint/2010/main" val="330844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07640" y="216000"/>
            <a:ext cx="9034560" cy="652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gn="ctr">
              <a:lnSpc>
                <a:spcPct val="100000"/>
              </a:lnSpc>
              <a:spcBef>
                <a:spcPts val="641"/>
              </a:spcBef>
              <a:buClr>
                <a:srgbClr val="000000"/>
              </a:buClr>
              <a:buFont typeface="Arial"/>
              <a:buChar char="•"/>
            </a:pPr>
            <a:r>
              <a:rPr lang="en-GB" sz="1500" b="1" u="sng" strike="noStrike" spc="-1" dirty="0">
                <a:solidFill>
                  <a:srgbClr val="000000"/>
                </a:solidFill>
                <a:uFillTx/>
                <a:latin typeface="Times New Roman" panose="02020603050405020304" pitchFamily="18" charset="0"/>
                <a:ea typeface="DejaVu Sans"/>
                <a:cs typeface="Times New Roman" panose="02020603050405020304" pitchFamily="18" charset="0"/>
              </a:rPr>
              <a:t>Thiamine diphosphate</a:t>
            </a:r>
            <a:endParaRPr lang="en-GB" sz="1500" b="0" strike="noStrike" spc="-1" dirty="0">
              <a:latin typeface="Times New Roman" panose="02020603050405020304" pitchFamily="18" charset="0"/>
              <a:cs typeface="Times New Roman" panose="02020603050405020304" pitchFamily="18" charset="0"/>
            </a:endParaRPr>
          </a:p>
          <a:p>
            <a:pPr marL="343080" indent="-341280">
              <a:lnSpc>
                <a:spcPct val="100000"/>
              </a:lnSpc>
              <a:spcBef>
                <a:spcPts val="641"/>
              </a:spcBef>
              <a:buClr>
                <a:srgbClr val="000000"/>
              </a:buClr>
              <a:buFont typeface="Arial"/>
              <a:buChar char="•"/>
            </a:pP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Thiamin pyrophosphate plays a key role in the </a:t>
            </a:r>
            <a:r>
              <a:rPr lang="en-GB" sz="1500" b="1" strike="noStrike" spc="-1" dirty="0">
                <a:solidFill>
                  <a:srgbClr val="FF0000"/>
                </a:solidFill>
                <a:latin typeface="Times New Roman" panose="02020603050405020304" pitchFamily="18" charset="0"/>
                <a:ea typeface="DejaVu Sans"/>
                <a:cs typeface="Times New Roman" panose="02020603050405020304" pitchFamily="18" charset="0"/>
              </a:rPr>
              <a:t>production of energy </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from food by acting as a </a:t>
            </a:r>
            <a:r>
              <a:rPr lang="en-GB" sz="1500" b="1" strike="noStrike" spc="-1" dirty="0">
                <a:solidFill>
                  <a:srgbClr val="FF0000"/>
                </a:solidFill>
                <a:latin typeface="Times New Roman" panose="02020603050405020304" pitchFamily="18" charset="0"/>
                <a:ea typeface="DejaVu Sans"/>
                <a:cs typeface="Times New Roman" panose="02020603050405020304" pitchFamily="18" charset="0"/>
              </a:rPr>
              <a:t>coenzyme</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for four important enzymes. </a:t>
            </a:r>
            <a:endParaRPr lang="en-GB" sz="1500" b="0" strike="noStrike" spc="-1" dirty="0">
              <a:latin typeface="Times New Roman" panose="02020603050405020304" pitchFamily="18" charset="0"/>
              <a:cs typeface="Times New Roman" panose="02020603050405020304" pitchFamily="18" charset="0"/>
            </a:endParaRPr>
          </a:p>
          <a:p>
            <a:pPr marL="743040" lvl="1" indent="-284040">
              <a:lnSpc>
                <a:spcPct val="100000"/>
              </a:lnSpc>
              <a:spcBef>
                <a:spcPts val="561"/>
              </a:spcBef>
              <a:buClr>
                <a:srgbClr val="000000"/>
              </a:buClr>
              <a:buFont typeface="Arial"/>
              <a:buChar char="–"/>
            </a:pP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The synthesis of </a:t>
            </a:r>
            <a:r>
              <a:rPr lang="en-GB" sz="15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2"/>
              </a:rPr>
              <a:t>thiamine diphosphate</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ThDP</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also known as thiamine pyrophosphate (TPP) or </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cocarboxylase</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is </a:t>
            </a:r>
            <a:r>
              <a:rPr lang="en-GB" sz="1500" b="1" strike="noStrike" spc="-1" dirty="0" err="1">
                <a:solidFill>
                  <a:srgbClr val="000000"/>
                </a:solidFill>
                <a:latin typeface="Times New Roman" panose="02020603050405020304" pitchFamily="18" charset="0"/>
                <a:ea typeface="DejaVu Sans"/>
                <a:cs typeface="Times New Roman" panose="02020603050405020304" pitchFamily="18" charset="0"/>
              </a:rPr>
              <a:t>catalyzed</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 by an enzyme called </a:t>
            </a:r>
            <a:r>
              <a:rPr lang="en-GB" sz="15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3"/>
              </a:rPr>
              <a:t>thiamine diphosphokinase</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according to the reaction</a:t>
            </a:r>
            <a:endParaRPr lang="en-GB" sz="1500" b="0" strike="noStrike" spc="-1" dirty="0">
              <a:latin typeface="Times New Roman" panose="02020603050405020304" pitchFamily="18" charset="0"/>
              <a:cs typeface="Times New Roman" panose="02020603050405020304" pitchFamily="18" charset="0"/>
            </a:endParaRPr>
          </a:p>
          <a:p>
            <a:pPr marL="743040" lvl="1" indent="-284040">
              <a:lnSpc>
                <a:spcPct val="100000"/>
              </a:lnSpc>
              <a:spcBef>
                <a:spcPts val="561"/>
              </a:spcBef>
              <a:buClr>
                <a:srgbClr val="000000"/>
              </a:buClr>
              <a:buFont typeface="Arial"/>
              <a:buChar char="–"/>
            </a:pP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Thiamine + ATP → </a:t>
            </a:r>
            <a:r>
              <a:rPr lang="en-GB" sz="1500" b="1" strike="noStrike" spc="-1" dirty="0" err="1">
                <a:solidFill>
                  <a:srgbClr val="000000"/>
                </a:solidFill>
                <a:latin typeface="Times New Roman" panose="02020603050405020304" pitchFamily="18" charset="0"/>
                <a:ea typeface="DejaVu Sans"/>
                <a:cs typeface="Times New Roman" panose="02020603050405020304" pitchFamily="18" charset="0"/>
              </a:rPr>
              <a:t>ThDP</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 + AMP . </a:t>
            </a:r>
            <a:endParaRPr lang="en-GB" sz="1500" b="0" strike="noStrike" spc="-1" dirty="0">
              <a:latin typeface="Times New Roman" panose="02020603050405020304" pitchFamily="18" charset="0"/>
              <a:cs typeface="Times New Roman" panose="02020603050405020304" pitchFamily="18" charset="0"/>
            </a:endParaRPr>
          </a:p>
          <a:p>
            <a:pPr marL="743040" lvl="1" indent="-284040">
              <a:lnSpc>
                <a:spcPct val="100000"/>
              </a:lnSpc>
              <a:spcBef>
                <a:spcPts val="561"/>
              </a:spcBef>
              <a:buClr>
                <a:srgbClr val="FF0000"/>
              </a:buClr>
              <a:buFont typeface="Arial"/>
              <a:buChar char="–"/>
            </a:pPr>
            <a:r>
              <a:rPr lang="en-GB" sz="1500" b="1" strike="noStrike" spc="-1" dirty="0" err="1">
                <a:solidFill>
                  <a:srgbClr val="FF0000"/>
                </a:solidFill>
                <a:latin typeface="Times New Roman" panose="02020603050405020304" pitchFamily="18" charset="0"/>
                <a:ea typeface="DejaVu Sans"/>
                <a:cs typeface="Times New Roman" panose="02020603050405020304" pitchFamily="18" charset="0"/>
              </a:rPr>
              <a:t>ThDP</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is a </a:t>
            </a:r>
            <a:r>
              <a:rPr lang="en-GB" sz="15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4"/>
              </a:rPr>
              <a:t>coenzyme</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for several enzymes that </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catalyze</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the </a:t>
            </a:r>
            <a:r>
              <a:rPr lang="en-GB" sz="1500" b="1" strike="noStrike" spc="-1" dirty="0">
                <a:solidFill>
                  <a:srgbClr val="FF0000"/>
                </a:solidFill>
                <a:latin typeface="Times New Roman" panose="02020603050405020304" pitchFamily="18" charset="0"/>
                <a:ea typeface="DejaVu Sans"/>
                <a:cs typeface="Times New Roman" panose="02020603050405020304" pitchFamily="18" charset="0"/>
              </a:rPr>
              <a:t>transfer of two-carbon units </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and in particular the </a:t>
            </a:r>
            <a:r>
              <a:rPr lang="en-GB" sz="15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5"/>
              </a:rPr>
              <a:t>dehydrogenation</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a:t>
            </a:r>
            <a:r>
              <a:rPr lang="en-GB" sz="15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6"/>
              </a:rPr>
              <a:t>decarboxylation</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and subsequent conjugation with </a:t>
            </a:r>
            <a:r>
              <a:rPr lang="en-GB" sz="15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7"/>
              </a:rPr>
              <a:t>coenzyme A</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of 2-oxoacids (alpha-keto acids). </a:t>
            </a:r>
          </a:p>
          <a:p>
            <a:pPr marL="459000" lvl="1">
              <a:spcBef>
                <a:spcPts val="561"/>
              </a:spcBef>
              <a:buClr>
                <a:srgbClr val="FF0000"/>
              </a:buClr>
            </a:pP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Thiamine is the precursor of thiamine pyrophosphate (TPP):</a:t>
            </a:r>
            <a:endParaRPr lang="en-GB" sz="1600" b="0" strike="noStrike" spc="-1" dirty="0">
              <a:latin typeface="Times New Roman" panose="02020603050405020304" pitchFamily="18" charset="0"/>
              <a:cs typeface="Times New Roman" panose="02020603050405020304" pitchFamily="18" charset="0"/>
            </a:endParaRPr>
          </a:p>
          <a:p>
            <a:pPr marL="459000" lvl="1">
              <a:lnSpc>
                <a:spcPct val="100000"/>
              </a:lnSpc>
              <a:spcBef>
                <a:spcPts val="561"/>
              </a:spcBef>
              <a:buClr>
                <a:srgbClr val="FF0000"/>
              </a:buClr>
            </a:pPr>
            <a:endParaRPr lang="en-GB" sz="1500" b="0" strike="noStrike" spc="-1" dirty="0">
              <a:latin typeface="Times New Roman" panose="02020603050405020304" pitchFamily="18" charset="0"/>
              <a:cs typeface="Times New Roman" panose="02020603050405020304" pitchFamily="18" charset="0"/>
            </a:endParaRPr>
          </a:p>
          <a:p>
            <a:pPr algn="r" rtl="1">
              <a:lnSpc>
                <a:spcPct val="100000"/>
              </a:lnSpc>
              <a:spcBef>
                <a:spcPts val="641"/>
              </a:spcBef>
            </a:pPr>
            <a:endParaRPr lang="en-GB" sz="2800" b="0" strike="noStrike" spc="-1" dirty="0">
              <a:latin typeface="Arial"/>
            </a:endParaRPr>
          </a:p>
        </p:txBody>
      </p:sp>
      <p:pic>
        <p:nvPicPr>
          <p:cNvPr id="3" name="Picture 2">
            <a:extLst>
              <a:ext uri="{FF2B5EF4-FFF2-40B4-BE49-F238E27FC236}">
                <a16:creationId xmlns:a16="http://schemas.microsoft.com/office/drawing/2014/main" id="{1B15539E-8259-CE4E-87DB-640178B2694A}"/>
              </a:ext>
            </a:extLst>
          </p:cNvPr>
          <p:cNvPicPr/>
          <p:nvPr/>
        </p:nvPicPr>
        <p:blipFill>
          <a:blip r:embed="rId8"/>
          <a:stretch/>
        </p:blipFill>
        <p:spPr>
          <a:xfrm>
            <a:off x="107640" y="3163330"/>
            <a:ext cx="4892322" cy="347867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p:cNvPicPr/>
          <p:nvPr/>
        </p:nvPicPr>
        <p:blipFill>
          <a:blip r:embed="rId2"/>
          <a:stretch/>
        </p:blipFill>
        <p:spPr>
          <a:xfrm>
            <a:off x="2953264" y="144001"/>
            <a:ext cx="6190735" cy="3285000"/>
          </a:xfrm>
          <a:prstGeom prst="rect">
            <a:avLst/>
          </a:prstGeom>
          <a:ln>
            <a:noFill/>
          </a:ln>
        </p:spPr>
      </p:pic>
      <p:pic>
        <p:nvPicPr>
          <p:cNvPr id="3" name="Picture 2">
            <a:extLst>
              <a:ext uri="{FF2B5EF4-FFF2-40B4-BE49-F238E27FC236}">
                <a16:creationId xmlns:a16="http://schemas.microsoft.com/office/drawing/2014/main" id="{3FED3F75-218D-A640-B9A7-CC054B4E8D23}"/>
              </a:ext>
            </a:extLst>
          </p:cNvPr>
          <p:cNvPicPr/>
          <p:nvPr/>
        </p:nvPicPr>
        <p:blipFill>
          <a:blip r:embed="rId3"/>
          <a:stretch/>
        </p:blipFill>
        <p:spPr>
          <a:xfrm>
            <a:off x="0" y="3369775"/>
            <a:ext cx="4720281" cy="3488225"/>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1837</Words>
  <Application>Microsoft Macintosh PowerPoint</Application>
  <PresentationFormat>On-screen Show (4:3)</PresentationFormat>
  <Paragraphs>97</Paragraphs>
  <Slides>13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Arial Black</vt:lpstr>
      <vt:lpstr>Calibri</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shatha alkhateeb</cp:lastModifiedBy>
  <cp:revision>84</cp:revision>
  <dcterms:created xsi:type="dcterms:W3CDTF">2013-12-11T04:22:13Z</dcterms:created>
  <dcterms:modified xsi:type="dcterms:W3CDTF">2024-11-20T10:23:23Z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