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3" r:id="rId4"/>
    <p:sldId id="266" r:id="rId5"/>
    <p:sldId id="267" r:id="rId6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7334-2120-1842-9F8E-A1C395077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F1C82-6EA8-CD41-A697-BCF4DACE9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13CCE-A576-F649-AFE9-F99EAE1A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8E113-C66F-8949-9292-98258F66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7BC9C-994B-B144-8C20-2B6E0775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39747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14BC-BCBB-AE4F-BB93-C70F3133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70595-EB2D-424B-8F27-1AAD5EE01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A15CA-83DB-DE49-AFA9-64084BF6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64558-9433-D444-AE38-D0DA8BAE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9ED37-587A-2B42-A8A7-B71E5E4F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71287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CDDB8-08AD-A944-8A23-7A153D39D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5958A-7137-2045-8719-45B748F70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AD1B5-3ED5-2743-9CBF-13B35775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3561-FBDA-024B-9B13-5E27089F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3995-BE6C-5849-A497-817E5F89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8860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31E6-8A3F-C848-BBF6-5DFD112A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D835-ED35-F942-AC5A-A7CFB3A0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1A34-B44F-1148-8CD1-E5D86F76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C6446-C2D9-B344-8E60-42549168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9F2FF-0AFB-614A-BDB2-38EA5EA0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47226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1C13-8172-4746-B579-390CBC39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D7555-0F68-8649-BB85-9B635E3A1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291A9-DA6F-B341-9F7A-8BD9C67D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63138-9FC9-FA4D-B9E1-1697E5EA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7673-CB55-2444-9517-8D9233CA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59879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E58-1695-124C-A6DF-097BC9BD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38BA-0A08-F848-8CE0-91F456F0B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61AE4-118A-1144-82C9-F81A4E631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6DF70-6C81-AA49-B3EA-E664307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8BA12-2A6B-2A43-9BD6-E699368A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9696A-8DAD-FD4F-8CFD-19096B65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66323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FAB1-C285-7845-8E8C-1E067773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77E6F-A92F-0948-A0E7-2408F627A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13552-A842-624A-95DA-6D23A4EE2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AACE6-118C-3C45-BA97-AC096EDD4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B9156-0B86-5C45-B42C-972CD3DBF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0BBCB-ED76-B448-BD76-3B9E0ED4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DB1AC-5DE7-CF49-BD33-A4988BD9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A9D3B-2FC9-B64C-926B-9494A7C4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88940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48CB-87E0-1B43-B162-258D0739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8C2E0-A574-5348-ACED-C10F7BAD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5453D-E96A-E54D-B627-737EA0CE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9E1B4-7F42-C142-98E4-D11FAA20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5931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4F746-1CED-E74D-8476-1AAE7673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E05A-4BBB-E84D-97F1-28D9945D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A2D8A-4D4E-C04A-B612-26EB0CAA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10475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5A92-79E7-D445-BE49-DC99BBAA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68A8-D14A-4445-A0CC-854F90DB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36CDA-32D7-0345-9553-BFBC793E0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7B2EC-BD74-334A-A9FC-9460AB02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65F77-342D-D644-9593-19A9701F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21B59-D5E8-9D40-A415-F189BF63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74196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550B-A4E4-C94D-812A-FB6220FF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D0507-EB04-2D4C-B5BB-00A9684E2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E6A90-D7C1-3545-9C91-62626B12F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D1341-23DD-264C-A6F9-980E5D6D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2FADA-A859-5446-9B32-E3381F56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27744-19AF-D44B-8302-5B97C7C0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2898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B3043A-189A-6A4E-9101-790B02FC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B0183-98FD-954F-9E99-C98C90D68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6AE1-AFB2-3B44-B689-A4D8EBBFA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B468-A537-F147-A71D-8A1665A15BCF}" type="datetimeFigureOut">
              <a:rPr lang="en-IQ" smtClean="0"/>
              <a:t>30/11/2024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AC229-F5D8-7C43-95DF-F24B088F5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8E1B4-E575-5F44-B58B-B6847244D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89B84-A8B8-AD4F-9844-3628CD2F980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19465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34200" y="1658763"/>
            <a:ext cx="24879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Dr.Shatha</a:t>
            </a:r>
            <a:r>
              <a:rPr lang="en-GB" b="1" spc="-1" dirty="0">
                <a:solidFill>
                  <a:srgbClr val="000000"/>
                </a:solidFill>
                <a:latin typeface="Times New Roman"/>
                <a:ea typeface="DejaVu Sans"/>
              </a:rPr>
              <a:t> AL-</a:t>
            </a:r>
            <a:r>
              <a:rPr lang="en-GB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Khateeb</a:t>
            </a:r>
            <a:endParaRPr lang="en-GB" b="1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GB" b="1" spc="-1" dirty="0">
                <a:solidFill>
                  <a:srgbClr val="000000"/>
                </a:solidFill>
                <a:latin typeface="Times New Roman"/>
              </a:rPr>
              <a:t>Lec.5 Cont.</a:t>
            </a:r>
            <a:endParaRPr lang="en-GB" spc="-1" dirty="0">
              <a:latin typeface="Arial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9456360" y="72000"/>
            <a:ext cx="2735640" cy="201564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3"/>
          <a:stretch/>
        </p:blipFill>
        <p:spPr>
          <a:xfrm>
            <a:off x="0" y="154410"/>
            <a:ext cx="1727640" cy="155700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2100000" y="288000"/>
            <a:ext cx="8063640" cy="1799640"/>
          </a:xfrm>
          <a:custGeom>
            <a:avLst/>
            <a:gdLst/>
            <a:ahLst/>
            <a:cxnLst/>
            <a:rect l="l" t="t" r="r" b="b"/>
            <a:pathLst>
              <a:path w="22402" h="10252">
                <a:moveTo>
                  <a:pt x="0" y="3657"/>
                </a:moveTo>
                <a:cubicBezTo>
                  <a:pt x="7467" y="0"/>
                  <a:pt x="14934" y="7315"/>
                  <a:pt x="22401" y="3657"/>
                </a:cubicBezTo>
                <a:moveTo>
                  <a:pt x="0" y="6593"/>
                </a:moveTo>
                <a:cubicBezTo>
                  <a:pt x="7467" y="2935"/>
                  <a:pt x="14934" y="10251"/>
                  <a:pt x="22401" y="6593"/>
                </a:cubicBez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spc="-1">
                <a:solidFill>
                  <a:srgbClr val="000000"/>
                </a:solidFill>
                <a:latin typeface="Arial Black"/>
                <a:ea typeface="MS Gothic"/>
              </a:rPr>
              <a:t>Vitamin B5</a:t>
            </a:r>
            <a:endParaRPr lang="en-GB" sz="2400" spc="-1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27287-3142-D745-973F-5291CC1C36F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96562" y="2096854"/>
            <a:ext cx="4237638" cy="4473146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72FE0-4DAE-8245-B8C5-B4F4622004AC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734433" y="2303640"/>
            <a:ext cx="4646140" cy="434550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37902" y="37796"/>
            <a:ext cx="5958098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Pantothenic acid is a water-soluble vitamin, one of the B vitamins. It is synthesized from the </a:t>
            </a:r>
            <a:r>
              <a:rPr lang="en-GB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 β-alanine and </a:t>
            </a:r>
            <a:r>
              <a:rPr lang="en-GB" sz="1400" b="1" spc="-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pantoic</a:t>
            </a:r>
            <a:r>
              <a:rPr lang="en-GB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r>
              <a:rPr lang="en-GB" sz="1400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>
              <a:lnSpc>
                <a:spcPct val="100000"/>
              </a:lnSpc>
            </a:pPr>
            <a:r>
              <a:rPr lang="en-GB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Pantothenic acid</a:t>
            </a:r>
            <a:r>
              <a:rPr lang="en-GB" sz="1400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chemical compound</a:t>
            </a:r>
            <a:r>
              <a:rPr lang="en-GB" sz="1400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starting compound in the synthesis of coenzyme A (CoA), a cofactor for many enzyme processes, it is a precursor to CoA via a five-step process. The biosynthesis requires pantothenic acid, cysteine, four equivalents of ATP</a:t>
            </a:r>
          </a:p>
        </p:txBody>
      </p:sp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6096000" y="222422"/>
            <a:ext cx="5958098" cy="6376086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53D55A-6272-5E40-AF7D-88C87D61DFB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7902" y="2524129"/>
            <a:ext cx="5089006" cy="42960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/>
          <p:nvPr/>
        </p:nvPicPr>
        <p:blipFill>
          <a:blip r:embed="rId2"/>
          <a:stretch/>
        </p:blipFill>
        <p:spPr>
          <a:xfrm>
            <a:off x="177652" y="0"/>
            <a:ext cx="4171927" cy="4337222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81167-FED8-934B-8422-90C8778AC6E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994822" y="0"/>
            <a:ext cx="3846234" cy="362053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51A32-CAE7-984F-BA33-8AC2BE749FB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349579" y="3620529"/>
            <a:ext cx="4572000" cy="30486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48281" y="72001"/>
            <a:ext cx="12043719" cy="3445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in pantothenic acid</a:t>
            </a:r>
            <a:r>
              <a:rPr lang="en-GB" sz="1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utilization is </a:t>
            </a:r>
            <a:r>
              <a:rPr lang="en-GB" sz="1400" b="1" spc="-1" dirty="0" err="1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phos-phorylation</a:t>
            </a:r>
            <a:r>
              <a:rPr lang="en-GB" sz="1400" spc="-1" dirty="0">
                <a:solidFill>
                  <a:srgbClr val="C921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Pantothenate kinase is rate limiting, so that, unlike vitamins that are accumulated by metabolic trapping, there can be significant accumulation of free pantothenic acid in tissues. </a:t>
            </a:r>
          </a:p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then used for synthesis of CoA and the prosthetic group of acyl carrier protein. </a:t>
            </a:r>
            <a:endParaRPr lang="en-GB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Pantothenic acid arising from the turn-over of CoA and acyl carrier protein may be either reused or excreted unchanged in the urine.</a:t>
            </a:r>
            <a:endParaRPr lang="en-GB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Pantothenic acid is excreted mainly in the urine as </a:t>
            </a: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pantothenic acid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4′-phosphopantethenate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no catabolic products are known.</a:t>
            </a:r>
          </a:p>
          <a:p>
            <a:pPr>
              <a:lnSpc>
                <a:spcPct val="100000"/>
              </a:lnSpc>
            </a:pPr>
            <a:endParaRPr lang="en-GB" sz="14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renal tubular secretion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pantothenic acid, probably by a mechanism common to weak organic acids, results in urinary excretion of the vitamin correlating with dietary intake. </a:t>
            </a:r>
            <a:endParaRPr lang="en-GB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appear to be </a:t>
            </a: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renal mechanisms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regulating the excretion of pantothenic acid:</a:t>
            </a:r>
            <a:endParaRPr lang="en-GB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1400" b="1" u="sng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transport.:</a:t>
            </a:r>
            <a:r>
              <a:rPr lang="en-GB" sz="1400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of the vitamin in the plasma, pantothenic acid is </a:t>
            </a: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reabsorbed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transport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1400" b="1" u="sng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Tubular secretion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At </a:t>
            </a: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concentrations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tubular secretion of pantothenic acid occurs. </a:t>
            </a:r>
            <a:endParaRPr lang="en-GB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Tubular reabsorption appears to be the </a:t>
            </a: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mechanism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GB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conserving free</a:t>
            </a:r>
            <a:r>
              <a:rPr lang="en-GB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pantothenic acid in the plasma.</a:t>
            </a:r>
            <a:endParaRPr lang="en-GB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200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en-GB" sz="2200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F3366-FB83-5748-B0E2-398A74E0B42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08919" y="3029546"/>
            <a:ext cx="7908325" cy="373791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/>
          <p:nvPr/>
        </p:nvPicPr>
        <p:blipFill>
          <a:blip r:embed="rId2"/>
          <a:stretch/>
        </p:blipFill>
        <p:spPr>
          <a:xfrm>
            <a:off x="2273643" y="358347"/>
            <a:ext cx="5523470" cy="46337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293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shatha alkhateeb</dc:creator>
  <cp:lastModifiedBy>shatha alkhateeb</cp:lastModifiedBy>
  <cp:revision>4</cp:revision>
  <dcterms:created xsi:type="dcterms:W3CDTF">2023-11-18T13:33:55Z</dcterms:created>
  <dcterms:modified xsi:type="dcterms:W3CDTF">2024-11-30T12:14:17Z</dcterms:modified>
</cp:coreProperties>
</file>