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4" r:id="rId2"/>
  </p:sldMasterIdLst>
  <p:sldIdLst>
    <p:sldId id="256" r:id="rId3"/>
    <p:sldId id="259" r:id="rId4"/>
    <p:sldId id="262" r:id="rId5"/>
    <p:sldId id="298" r:id="rId6"/>
    <p:sldId id="265" r:id="rId7"/>
    <p:sldId id="267" r:id="rId8"/>
    <p:sldId id="299" r:id="rId9"/>
    <p:sldId id="268" r:id="rId10"/>
    <p:sldId id="271" r:id="rId11"/>
    <p:sldId id="273" r:id="rId12"/>
    <p:sldId id="275" r:id="rId13"/>
    <p:sldId id="276" r:id="rId14"/>
    <p:sldId id="278" r:id="rId15"/>
    <p:sldId id="280" r:id="rId16"/>
    <p:sldId id="282" r:id="rId17"/>
    <p:sldId id="284" r:id="rId18"/>
    <p:sldId id="287" r:id="rId19"/>
    <p:sldId id="290" r:id="rId20"/>
    <p:sldId id="293" r:id="rId21"/>
    <p:sldId id="295" r:id="rId22"/>
  </p:sldIdLst>
  <p:sldSz cx="9144000" cy="6858000" type="screen4x3"/>
  <p:notesSz cx="7559675" cy="10691813"/>
  <p:defaultText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9"/>
  </p:normalViewPr>
  <p:slideViewPr>
    <p:cSldViewPr snapToGrid="0" snapToObjects="1">
      <p:cViewPr varScale="1">
        <p:scale>
          <a:sx n="104" d="100"/>
          <a:sy n="104" d="100"/>
        </p:scale>
        <p:origin x="188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79"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8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8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8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8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8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
        <p:nvSpPr>
          <p:cNvPr id="9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9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9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9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9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9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9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0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GB" sz="3200" b="0" strike="noStrike" spc="-1">
              <a:latin typeface="Arial"/>
            </a:endParaRPr>
          </a:p>
        </p:txBody>
      </p:sp>
      <p:sp>
        <p:nvSpPr>
          <p:cNvPr id="10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0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10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10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
        <p:nvSpPr>
          <p:cNvPr id="106"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08"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GB" sz="3200" b="0" strike="noStrike" spc="-1">
              <a:latin typeface="Arial"/>
            </a:endParaRPr>
          </a:p>
        </p:txBody>
      </p:sp>
      <p:sp>
        <p:nvSpPr>
          <p:cNvPr id="109"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GB" sz="3200" b="0" strike="noStrike" spc="-1">
              <a:latin typeface="Arial"/>
            </a:endParaRPr>
          </a:p>
        </p:txBody>
      </p:sp>
      <p:sp>
        <p:nvSpPr>
          <p:cNvPr id="110"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GB" sz="3200" b="0" strike="noStrike" spc="-1">
              <a:latin typeface="Arial"/>
            </a:endParaRPr>
          </a:p>
        </p:txBody>
      </p:sp>
      <p:sp>
        <p:nvSpPr>
          <p:cNvPr id="111"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GB" sz="3200" b="0" strike="noStrike" spc="-1">
              <a:latin typeface="Arial"/>
            </a:endParaRPr>
          </a:p>
        </p:txBody>
      </p:sp>
      <p:sp>
        <p:nvSpPr>
          <p:cNvPr id="112"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GB" sz="3200" b="0" strike="noStrike" spc="-1">
              <a:latin typeface="Arial"/>
            </a:endParaRPr>
          </a:p>
        </p:txBody>
      </p:sp>
      <p:sp>
        <p:nvSpPr>
          <p:cNvPr id="113"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GB" sz="4400" b="0" strike="noStrike" spc="-1">
                <a:latin typeface="Arial"/>
              </a:rPr>
              <a:t>Click to edit the title text format</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GB" sz="4400" b="0" strike="noStrike" spc="-1">
                <a:latin typeface="Arial"/>
              </a:rPr>
              <a:t>Click to edit the title text format</a:t>
            </a:r>
          </a:p>
        </p:txBody>
      </p:sp>
      <p:sp>
        <p:nvSpPr>
          <p:cNvPr id="77"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www.nutri-facts.org/en_US/know-how/glossary/m.html#metabolism" TargetMode="External"/><Relationship Id="rId2" Type="http://schemas.openxmlformats.org/officeDocument/2006/relationships/hyperlink" Target="http://www.nutri-facts.org/en_US/know-how/glossary/c.html#coenzyme" TargetMode="External"/><Relationship Id="rId1" Type="http://schemas.openxmlformats.org/officeDocument/2006/relationships/slideLayout" Target="../slideLayouts/slideLayout13.xml"/><Relationship Id="rId5" Type="http://schemas.openxmlformats.org/officeDocument/2006/relationships/hyperlink" Target="http://www.nutri-facts.org/en_US/know-how/glossary/h.html#homocysteine" TargetMode="External"/><Relationship Id="rId4" Type="http://schemas.openxmlformats.org/officeDocument/2006/relationships/hyperlink" Target="http://www.nutri-facts.org/en_US/know-how/glossary/n.html#nucleic-acid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marchofdimes.com/baby/birthdefects.html"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1"/>
          <p:cNvSpPr/>
          <p:nvPr/>
        </p:nvSpPr>
        <p:spPr>
          <a:xfrm>
            <a:off x="1224000" y="153447"/>
            <a:ext cx="5759280" cy="739615"/>
          </a:xfrm>
          <a:custGeom>
            <a:avLst/>
            <a:gdLst/>
            <a:ahLst/>
            <a:cxnLst/>
            <a:rect l="l" t="t" r="r" b="b"/>
            <a:pathLst>
              <a:path w="16002" h="10252">
                <a:moveTo>
                  <a:pt x="0" y="3657"/>
                </a:moveTo>
                <a:cubicBezTo>
                  <a:pt x="5333" y="0"/>
                  <a:pt x="10667" y="7315"/>
                  <a:pt x="16001" y="3657"/>
                </a:cubicBezTo>
                <a:moveTo>
                  <a:pt x="0" y="6593"/>
                </a:moveTo>
                <a:cubicBezTo>
                  <a:pt x="5333" y="2935"/>
                  <a:pt x="10667" y="10251"/>
                  <a:pt x="16001" y="6593"/>
                </a:cubicBezTo>
              </a:path>
            </a:pathLst>
          </a:custGeom>
          <a:solidFill>
            <a:srgbClr val="000000"/>
          </a:solid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nchor="ctr" anchorCtr="1">
            <a:noAutofit/>
          </a:bodyPr>
          <a:lstStyle/>
          <a:p>
            <a:pPr>
              <a:lnSpc>
                <a:spcPct val="100000"/>
              </a:lnSpc>
            </a:pPr>
            <a:r>
              <a:rPr lang="en-GB" sz="2400" b="0" strike="noStrike" spc="-1" dirty="0">
                <a:solidFill>
                  <a:srgbClr val="000000"/>
                </a:solidFill>
                <a:latin typeface="Arial Black"/>
                <a:ea typeface="MS Gothic"/>
              </a:rPr>
              <a:t>Vitamin B7</a:t>
            </a:r>
            <a:endParaRPr lang="en-GB" sz="2400" b="0" strike="noStrike" spc="-1" dirty="0">
              <a:latin typeface="Arial"/>
            </a:endParaRPr>
          </a:p>
        </p:txBody>
      </p:sp>
      <p:sp>
        <p:nvSpPr>
          <p:cNvPr id="117" name="CustomShape 2"/>
          <p:cNvSpPr/>
          <p:nvPr/>
        </p:nvSpPr>
        <p:spPr>
          <a:xfrm>
            <a:off x="2708100" y="730352"/>
            <a:ext cx="279108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1400" b="1" strike="noStrike" spc="-1" dirty="0">
                <a:solidFill>
                  <a:srgbClr val="000000"/>
                </a:solidFill>
                <a:latin typeface="Times New Roman" panose="02020603050405020304" pitchFamily="18" charset="0"/>
                <a:ea typeface="DejaVu Sans"/>
                <a:cs typeface="Times New Roman" panose="02020603050405020304" pitchFamily="18" charset="0"/>
              </a:rPr>
              <a:t>Lec.7 </a:t>
            </a:r>
            <a:endParaRPr lang="en-GB" sz="1400" b="0" strike="noStrike" spc="-1" dirty="0">
              <a:latin typeface="Times New Roman" panose="02020603050405020304" pitchFamily="18" charset="0"/>
              <a:cs typeface="Times New Roman" panose="02020603050405020304" pitchFamily="18" charset="0"/>
            </a:endParaRPr>
          </a:p>
          <a:p>
            <a:pPr algn="ctr">
              <a:lnSpc>
                <a:spcPct val="100000"/>
              </a:lnSpc>
            </a:pPr>
            <a:r>
              <a:rPr lang="en-GB" sz="1400" b="1" strike="noStrike" spc="-1" dirty="0">
                <a:solidFill>
                  <a:srgbClr val="000000"/>
                </a:solidFill>
                <a:latin typeface="Times New Roman" panose="02020603050405020304" pitchFamily="18" charset="0"/>
                <a:ea typeface="DejaVu Sans"/>
                <a:cs typeface="Times New Roman" panose="02020603050405020304" pitchFamily="18" charset="0"/>
              </a:rPr>
              <a:t>Dr. Shatha AL- Khateeb</a:t>
            </a:r>
            <a:endParaRPr lang="en-GB" sz="1400" b="0" strike="noStrike" spc="-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DEAEF06-812D-6B41-A489-B76EF65C4961}"/>
              </a:ext>
            </a:extLst>
          </p:cNvPr>
          <p:cNvSpPr txBox="1"/>
          <p:nvPr/>
        </p:nvSpPr>
        <p:spPr>
          <a:xfrm>
            <a:off x="0" y="1358756"/>
            <a:ext cx="8859795" cy="1815882"/>
          </a:xfrm>
          <a:prstGeom prst="rect">
            <a:avLst/>
          </a:prstGeom>
          <a:noFill/>
        </p:spPr>
        <p:txBody>
          <a:bodyPr wrap="square">
            <a:spAutoFit/>
          </a:bodyPr>
          <a:lstStyle/>
          <a:p>
            <a:pPr>
              <a:lnSpc>
                <a:spcPct val="100000"/>
              </a:lnSpc>
            </a:pPr>
            <a:r>
              <a:rPr lang="en-GB" sz="1400" b="0" strike="noStrike" spc="-1" dirty="0">
                <a:solidFill>
                  <a:srgbClr val="000000"/>
                </a:solidFill>
                <a:latin typeface="Times New Roman" panose="02020603050405020304" pitchFamily="18" charset="0"/>
                <a:ea typeface="Microsoft YaHei"/>
                <a:cs typeface="Times New Roman" panose="02020603050405020304" pitchFamily="18" charset="0"/>
              </a:rPr>
              <a:t>Biotin vitamin B7also known as vitamin H, is one of the B vitamins, it is a water-soluble B vitamin.  The name biotin derives from the Greek word “bios” (to live) and the suffix “-in” (a general chemical suffix used in organic chemistry).</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a:solidFill>
                  <a:srgbClr val="000000"/>
                </a:solidFill>
                <a:latin typeface="Times New Roman" panose="02020603050405020304" pitchFamily="18" charset="0"/>
                <a:ea typeface="Microsoft YaHei"/>
                <a:cs typeface="Times New Roman" panose="02020603050405020304" pitchFamily="18" charset="0"/>
              </a:rPr>
              <a:t>It is classified as a </a:t>
            </a:r>
            <a:r>
              <a:rPr lang="en-GB" sz="1400" b="0" strike="noStrike" spc="-1" dirty="0">
                <a:solidFill>
                  <a:srgbClr val="C9211E"/>
                </a:solidFill>
                <a:latin typeface="Times New Roman" panose="02020603050405020304" pitchFamily="18" charset="0"/>
                <a:ea typeface="Microsoft YaHei"/>
                <a:cs typeface="Times New Roman" panose="02020603050405020304" pitchFamily="18" charset="0"/>
              </a:rPr>
              <a:t>heterocyclic </a:t>
            </a:r>
            <a:r>
              <a:rPr lang="en-GB" sz="1400" b="0" strike="noStrike" spc="-1" dirty="0">
                <a:solidFill>
                  <a:srgbClr val="000000"/>
                </a:solidFill>
                <a:latin typeface="Times New Roman" panose="02020603050405020304" pitchFamily="18" charset="0"/>
                <a:ea typeface="Microsoft YaHei"/>
                <a:cs typeface="Times New Roman" panose="02020603050405020304" pitchFamily="18" charset="0"/>
              </a:rPr>
              <a:t>compound, with a </a:t>
            </a:r>
            <a:r>
              <a:rPr lang="en-GB" sz="1400" b="0" strike="noStrike" spc="-1" dirty="0" err="1">
                <a:solidFill>
                  <a:srgbClr val="C9211E"/>
                </a:solidFill>
                <a:latin typeface="Times New Roman" panose="02020603050405020304" pitchFamily="18" charset="0"/>
                <a:ea typeface="Microsoft YaHei"/>
                <a:cs typeface="Times New Roman" panose="02020603050405020304" pitchFamily="18" charset="0"/>
              </a:rPr>
              <a:t>sulfur</a:t>
            </a:r>
            <a:r>
              <a:rPr lang="en-GB" sz="1400" b="0" strike="noStrike" spc="-1" dirty="0">
                <a:solidFill>
                  <a:srgbClr val="C9211E"/>
                </a:solidFill>
                <a:latin typeface="Times New Roman" panose="02020603050405020304" pitchFamily="18" charset="0"/>
                <a:ea typeface="Microsoft YaHei"/>
                <a:cs typeface="Times New Roman" panose="02020603050405020304" pitchFamily="18" charset="0"/>
              </a:rPr>
              <a:t>-containing ring</a:t>
            </a:r>
            <a:r>
              <a:rPr lang="en-GB" sz="1400" b="0" strike="noStrike" spc="-1" dirty="0">
                <a:solidFill>
                  <a:srgbClr val="000000"/>
                </a:solidFill>
                <a:latin typeface="Times New Roman" panose="02020603050405020304" pitchFamily="18" charset="0"/>
                <a:ea typeface="Microsoft YaHei"/>
                <a:cs typeface="Times New Roman" panose="02020603050405020304" pitchFamily="18" charset="0"/>
              </a:rPr>
              <a:t> fused ureido and tetrahydrothiophene group.</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a:solidFill>
                  <a:srgbClr val="000000"/>
                </a:solidFill>
                <a:latin typeface="Times New Roman" panose="02020603050405020304" pitchFamily="18" charset="0"/>
                <a:ea typeface="Microsoft YaHei"/>
                <a:cs typeface="Times New Roman" panose="02020603050405020304" pitchFamily="18" charset="0"/>
              </a:rPr>
              <a:t>A C5-carboxylic acid side chain is appended to one of the rings. The ureido ring, containing the </a:t>
            </a:r>
            <a:r>
              <a:rPr lang="en-GB" sz="1400" b="1" strike="noStrike" spc="-1" dirty="0">
                <a:solidFill>
                  <a:srgbClr val="C9211E"/>
                </a:solidFill>
                <a:latin typeface="Times New Roman" panose="02020603050405020304" pitchFamily="18" charset="0"/>
                <a:ea typeface="Microsoft YaHei"/>
                <a:cs typeface="Times New Roman" panose="02020603050405020304" pitchFamily="18" charset="0"/>
              </a:rPr>
              <a:t>–N–CO–N–</a:t>
            </a:r>
            <a:r>
              <a:rPr lang="en-GB" sz="1400" b="0" strike="noStrike" spc="-1" dirty="0">
                <a:solidFill>
                  <a:srgbClr val="000000"/>
                </a:solidFill>
                <a:latin typeface="Times New Roman" panose="02020603050405020304" pitchFamily="18" charset="0"/>
                <a:ea typeface="Microsoft YaHei"/>
                <a:cs typeface="Times New Roman" panose="02020603050405020304" pitchFamily="18" charset="0"/>
              </a:rPr>
              <a:t> group, serves as the carbon dioxide carrier in carboxylation reactions.</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a:solidFill>
                  <a:srgbClr val="000000"/>
                </a:solidFill>
                <a:latin typeface="Times New Roman" panose="02020603050405020304" pitchFamily="18" charset="0"/>
                <a:ea typeface="Microsoft YaHei"/>
                <a:cs typeface="Times New Roman" panose="02020603050405020304" pitchFamily="18" charset="0"/>
              </a:rPr>
              <a:t>Biotin is a coenzyme for five carboxylase enzymes, which are involved in the digestion of carbohydrates, synthesis of fatty acids, and gluconeogenesis. </a:t>
            </a:r>
            <a:r>
              <a:rPr lang="en-GB" sz="1400" b="0" strike="noStrike" spc="-1" dirty="0" err="1">
                <a:solidFill>
                  <a:srgbClr val="000000"/>
                </a:solidFill>
                <a:latin typeface="Times New Roman" panose="02020603050405020304" pitchFamily="18" charset="0"/>
                <a:ea typeface="Microsoft YaHei"/>
                <a:cs typeface="Times New Roman" panose="02020603050405020304" pitchFamily="18" charset="0"/>
              </a:rPr>
              <a:t>Biotinylation</a:t>
            </a:r>
            <a:r>
              <a:rPr lang="en-GB" sz="1400" b="0" strike="noStrike" spc="-1" dirty="0">
                <a:solidFill>
                  <a:srgbClr val="000000"/>
                </a:solidFill>
                <a:latin typeface="Times New Roman" panose="02020603050405020304" pitchFamily="18" charset="0"/>
                <a:ea typeface="Microsoft YaHei"/>
                <a:cs typeface="Times New Roman" panose="02020603050405020304" pitchFamily="18" charset="0"/>
              </a:rPr>
              <a:t> of histone proteins in nuclear chromatin plays a role in chromatin stability and gene expression.</a:t>
            </a:r>
            <a:endParaRPr lang="en-GB" sz="1400" b="0" strike="noStrike" spc="-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65768E5E-EBE5-CA45-AECB-B162403FA792}"/>
              </a:ext>
            </a:extLst>
          </p:cNvPr>
          <p:cNvPicPr/>
          <p:nvPr/>
        </p:nvPicPr>
        <p:blipFill>
          <a:blip r:embed="rId2"/>
          <a:stretch/>
        </p:blipFill>
        <p:spPr>
          <a:xfrm>
            <a:off x="6983280" y="153447"/>
            <a:ext cx="2115564" cy="1297361"/>
          </a:xfrm>
          <a:prstGeom prst="rect">
            <a:avLst/>
          </a:prstGeom>
          <a:ln>
            <a:noFill/>
          </a:ln>
        </p:spPr>
      </p:pic>
      <p:pic>
        <p:nvPicPr>
          <p:cNvPr id="6" name="Picture 5">
            <a:extLst>
              <a:ext uri="{FF2B5EF4-FFF2-40B4-BE49-F238E27FC236}">
                <a16:creationId xmlns:a16="http://schemas.microsoft.com/office/drawing/2014/main" id="{510B355C-41DE-474F-940D-C1B2DFE1174C}"/>
              </a:ext>
            </a:extLst>
          </p:cNvPr>
          <p:cNvPicPr/>
          <p:nvPr/>
        </p:nvPicPr>
        <p:blipFill>
          <a:blip r:embed="rId3"/>
          <a:stretch/>
        </p:blipFill>
        <p:spPr>
          <a:xfrm>
            <a:off x="819564" y="3280228"/>
            <a:ext cx="8279280" cy="3529915"/>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CustomShape 1"/>
          <p:cNvSpPr/>
          <p:nvPr/>
        </p:nvSpPr>
        <p:spPr>
          <a:xfrm>
            <a:off x="144000" y="144000"/>
            <a:ext cx="8855280" cy="686196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1400" b="1" u="sng" strike="noStrike" spc="-1" dirty="0">
                <a:solidFill>
                  <a:srgbClr val="C9211E"/>
                </a:solidFill>
                <a:uFillTx/>
                <a:latin typeface="Times New Roman" panose="02020603050405020304" pitchFamily="18" charset="0"/>
                <a:ea typeface="DejaVu Sans"/>
                <a:cs typeface="Times New Roman" panose="02020603050405020304" pitchFamily="18" charset="0"/>
              </a:rPr>
              <a:t>Inborn metabolic disorders</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1" u="sng" strike="noStrike" spc="-1" dirty="0">
                <a:solidFill>
                  <a:srgbClr val="C9211E"/>
                </a:solidFill>
                <a:uFillTx/>
                <a:latin typeface="Times New Roman" panose="02020603050405020304" pitchFamily="18" charset="0"/>
                <a:ea typeface="DejaVu Sans"/>
                <a:cs typeface="Times New Roman" panose="02020603050405020304" pitchFamily="18" charset="0"/>
              </a:rPr>
              <a:t>Biotinidase deficiency</a:t>
            </a:r>
            <a:r>
              <a:rPr lang="en-GB" sz="1400" b="1" strike="noStrike" spc="-1" dirty="0">
                <a:solidFill>
                  <a:srgbClr val="C9211E"/>
                </a:solidFill>
                <a:latin typeface="Times New Roman" panose="02020603050405020304" pitchFamily="18" charset="0"/>
                <a:ea typeface="DejaVu Sans"/>
                <a:cs typeface="Times New Roman" panose="02020603050405020304" pitchFamily="18" charset="0"/>
              </a:rPr>
              <a:t> </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which</a:t>
            </a:r>
            <a:r>
              <a:rPr lang="en-GB" sz="1400" b="1" strike="noStrike" spc="-1" dirty="0">
                <a:solidFill>
                  <a:srgbClr val="000000"/>
                </a:solidFill>
                <a:latin typeface="Times New Roman" panose="02020603050405020304" pitchFamily="18" charset="0"/>
                <a:ea typeface="DejaVu Sans"/>
                <a:cs typeface="Times New Roman" panose="02020603050405020304" pitchFamily="18" charset="0"/>
              </a:rPr>
              <a:t> </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leads to </a:t>
            </a:r>
            <a:r>
              <a:rPr lang="en-GB" sz="1400" b="1" strike="noStrike" spc="-1" dirty="0">
                <a:solidFill>
                  <a:srgbClr val="000000"/>
                </a:solidFill>
                <a:latin typeface="Times New Roman" panose="02020603050405020304" pitchFamily="18" charset="0"/>
                <a:ea typeface="DejaVu Sans"/>
                <a:cs typeface="Times New Roman" panose="02020603050405020304" pitchFamily="18" charset="0"/>
              </a:rPr>
              <a:t>secondary biotin deficiency</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I</a:t>
            </a:r>
            <a:r>
              <a:rPr lang="en-GB" sz="1400" b="1" strike="noStrike" spc="-1" dirty="0">
                <a:solidFill>
                  <a:srgbClr val="000000"/>
                </a:solidFill>
                <a:latin typeface="Times New Roman" panose="02020603050405020304" pitchFamily="18" charset="0"/>
                <a:ea typeface="DejaVu Sans"/>
                <a:cs typeface="Times New Roman" panose="02020603050405020304" pitchFamily="18" charset="0"/>
              </a:rPr>
              <a:t>ntestinal absorption is decreased because</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a lack of biotinidase </a:t>
            </a:r>
            <a:r>
              <a:rPr lang="en-GB" sz="1400" b="1" strike="noStrike" spc="-1" dirty="0">
                <a:solidFill>
                  <a:srgbClr val="000000"/>
                </a:solidFill>
                <a:latin typeface="Times New Roman" panose="02020603050405020304" pitchFamily="18" charset="0"/>
                <a:ea typeface="DejaVu Sans"/>
                <a:cs typeface="Times New Roman" panose="02020603050405020304" pitchFamily="18" charset="0"/>
              </a:rPr>
              <a:t>prevents the release of biotin</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from dietary protein . Recycling of one's own biotin bound to carboxylases and histones is also impaired, and urinary loss of biocytin (N-biotinyl-lysine) and biotin is increased .</a:t>
            </a:r>
            <a:r>
              <a:rPr lang="en-GB" sz="1400" b="0" strike="noStrike" spc="-1" dirty="0">
                <a:solidFill>
                  <a:srgbClr val="C9211E"/>
                </a:solidFill>
                <a:latin typeface="Times New Roman" panose="02020603050405020304" pitchFamily="18" charset="0"/>
                <a:ea typeface="DejaVu Sans"/>
                <a:cs typeface="Times New Roman" panose="02020603050405020304" pitchFamily="18" charset="0"/>
              </a:rPr>
              <a:t> </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1" u="sng" strike="noStrike" spc="-1" dirty="0">
                <a:solidFill>
                  <a:srgbClr val="C9211E"/>
                </a:solidFill>
                <a:uFillTx/>
                <a:latin typeface="Times New Roman" panose="02020603050405020304" pitchFamily="18" charset="0"/>
                <a:ea typeface="DejaVu Sans"/>
                <a:cs typeface="Times New Roman" panose="02020603050405020304" pitchFamily="18" charset="0"/>
              </a:rPr>
              <a:t>Holocarboxylase synthetase (HCS) deficiency</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a:solidFill>
                  <a:srgbClr val="C9211E"/>
                </a:solidFill>
                <a:latin typeface="Times New Roman" panose="02020603050405020304" pitchFamily="18" charset="0"/>
                <a:ea typeface="DejaVu Sans"/>
                <a:cs typeface="Times New Roman" panose="02020603050405020304" pitchFamily="18" charset="0"/>
              </a:rPr>
              <a:t> </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HCS deficiency results in </a:t>
            </a:r>
            <a:r>
              <a:rPr lang="en-GB" sz="1400" b="1" strike="noStrike" spc="-1" dirty="0">
                <a:solidFill>
                  <a:srgbClr val="000000"/>
                </a:solidFill>
                <a:latin typeface="Times New Roman" panose="02020603050405020304" pitchFamily="18" charset="0"/>
                <a:ea typeface="DejaVu Sans"/>
                <a:cs typeface="Times New Roman" panose="02020603050405020304" pitchFamily="18" charset="0"/>
              </a:rPr>
              <a:t>decreased formation of all </a:t>
            </a:r>
            <a:r>
              <a:rPr lang="en-GB" sz="1400" b="1" strike="noStrike" spc="-1" dirty="0" err="1">
                <a:solidFill>
                  <a:srgbClr val="000000"/>
                </a:solidFill>
                <a:latin typeface="Times New Roman" panose="02020603050405020304" pitchFamily="18" charset="0"/>
                <a:ea typeface="DejaVu Sans"/>
                <a:cs typeface="Times New Roman" panose="02020603050405020304" pitchFamily="18" charset="0"/>
              </a:rPr>
              <a:t>holocarboxylases</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at physiological blood biotin concentrations; thus, high-dose biotin supplementation (10-80 mg of biotin daily) is required .</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The prognosis of these two disorders is usually good if biotin therapy is introduced early (infancy or childhood) and continued for life.</a:t>
            </a:r>
          </a:p>
          <a:p>
            <a:pPr>
              <a:lnSpc>
                <a:spcPct val="100000"/>
              </a:lnSpc>
            </a:pPr>
            <a:r>
              <a:rPr lang="en-GB" sz="1400" b="1" u="sng" strike="noStrike" spc="-1" dirty="0">
                <a:solidFill>
                  <a:srgbClr val="C9211E"/>
                </a:solidFill>
                <a:uFillTx/>
                <a:latin typeface="Times New Roman" panose="02020603050405020304" pitchFamily="18" charset="0"/>
                <a:ea typeface="DejaVu Sans"/>
                <a:cs typeface="Times New Roman" panose="02020603050405020304" pitchFamily="18" charset="0"/>
              </a:rPr>
              <a:t>Biotin transport deficiency</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a:solidFill>
                  <a:srgbClr val="C9211E"/>
                </a:solidFill>
                <a:latin typeface="Times New Roman" panose="02020603050405020304" pitchFamily="18" charset="0"/>
                <a:ea typeface="DejaVu Sans"/>
                <a:cs typeface="Times New Roman" panose="02020603050405020304" pitchFamily="18" charset="0"/>
              </a:rPr>
              <a:t> </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Biotin transport deficiency who responded to high-dose biotin supplementation . Of note, the presence of a defective human sodium-dependent multivitamin transporter (</a:t>
            </a:r>
            <a:r>
              <a:rPr lang="en-GB" sz="1400" b="0" strike="noStrike" spc="-1" dirty="0" err="1">
                <a:solidFill>
                  <a:srgbClr val="000000"/>
                </a:solidFill>
                <a:latin typeface="Times New Roman" panose="02020603050405020304" pitchFamily="18" charset="0"/>
                <a:ea typeface="DejaVu Sans"/>
                <a:cs typeface="Times New Roman" panose="02020603050405020304" pitchFamily="18" charset="0"/>
              </a:rPr>
              <a:t>hSMVT</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was ruled out as a cause of biotin transport deficiency.</a:t>
            </a:r>
          </a:p>
          <a:p>
            <a:pPr>
              <a:lnSpc>
                <a:spcPct val="100000"/>
              </a:lnSpc>
            </a:pP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1" u="sng" strike="noStrike" spc="-1" dirty="0">
                <a:solidFill>
                  <a:srgbClr val="C9211E"/>
                </a:solidFill>
                <a:uFillTx/>
                <a:latin typeface="Times New Roman" panose="02020603050405020304" pitchFamily="18" charset="0"/>
                <a:ea typeface="DejaVu Sans"/>
                <a:cs typeface="Times New Roman" panose="02020603050405020304" pitchFamily="18" charset="0"/>
              </a:rPr>
              <a:t>Phenylketonuria (PKU)</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Abnormally </a:t>
            </a:r>
            <a:r>
              <a:rPr lang="en-GB" sz="1400" b="1" strike="noStrike" spc="-1" dirty="0">
                <a:solidFill>
                  <a:srgbClr val="000000"/>
                </a:solidFill>
                <a:latin typeface="Times New Roman" panose="02020603050405020304" pitchFamily="18" charset="0"/>
                <a:ea typeface="DejaVu Sans"/>
                <a:cs typeface="Times New Roman" panose="02020603050405020304" pitchFamily="18" charset="0"/>
              </a:rPr>
              <a:t>elevated concentrations of the amino acid, phenylalanine</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in the blood of PKU-affected individuals may inhibit the activity of biotinidase. </a:t>
            </a:r>
          </a:p>
          <a:p>
            <a:pPr algn="ctr">
              <a:lnSpc>
                <a:spcPct val="100000"/>
              </a:lnSpc>
            </a:pPr>
            <a:r>
              <a:rPr lang="en-GB" sz="1400" b="1" u="sng" strike="noStrike" spc="-1" dirty="0">
                <a:solidFill>
                  <a:srgbClr val="C9211E"/>
                </a:solidFill>
                <a:uFillTx/>
                <a:latin typeface="Times New Roman" panose="02020603050405020304" pitchFamily="18" charset="0"/>
                <a:ea typeface="DejaVu Sans"/>
                <a:cs typeface="Times New Roman" panose="02020603050405020304" pitchFamily="18" charset="0"/>
              </a:rPr>
              <a:t>Markers of biotin status</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Four measures of  biotin deficiency have been validated as indicators of biotin status: </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1" u="sng" strike="noStrike" spc="-1" dirty="0">
                <a:solidFill>
                  <a:srgbClr val="FF4000"/>
                </a:solidFill>
                <a:uFillTx/>
                <a:latin typeface="Times New Roman" panose="02020603050405020304" pitchFamily="18" charset="0"/>
                <a:ea typeface="DejaVu Sans"/>
                <a:cs typeface="Times New Roman" panose="02020603050405020304" pitchFamily="18" charset="0"/>
              </a:rPr>
              <a:t>(1)</a:t>
            </a:r>
            <a:r>
              <a:rPr lang="en-GB" sz="1400" b="1" strike="noStrike" spc="-1" dirty="0">
                <a:solidFill>
                  <a:srgbClr val="C9211E"/>
                </a:solidFill>
                <a:latin typeface="Times New Roman" panose="02020603050405020304" pitchFamily="18" charset="0"/>
                <a:ea typeface="DejaVu Sans"/>
                <a:cs typeface="Times New Roman" panose="02020603050405020304" pitchFamily="18" charset="0"/>
              </a:rPr>
              <a:t> </a:t>
            </a:r>
            <a:r>
              <a:rPr lang="en-GB" sz="1400" b="1" strike="noStrike" spc="-1" dirty="0">
                <a:solidFill>
                  <a:srgbClr val="000000"/>
                </a:solidFill>
                <a:latin typeface="Times New Roman" panose="02020603050405020304" pitchFamily="18" charset="0"/>
                <a:ea typeface="DejaVu Sans"/>
                <a:cs typeface="Times New Roman" panose="02020603050405020304" pitchFamily="18" charset="0"/>
              </a:rPr>
              <a:t>Reduced urinary excretion</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of biotin and some of its catabolites.</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a:t>
            </a:r>
            <a:r>
              <a:rPr lang="en-GB" sz="1400" b="1" u="sng" strike="noStrike" spc="-1" dirty="0">
                <a:solidFill>
                  <a:srgbClr val="FF0000"/>
                </a:solidFill>
                <a:uFillTx/>
                <a:latin typeface="Times New Roman" panose="02020603050405020304" pitchFamily="18" charset="0"/>
                <a:ea typeface="DejaVu Sans"/>
                <a:cs typeface="Times New Roman" panose="02020603050405020304" pitchFamily="18" charset="0"/>
              </a:rPr>
              <a:t>(2) </a:t>
            </a:r>
            <a:r>
              <a:rPr lang="en-GB" sz="1400" b="1" strike="noStrike" spc="-1" dirty="0">
                <a:solidFill>
                  <a:srgbClr val="000000"/>
                </a:solidFill>
                <a:latin typeface="Times New Roman" panose="02020603050405020304" pitchFamily="18" charset="0"/>
                <a:ea typeface="DejaVu Sans"/>
                <a:cs typeface="Times New Roman" panose="02020603050405020304" pitchFamily="18" charset="0"/>
              </a:rPr>
              <a:t>High urinary excretion</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of an organic acid, </a:t>
            </a:r>
            <a:r>
              <a:rPr lang="en-GB" sz="1400" b="0" strike="noStrike" spc="-1" dirty="0" err="1">
                <a:solidFill>
                  <a:srgbClr val="000000"/>
                </a:solidFill>
                <a:latin typeface="Times New Roman" panose="02020603050405020304" pitchFamily="18" charset="0"/>
                <a:ea typeface="DejaVu Sans"/>
                <a:cs typeface="Times New Roman" panose="02020603050405020304" pitchFamily="18" charset="0"/>
              </a:rPr>
              <a:t>hydroxyisovaleric</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acid, and its derivative, carnityl-3-hydroxyisovaleric acid, both of which reflect decreased activity of biotin-dependent </a:t>
            </a:r>
            <a:r>
              <a:rPr lang="en-GB" sz="1400" b="0" strike="noStrike" spc="-1" dirty="0" err="1">
                <a:solidFill>
                  <a:srgbClr val="000000"/>
                </a:solidFill>
                <a:latin typeface="Times New Roman" panose="02020603050405020304" pitchFamily="18" charset="0"/>
                <a:ea typeface="DejaVu Sans"/>
                <a:cs typeface="Times New Roman" panose="02020603050405020304" pitchFamily="18" charset="0"/>
              </a:rPr>
              <a:t>methylcrotonyl</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-CoA carboxylase.</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a:t>
            </a:r>
            <a:r>
              <a:rPr lang="en-GB" sz="1400" b="1" u="sng" strike="noStrike" spc="-1" dirty="0">
                <a:solidFill>
                  <a:srgbClr val="FF4000"/>
                </a:solidFill>
                <a:uFillTx/>
                <a:latin typeface="Times New Roman" panose="02020603050405020304" pitchFamily="18" charset="0"/>
                <a:ea typeface="DejaVu Sans"/>
                <a:cs typeface="Times New Roman" panose="02020603050405020304" pitchFamily="18" charset="0"/>
              </a:rPr>
              <a:t>(3)</a:t>
            </a:r>
            <a:r>
              <a:rPr lang="en-GB" sz="1400" b="0" strike="noStrike" spc="-1" dirty="0">
                <a:solidFill>
                  <a:srgbClr val="FF4000"/>
                </a:solidFill>
                <a:latin typeface="Times New Roman" panose="02020603050405020304" pitchFamily="18" charset="0"/>
                <a:ea typeface="DejaVu Sans"/>
                <a:cs typeface="Times New Roman" panose="02020603050405020304" pitchFamily="18" charset="0"/>
              </a:rPr>
              <a:t> </a:t>
            </a:r>
            <a:r>
              <a:rPr lang="en-GB" sz="1400" b="1" strike="noStrike" spc="-1" dirty="0">
                <a:solidFill>
                  <a:srgbClr val="000000"/>
                </a:solidFill>
                <a:latin typeface="Times New Roman" panose="02020603050405020304" pitchFamily="18" charset="0"/>
                <a:ea typeface="DejaVu Sans"/>
                <a:cs typeface="Times New Roman" panose="02020603050405020304" pitchFamily="18" charset="0"/>
              </a:rPr>
              <a:t>Reduced propionyl-CoA carboxylase</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activity in peripheral blood lymphocytes.</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1" u="sng" strike="noStrike" spc="-1" dirty="0">
                <a:solidFill>
                  <a:srgbClr val="FF4000"/>
                </a:solidFill>
                <a:uFillTx/>
                <a:latin typeface="Times New Roman" panose="02020603050405020304" pitchFamily="18" charset="0"/>
                <a:ea typeface="DejaVu Sans"/>
                <a:cs typeface="Times New Roman" panose="02020603050405020304" pitchFamily="18" charset="0"/>
              </a:rPr>
              <a:t>(4)</a:t>
            </a:r>
            <a:r>
              <a:rPr lang="en-GB" sz="1400" b="0" strike="noStrike" spc="-1" dirty="0">
                <a:solidFill>
                  <a:srgbClr val="FF4000"/>
                </a:solidFill>
                <a:latin typeface="Times New Roman" panose="02020603050405020304" pitchFamily="18" charset="0"/>
                <a:ea typeface="DejaVu Sans"/>
                <a:cs typeface="Times New Roman" panose="02020603050405020304" pitchFamily="18" charset="0"/>
              </a:rPr>
              <a:t> </a:t>
            </a:r>
            <a:r>
              <a:rPr lang="en-GB" sz="1400" b="1" strike="noStrike" spc="-1" dirty="0">
                <a:solidFill>
                  <a:srgbClr val="000000"/>
                </a:solidFill>
                <a:latin typeface="Times New Roman" panose="02020603050405020304" pitchFamily="18" charset="0"/>
                <a:ea typeface="DejaVu Sans"/>
                <a:cs typeface="Times New Roman" panose="02020603050405020304" pitchFamily="18" charset="0"/>
              </a:rPr>
              <a:t>Reduced levels of holo-</a:t>
            </a:r>
            <a:r>
              <a:rPr lang="en-GB" sz="1400" b="1" strike="noStrike" spc="-1" dirty="0" err="1">
                <a:solidFill>
                  <a:srgbClr val="000000"/>
                </a:solidFill>
                <a:latin typeface="Times New Roman" panose="02020603050405020304" pitchFamily="18" charset="0"/>
                <a:ea typeface="DejaVu Sans"/>
                <a:cs typeface="Times New Roman" panose="02020603050405020304" pitchFamily="18" charset="0"/>
              </a:rPr>
              <a:t>methylcrotonyl</a:t>
            </a:r>
            <a:r>
              <a:rPr lang="en-GB" sz="1400" b="1" strike="noStrike" spc="-1" dirty="0">
                <a:solidFill>
                  <a:srgbClr val="000000"/>
                </a:solidFill>
                <a:latin typeface="Times New Roman" panose="02020603050405020304" pitchFamily="18" charset="0"/>
                <a:ea typeface="DejaVu Sans"/>
                <a:cs typeface="Times New Roman" panose="02020603050405020304" pitchFamily="18" charset="0"/>
              </a:rPr>
              <a:t>-CoA carboxylase</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and holo-propionyl-CoA carboxylase in lymphocytes — the most reliable indicators of biotin status . </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endParaRPr lang="en-GB" sz="2000" b="0" strike="noStrike" spc="-1" dirty="0">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72000" y="144000"/>
            <a:ext cx="8927280" cy="107576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Potential mechanisms of action of high doses of biotin. Targets of biotin are:</a:t>
            </a:r>
            <a:r>
              <a:rPr lang="en-GB" sz="1600" b="1" strike="noStrike" spc="-1" dirty="0">
                <a:solidFill>
                  <a:srgbClr val="FF0000"/>
                </a:solidFill>
                <a:latin typeface="Times New Roman" panose="02020603050405020304" pitchFamily="18" charset="0"/>
                <a:ea typeface="DejaVu Sans"/>
                <a:cs typeface="Times New Roman" panose="02020603050405020304" pitchFamily="18" charset="0"/>
              </a:rPr>
              <a:t> (1) </a:t>
            </a: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PC: pyruvate carboxylase, </a:t>
            </a:r>
            <a:r>
              <a:rPr lang="en-GB" sz="1600" b="1" strike="noStrike" spc="-1" dirty="0">
                <a:solidFill>
                  <a:srgbClr val="FF0000"/>
                </a:solidFill>
                <a:latin typeface="Times New Roman" panose="02020603050405020304" pitchFamily="18" charset="0"/>
                <a:ea typeface="DejaVu Sans"/>
                <a:cs typeface="Times New Roman" panose="02020603050405020304" pitchFamily="18" charset="0"/>
              </a:rPr>
              <a:t>(2) </a:t>
            </a: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PCC: propionyl CoA carboxylase, </a:t>
            </a:r>
            <a:r>
              <a:rPr lang="en-GB" sz="1600" b="1" strike="noStrike" spc="-1" dirty="0">
                <a:solidFill>
                  <a:srgbClr val="FF0000"/>
                </a:solidFill>
                <a:latin typeface="Times New Roman" panose="02020603050405020304" pitchFamily="18" charset="0"/>
                <a:ea typeface="DejaVu Sans"/>
                <a:cs typeface="Times New Roman" panose="02020603050405020304" pitchFamily="18" charset="0"/>
              </a:rPr>
              <a:t>(3)</a:t>
            </a: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 MCC: </a:t>
            </a:r>
            <a:r>
              <a:rPr lang="en-GB" sz="1600" b="0" strike="noStrike" spc="-1" dirty="0" err="1">
                <a:solidFill>
                  <a:srgbClr val="000000"/>
                </a:solidFill>
                <a:latin typeface="Times New Roman" panose="02020603050405020304" pitchFamily="18" charset="0"/>
                <a:ea typeface="DejaVu Sans"/>
                <a:cs typeface="Times New Roman" panose="02020603050405020304" pitchFamily="18" charset="0"/>
              </a:rPr>
              <a:t>methylcrotonyl</a:t>
            </a: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 CoA carboxylase, </a:t>
            </a:r>
            <a:r>
              <a:rPr lang="en-GB" sz="1600" b="1" strike="noStrike" spc="-1" dirty="0">
                <a:solidFill>
                  <a:srgbClr val="FF0000"/>
                </a:solidFill>
                <a:latin typeface="Times New Roman" panose="02020603050405020304" pitchFamily="18" charset="0"/>
                <a:ea typeface="DejaVu Sans"/>
                <a:cs typeface="Times New Roman" panose="02020603050405020304" pitchFamily="18" charset="0"/>
              </a:rPr>
              <a:t>(4)</a:t>
            </a: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 ACC: </a:t>
            </a:r>
            <a:r>
              <a:rPr lang="en-GB" sz="1600" b="0" strike="noStrike" spc="-1" dirty="0" err="1">
                <a:solidFill>
                  <a:srgbClr val="000000"/>
                </a:solidFill>
                <a:latin typeface="Times New Roman" panose="02020603050405020304" pitchFamily="18" charset="0"/>
                <a:ea typeface="DejaVu Sans"/>
                <a:cs typeface="Times New Roman" panose="02020603050405020304" pitchFamily="18" charset="0"/>
              </a:rPr>
              <a:t>acetylCoA</a:t>
            </a: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 carboxylases. Activation of PC, PCC, MCC may lead to increase ATP production in neurons (and astrocytes) whereas activation of ACC may lead to myelin synthesis by oligodendrocytes.</a:t>
            </a:r>
            <a:endParaRPr lang="en-GB" sz="1600" b="0" strike="noStrike" spc="-1" dirty="0">
              <a:latin typeface="Times New Roman" panose="02020603050405020304" pitchFamily="18" charset="0"/>
              <a:cs typeface="Times New Roman" panose="02020603050405020304" pitchFamily="18" charset="0"/>
            </a:endParaRPr>
          </a:p>
        </p:txBody>
      </p:sp>
      <p:pic>
        <p:nvPicPr>
          <p:cNvPr id="144" name="Picture 143"/>
          <p:cNvPicPr/>
          <p:nvPr/>
        </p:nvPicPr>
        <p:blipFill>
          <a:blip r:embed="rId2"/>
          <a:stretch/>
        </p:blipFill>
        <p:spPr>
          <a:xfrm>
            <a:off x="425578" y="1495169"/>
            <a:ext cx="7847280" cy="5362832"/>
          </a:xfrm>
          <a:prstGeom prst="rect">
            <a:avLst/>
          </a:prstGeom>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ustomShape 1"/>
          <p:cNvSpPr/>
          <p:nvPr/>
        </p:nvSpPr>
        <p:spPr>
          <a:xfrm>
            <a:off x="576000" y="116660"/>
            <a:ext cx="7992000" cy="1007805"/>
          </a:xfrm>
          <a:custGeom>
            <a:avLst/>
            <a:gdLst/>
            <a:ahLst/>
            <a:cxnLst/>
            <a:rect l="0" t="0" r="r" b="b"/>
            <a:pathLst>
              <a:path w="22202" h="10252">
                <a:moveTo>
                  <a:pt x="0" y="3657"/>
                </a:moveTo>
                <a:cubicBezTo>
                  <a:pt x="7400" y="0"/>
                  <a:pt x="14800" y="7315"/>
                  <a:pt x="22201" y="3657"/>
                </a:cubicBezTo>
                <a:moveTo>
                  <a:pt x="0" y="6593"/>
                </a:moveTo>
                <a:cubicBezTo>
                  <a:pt x="7400" y="2935"/>
                  <a:pt x="14800" y="10251"/>
                  <a:pt x="22201" y="6593"/>
                </a:cubicBezTo>
              </a:path>
            </a:pathLst>
          </a:custGeom>
          <a:solidFill>
            <a:srgbClr val="000000"/>
          </a:solid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nchor="ctr" anchorCtr="1">
            <a:noAutofit/>
          </a:bodyPr>
          <a:lstStyle/>
          <a:p>
            <a:pPr>
              <a:lnSpc>
                <a:spcPct val="100000"/>
              </a:lnSpc>
            </a:pPr>
            <a:r>
              <a:rPr lang="en-GB" sz="2400" b="0" strike="noStrike" spc="-1" dirty="0">
                <a:solidFill>
                  <a:srgbClr val="000000"/>
                </a:solidFill>
                <a:latin typeface="Arial Black"/>
                <a:ea typeface="MS Gothic"/>
              </a:rPr>
              <a:t>Vitamin B9</a:t>
            </a:r>
            <a:endParaRPr lang="en-GB" sz="2400" b="0" strike="noStrike" spc="-1" dirty="0">
              <a:latin typeface="Times New Roman"/>
            </a:endParaRPr>
          </a:p>
        </p:txBody>
      </p:sp>
      <p:pic>
        <p:nvPicPr>
          <p:cNvPr id="6" name="Picture 5">
            <a:extLst>
              <a:ext uri="{FF2B5EF4-FFF2-40B4-BE49-F238E27FC236}">
                <a16:creationId xmlns:a16="http://schemas.microsoft.com/office/drawing/2014/main" id="{B5EE46CD-D0B0-F34E-84B6-B04D7C77D759}"/>
              </a:ext>
            </a:extLst>
          </p:cNvPr>
          <p:cNvPicPr/>
          <p:nvPr/>
        </p:nvPicPr>
        <p:blipFill>
          <a:blip r:embed="rId2"/>
          <a:stretch/>
        </p:blipFill>
        <p:spPr>
          <a:xfrm>
            <a:off x="333632" y="1383957"/>
            <a:ext cx="8234368" cy="5030280"/>
          </a:xfrm>
          <a:prstGeom prst="rect">
            <a:avLst/>
          </a:prstGeom>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ustomShape 1"/>
          <p:cNvSpPr/>
          <p:nvPr/>
        </p:nvSpPr>
        <p:spPr>
          <a:xfrm>
            <a:off x="107640" y="274680"/>
            <a:ext cx="8928000" cy="6393600"/>
          </a:xfrm>
          <a:prstGeom prst="rect">
            <a:avLst/>
          </a:prstGeom>
          <a:noFill/>
          <a:ln>
            <a:noFill/>
          </a:ln>
        </p:spPr>
        <p:style>
          <a:lnRef idx="0">
            <a:scrgbClr r="0" g="0" b="0"/>
          </a:lnRef>
          <a:fillRef idx="0">
            <a:scrgbClr r="0" g="0" b="0"/>
          </a:fillRef>
          <a:effectRef idx="0">
            <a:scrgbClr r="0" g="0" b="0"/>
          </a:effectRef>
          <a:fontRef idx="minor"/>
        </p:style>
      </p:sp>
      <p:sp>
        <p:nvSpPr>
          <p:cNvPr id="151" name="CustomShape 2"/>
          <p:cNvSpPr/>
          <p:nvPr/>
        </p:nvSpPr>
        <p:spPr>
          <a:xfrm>
            <a:off x="107640" y="260640"/>
            <a:ext cx="9035280" cy="244549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1500" lnSpcReduction="20000"/>
          </a:bodyPr>
          <a:lstStyle/>
          <a:p>
            <a:pPr marL="343080" indent="-342000" algn="ctr" rtl="1">
              <a:lnSpc>
                <a:spcPct val="100000"/>
              </a:lnSpc>
              <a:spcBef>
                <a:spcPts val="720"/>
              </a:spcBef>
              <a:buClr>
                <a:srgbClr val="000000"/>
              </a:buClr>
              <a:buFont typeface="Arial"/>
              <a:buChar char="•"/>
            </a:pPr>
            <a:r>
              <a:rPr lang="en-GB" sz="1400" b="1" u="sng" strike="noStrike" spc="-1" dirty="0">
                <a:solidFill>
                  <a:srgbClr val="000000"/>
                </a:solidFill>
                <a:uFillTx/>
                <a:latin typeface="Times New Roman" panose="02020603050405020304" pitchFamily="18" charset="0"/>
                <a:ea typeface="DejaVu Sans"/>
                <a:cs typeface="Times New Roman" panose="02020603050405020304" pitchFamily="18" charset="0"/>
              </a:rPr>
              <a:t>Chemistry </a:t>
            </a:r>
            <a:endParaRPr lang="en-GB" sz="1400" b="0" strike="noStrike" spc="-1" dirty="0">
              <a:latin typeface="Times New Roman" panose="02020603050405020304" pitchFamily="18" charset="0"/>
              <a:cs typeface="Times New Roman" panose="02020603050405020304" pitchFamily="18" charset="0"/>
            </a:endParaRPr>
          </a:p>
          <a:p>
            <a:pPr marL="343080" indent="-342000" rtl="1">
              <a:lnSpc>
                <a:spcPct val="100000"/>
              </a:lnSpc>
              <a:spcBef>
                <a:spcPts val="641"/>
              </a:spcBef>
              <a:buClr>
                <a:srgbClr val="000000"/>
              </a:buClr>
              <a:buFont typeface="Arial"/>
              <a:buChar char="•"/>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Folic acid is applied to a number of compounds which contain the following groups: </a:t>
            </a:r>
            <a:endParaRPr lang="en-GB" sz="1400" b="0" strike="noStrike" spc="-1" dirty="0">
              <a:latin typeface="Times New Roman" panose="02020603050405020304" pitchFamily="18" charset="0"/>
              <a:cs typeface="Times New Roman" panose="02020603050405020304" pitchFamily="18" charset="0"/>
            </a:endParaRPr>
          </a:p>
          <a:p>
            <a:pPr marL="343080" indent="-342000" rtl="1">
              <a:lnSpc>
                <a:spcPct val="100000"/>
              </a:lnSpc>
              <a:spcBef>
                <a:spcPts val="641"/>
              </a:spcBef>
              <a:buClr>
                <a:srgbClr val="000000"/>
              </a:buClr>
              <a:buFont typeface="Arial"/>
              <a:buChar char="•"/>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Pteridine nucleus (Pyrimidine and Pyrazine rings).-</a:t>
            </a:r>
            <a:endParaRPr lang="en-GB" sz="1400" b="0" strike="noStrike" spc="-1" dirty="0">
              <a:latin typeface="Times New Roman" panose="02020603050405020304" pitchFamily="18" charset="0"/>
              <a:cs typeface="Times New Roman" panose="02020603050405020304" pitchFamily="18" charset="0"/>
            </a:endParaRPr>
          </a:p>
          <a:p>
            <a:pPr marL="343080" indent="-342000" rtl="1">
              <a:lnSpc>
                <a:spcPct val="100000"/>
              </a:lnSpc>
              <a:spcBef>
                <a:spcPts val="641"/>
              </a:spcBef>
              <a:buClr>
                <a:srgbClr val="000000"/>
              </a:buClr>
              <a:buFont typeface="Arial"/>
              <a:buChar char="•"/>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Para-aminobenzoic acid (PABA) and-</a:t>
            </a:r>
            <a:endParaRPr lang="en-GB" sz="1400" b="0" strike="noStrike" spc="-1" dirty="0">
              <a:latin typeface="Times New Roman" panose="02020603050405020304" pitchFamily="18" charset="0"/>
              <a:cs typeface="Times New Roman" panose="02020603050405020304" pitchFamily="18" charset="0"/>
            </a:endParaRPr>
          </a:p>
          <a:p>
            <a:pPr marL="343080" indent="-342000" rtl="1">
              <a:lnSpc>
                <a:spcPct val="100000"/>
              </a:lnSpc>
              <a:spcBef>
                <a:spcPts val="641"/>
              </a:spcBef>
              <a:buClr>
                <a:srgbClr val="000000"/>
              </a:buClr>
              <a:buFont typeface="Arial"/>
              <a:buChar char="•"/>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Glutamic acid. -</a:t>
            </a:r>
            <a:endParaRPr lang="en-GB" sz="1400" b="0" strike="noStrike" spc="-1" dirty="0">
              <a:latin typeface="Times New Roman" panose="02020603050405020304" pitchFamily="18" charset="0"/>
              <a:cs typeface="Times New Roman" panose="02020603050405020304" pitchFamily="18" charset="0"/>
            </a:endParaRPr>
          </a:p>
          <a:p>
            <a:pPr marL="343080" indent="-342000" rtl="1">
              <a:lnSpc>
                <a:spcPct val="100000"/>
              </a:lnSpc>
              <a:spcBef>
                <a:spcPts val="641"/>
              </a:spcBef>
              <a:buClr>
                <a:srgbClr val="000000"/>
              </a:buClr>
              <a:buFont typeface="Arial"/>
              <a:buChar char="•"/>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Chemically called Pteroyl Glutamic Acid(PGA).</a:t>
            </a:r>
            <a:endParaRPr lang="en-GB" sz="1400" b="0" strike="noStrike" spc="-1" dirty="0">
              <a:latin typeface="Times New Roman" panose="02020603050405020304" pitchFamily="18" charset="0"/>
              <a:cs typeface="Times New Roman" panose="02020603050405020304" pitchFamily="18" charset="0"/>
            </a:endParaRPr>
          </a:p>
          <a:p>
            <a:pPr marL="343080" indent="-342000" rtl="1">
              <a:lnSpc>
                <a:spcPct val="100000"/>
              </a:lnSpc>
              <a:spcBef>
                <a:spcPts val="641"/>
              </a:spcBef>
              <a:buClr>
                <a:srgbClr val="000000"/>
              </a:buClr>
              <a:buFont typeface="Arial"/>
              <a:buChar char="•"/>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There are at least three chemically related compounds of nutritional importance which occur in natural </a:t>
            </a:r>
            <a:r>
              <a:rPr lang="en-GB" sz="1400" b="0" strike="noStrike" spc="-1" dirty="0" err="1">
                <a:solidFill>
                  <a:srgbClr val="000000"/>
                </a:solidFill>
                <a:latin typeface="Times New Roman" panose="02020603050405020304" pitchFamily="18" charset="0"/>
                <a:ea typeface="DejaVu Sans"/>
                <a:cs typeface="Times New Roman" panose="02020603050405020304" pitchFamily="18" charset="0"/>
              </a:rPr>
              <a:t>products,all</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may be termed (Pteroyl Glutamates).</a:t>
            </a:r>
            <a:endParaRPr lang="en-GB" sz="1400" b="0" strike="noStrike" spc="-1" dirty="0">
              <a:latin typeface="Times New Roman" panose="02020603050405020304" pitchFamily="18" charset="0"/>
              <a:cs typeface="Times New Roman" panose="02020603050405020304" pitchFamily="18" charset="0"/>
            </a:endParaRPr>
          </a:p>
          <a:p>
            <a:pPr marL="343080" indent="-342000" algn="r" rtl="1">
              <a:lnSpc>
                <a:spcPct val="100000"/>
              </a:lnSpc>
              <a:spcBef>
                <a:spcPts val="641"/>
              </a:spcBef>
              <a:buClr>
                <a:srgbClr val="000000"/>
              </a:buClr>
              <a:buFont typeface="Arial"/>
              <a:buChar char="•"/>
            </a:pPr>
            <a:r>
              <a:rPr lang="en-GB" sz="3200" b="0" strike="noStrike" spc="-1" dirty="0">
                <a:solidFill>
                  <a:srgbClr val="000000"/>
                </a:solidFill>
                <a:latin typeface="Calibri"/>
                <a:ea typeface="DejaVu Sans"/>
              </a:rPr>
              <a:t> </a:t>
            </a:r>
            <a:endParaRPr lang="en-GB" sz="3200" b="0" strike="noStrike" spc="-1" dirty="0">
              <a:latin typeface="Arial"/>
            </a:endParaRPr>
          </a:p>
          <a:p>
            <a:pPr algn="r" rtl="1">
              <a:lnSpc>
                <a:spcPct val="100000"/>
              </a:lnSpc>
              <a:spcBef>
                <a:spcPts val="641"/>
              </a:spcBef>
            </a:pPr>
            <a:endParaRPr lang="en-GB" sz="3200" b="0" strike="noStrike" spc="-1" dirty="0">
              <a:latin typeface="Arial"/>
            </a:endParaRPr>
          </a:p>
        </p:txBody>
      </p:sp>
      <p:pic>
        <p:nvPicPr>
          <p:cNvPr id="152" name="Picture 151"/>
          <p:cNvPicPr/>
          <p:nvPr/>
        </p:nvPicPr>
        <p:blipFill>
          <a:blip r:embed="rId2"/>
          <a:stretch/>
        </p:blipFill>
        <p:spPr>
          <a:xfrm>
            <a:off x="1256303" y="2879027"/>
            <a:ext cx="6408000" cy="3024000"/>
          </a:xfrm>
          <a:prstGeom prst="rect">
            <a:avLst/>
          </a:prstGeom>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Shape 1"/>
          <p:cNvSpPr txBox="1"/>
          <p:nvPr/>
        </p:nvSpPr>
        <p:spPr>
          <a:xfrm>
            <a:off x="0" y="77400"/>
            <a:ext cx="9144000" cy="1214263"/>
          </a:xfrm>
          <a:prstGeom prst="rect">
            <a:avLst/>
          </a:prstGeom>
          <a:noFill/>
          <a:ln>
            <a:noFill/>
          </a:ln>
        </p:spPr>
        <p:txBody>
          <a:bodyPr wrap="square" lIns="90000" tIns="45000" rIns="90000" bIns="45000">
            <a:spAutoFit/>
          </a:bodyPr>
          <a:lstStyle/>
          <a:p>
            <a:r>
              <a:rPr lang="en-GB" sz="1400" b="0" strike="noStrike" spc="-1" dirty="0">
                <a:latin typeface="Times New Roman"/>
              </a:rPr>
              <a:t>The metabolically active form is </a:t>
            </a:r>
            <a:r>
              <a:rPr lang="en-GB" sz="1400" b="1" u="sng" strike="noStrike" spc="-1" dirty="0">
                <a:solidFill>
                  <a:srgbClr val="C9211E"/>
                </a:solidFill>
                <a:uFillTx/>
                <a:latin typeface="Times New Roman"/>
              </a:rPr>
              <a:t>tetrahydrofolate</a:t>
            </a:r>
            <a:r>
              <a:rPr lang="en-GB" sz="1400" b="0" strike="noStrike" spc="-1" dirty="0">
                <a:latin typeface="Times New Roman"/>
              </a:rPr>
              <a:t>, which is formed from folate in two successive NADPH-dependent reductions, both </a:t>
            </a:r>
            <a:r>
              <a:rPr lang="en-GB" sz="1400" b="0" strike="noStrike" spc="-1" dirty="0" err="1">
                <a:latin typeface="Times New Roman"/>
              </a:rPr>
              <a:t>catalyzed</a:t>
            </a:r>
            <a:r>
              <a:rPr lang="en-GB" sz="1400" b="0" strike="noStrike" spc="-1" dirty="0">
                <a:latin typeface="Times New Roman"/>
              </a:rPr>
              <a:t> by the same enzyme, namely, dihydrofolate reductase.</a:t>
            </a:r>
          </a:p>
          <a:p>
            <a:pPr marL="343080" indent="-342000" algn="ctr" rtl="1">
              <a:lnSpc>
                <a:spcPct val="100000"/>
              </a:lnSpc>
              <a:spcBef>
                <a:spcPts val="879"/>
              </a:spcBef>
              <a:buClr>
                <a:srgbClr val="000000"/>
              </a:buClr>
              <a:buFont typeface="Arial"/>
              <a:buChar char="•"/>
            </a:pPr>
            <a:r>
              <a:rPr lang="en-GB" sz="1600" b="1" u="sng" strike="noStrike" spc="-1" dirty="0">
                <a:solidFill>
                  <a:srgbClr val="000000"/>
                </a:solidFill>
                <a:uFillTx/>
                <a:latin typeface="Times New Roman" panose="02020603050405020304" pitchFamily="18" charset="0"/>
                <a:ea typeface="Times New Roman"/>
                <a:cs typeface="Times New Roman" panose="02020603050405020304" pitchFamily="18" charset="0"/>
              </a:rPr>
              <a:t>Biological Active Forms</a:t>
            </a:r>
            <a:endParaRPr lang="en-GB" sz="1600" b="0" strike="noStrike" spc="-1" dirty="0">
              <a:latin typeface="Times New Roman" panose="02020603050405020304" pitchFamily="18" charset="0"/>
              <a:cs typeface="Times New Roman" panose="02020603050405020304" pitchFamily="18" charset="0"/>
            </a:endParaRPr>
          </a:p>
          <a:p>
            <a:pPr marL="343080" indent="-342000" algn="ctr" rtl="1">
              <a:lnSpc>
                <a:spcPct val="100000"/>
              </a:lnSpc>
              <a:spcBef>
                <a:spcPts val="879"/>
              </a:spcBef>
              <a:buClr>
                <a:srgbClr val="000000"/>
              </a:buClr>
              <a:buFont typeface="Arial"/>
              <a:buChar char="•"/>
            </a:pPr>
            <a:endParaRPr lang="en-GB" sz="1400" b="0" strike="noStrike" spc="-1" dirty="0">
              <a:latin typeface="Times New Roman"/>
            </a:endParaRPr>
          </a:p>
        </p:txBody>
      </p:sp>
      <p:pic>
        <p:nvPicPr>
          <p:cNvPr id="4" name="Picture 2">
            <a:extLst>
              <a:ext uri="{FF2B5EF4-FFF2-40B4-BE49-F238E27FC236}">
                <a16:creationId xmlns:a16="http://schemas.microsoft.com/office/drawing/2014/main" id="{17F1F1FE-9279-594F-831A-69C0354D4C5A}"/>
              </a:ext>
            </a:extLst>
          </p:cNvPr>
          <p:cNvPicPr/>
          <p:nvPr/>
        </p:nvPicPr>
        <p:blipFill>
          <a:blip r:embed="rId2"/>
          <a:stretch/>
        </p:blipFill>
        <p:spPr>
          <a:xfrm>
            <a:off x="504000" y="988541"/>
            <a:ext cx="8136000" cy="4087858"/>
          </a:xfrm>
          <a:prstGeom prst="rect">
            <a:avLst/>
          </a:prstGeom>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Picture 161"/>
          <p:cNvPicPr/>
          <p:nvPr/>
        </p:nvPicPr>
        <p:blipFill>
          <a:blip r:embed="rId2"/>
          <a:stretch/>
        </p:blipFill>
        <p:spPr>
          <a:xfrm>
            <a:off x="3766670" y="1"/>
            <a:ext cx="5377330" cy="2644346"/>
          </a:xfrm>
          <a:prstGeom prst="rect">
            <a:avLst/>
          </a:prstGeom>
          <a:ln>
            <a:noFill/>
          </a:ln>
        </p:spPr>
      </p:pic>
      <p:sp>
        <p:nvSpPr>
          <p:cNvPr id="4" name="TextBox 3">
            <a:extLst>
              <a:ext uri="{FF2B5EF4-FFF2-40B4-BE49-F238E27FC236}">
                <a16:creationId xmlns:a16="http://schemas.microsoft.com/office/drawing/2014/main" id="{994E57BD-93AD-4144-B493-153479EE63F4}"/>
              </a:ext>
            </a:extLst>
          </p:cNvPr>
          <p:cNvSpPr txBox="1"/>
          <p:nvPr/>
        </p:nvSpPr>
        <p:spPr>
          <a:xfrm>
            <a:off x="247135" y="131085"/>
            <a:ext cx="3299254" cy="2108269"/>
          </a:xfrm>
          <a:prstGeom prst="rect">
            <a:avLst/>
          </a:prstGeom>
          <a:noFill/>
        </p:spPr>
        <p:txBody>
          <a:bodyPr wrap="square">
            <a:spAutoFit/>
          </a:bodyPr>
          <a:lstStyle/>
          <a:p>
            <a:pPr rtl="1">
              <a:lnSpc>
                <a:spcPct val="100000"/>
              </a:lnSpc>
              <a:spcBef>
                <a:spcPts val="799"/>
              </a:spcBef>
            </a:pPr>
            <a:r>
              <a:rPr lang="en-GB" sz="1800" b="1" u="sng" strike="noStrike" spc="-1" dirty="0">
                <a:solidFill>
                  <a:srgbClr val="000000"/>
                </a:solidFill>
                <a:uFillTx/>
                <a:latin typeface="Times New Roman" panose="02020603050405020304" pitchFamily="18" charset="0"/>
                <a:ea typeface="Times New Roman"/>
                <a:cs typeface="Times New Roman" panose="02020603050405020304" pitchFamily="18" charset="0"/>
              </a:rPr>
              <a:t>Formation of F.H4</a:t>
            </a:r>
            <a:endParaRPr lang="en-GB" sz="1800" b="0" strike="noStrike" spc="-1" dirty="0">
              <a:latin typeface="Times New Roman" panose="02020603050405020304" pitchFamily="18" charset="0"/>
              <a:cs typeface="Times New Roman" panose="02020603050405020304" pitchFamily="18" charset="0"/>
            </a:endParaRPr>
          </a:p>
          <a:p>
            <a:pPr marL="343080" indent="-342000" rtl="1">
              <a:lnSpc>
                <a:spcPct val="100000"/>
              </a:lnSpc>
              <a:spcBef>
                <a:spcPts val="641"/>
              </a:spcBef>
              <a:buClr>
                <a:srgbClr val="000000"/>
              </a:buClr>
              <a:buFont typeface="Arial"/>
              <a:buChar char="•"/>
            </a:pPr>
            <a:r>
              <a:rPr lang="en-GB" sz="1800" b="0" strike="noStrike" spc="-1" dirty="0">
                <a:solidFill>
                  <a:srgbClr val="000000"/>
                </a:solidFill>
                <a:latin typeface="Times New Roman" panose="02020603050405020304" pitchFamily="18" charset="0"/>
                <a:ea typeface="Times New Roman"/>
                <a:cs typeface="Times New Roman" panose="02020603050405020304" pitchFamily="18" charset="0"/>
              </a:rPr>
              <a:t>Folic acid, before functioning as a </a:t>
            </a:r>
            <a:r>
              <a:rPr lang="en-GB" sz="1800" b="1" strike="noStrike" spc="-1" dirty="0">
                <a:solidFill>
                  <a:srgbClr val="FF0000"/>
                </a:solidFill>
                <a:latin typeface="Times New Roman" panose="02020603050405020304" pitchFamily="18" charset="0"/>
                <a:ea typeface="Times New Roman"/>
                <a:cs typeface="Times New Roman" panose="02020603050405020304" pitchFamily="18" charset="0"/>
              </a:rPr>
              <a:t>coenzyme, must</a:t>
            </a:r>
            <a:r>
              <a:rPr lang="en-GB" sz="1800" b="1" strike="noStrike" spc="-1" dirty="0">
                <a:solidFill>
                  <a:srgbClr val="000000"/>
                </a:solidFill>
                <a:latin typeface="Times New Roman" panose="02020603050405020304" pitchFamily="18" charset="0"/>
                <a:ea typeface="Times New Roman"/>
                <a:cs typeface="Times New Roman" panose="02020603050405020304" pitchFamily="18" charset="0"/>
              </a:rPr>
              <a:t> be reduced </a:t>
            </a:r>
            <a:r>
              <a:rPr lang="en-GB" sz="1800" b="0" strike="noStrike" spc="-1" dirty="0">
                <a:solidFill>
                  <a:srgbClr val="000000"/>
                </a:solidFill>
                <a:latin typeface="Times New Roman" panose="02020603050405020304" pitchFamily="18" charset="0"/>
                <a:ea typeface="Times New Roman"/>
                <a:cs typeface="Times New Roman" panose="02020603050405020304" pitchFamily="18" charset="0"/>
              </a:rPr>
              <a:t>first to 7,8-dihydrofolic acid(F.H2) and then to 5,6,7,8 Tetrahydrofolate (F,H4) .</a:t>
            </a:r>
            <a:endParaRPr lang="en-GB" sz="1800" b="0" strike="noStrike" spc="-1" dirty="0">
              <a:latin typeface="Times New Roman" panose="02020603050405020304" pitchFamily="18" charset="0"/>
              <a:cs typeface="Times New Roman" panose="02020603050405020304" pitchFamily="18" charset="0"/>
            </a:endParaRPr>
          </a:p>
        </p:txBody>
      </p:sp>
      <p:pic>
        <p:nvPicPr>
          <p:cNvPr id="5" name="Picture 2">
            <a:extLst>
              <a:ext uri="{FF2B5EF4-FFF2-40B4-BE49-F238E27FC236}">
                <a16:creationId xmlns:a16="http://schemas.microsoft.com/office/drawing/2014/main" id="{10D01EFD-F0A9-1A44-A87E-7AE4758AE524}"/>
              </a:ext>
            </a:extLst>
          </p:cNvPr>
          <p:cNvPicPr/>
          <p:nvPr/>
        </p:nvPicPr>
        <p:blipFill>
          <a:blip r:embed="rId3"/>
          <a:stretch/>
        </p:blipFill>
        <p:spPr>
          <a:xfrm>
            <a:off x="611640" y="2925000"/>
            <a:ext cx="8063640" cy="3743280"/>
          </a:xfrm>
          <a:prstGeom prst="rect">
            <a:avLst/>
          </a:prstGeom>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179640" y="274680"/>
            <a:ext cx="8784000" cy="6465600"/>
          </a:xfrm>
          <a:prstGeom prst="rect">
            <a:avLst/>
          </a:prstGeom>
          <a:noFill/>
          <a:ln>
            <a:noFill/>
          </a:ln>
        </p:spPr>
        <p:style>
          <a:lnRef idx="0">
            <a:scrgbClr r="0" g="0" b="0"/>
          </a:lnRef>
          <a:fillRef idx="0">
            <a:scrgbClr r="0" g="0" b="0"/>
          </a:fillRef>
          <a:effectRef idx="0">
            <a:scrgbClr r="0" g="0" b="0"/>
          </a:effectRef>
          <a:fontRef idx="minor"/>
        </p:style>
      </p:sp>
      <p:sp>
        <p:nvSpPr>
          <p:cNvPr id="167" name="CustomShape 2"/>
          <p:cNvSpPr/>
          <p:nvPr/>
        </p:nvSpPr>
        <p:spPr>
          <a:xfrm>
            <a:off x="179640" y="260640"/>
            <a:ext cx="8856000" cy="647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4000"/>
          </a:bodyPr>
          <a:lstStyle/>
          <a:p>
            <a:pPr marL="343080" indent="-342000" algn="ctr" rtl="1">
              <a:lnSpc>
                <a:spcPct val="100000"/>
              </a:lnSpc>
              <a:spcBef>
                <a:spcPts val="799"/>
              </a:spcBef>
              <a:buClr>
                <a:srgbClr val="FF0000"/>
              </a:buClr>
              <a:buFont typeface="Arial"/>
              <a:buChar char="•"/>
            </a:pPr>
            <a:r>
              <a:rPr lang="en-GB" sz="4000" b="1" u="sng" strike="noStrike" spc="-1" dirty="0">
                <a:solidFill>
                  <a:srgbClr val="FF0000"/>
                </a:solidFill>
                <a:uFillTx/>
                <a:latin typeface="Calibri"/>
                <a:ea typeface="DejaVu Sans"/>
              </a:rPr>
              <a:t>Absorption</a:t>
            </a:r>
            <a:endParaRPr lang="en-GB" sz="1500" b="0" strike="noStrike" spc="-1" dirty="0">
              <a:latin typeface="Times New Roman" panose="02020603050405020304" pitchFamily="18" charset="0"/>
              <a:cs typeface="Times New Roman" panose="02020603050405020304" pitchFamily="18" charset="0"/>
            </a:endParaRPr>
          </a:p>
          <a:p>
            <a:pPr marL="343080" indent="-342000" rtl="1">
              <a:lnSpc>
                <a:spcPct val="100000"/>
              </a:lnSpc>
              <a:spcBef>
                <a:spcPts val="641"/>
              </a:spcBef>
              <a:buClr>
                <a:srgbClr val="000000"/>
              </a:buClr>
              <a:buFont typeface="Arial"/>
              <a:buChar char="•"/>
            </a:pPr>
            <a:r>
              <a:rPr lang="en-GB" sz="1500" b="1" strike="noStrike" spc="-1" dirty="0">
                <a:solidFill>
                  <a:srgbClr val="000000"/>
                </a:solidFill>
                <a:latin typeface="Times New Roman" panose="02020603050405020304" pitchFamily="18" charset="0"/>
                <a:ea typeface="DejaVu Sans"/>
                <a:cs typeface="Times New Roman" panose="02020603050405020304" pitchFamily="18" charset="0"/>
              </a:rPr>
              <a:t>Polyglutamates</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 ingested in diet are converted </a:t>
            </a:r>
            <a:r>
              <a:rPr lang="en-GB" sz="1500" b="1" strike="noStrike" spc="-1" dirty="0">
                <a:solidFill>
                  <a:srgbClr val="000000"/>
                </a:solidFill>
                <a:latin typeface="Times New Roman" panose="02020603050405020304" pitchFamily="18" charset="0"/>
                <a:ea typeface="DejaVu Sans"/>
                <a:cs typeface="Times New Roman" panose="02020603050405020304" pitchFamily="18" charset="0"/>
              </a:rPr>
              <a:t>to </a:t>
            </a:r>
            <a:r>
              <a:rPr lang="en-GB" sz="1500" b="1" strike="noStrike" spc="-1" dirty="0" err="1">
                <a:solidFill>
                  <a:srgbClr val="FF0000"/>
                </a:solidFill>
                <a:latin typeface="Times New Roman" panose="02020603050405020304" pitchFamily="18" charset="0"/>
                <a:ea typeface="DejaVu Sans"/>
                <a:cs typeface="Times New Roman" panose="02020603050405020304" pitchFamily="18" charset="0"/>
              </a:rPr>
              <a:t>monoglutamates</a:t>
            </a:r>
            <a:r>
              <a:rPr lang="en-GB" sz="1500" b="1" strike="noStrike" spc="-1" dirty="0">
                <a:solidFill>
                  <a:srgbClr val="FF0000"/>
                </a:solidFill>
                <a:latin typeface="Times New Roman" panose="02020603050405020304" pitchFamily="18" charset="0"/>
                <a:ea typeface="DejaVu Sans"/>
                <a:cs typeface="Times New Roman" panose="02020603050405020304" pitchFamily="18" charset="0"/>
              </a:rPr>
              <a:t> and dihydrofolates</a:t>
            </a:r>
            <a:r>
              <a:rPr lang="en-GB" sz="1500" b="0" strike="noStrike" spc="-1" dirty="0">
                <a:solidFill>
                  <a:srgbClr val="FF0000"/>
                </a:solidFill>
                <a:latin typeface="Times New Roman" panose="02020603050405020304" pitchFamily="18" charset="0"/>
                <a:ea typeface="DejaVu Sans"/>
                <a:cs typeface="Times New Roman" panose="02020603050405020304" pitchFamily="18" charset="0"/>
              </a:rPr>
              <a:t> </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are reduced to </a:t>
            </a:r>
            <a:r>
              <a:rPr lang="en-GB" sz="1500" b="1" strike="noStrike" spc="-1" dirty="0">
                <a:solidFill>
                  <a:srgbClr val="000000"/>
                </a:solidFill>
                <a:latin typeface="Times New Roman" panose="02020603050405020304" pitchFamily="18" charset="0"/>
                <a:ea typeface="DejaVu Sans"/>
                <a:cs typeface="Times New Roman" panose="02020603050405020304" pitchFamily="18" charset="0"/>
              </a:rPr>
              <a:t>tetrahydrofolates by </a:t>
            </a:r>
            <a:r>
              <a:rPr lang="en-GB" sz="1500" b="1" strike="noStrike" spc="-1" dirty="0">
                <a:solidFill>
                  <a:srgbClr val="FF0000"/>
                </a:solidFill>
                <a:latin typeface="Times New Roman" panose="02020603050405020304" pitchFamily="18" charset="0"/>
                <a:ea typeface="DejaVu Sans"/>
                <a:cs typeface="Times New Roman" panose="02020603050405020304" pitchFamily="18" charset="0"/>
              </a:rPr>
              <a:t>Folate </a:t>
            </a:r>
            <a:r>
              <a:rPr lang="en-GB" sz="1500" b="1" strike="noStrike" spc="-1" dirty="0" err="1">
                <a:solidFill>
                  <a:srgbClr val="FF0000"/>
                </a:solidFill>
                <a:latin typeface="Times New Roman" panose="02020603050405020304" pitchFamily="18" charset="0"/>
                <a:ea typeface="DejaVu Sans"/>
                <a:cs typeface="Times New Roman" panose="02020603050405020304" pitchFamily="18" charset="0"/>
              </a:rPr>
              <a:t>reductase</a:t>
            </a:r>
            <a:r>
              <a:rPr lang="en-GB" sz="1500" b="1" strike="noStrike" spc="-1" dirty="0" err="1">
                <a:solidFill>
                  <a:srgbClr val="000000"/>
                </a:solidFill>
                <a:latin typeface="Times New Roman" panose="02020603050405020304" pitchFamily="18" charset="0"/>
                <a:ea typeface="DejaVu Sans"/>
                <a:cs typeface="Times New Roman" panose="02020603050405020304" pitchFamily="18" charset="0"/>
              </a:rPr>
              <a:t>.</a:t>
            </a:r>
            <a:r>
              <a:rPr lang="en-GB" sz="1500" b="0" strike="noStrike" spc="-1" dirty="0" err="1">
                <a:solidFill>
                  <a:srgbClr val="000000"/>
                </a:solidFill>
                <a:latin typeface="Times New Roman" panose="02020603050405020304" pitchFamily="18" charset="0"/>
                <a:ea typeface="DejaVu Sans"/>
                <a:cs typeface="Times New Roman" panose="02020603050405020304" pitchFamily="18" charset="0"/>
              </a:rPr>
              <a:t>then</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 converted to </a:t>
            </a:r>
            <a:r>
              <a:rPr lang="en-GB" sz="1500" b="1" strike="noStrike" spc="-1" dirty="0" err="1">
                <a:solidFill>
                  <a:srgbClr val="FF0000"/>
                </a:solidFill>
                <a:latin typeface="Times New Roman" panose="02020603050405020304" pitchFamily="18" charset="0"/>
                <a:ea typeface="DejaVu Sans"/>
                <a:cs typeface="Times New Roman" panose="02020603050405020304" pitchFamily="18" charset="0"/>
              </a:rPr>
              <a:t>methyltetrahydrofolates</a:t>
            </a:r>
            <a:r>
              <a:rPr lang="en-GB" sz="1500" b="1" strike="noStrike" spc="-1" dirty="0">
                <a:solidFill>
                  <a:srgbClr val="FF0000"/>
                </a:solidFill>
                <a:latin typeface="Times New Roman" panose="02020603050405020304" pitchFamily="18" charset="0"/>
                <a:ea typeface="DejaVu Sans"/>
                <a:cs typeface="Times New Roman" panose="02020603050405020304" pitchFamily="18" charset="0"/>
              </a:rPr>
              <a:t> </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,which enter the portal blood and then carried to liver.</a:t>
            </a:r>
            <a:endParaRPr lang="en-GB" sz="1500" b="0" strike="noStrike" spc="-1" dirty="0">
              <a:latin typeface="Times New Roman" panose="02020603050405020304" pitchFamily="18" charset="0"/>
              <a:cs typeface="Times New Roman" panose="02020603050405020304" pitchFamily="18" charset="0"/>
            </a:endParaRPr>
          </a:p>
          <a:p>
            <a:pPr marL="343080" indent="-342000" rtl="1">
              <a:lnSpc>
                <a:spcPct val="100000"/>
              </a:lnSpc>
              <a:spcBef>
                <a:spcPts val="641"/>
              </a:spcBef>
              <a:buClr>
                <a:srgbClr val="000000"/>
              </a:buClr>
              <a:buFont typeface="Arial"/>
              <a:buChar char="•"/>
            </a:pPr>
            <a:r>
              <a:rPr lang="en-GB" sz="1500" b="1" u="sng" strike="noStrike" spc="-1" dirty="0">
                <a:solidFill>
                  <a:srgbClr val="000000"/>
                </a:solidFill>
                <a:uFillTx/>
                <a:latin typeface="Times New Roman" panose="02020603050405020304" pitchFamily="18" charset="0"/>
                <a:ea typeface="DejaVu Sans"/>
                <a:cs typeface="Times New Roman" panose="02020603050405020304" pitchFamily="18" charset="0"/>
              </a:rPr>
              <a:t>Excretion </a:t>
            </a:r>
            <a:endParaRPr lang="en-GB" sz="1500" b="0" strike="noStrike" spc="-1" dirty="0">
              <a:latin typeface="Times New Roman" panose="02020603050405020304" pitchFamily="18" charset="0"/>
              <a:cs typeface="Times New Roman" panose="02020603050405020304" pitchFamily="18" charset="0"/>
            </a:endParaRPr>
          </a:p>
          <a:p>
            <a:pPr marL="343080" indent="-342000" rtl="1">
              <a:lnSpc>
                <a:spcPct val="100000"/>
              </a:lnSpc>
              <a:spcBef>
                <a:spcPts val="641"/>
              </a:spcBef>
              <a:buClr>
                <a:srgbClr val="FF0000"/>
              </a:buClr>
              <a:buFont typeface="Arial"/>
              <a:buChar char="•"/>
            </a:pPr>
            <a:r>
              <a:rPr lang="en-GB" sz="1500" b="1" strike="noStrike" spc="-1" dirty="0">
                <a:solidFill>
                  <a:srgbClr val="FF0000"/>
                </a:solidFill>
                <a:latin typeface="Times New Roman" panose="02020603050405020304" pitchFamily="18" charset="0"/>
                <a:ea typeface="DejaVu Sans"/>
                <a:cs typeface="Times New Roman" panose="02020603050405020304" pitchFamily="18" charset="0"/>
              </a:rPr>
              <a:t>Urine</a:t>
            </a:r>
            <a:r>
              <a:rPr lang="en-GB" sz="1500" b="0" strike="noStrike" spc="-1" dirty="0">
                <a:solidFill>
                  <a:srgbClr val="FF0000"/>
                </a:solidFill>
                <a:latin typeface="Times New Roman" panose="02020603050405020304" pitchFamily="18" charset="0"/>
                <a:ea typeface="DejaVu Sans"/>
                <a:cs typeface="Times New Roman" panose="02020603050405020304" pitchFamily="18" charset="0"/>
              </a:rPr>
              <a:t>:</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 2 to 5 µg ̸ </a:t>
            </a:r>
            <a:r>
              <a:rPr lang="en-GB" sz="1500" b="0" strike="noStrike" spc="-1" dirty="0" err="1">
                <a:solidFill>
                  <a:srgbClr val="000000"/>
                </a:solidFill>
                <a:latin typeface="Times New Roman" panose="02020603050405020304" pitchFamily="18" charset="0"/>
                <a:ea typeface="DejaVu Sans"/>
                <a:cs typeface="Times New Roman" panose="02020603050405020304" pitchFamily="18" charset="0"/>
              </a:rPr>
              <a:t>day.This</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 is much increased after an oral dose of folate if the tissues are saturated.</a:t>
            </a:r>
            <a:endParaRPr lang="en-GB" sz="1500" b="0" strike="noStrike" spc="-1" dirty="0">
              <a:latin typeface="Times New Roman" panose="02020603050405020304" pitchFamily="18" charset="0"/>
              <a:cs typeface="Times New Roman" panose="02020603050405020304" pitchFamily="18" charset="0"/>
            </a:endParaRPr>
          </a:p>
          <a:p>
            <a:pPr marL="343080" indent="-342000" rtl="1">
              <a:lnSpc>
                <a:spcPct val="100000"/>
              </a:lnSpc>
              <a:spcBef>
                <a:spcPts val="641"/>
              </a:spcBef>
              <a:buClr>
                <a:srgbClr val="FF0000"/>
              </a:buClr>
              <a:buFont typeface="Arial"/>
              <a:buChar char="•"/>
            </a:pPr>
            <a:r>
              <a:rPr lang="en-GB" sz="1500" b="1" strike="noStrike" spc="-1" dirty="0" err="1">
                <a:solidFill>
                  <a:srgbClr val="FF0000"/>
                </a:solidFill>
                <a:latin typeface="Times New Roman" panose="02020603050405020304" pitchFamily="18" charset="0"/>
                <a:ea typeface="DejaVu Sans"/>
                <a:cs typeface="Times New Roman" panose="02020603050405020304" pitchFamily="18" charset="0"/>
              </a:rPr>
              <a:t>Feces</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 20% of the ingested folates that remains unabsorbed + 60 to 90 µg in the bile that is not reabsorbed + some unabsorbed synthesis of folate by bacterial flora of intestine. </a:t>
            </a:r>
            <a:endParaRPr lang="en-GB" sz="1500" b="0" strike="noStrike" spc="-1" dirty="0">
              <a:latin typeface="Times New Roman" panose="02020603050405020304" pitchFamily="18" charset="0"/>
              <a:cs typeface="Times New Roman" panose="02020603050405020304" pitchFamily="18" charset="0"/>
            </a:endParaRPr>
          </a:p>
          <a:p>
            <a:pPr algn="r" rtl="1">
              <a:spcBef>
                <a:spcPts val="641"/>
              </a:spcBef>
            </a:pPr>
            <a:r>
              <a:rPr lang="en-GB" sz="1500" b="1" u="sng" strike="noStrike" spc="-1" dirty="0">
                <a:uFillTx/>
                <a:latin typeface="Times New Roman" panose="02020603050405020304" pitchFamily="18" charset="0"/>
                <a:cs typeface="Times New Roman" panose="02020603050405020304" pitchFamily="18" charset="0"/>
              </a:rPr>
              <a:t>Intestinal absorption of dietary folates, folic acid and 5-methyl-tetrahydrofolic acid</a:t>
            </a:r>
            <a:r>
              <a:rPr lang="en-GB" sz="1500" b="0" strike="noStrike" spc="-1" dirty="0">
                <a:latin typeface="Times New Roman" panose="02020603050405020304" pitchFamily="18" charset="0"/>
                <a:cs typeface="Times New Roman" panose="02020603050405020304" pitchFamily="18" charset="0"/>
              </a:rPr>
              <a:t>.</a:t>
            </a:r>
          </a:p>
          <a:p>
            <a:pPr algn="r" rtl="1">
              <a:lnSpc>
                <a:spcPct val="100000"/>
              </a:lnSpc>
              <a:spcBef>
                <a:spcPts val="641"/>
              </a:spcBef>
            </a:pPr>
            <a:endParaRPr lang="en-GB" sz="3200" b="0" strike="noStrike" spc="-1" dirty="0">
              <a:latin typeface="Arial"/>
            </a:endParaRPr>
          </a:p>
        </p:txBody>
      </p:sp>
      <p:pic>
        <p:nvPicPr>
          <p:cNvPr id="4" name="Picture 3">
            <a:extLst>
              <a:ext uri="{FF2B5EF4-FFF2-40B4-BE49-F238E27FC236}">
                <a16:creationId xmlns:a16="http://schemas.microsoft.com/office/drawing/2014/main" id="{87BA315C-6CF5-BA49-B735-7C217D138844}"/>
              </a:ext>
            </a:extLst>
          </p:cNvPr>
          <p:cNvPicPr/>
          <p:nvPr/>
        </p:nvPicPr>
        <p:blipFill>
          <a:blip r:embed="rId2"/>
          <a:stretch/>
        </p:blipFill>
        <p:spPr>
          <a:xfrm>
            <a:off x="1329762" y="3101546"/>
            <a:ext cx="5590022" cy="2394486"/>
          </a:xfrm>
          <a:prstGeom prst="rect">
            <a:avLst/>
          </a:prstGeom>
          <a:ln>
            <a:noFill/>
          </a:ln>
        </p:spPr>
      </p:pic>
      <p:sp>
        <p:nvSpPr>
          <p:cNvPr id="6" name="TextBox 5">
            <a:extLst>
              <a:ext uri="{FF2B5EF4-FFF2-40B4-BE49-F238E27FC236}">
                <a16:creationId xmlns:a16="http://schemas.microsoft.com/office/drawing/2014/main" id="{E2F2A2D2-B3A1-364F-AB03-B92BE9DDB9D5}"/>
              </a:ext>
            </a:extLst>
          </p:cNvPr>
          <p:cNvSpPr txBox="1"/>
          <p:nvPr/>
        </p:nvSpPr>
        <p:spPr>
          <a:xfrm>
            <a:off x="107640" y="5643253"/>
            <a:ext cx="8679435" cy="954107"/>
          </a:xfrm>
          <a:prstGeom prst="rect">
            <a:avLst/>
          </a:prstGeom>
          <a:noFill/>
        </p:spPr>
        <p:txBody>
          <a:bodyPr wrap="square">
            <a:spAutoFit/>
          </a:bodyPr>
          <a:lstStyle/>
          <a:p>
            <a:r>
              <a:rPr lang="en-GB" sz="1400" b="0" strike="noStrike" spc="-1" dirty="0">
                <a:latin typeface="Times New Roman"/>
              </a:rPr>
              <a:t>Dietary folates and folic acid </a:t>
            </a:r>
            <a:r>
              <a:rPr lang="en-GB" sz="1400" b="1" u="sng" strike="noStrike" spc="-1" dirty="0">
                <a:solidFill>
                  <a:srgbClr val="C9211E"/>
                </a:solidFill>
                <a:uFillTx/>
                <a:latin typeface="Times New Roman"/>
              </a:rPr>
              <a:t>at low doses</a:t>
            </a:r>
            <a:r>
              <a:rPr lang="en-GB" sz="1400" b="0" u="sng" strike="noStrike" spc="-1" dirty="0">
                <a:uFillTx/>
                <a:latin typeface="Times New Roman"/>
              </a:rPr>
              <a:t> </a:t>
            </a:r>
            <a:r>
              <a:rPr lang="en-GB" sz="1400" b="0" strike="noStrike" spc="-1" dirty="0">
                <a:latin typeface="Times New Roman"/>
              </a:rPr>
              <a:t>is converted in the small intestine to </a:t>
            </a:r>
            <a:r>
              <a:rPr lang="en-GB" sz="1400" b="1" strike="noStrike" spc="-1" dirty="0">
                <a:solidFill>
                  <a:srgbClr val="C9211E"/>
                </a:solidFill>
                <a:latin typeface="Times New Roman"/>
              </a:rPr>
              <a:t>5-methyl-THF</a:t>
            </a:r>
            <a:r>
              <a:rPr lang="en-GB" sz="1400" b="0" strike="noStrike" spc="-1" dirty="0">
                <a:latin typeface="Times New Roman"/>
              </a:rPr>
              <a:t>. </a:t>
            </a:r>
          </a:p>
          <a:p>
            <a:r>
              <a:rPr lang="en-GB" sz="1400" b="1" u="sng" strike="noStrike" spc="-1" dirty="0">
                <a:solidFill>
                  <a:srgbClr val="C9211E"/>
                </a:solidFill>
                <a:uFillTx/>
                <a:latin typeface="Times New Roman"/>
              </a:rPr>
              <a:t>At high oral doses</a:t>
            </a:r>
            <a:r>
              <a:rPr lang="en-GB" sz="1400" b="0" strike="noStrike" spc="-1" dirty="0">
                <a:latin typeface="Times New Roman"/>
              </a:rPr>
              <a:t>, folic acid enters the circulation through </a:t>
            </a:r>
            <a:r>
              <a:rPr lang="en-GB" sz="1400" b="1" strike="noStrike" spc="-1" dirty="0">
                <a:latin typeface="Times New Roman"/>
              </a:rPr>
              <a:t>passive diffusion</a:t>
            </a:r>
            <a:r>
              <a:rPr lang="en-GB" sz="1400" b="0" strike="noStrike" spc="-1" dirty="0">
                <a:latin typeface="Times New Roman"/>
              </a:rPr>
              <a:t> in unmodified form (dotted line). </a:t>
            </a:r>
          </a:p>
          <a:p>
            <a:r>
              <a:rPr lang="en-GB" sz="1400" b="0" u="sng" strike="noStrike" spc="-1" dirty="0">
                <a:uFillTx/>
                <a:latin typeface="Times New Roman"/>
              </a:rPr>
              <a:t>DHF</a:t>
            </a:r>
            <a:r>
              <a:rPr lang="en-GB" sz="1400" b="0" strike="noStrike" spc="-1" dirty="0">
                <a:latin typeface="Times New Roman"/>
              </a:rPr>
              <a:t>: dihydrofolate; </a:t>
            </a:r>
            <a:r>
              <a:rPr lang="en-GB" sz="1400" b="0" u="sng" strike="noStrike" spc="-1" dirty="0">
                <a:uFillTx/>
                <a:latin typeface="Times New Roman"/>
              </a:rPr>
              <a:t>DHFR</a:t>
            </a:r>
            <a:r>
              <a:rPr lang="en-GB" sz="1400" b="0" strike="noStrike" spc="-1" dirty="0">
                <a:latin typeface="Times New Roman"/>
              </a:rPr>
              <a:t>: dihydrofolate reductase; </a:t>
            </a:r>
            <a:r>
              <a:rPr lang="en-GB" sz="1400" b="0" u="sng" strike="noStrike" spc="-1" dirty="0">
                <a:uFillTx/>
                <a:latin typeface="Times New Roman"/>
              </a:rPr>
              <a:t>Glu</a:t>
            </a:r>
            <a:r>
              <a:rPr lang="en-GB" sz="1400" b="0" strike="noStrike" spc="-1" dirty="0">
                <a:latin typeface="Times New Roman"/>
              </a:rPr>
              <a:t>: glutamate; (Glu) n : polyglutamate; </a:t>
            </a:r>
            <a:r>
              <a:rPr lang="en-GB" sz="1400" b="0" u="sng" strike="noStrike" spc="-1" dirty="0">
                <a:uFillTx/>
                <a:latin typeface="Times New Roman"/>
              </a:rPr>
              <a:t>MTHFR</a:t>
            </a:r>
            <a:r>
              <a:rPr lang="en-GB" sz="1400" b="0" strike="noStrike" spc="-1" dirty="0">
                <a:latin typeface="Times New Roman"/>
              </a:rPr>
              <a:t>: 5, 10-methylene-THF reductase; </a:t>
            </a:r>
            <a:r>
              <a:rPr lang="en-GB" sz="1400" b="0" u="sng" strike="noStrike" spc="-1" dirty="0">
                <a:uFillTx/>
                <a:latin typeface="Times New Roman"/>
              </a:rPr>
              <a:t>THF</a:t>
            </a:r>
            <a:r>
              <a:rPr lang="en-GB" sz="1400" b="0" strike="noStrike" spc="-1" dirty="0">
                <a:latin typeface="Times New Roman"/>
              </a:rPr>
              <a:t>: tetrahydrofolate.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0" y="162000"/>
            <a:ext cx="9144000" cy="3661087"/>
          </a:xfrm>
          <a:prstGeom prst="rect">
            <a:avLst/>
          </a:prstGeom>
          <a:noFill/>
          <a:ln>
            <a:noFill/>
          </a:ln>
        </p:spPr>
        <p:txBody>
          <a:bodyPr wrap="square" lIns="90000" tIns="45000" rIns="90000" bIns="45000">
            <a:spAutoFit/>
          </a:bodyPr>
          <a:lstStyle/>
          <a:p>
            <a:r>
              <a:rPr lang="en-GB" sz="1400" b="0" strike="noStrike" spc="-1" dirty="0">
                <a:latin typeface="Times New Roman"/>
              </a:rPr>
              <a:t>Folic Acid is absorbed through the cell membrane</a:t>
            </a:r>
            <a:r>
              <a:rPr lang="en-GB" sz="1400" b="1" strike="noStrike" spc="-1" dirty="0">
                <a:solidFill>
                  <a:srgbClr val="C9211E"/>
                </a:solidFill>
                <a:latin typeface="Times New Roman"/>
              </a:rPr>
              <a:t> as is natural folate</a:t>
            </a:r>
            <a:r>
              <a:rPr lang="en-GB" sz="1400" b="0" strike="noStrike" spc="-1" dirty="0">
                <a:latin typeface="Times New Roman"/>
              </a:rPr>
              <a:t>.  However because folic acid is not natural, it requires the </a:t>
            </a:r>
            <a:r>
              <a:rPr lang="en-GB" sz="1400" b="1" strike="noStrike" spc="-1" dirty="0">
                <a:latin typeface="Times New Roman"/>
              </a:rPr>
              <a:t>DHFR enzyme </a:t>
            </a:r>
            <a:r>
              <a:rPr lang="en-GB" sz="1400" b="0" strike="noStrike" spc="-1" dirty="0">
                <a:latin typeface="Times New Roman"/>
              </a:rPr>
              <a:t>(dihydrofolate reductase) and </a:t>
            </a:r>
            <a:r>
              <a:rPr lang="en-GB" sz="1400" b="1" strike="noStrike" spc="-1" dirty="0">
                <a:latin typeface="Times New Roman"/>
              </a:rPr>
              <a:t>MTHFR</a:t>
            </a:r>
            <a:r>
              <a:rPr lang="en-GB" sz="1400" b="0" strike="noStrike" spc="-1" dirty="0">
                <a:latin typeface="Times New Roman"/>
              </a:rPr>
              <a:t> enzymes to convert it to natural folate. </a:t>
            </a:r>
          </a:p>
          <a:p>
            <a:r>
              <a:rPr lang="en-GB" sz="1400" b="0" strike="noStrike" spc="-1" dirty="0">
                <a:latin typeface="Times New Roman"/>
              </a:rPr>
              <a:t>When folic acid is introduced into the body, the DHFR enzyme is not only responsible for continuous circulation of natural folate in the body but is now has the additional burden of metabolizing synthetic folic acid, using up MTHFR enzymes for unnecessary the task of breaking down folic acid. </a:t>
            </a:r>
          </a:p>
          <a:p>
            <a:r>
              <a:rPr lang="en-GB" sz="1400" b="0" strike="noStrike" spc="-1" dirty="0">
                <a:latin typeface="Times New Roman"/>
              </a:rPr>
              <a:t>  The </a:t>
            </a:r>
            <a:r>
              <a:rPr lang="en-GB" sz="1400" b="1" strike="noStrike" spc="-1" dirty="0">
                <a:latin typeface="Times New Roman"/>
              </a:rPr>
              <a:t>DHFR enzyme</a:t>
            </a:r>
            <a:r>
              <a:rPr lang="en-GB" sz="1400" b="0" strike="noStrike" spc="-1" dirty="0">
                <a:latin typeface="Times New Roman"/>
              </a:rPr>
              <a:t> when activated to </a:t>
            </a:r>
            <a:r>
              <a:rPr lang="en-GB" sz="1400" b="1" strike="noStrike" spc="-1" dirty="0">
                <a:solidFill>
                  <a:srgbClr val="C9211E"/>
                </a:solidFill>
                <a:latin typeface="Times New Roman"/>
              </a:rPr>
              <a:t>break down folic acid</a:t>
            </a:r>
            <a:r>
              <a:rPr lang="en-GB" sz="1400" b="0" strike="noStrike" spc="-1" dirty="0">
                <a:latin typeface="Times New Roman"/>
              </a:rPr>
              <a:t> also modulates the activity of the </a:t>
            </a:r>
            <a:r>
              <a:rPr lang="en-GB" sz="1400" b="1" strike="noStrike" spc="-1" dirty="0">
                <a:solidFill>
                  <a:srgbClr val="C9211E"/>
                </a:solidFill>
                <a:latin typeface="Times New Roman"/>
              </a:rPr>
              <a:t>MTHFR enzyme.</a:t>
            </a:r>
            <a:endParaRPr lang="en-GB" sz="1400" b="0" strike="noStrike" spc="-1" dirty="0">
              <a:latin typeface="Times New Roman"/>
            </a:endParaRPr>
          </a:p>
          <a:p>
            <a:r>
              <a:rPr lang="en-GB" sz="1400" b="0" strike="noStrike" spc="-1" dirty="0">
                <a:latin typeface="Times New Roman"/>
              </a:rPr>
              <a:t>    When folic acid converts to Dihydrofolate, the </a:t>
            </a:r>
            <a:r>
              <a:rPr lang="en-GB" sz="1400" b="0" strike="noStrike" spc="-1" dirty="0" err="1">
                <a:latin typeface="Times New Roman"/>
              </a:rPr>
              <a:t>Dihyrdofolate</a:t>
            </a:r>
            <a:r>
              <a:rPr lang="en-GB" sz="1400" b="0" strike="noStrike" spc="-1" dirty="0">
                <a:latin typeface="Times New Roman"/>
              </a:rPr>
              <a:t> molecule also modulates the activity of the MTHFR gene.  </a:t>
            </a:r>
          </a:p>
          <a:p>
            <a:endParaRPr lang="en-GB" sz="1400" b="0" strike="noStrike" spc="-1" dirty="0">
              <a:latin typeface="Times New Roman"/>
            </a:endParaRPr>
          </a:p>
          <a:p>
            <a:endParaRPr lang="en-GB" sz="2000" b="0" strike="noStrike" spc="-1" dirty="0">
              <a:latin typeface="Times New Roman"/>
            </a:endParaRPr>
          </a:p>
          <a:p>
            <a:endParaRPr lang="en-GB" sz="2000" b="0" strike="noStrike" spc="-1" dirty="0">
              <a:latin typeface="Times New Roman"/>
            </a:endParaRPr>
          </a:p>
          <a:p>
            <a:endParaRPr lang="en-GB" sz="2000" b="0" strike="noStrike" spc="-1" dirty="0">
              <a:latin typeface="Times New Roman"/>
            </a:endParaRPr>
          </a:p>
          <a:p>
            <a:endParaRPr lang="en-GB" sz="2000" b="0" strike="noStrike" spc="-1" dirty="0">
              <a:latin typeface="Times New Roman"/>
            </a:endParaRPr>
          </a:p>
          <a:p>
            <a:endParaRPr lang="en-GB" sz="2000" b="0" strike="noStrike" spc="-1" dirty="0">
              <a:latin typeface="Times New Roman"/>
            </a:endParaRPr>
          </a:p>
          <a:p>
            <a:endParaRPr lang="en-GB" sz="2000" b="0" strike="noStrike" spc="-1" dirty="0">
              <a:latin typeface="Times New Roman"/>
            </a:endParaRPr>
          </a:p>
        </p:txBody>
      </p:sp>
      <p:pic>
        <p:nvPicPr>
          <p:cNvPr id="3" name="Picture 2">
            <a:extLst>
              <a:ext uri="{FF2B5EF4-FFF2-40B4-BE49-F238E27FC236}">
                <a16:creationId xmlns:a16="http://schemas.microsoft.com/office/drawing/2014/main" id="{290BA67B-4321-864F-B1AF-3F7CCD28FD7B}"/>
              </a:ext>
            </a:extLst>
          </p:cNvPr>
          <p:cNvPicPr/>
          <p:nvPr/>
        </p:nvPicPr>
        <p:blipFill>
          <a:blip r:embed="rId2"/>
          <a:stretch/>
        </p:blipFill>
        <p:spPr>
          <a:xfrm>
            <a:off x="278027" y="2088292"/>
            <a:ext cx="8587945" cy="4139513"/>
          </a:xfrm>
          <a:prstGeom prst="rect">
            <a:avLst/>
          </a:prstGeom>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stomShape 1"/>
          <p:cNvSpPr/>
          <p:nvPr/>
        </p:nvSpPr>
        <p:spPr>
          <a:xfrm>
            <a:off x="0" y="274680"/>
            <a:ext cx="9142920" cy="6582240"/>
          </a:xfrm>
          <a:prstGeom prst="rect">
            <a:avLst/>
          </a:prstGeom>
          <a:noFill/>
          <a:ln>
            <a:noFill/>
          </a:ln>
        </p:spPr>
        <p:style>
          <a:lnRef idx="0">
            <a:scrgbClr r="0" g="0" b="0"/>
          </a:lnRef>
          <a:fillRef idx="0">
            <a:scrgbClr r="0" g="0" b="0"/>
          </a:fillRef>
          <a:effectRef idx="0">
            <a:scrgbClr r="0" g="0" b="0"/>
          </a:effectRef>
          <a:fontRef idx="minor"/>
        </p:style>
      </p:sp>
      <p:sp>
        <p:nvSpPr>
          <p:cNvPr id="179" name="CustomShape 2"/>
          <p:cNvSpPr/>
          <p:nvPr/>
        </p:nvSpPr>
        <p:spPr>
          <a:xfrm>
            <a:off x="0" y="94860"/>
            <a:ext cx="9142920" cy="666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5000"/>
          </a:bodyPr>
          <a:lstStyle/>
          <a:p>
            <a:pPr marL="343080" indent="-342000" algn="ctr" rtl="1">
              <a:lnSpc>
                <a:spcPct val="100000"/>
              </a:lnSpc>
              <a:spcBef>
                <a:spcPts val="921"/>
              </a:spcBef>
              <a:buClr>
                <a:srgbClr val="FF0000"/>
              </a:buClr>
              <a:buFont typeface="Arial"/>
              <a:buChar char="•"/>
            </a:pPr>
            <a:r>
              <a:rPr lang="en-GB" sz="1500" b="1" u="sng" strike="noStrike" spc="-1" dirty="0">
                <a:solidFill>
                  <a:srgbClr val="FF0000"/>
                </a:solidFill>
                <a:uFillTx/>
                <a:latin typeface="Times New Roman" panose="02020603050405020304" pitchFamily="18" charset="0"/>
                <a:ea typeface="DejaVu Sans"/>
                <a:cs typeface="Times New Roman" panose="02020603050405020304" pitchFamily="18" charset="0"/>
              </a:rPr>
              <a:t>Function</a:t>
            </a:r>
            <a:r>
              <a:rPr lang="en-GB" sz="1500" b="0" strike="noStrike" spc="-1" dirty="0">
                <a:solidFill>
                  <a:srgbClr val="FF0000"/>
                </a:solidFill>
                <a:latin typeface="Times New Roman" panose="02020603050405020304" pitchFamily="18" charset="0"/>
                <a:ea typeface="DejaVu Sans"/>
                <a:cs typeface="Times New Roman" panose="02020603050405020304" pitchFamily="18" charset="0"/>
              </a:rPr>
              <a:t> </a:t>
            </a:r>
            <a:endParaRPr lang="en-GB" sz="1500" b="0" strike="noStrike" spc="-1" dirty="0">
              <a:latin typeface="Times New Roman" panose="02020603050405020304" pitchFamily="18" charset="0"/>
              <a:cs typeface="Times New Roman" panose="02020603050405020304" pitchFamily="18" charset="0"/>
            </a:endParaRPr>
          </a:p>
          <a:p>
            <a:pPr marL="343080" indent="-342000" rtl="1">
              <a:lnSpc>
                <a:spcPct val="100000"/>
              </a:lnSpc>
              <a:spcBef>
                <a:spcPts val="680"/>
              </a:spcBef>
              <a:buClr>
                <a:srgbClr val="FF0000"/>
              </a:buClr>
              <a:buFont typeface="Arial"/>
              <a:buChar char="•"/>
            </a:pPr>
            <a:r>
              <a:rPr lang="en-GB" sz="1500" b="1" u="sng" strike="noStrike" spc="-1" dirty="0">
                <a:solidFill>
                  <a:srgbClr val="FF0000"/>
                </a:solidFill>
                <a:uFillTx/>
                <a:latin typeface="Times New Roman" panose="02020603050405020304" pitchFamily="18" charset="0"/>
                <a:ea typeface="DejaVu Sans"/>
                <a:cs typeface="Times New Roman" panose="02020603050405020304" pitchFamily="18" charset="0"/>
              </a:rPr>
              <a:t>1-</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The only function of vitamin B9 (folate)  </a:t>
            </a:r>
            <a:r>
              <a:rPr lang="en-GB" sz="1500" b="1" u="sng" strike="noStrike" spc="-1" dirty="0">
                <a:solidFill>
                  <a:srgbClr val="0000FF"/>
                </a:solidFill>
                <a:uFillTx/>
                <a:latin typeface="Times New Roman" panose="02020603050405020304" pitchFamily="18" charset="0"/>
                <a:ea typeface="DejaVu Sans"/>
                <a:cs typeface="Times New Roman" panose="02020603050405020304" pitchFamily="18" charset="0"/>
                <a:hlinkClick r:id="rId2"/>
              </a:rPr>
              <a:t>coenzymes</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 in the body appears to be acting </a:t>
            </a:r>
            <a:r>
              <a:rPr lang="en-GB" sz="1500" b="1" strike="noStrike" spc="-1" dirty="0">
                <a:solidFill>
                  <a:srgbClr val="000000"/>
                </a:solidFill>
                <a:latin typeface="Times New Roman" panose="02020603050405020304" pitchFamily="18" charset="0"/>
                <a:ea typeface="DejaVu Sans"/>
                <a:cs typeface="Times New Roman" panose="02020603050405020304" pitchFamily="18" charset="0"/>
              </a:rPr>
              <a:t>as acceptors and donors of one-carbon units</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 (in a variety of reactions critical to the </a:t>
            </a:r>
            <a:r>
              <a:rPr lang="en-GB" sz="1500" b="1" u="sng" strike="noStrike" spc="-1" dirty="0">
                <a:solidFill>
                  <a:srgbClr val="0000FF"/>
                </a:solidFill>
                <a:uFillTx/>
                <a:latin typeface="Times New Roman" panose="02020603050405020304" pitchFamily="18" charset="0"/>
                <a:ea typeface="DejaVu Sans"/>
                <a:cs typeface="Times New Roman" panose="02020603050405020304" pitchFamily="18" charset="0"/>
                <a:hlinkClick r:id="rId3"/>
              </a:rPr>
              <a:t>metabolism</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 of </a:t>
            </a:r>
            <a:r>
              <a:rPr lang="en-GB" sz="1500" b="1" u="sng" strike="noStrike" spc="-1" dirty="0">
                <a:solidFill>
                  <a:srgbClr val="0000FF"/>
                </a:solidFill>
                <a:uFillTx/>
                <a:latin typeface="Times New Roman" panose="02020603050405020304" pitchFamily="18" charset="0"/>
                <a:ea typeface="DejaVu Sans"/>
                <a:cs typeface="Times New Roman" panose="02020603050405020304" pitchFamily="18" charset="0"/>
                <a:hlinkClick r:id="rId4"/>
              </a:rPr>
              <a:t>nucleic acids</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 and </a:t>
            </a:r>
            <a:r>
              <a:rPr lang="en-GB" sz="1500" b="1" strike="noStrike" spc="-1" dirty="0">
                <a:solidFill>
                  <a:srgbClr val="000000"/>
                </a:solidFill>
                <a:latin typeface="Times New Roman" panose="02020603050405020304" pitchFamily="18" charset="0"/>
                <a:ea typeface="DejaVu Sans"/>
                <a:cs typeface="Times New Roman" panose="02020603050405020304" pitchFamily="18" charset="0"/>
              </a:rPr>
              <a:t>amino acids</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 .</a:t>
            </a:r>
            <a:endParaRPr lang="en-GB" sz="1500" b="0" strike="noStrike" spc="-1" dirty="0">
              <a:latin typeface="Times New Roman" panose="02020603050405020304" pitchFamily="18" charset="0"/>
              <a:cs typeface="Times New Roman" panose="02020603050405020304" pitchFamily="18" charset="0"/>
            </a:endParaRPr>
          </a:p>
          <a:p>
            <a:pPr marL="343080" indent="-342000" rtl="1">
              <a:lnSpc>
                <a:spcPct val="100000"/>
              </a:lnSpc>
              <a:spcBef>
                <a:spcPts val="680"/>
              </a:spcBef>
              <a:buClr>
                <a:srgbClr val="FF0000"/>
              </a:buClr>
              <a:buFont typeface="Arial"/>
              <a:buChar char="•"/>
            </a:pPr>
            <a:r>
              <a:rPr lang="en-GB" sz="1500" b="1" u="sng" strike="noStrike" spc="-1" dirty="0">
                <a:solidFill>
                  <a:srgbClr val="FF0000"/>
                </a:solidFill>
                <a:uFillTx/>
                <a:latin typeface="Times New Roman" panose="02020603050405020304" pitchFamily="18" charset="0"/>
                <a:ea typeface="DejaVu Sans"/>
                <a:cs typeface="Times New Roman" panose="02020603050405020304" pitchFamily="18" charset="0"/>
              </a:rPr>
              <a:t>2-</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Vitamin B9 coenzyme play a vital role </a:t>
            </a:r>
            <a:r>
              <a:rPr lang="en-GB" sz="1500" b="1" strike="noStrike" spc="-1" dirty="0">
                <a:solidFill>
                  <a:srgbClr val="000000"/>
                </a:solidFill>
                <a:latin typeface="Times New Roman" panose="02020603050405020304" pitchFamily="18" charset="0"/>
                <a:ea typeface="DejaVu Sans"/>
                <a:cs typeface="Times New Roman" panose="02020603050405020304" pitchFamily="18" charset="0"/>
              </a:rPr>
              <a:t>in DNA metabolism</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 through the </a:t>
            </a:r>
            <a:r>
              <a:rPr lang="en-GB" sz="1500" b="1" strike="noStrike" spc="-1" dirty="0">
                <a:solidFill>
                  <a:srgbClr val="000000"/>
                </a:solidFill>
                <a:latin typeface="Times New Roman" panose="02020603050405020304" pitchFamily="18" charset="0"/>
                <a:ea typeface="DejaVu Sans"/>
                <a:cs typeface="Times New Roman" panose="02020603050405020304" pitchFamily="18" charset="0"/>
              </a:rPr>
              <a:t>synthesis of DNA</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 from its precursors (‘thymidine’ and ‘purines’.</a:t>
            </a:r>
            <a:endParaRPr lang="en-GB" sz="1500" b="0" strike="noStrike" spc="-1" dirty="0">
              <a:latin typeface="Times New Roman" panose="02020603050405020304" pitchFamily="18" charset="0"/>
              <a:cs typeface="Times New Roman" panose="02020603050405020304" pitchFamily="18" charset="0"/>
            </a:endParaRPr>
          </a:p>
          <a:p>
            <a:pPr marL="343080" indent="-342000" rtl="1">
              <a:lnSpc>
                <a:spcPct val="100000"/>
              </a:lnSpc>
              <a:spcBef>
                <a:spcPts val="680"/>
              </a:spcBef>
              <a:buClr>
                <a:srgbClr val="FF0000"/>
              </a:buClr>
              <a:buFont typeface="Arial"/>
              <a:buChar char="•"/>
            </a:pPr>
            <a:r>
              <a:rPr lang="en-GB" sz="1500" b="1" u="sng" strike="noStrike" spc="-1" dirty="0">
                <a:solidFill>
                  <a:srgbClr val="FF0000"/>
                </a:solidFill>
                <a:uFillTx/>
                <a:latin typeface="Times New Roman" panose="02020603050405020304" pitchFamily="18" charset="0"/>
                <a:ea typeface="DejaVu Sans"/>
                <a:cs typeface="Times New Roman" panose="02020603050405020304" pitchFamily="18" charset="0"/>
              </a:rPr>
              <a:t>3-</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Folate coenzymes are required for the </a:t>
            </a:r>
            <a:r>
              <a:rPr lang="en-GB" sz="1500" b="1" strike="noStrike" spc="-1" dirty="0">
                <a:solidFill>
                  <a:srgbClr val="000000"/>
                </a:solidFill>
                <a:latin typeface="Times New Roman" panose="02020603050405020304" pitchFamily="18" charset="0"/>
                <a:ea typeface="DejaVu Sans"/>
                <a:cs typeface="Times New Roman" panose="02020603050405020304" pitchFamily="18" charset="0"/>
              </a:rPr>
              <a:t>metabolism of</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 several important </a:t>
            </a:r>
            <a:r>
              <a:rPr lang="en-GB" sz="1500" b="1" strike="noStrike" spc="-1" dirty="0">
                <a:solidFill>
                  <a:srgbClr val="000000"/>
                </a:solidFill>
                <a:latin typeface="Times New Roman" panose="02020603050405020304" pitchFamily="18" charset="0"/>
                <a:ea typeface="DejaVu Sans"/>
                <a:cs typeface="Times New Roman" panose="02020603050405020304" pitchFamily="18" charset="0"/>
              </a:rPr>
              <a:t>amino acids</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 such as the synthesis of methionine from </a:t>
            </a:r>
            <a:r>
              <a:rPr lang="en-GB" sz="1500" b="0" u="sng" strike="noStrike" spc="-1" dirty="0">
                <a:solidFill>
                  <a:srgbClr val="0000FF"/>
                </a:solidFill>
                <a:uFillTx/>
                <a:latin typeface="Times New Roman" panose="02020603050405020304" pitchFamily="18" charset="0"/>
                <a:ea typeface="DejaVu Sans"/>
                <a:cs typeface="Times New Roman" panose="02020603050405020304" pitchFamily="18" charset="0"/>
                <a:hlinkClick r:id="rId5"/>
              </a:rPr>
              <a:t>homocysteine</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 .</a:t>
            </a:r>
            <a:endParaRPr lang="en-GB" sz="1500" b="0" strike="noStrike" spc="-1" dirty="0">
              <a:latin typeface="Times New Roman" panose="02020603050405020304" pitchFamily="18" charset="0"/>
              <a:cs typeface="Times New Roman" panose="02020603050405020304" pitchFamily="18" charset="0"/>
            </a:endParaRPr>
          </a:p>
          <a:p>
            <a:pPr rtl="1">
              <a:lnSpc>
                <a:spcPct val="100000"/>
              </a:lnSpc>
              <a:spcBef>
                <a:spcPts val="680"/>
              </a:spcBef>
            </a:pPr>
            <a:r>
              <a:rPr lang="en-GB" sz="1500" b="1" u="sng" strike="noStrike" spc="-1" dirty="0">
                <a:solidFill>
                  <a:srgbClr val="FF0000"/>
                </a:solidFill>
                <a:uFillTx/>
                <a:latin typeface="Times New Roman" panose="02020603050405020304" pitchFamily="18" charset="0"/>
                <a:ea typeface="DejaVu Sans"/>
                <a:cs typeface="Times New Roman" panose="02020603050405020304" pitchFamily="18" charset="0"/>
              </a:rPr>
              <a:t>4</a:t>
            </a:r>
            <a:r>
              <a:rPr lang="en-GB" sz="1500" b="1" u="sng" strike="noStrike" spc="-1" dirty="0">
                <a:solidFill>
                  <a:srgbClr val="000000"/>
                </a:solidFill>
                <a:uFillTx/>
                <a:latin typeface="Times New Roman" panose="02020603050405020304" pitchFamily="18" charset="0"/>
                <a:ea typeface="DejaVu Sans"/>
                <a:cs typeface="Times New Roman" panose="02020603050405020304" pitchFamily="18" charset="0"/>
              </a:rPr>
              <a:t>-</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Prevents serious birth defects in the </a:t>
            </a:r>
            <a:r>
              <a:rPr lang="en-GB" sz="1500" b="0" strike="noStrike" spc="-1" dirty="0" err="1">
                <a:solidFill>
                  <a:srgbClr val="000000"/>
                </a:solidFill>
                <a:latin typeface="Times New Roman" panose="02020603050405020304" pitchFamily="18" charset="0"/>
                <a:ea typeface="DejaVu Sans"/>
                <a:cs typeface="Times New Roman" panose="02020603050405020304" pitchFamily="18" charset="0"/>
              </a:rPr>
              <a:t>fetus</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 and new-born such as neural tube.</a:t>
            </a:r>
            <a:endParaRPr lang="en-GB" sz="1500" b="0" strike="noStrike" spc="-1" dirty="0">
              <a:latin typeface="Times New Roman" panose="02020603050405020304" pitchFamily="18" charset="0"/>
              <a:cs typeface="Times New Roman" panose="02020603050405020304" pitchFamily="18" charset="0"/>
            </a:endParaRPr>
          </a:p>
          <a:p>
            <a:pPr rtl="1">
              <a:lnSpc>
                <a:spcPct val="100000"/>
              </a:lnSpc>
              <a:spcBef>
                <a:spcPts val="680"/>
              </a:spcBef>
            </a:pPr>
            <a:r>
              <a:rPr lang="en-GB" sz="1500" b="1" u="sng" strike="noStrike" spc="-1" dirty="0">
                <a:solidFill>
                  <a:srgbClr val="FF0000"/>
                </a:solidFill>
                <a:uFillTx/>
                <a:latin typeface="Times New Roman" panose="02020603050405020304" pitchFamily="18" charset="0"/>
                <a:ea typeface="DejaVu Sans"/>
                <a:cs typeface="Times New Roman" panose="02020603050405020304" pitchFamily="18" charset="0"/>
              </a:rPr>
              <a:t>5-</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 Vitamin B9 helps in </a:t>
            </a:r>
            <a:r>
              <a:rPr lang="en-GB" sz="1500" b="1" strike="noStrike" spc="-1" dirty="0">
                <a:solidFill>
                  <a:srgbClr val="000000"/>
                </a:solidFill>
                <a:latin typeface="Times New Roman" panose="02020603050405020304" pitchFamily="18" charset="0"/>
                <a:ea typeface="DejaVu Sans"/>
                <a:cs typeface="Times New Roman" panose="02020603050405020304" pitchFamily="18" charset="0"/>
              </a:rPr>
              <a:t>producing healthy red blood cells</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 and shields the </a:t>
            </a:r>
            <a:r>
              <a:rPr lang="en-GB" sz="1500" b="0" strike="noStrike" spc="-1" dirty="0" err="1">
                <a:solidFill>
                  <a:srgbClr val="000000"/>
                </a:solidFill>
                <a:latin typeface="Times New Roman" panose="02020603050405020304" pitchFamily="18" charset="0"/>
                <a:ea typeface="DejaVu Sans"/>
                <a:cs typeface="Times New Roman" panose="02020603050405020304" pitchFamily="18" charset="0"/>
              </a:rPr>
              <a:t>fetus</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 and pregnant woman from </a:t>
            </a:r>
            <a:r>
              <a:rPr lang="en-GB" sz="1500" b="0" strike="noStrike" spc="-1" dirty="0" err="1">
                <a:solidFill>
                  <a:srgbClr val="000000"/>
                </a:solidFill>
                <a:latin typeface="Times New Roman" panose="02020603050405020304" pitchFamily="18" charset="0"/>
                <a:ea typeface="DejaVu Sans"/>
                <a:cs typeface="Times New Roman" panose="02020603050405020304" pitchFamily="18" charset="0"/>
              </a:rPr>
              <a:t>anemia</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 especially Megaloblastic </a:t>
            </a:r>
            <a:r>
              <a:rPr lang="en-GB" sz="1500" b="0" strike="noStrike" spc="-1" dirty="0" err="1">
                <a:solidFill>
                  <a:srgbClr val="000000"/>
                </a:solidFill>
                <a:latin typeface="Times New Roman" panose="02020603050405020304" pitchFamily="18" charset="0"/>
                <a:ea typeface="DejaVu Sans"/>
                <a:cs typeface="Times New Roman" panose="02020603050405020304" pitchFamily="18" charset="0"/>
              </a:rPr>
              <a:t>Anemia</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a:t>
            </a:r>
            <a:endParaRPr lang="en-GB" sz="1500" b="0" strike="noStrike" spc="-1" dirty="0">
              <a:latin typeface="Times New Roman" panose="02020603050405020304" pitchFamily="18" charset="0"/>
              <a:cs typeface="Times New Roman" panose="02020603050405020304" pitchFamily="18" charset="0"/>
            </a:endParaRPr>
          </a:p>
          <a:p>
            <a:pPr rtl="1">
              <a:lnSpc>
                <a:spcPct val="100000"/>
              </a:lnSpc>
              <a:spcBef>
                <a:spcPts val="680"/>
              </a:spcBef>
            </a:pPr>
            <a:r>
              <a:rPr lang="en-GB" sz="1500" b="1" u="sng" strike="noStrike" spc="-1" dirty="0">
                <a:solidFill>
                  <a:srgbClr val="FF0000"/>
                </a:solidFill>
                <a:uFillTx/>
                <a:latin typeface="Times New Roman" panose="02020603050405020304" pitchFamily="18" charset="0"/>
                <a:ea typeface="DejaVu Sans"/>
                <a:cs typeface="Times New Roman" panose="02020603050405020304" pitchFamily="18" charset="0"/>
              </a:rPr>
              <a:t>6-</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 Folic acid helps in </a:t>
            </a:r>
            <a:r>
              <a:rPr lang="en-GB" sz="1500" b="1" strike="noStrike" spc="-1" dirty="0">
                <a:solidFill>
                  <a:srgbClr val="000000"/>
                </a:solidFill>
                <a:latin typeface="Times New Roman" panose="02020603050405020304" pitchFamily="18" charset="0"/>
                <a:ea typeface="DejaVu Sans"/>
                <a:cs typeface="Times New Roman" panose="02020603050405020304" pitchFamily="18" charset="0"/>
              </a:rPr>
              <a:t>digestion</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 and </a:t>
            </a:r>
            <a:r>
              <a:rPr lang="en-GB" sz="1500" b="1" strike="noStrike" spc="-1" dirty="0">
                <a:solidFill>
                  <a:srgbClr val="000000"/>
                </a:solidFill>
                <a:latin typeface="Times New Roman" panose="02020603050405020304" pitchFamily="18" charset="0"/>
                <a:ea typeface="DejaVu Sans"/>
                <a:cs typeface="Times New Roman" panose="02020603050405020304" pitchFamily="18" charset="0"/>
              </a:rPr>
              <a:t>strengthening the nervous system</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 thus improving mental and emotional health. </a:t>
            </a:r>
            <a:endParaRPr lang="en-GB" sz="1500" b="0" strike="noStrike" spc="-1" dirty="0">
              <a:latin typeface="Times New Roman" panose="02020603050405020304" pitchFamily="18" charset="0"/>
              <a:cs typeface="Times New Roman" panose="02020603050405020304" pitchFamily="18" charset="0"/>
            </a:endParaRPr>
          </a:p>
          <a:p>
            <a:pPr rtl="1">
              <a:lnSpc>
                <a:spcPct val="100000"/>
              </a:lnSpc>
              <a:spcBef>
                <a:spcPts val="680"/>
              </a:spcBef>
            </a:pPr>
            <a:r>
              <a:rPr lang="en-GB" sz="1500" b="1" u="sng" strike="noStrike" spc="-1" dirty="0">
                <a:solidFill>
                  <a:srgbClr val="FF0000"/>
                </a:solidFill>
                <a:uFillTx/>
                <a:latin typeface="Times New Roman" panose="02020603050405020304" pitchFamily="18" charset="0"/>
                <a:ea typeface="DejaVu Sans"/>
                <a:cs typeface="Times New Roman" panose="02020603050405020304" pitchFamily="18" charset="0"/>
              </a:rPr>
              <a:t>7-</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Vitamin B9 is also important because it is a natural provider of </a:t>
            </a:r>
            <a:r>
              <a:rPr lang="en-GB" sz="1500" b="1" strike="noStrike" spc="-1" dirty="0">
                <a:solidFill>
                  <a:srgbClr val="000000"/>
                </a:solidFill>
                <a:latin typeface="Times New Roman" panose="02020603050405020304" pitchFamily="18" charset="0"/>
                <a:ea typeface="DejaVu Sans"/>
                <a:cs typeface="Times New Roman" panose="02020603050405020304" pitchFamily="18" charset="0"/>
              </a:rPr>
              <a:t>strong immune power</a:t>
            </a:r>
            <a:r>
              <a:rPr lang="en-GB" sz="1500" b="0" strike="noStrike" spc="-1" dirty="0">
                <a:solidFill>
                  <a:srgbClr val="000000"/>
                </a:solidFill>
                <a:latin typeface="Times New Roman" panose="02020603050405020304" pitchFamily="18" charset="0"/>
                <a:ea typeface="DejaVu Sans"/>
                <a:cs typeface="Times New Roman" panose="02020603050405020304" pitchFamily="18" charset="0"/>
              </a:rPr>
              <a:t> and enhances the body’s energy reservoir. </a:t>
            </a:r>
          </a:p>
          <a:p>
            <a:pPr marL="343080" indent="-342000" algn="ctr" rtl="1">
              <a:lnSpc>
                <a:spcPct val="100000"/>
              </a:lnSpc>
              <a:spcBef>
                <a:spcPts val="641"/>
              </a:spcBef>
              <a:buClr>
                <a:srgbClr val="FF0000"/>
              </a:buClr>
              <a:buFont typeface="Arial"/>
              <a:buChar char="•"/>
            </a:pPr>
            <a:r>
              <a:rPr lang="en-GB" sz="1600" b="1" u="sng" strike="noStrike" spc="-1" dirty="0">
                <a:solidFill>
                  <a:srgbClr val="FF0000"/>
                </a:solidFill>
                <a:uFillTx/>
                <a:latin typeface="Times New Roman" panose="02020603050405020304" pitchFamily="18" charset="0"/>
                <a:ea typeface="DejaVu Sans"/>
                <a:cs typeface="Times New Roman" panose="02020603050405020304" pitchFamily="18" charset="0"/>
              </a:rPr>
              <a:t>Deficiency</a:t>
            </a:r>
            <a:endParaRPr lang="en-GB" sz="1600" b="0" strike="noStrike" spc="-1" dirty="0">
              <a:latin typeface="Times New Roman" panose="02020603050405020304" pitchFamily="18" charset="0"/>
              <a:cs typeface="Times New Roman" panose="02020603050405020304" pitchFamily="18" charset="0"/>
            </a:endParaRPr>
          </a:p>
          <a:p>
            <a:pPr marL="343080" indent="-342000" rtl="1">
              <a:lnSpc>
                <a:spcPct val="100000"/>
              </a:lnSpc>
              <a:spcBef>
                <a:spcPts val="641"/>
              </a:spcBef>
              <a:buClr>
                <a:srgbClr val="000000"/>
              </a:buClr>
              <a:buFont typeface="Arial"/>
              <a:buChar char="•"/>
            </a:pP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Folate deficiency is most often caused by a </a:t>
            </a:r>
            <a:r>
              <a:rPr lang="en-GB" sz="1600" b="1" strike="noStrike" spc="-1" dirty="0">
                <a:solidFill>
                  <a:srgbClr val="FF0000"/>
                </a:solidFill>
                <a:latin typeface="Times New Roman" panose="02020603050405020304" pitchFamily="18" charset="0"/>
                <a:ea typeface="DejaVu Sans"/>
                <a:cs typeface="Times New Roman" panose="02020603050405020304" pitchFamily="18" charset="0"/>
              </a:rPr>
              <a:t>dietary insufficiency; </a:t>
            </a:r>
            <a:r>
              <a:rPr lang="en-GB" sz="1600" b="0" strike="noStrike" spc="-1" dirty="0">
                <a:solidFill>
                  <a:srgbClr val="000000"/>
                </a:solidFill>
                <a:latin typeface="Times New Roman" panose="02020603050405020304" pitchFamily="18" charset="0"/>
                <a:ea typeface="DejaVu Sans"/>
                <a:cs typeface="Times New Roman" panose="02020603050405020304" pitchFamily="18" charset="0"/>
              </a:rPr>
              <a:t>however, folate deficiency can occur in a number of other situations. For example, alcoholism is associated with low dietary intake and diminished absorption of folate, which can lead to folate deficiency. Additionally, certain conditions such as pregnancy or cancer result in increased rates of cell division and metabolism, causing an increase in the body's demand for folate .Several medications may also contribute to this deficiency</a:t>
            </a:r>
            <a:endParaRPr lang="en-GB" sz="1600" b="0" strike="noStrike" spc="-1" dirty="0">
              <a:latin typeface="Times New Roman" panose="02020603050405020304" pitchFamily="18" charset="0"/>
              <a:cs typeface="Times New Roman" panose="02020603050405020304" pitchFamily="18" charset="0"/>
            </a:endParaRPr>
          </a:p>
          <a:p>
            <a:pPr rtl="1">
              <a:lnSpc>
                <a:spcPct val="100000"/>
              </a:lnSpc>
              <a:spcBef>
                <a:spcPts val="680"/>
              </a:spcBef>
            </a:pPr>
            <a:endParaRPr lang="en-GB" sz="1500" b="0" strike="noStrike" spc="-1" dirty="0">
              <a:latin typeface="Times New Roman" panose="02020603050405020304" pitchFamily="18" charset="0"/>
              <a:cs typeface="Times New Roman" panose="02020603050405020304" pitchFamily="18" charset="0"/>
            </a:endParaRPr>
          </a:p>
          <a:p>
            <a:pPr algn="r" rtl="1">
              <a:lnSpc>
                <a:spcPct val="100000"/>
              </a:lnSpc>
              <a:spcBef>
                <a:spcPts val="680"/>
              </a:spcBef>
            </a:pPr>
            <a:endParaRPr lang="en-GB" sz="3400" b="0" strike="noStrike" spc="-1" dirty="0">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Shape 1"/>
          <p:cNvSpPr txBox="1"/>
          <p:nvPr/>
        </p:nvSpPr>
        <p:spPr>
          <a:xfrm>
            <a:off x="72000" y="72000"/>
            <a:ext cx="9011880" cy="5784745"/>
          </a:xfrm>
          <a:prstGeom prst="rect">
            <a:avLst/>
          </a:prstGeom>
          <a:noFill/>
          <a:ln>
            <a:noFill/>
          </a:ln>
        </p:spPr>
        <p:txBody>
          <a:bodyPr lIns="90000" tIns="45000" rIns="90000" bIns="45000">
            <a:spAutoFit/>
          </a:bodyPr>
          <a:lstStyle/>
          <a:p>
            <a:r>
              <a:rPr lang="en-GB" sz="1400" b="1" u="sng" strike="noStrike" spc="-1" dirty="0">
                <a:solidFill>
                  <a:srgbClr val="C9211E"/>
                </a:solidFill>
                <a:uFillTx/>
                <a:latin typeface="Times New Roman"/>
              </a:rPr>
              <a:t>The possible complications include:</a:t>
            </a:r>
            <a:endParaRPr lang="en-GB" sz="1400" b="0" strike="noStrike" spc="-1" dirty="0">
              <a:latin typeface="Times New Roman"/>
            </a:endParaRPr>
          </a:p>
          <a:p>
            <a:endParaRPr lang="en-GB" sz="1400" b="0" strike="noStrike" spc="-1" dirty="0">
              <a:latin typeface="Times New Roman"/>
            </a:endParaRPr>
          </a:p>
          <a:p>
            <a:r>
              <a:rPr lang="en-GB" sz="1400" b="0" strike="noStrike" spc="-1" dirty="0">
                <a:latin typeface="Times New Roman"/>
              </a:rPr>
              <a:t>    </a:t>
            </a:r>
            <a:r>
              <a:rPr lang="en-GB" sz="1400" b="1" u="sng" strike="noStrike" spc="-1" dirty="0">
                <a:solidFill>
                  <a:srgbClr val="C9211E"/>
                </a:solidFill>
                <a:uFillTx/>
                <a:latin typeface="Times New Roman"/>
              </a:rPr>
              <a:t>1-</a:t>
            </a:r>
            <a:r>
              <a:rPr lang="en-GB" sz="1400" b="0" strike="noStrike" spc="-1" dirty="0">
                <a:latin typeface="Times New Roman"/>
              </a:rPr>
              <a:t>Megaloblastic </a:t>
            </a:r>
            <a:r>
              <a:rPr lang="en-GB" sz="1400" b="0" strike="noStrike" spc="-1" dirty="0" err="1">
                <a:latin typeface="Times New Roman"/>
              </a:rPr>
              <a:t>Anemia</a:t>
            </a:r>
            <a:r>
              <a:rPr lang="en-GB" sz="1400" b="0" strike="noStrike" spc="-1" dirty="0">
                <a:latin typeface="Times New Roman"/>
              </a:rPr>
              <a:t>, a condition when red blood cells are larger than normal and develop abnormally.</a:t>
            </a:r>
          </a:p>
          <a:p>
            <a:r>
              <a:rPr lang="en-GB" sz="1400" b="0" strike="noStrike" spc="-1" dirty="0">
                <a:latin typeface="Times New Roman"/>
              </a:rPr>
              <a:t>    </a:t>
            </a:r>
            <a:r>
              <a:rPr lang="en-GB" sz="1400" b="1" u="sng" strike="noStrike" spc="-1" dirty="0">
                <a:solidFill>
                  <a:srgbClr val="C9211E"/>
                </a:solidFill>
                <a:uFillTx/>
                <a:latin typeface="Times New Roman"/>
              </a:rPr>
              <a:t>2-</a:t>
            </a:r>
            <a:r>
              <a:rPr lang="en-GB" sz="1400" b="0" strike="noStrike" spc="-1" dirty="0">
                <a:latin typeface="Times New Roman"/>
              </a:rPr>
              <a:t>Low white blood cells and platelets</a:t>
            </a:r>
          </a:p>
          <a:p>
            <a:r>
              <a:rPr lang="en-GB" sz="1400" b="0" strike="noStrike" spc="-1" dirty="0">
                <a:latin typeface="Times New Roman"/>
              </a:rPr>
              <a:t>    </a:t>
            </a:r>
            <a:r>
              <a:rPr lang="en-GB" sz="1400" b="1" u="sng" strike="noStrike" spc="-1" dirty="0">
                <a:solidFill>
                  <a:srgbClr val="C9211E"/>
                </a:solidFill>
                <a:uFillTx/>
                <a:latin typeface="Times New Roman"/>
              </a:rPr>
              <a:t>3-</a:t>
            </a:r>
            <a:r>
              <a:rPr lang="en-GB" sz="1400" b="0" strike="noStrike" spc="-1" dirty="0">
                <a:latin typeface="Times New Roman"/>
              </a:rPr>
              <a:t>Increased risk of heart disease or cancer</a:t>
            </a:r>
          </a:p>
          <a:p>
            <a:r>
              <a:rPr lang="en-GB" sz="1400" b="0" strike="noStrike" spc="-1" dirty="0">
                <a:latin typeface="Times New Roman"/>
              </a:rPr>
              <a:t>    </a:t>
            </a:r>
            <a:r>
              <a:rPr lang="en-GB" sz="1400" b="1" u="sng" strike="noStrike" spc="-1" dirty="0">
                <a:solidFill>
                  <a:srgbClr val="C9211E"/>
                </a:solidFill>
                <a:uFillTx/>
                <a:latin typeface="Times New Roman"/>
              </a:rPr>
              <a:t>4-</a:t>
            </a:r>
            <a:r>
              <a:rPr lang="en-GB" sz="1400" b="0" strike="noStrike" spc="-1" dirty="0">
                <a:latin typeface="Times New Roman"/>
              </a:rPr>
              <a:t>Worsening of heart disease</a:t>
            </a:r>
          </a:p>
          <a:p>
            <a:r>
              <a:rPr lang="en-GB" sz="1400" b="0" strike="noStrike" spc="-1" dirty="0">
                <a:latin typeface="Times New Roman"/>
              </a:rPr>
              <a:t>    </a:t>
            </a:r>
            <a:r>
              <a:rPr lang="en-GB" sz="1400" b="1" u="sng" strike="noStrike" spc="-1" dirty="0">
                <a:solidFill>
                  <a:srgbClr val="C9211E"/>
                </a:solidFill>
                <a:uFillTx/>
                <a:latin typeface="Times New Roman"/>
              </a:rPr>
              <a:t>5- </a:t>
            </a:r>
            <a:r>
              <a:rPr lang="en-GB" sz="1400" b="0" strike="noStrike" spc="-1" dirty="0">
                <a:latin typeface="Times New Roman"/>
              </a:rPr>
              <a:t>Birth defects in </a:t>
            </a:r>
            <a:r>
              <a:rPr lang="en-GB" sz="1400" b="0" strike="noStrike" spc="-1" dirty="0" err="1">
                <a:latin typeface="Times New Roman"/>
              </a:rPr>
              <a:t>fetuses</a:t>
            </a:r>
            <a:endParaRPr lang="en-GB" sz="1400" b="0" strike="noStrike" spc="-1" dirty="0">
              <a:latin typeface="Times New Roman"/>
            </a:endParaRPr>
          </a:p>
          <a:p>
            <a:r>
              <a:rPr lang="en-GB" sz="1400" b="0" strike="noStrike" spc="-1" dirty="0">
                <a:latin typeface="Times New Roman"/>
              </a:rPr>
              <a:t>    </a:t>
            </a:r>
            <a:r>
              <a:rPr lang="en-GB" sz="1400" b="1" u="sng" strike="noStrike" spc="-1" dirty="0">
                <a:solidFill>
                  <a:srgbClr val="C9211E"/>
                </a:solidFill>
                <a:uFillTx/>
                <a:latin typeface="Times New Roman"/>
              </a:rPr>
              <a:t>6-</a:t>
            </a:r>
            <a:r>
              <a:rPr lang="en-GB" sz="1400" b="0" strike="noStrike" spc="-1" dirty="0">
                <a:latin typeface="Times New Roman"/>
              </a:rPr>
              <a:t>Placental abruption</a:t>
            </a:r>
          </a:p>
          <a:p>
            <a:r>
              <a:rPr lang="en-GB" sz="1400" b="0" strike="noStrike" spc="-1" dirty="0">
                <a:latin typeface="Times New Roman"/>
              </a:rPr>
              <a:t>    </a:t>
            </a:r>
            <a:r>
              <a:rPr lang="en-GB" sz="1400" b="1" u="sng" strike="noStrike" spc="-1" dirty="0">
                <a:solidFill>
                  <a:srgbClr val="C9211E"/>
                </a:solidFill>
                <a:uFillTx/>
                <a:latin typeface="Times New Roman"/>
              </a:rPr>
              <a:t>7-</a:t>
            </a:r>
            <a:r>
              <a:rPr lang="en-GB" sz="1400" b="0" strike="noStrike" spc="-1" dirty="0">
                <a:latin typeface="Times New Roman"/>
              </a:rPr>
              <a:t>Premature birth</a:t>
            </a:r>
          </a:p>
          <a:p>
            <a:r>
              <a:rPr lang="en-GB" sz="1400" b="0" strike="noStrike" spc="-1" dirty="0">
                <a:latin typeface="Times New Roman"/>
              </a:rPr>
              <a:t>    </a:t>
            </a:r>
            <a:r>
              <a:rPr lang="en-GB" sz="1400" b="1" u="sng" strike="noStrike" spc="-1" dirty="0">
                <a:solidFill>
                  <a:srgbClr val="C9211E"/>
                </a:solidFill>
                <a:uFillTx/>
                <a:latin typeface="Times New Roman"/>
              </a:rPr>
              <a:t>8-</a:t>
            </a:r>
            <a:r>
              <a:rPr lang="en-GB" sz="1400" b="0" strike="noStrike" spc="-1" dirty="0">
                <a:latin typeface="Times New Roman"/>
              </a:rPr>
              <a:t>Low birth weight</a:t>
            </a:r>
          </a:p>
          <a:p>
            <a:r>
              <a:rPr lang="en-GB" sz="1400" b="0" strike="noStrike" spc="-1" dirty="0">
                <a:latin typeface="Times New Roman"/>
              </a:rPr>
              <a:t>    </a:t>
            </a:r>
            <a:r>
              <a:rPr lang="en-GB" sz="1400" b="1" u="sng" strike="noStrike" spc="-1" dirty="0">
                <a:solidFill>
                  <a:srgbClr val="C9211E"/>
                </a:solidFill>
                <a:uFillTx/>
                <a:latin typeface="Times New Roman"/>
              </a:rPr>
              <a:t>9-</a:t>
            </a:r>
            <a:r>
              <a:rPr lang="en-GB" sz="1400" b="0" strike="noStrike" spc="-1" dirty="0">
                <a:latin typeface="Times New Roman"/>
              </a:rPr>
              <a:t>Infertility</a:t>
            </a:r>
          </a:p>
          <a:p>
            <a:endParaRPr lang="en-GB" sz="1400" spc="-1" dirty="0">
              <a:latin typeface="Times New Roman"/>
            </a:endParaRPr>
          </a:p>
          <a:p>
            <a:pPr marL="343080" indent="-342000" rtl="1">
              <a:lnSpc>
                <a:spcPct val="100000"/>
              </a:lnSpc>
              <a:spcBef>
                <a:spcPts val="641"/>
              </a:spcBef>
              <a:buClr>
                <a:srgbClr val="000000"/>
              </a:buClr>
              <a:buFont typeface="Arial"/>
              <a:buChar char="•"/>
            </a:pPr>
            <a:r>
              <a:rPr lang="en-GB" sz="1400" b="1" u="sng" strike="noStrike" spc="-1" dirty="0">
                <a:solidFill>
                  <a:srgbClr val="000000"/>
                </a:solidFill>
                <a:uFillTx/>
                <a:latin typeface="Times New Roman" panose="02020603050405020304" pitchFamily="18" charset="0"/>
                <a:ea typeface="DejaVu Sans"/>
                <a:cs typeface="Times New Roman" panose="02020603050405020304" pitchFamily="18" charset="0"/>
              </a:rPr>
              <a:t>Folic acid for a healthy pregnancy and baby</a:t>
            </a:r>
            <a:endParaRPr lang="en-GB" sz="1400" b="0" strike="noStrike" spc="-1" dirty="0">
              <a:latin typeface="Times New Roman" panose="02020603050405020304" pitchFamily="18" charset="0"/>
              <a:cs typeface="Times New Roman" panose="02020603050405020304" pitchFamily="18" charset="0"/>
            </a:endParaRPr>
          </a:p>
          <a:p>
            <a:pPr marL="343080" indent="-342000" rtl="1">
              <a:lnSpc>
                <a:spcPct val="100000"/>
              </a:lnSpc>
              <a:spcBef>
                <a:spcPts val="641"/>
              </a:spcBef>
              <a:buClr>
                <a:srgbClr val="000000"/>
              </a:buClr>
              <a:buFont typeface="Arial"/>
              <a:buChar char="•"/>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Folic acid is a B vitamin that helps a baby’s neural tube to grow healthy during pregnancy. The neural tube will become a baby’s brain and spinal cord. But if the neural tube doesn’t close the way it should, it can cause a very serious </a:t>
            </a:r>
            <a:r>
              <a:rPr lang="en-GB" sz="1400" b="0" u="sng" strike="noStrike" spc="-1" dirty="0">
                <a:solidFill>
                  <a:srgbClr val="0000FF"/>
                </a:solidFill>
                <a:uFillTx/>
                <a:latin typeface="Times New Roman" panose="02020603050405020304" pitchFamily="18" charset="0"/>
                <a:ea typeface="DejaVu Sans"/>
                <a:cs typeface="Times New Roman" panose="02020603050405020304" pitchFamily="18" charset="0"/>
                <a:hlinkClick r:id="rId2"/>
              </a:rPr>
              <a:t>birth defect</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a:t>
            </a:r>
            <a:endParaRPr lang="en-GB" sz="1400" b="0" strike="noStrike" spc="-1" dirty="0">
              <a:latin typeface="Times New Roman" panose="02020603050405020304" pitchFamily="18" charset="0"/>
              <a:cs typeface="Times New Roman" panose="02020603050405020304" pitchFamily="18" charset="0"/>
            </a:endParaRPr>
          </a:p>
          <a:p>
            <a:pPr marL="343080" indent="-342000" rtl="1">
              <a:lnSpc>
                <a:spcPct val="100000"/>
              </a:lnSpc>
              <a:spcBef>
                <a:spcPts val="641"/>
              </a:spcBef>
              <a:buClr>
                <a:srgbClr val="000000"/>
              </a:buClr>
              <a:buFont typeface="Arial"/>
              <a:buChar char="•"/>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called a neural tube defect (NTD).</a:t>
            </a:r>
          </a:p>
          <a:p>
            <a:pPr marL="343080" indent="-342000" rtl="1">
              <a:lnSpc>
                <a:spcPct val="100000"/>
              </a:lnSpc>
              <a:spcBef>
                <a:spcPts val="641"/>
              </a:spcBef>
              <a:buClr>
                <a:srgbClr val="000000"/>
              </a:buClr>
              <a:buFont typeface="Arial"/>
              <a:buChar char="•"/>
            </a:pPr>
            <a:endParaRPr lang="en-GB" sz="1400" b="0" strike="noStrike" spc="-1" dirty="0">
              <a:latin typeface="Times New Roman" panose="02020603050405020304" pitchFamily="18" charset="0"/>
              <a:cs typeface="Times New Roman" panose="02020603050405020304" pitchFamily="18" charset="0"/>
            </a:endParaRPr>
          </a:p>
          <a:p>
            <a:r>
              <a:rPr lang="en-GB" sz="1400" b="1" u="sng" strike="noStrike" spc="-1" dirty="0">
                <a:solidFill>
                  <a:srgbClr val="FF0000"/>
                </a:solidFill>
                <a:uFillTx/>
                <a:latin typeface="Times New Roman" panose="02020603050405020304" pitchFamily="18" charset="0"/>
                <a:ea typeface="DejaVu Sans"/>
                <a:cs typeface="Times New Roman" panose="02020603050405020304" pitchFamily="18" charset="0"/>
              </a:rPr>
              <a:t>Results of deficiency:  </a:t>
            </a:r>
            <a:r>
              <a:rPr lang="en-GB" sz="1400" b="1" strike="noStrike" spc="-1" dirty="0">
                <a:solidFill>
                  <a:srgbClr val="FF0000"/>
                </a:solidFill>
                <a:latin typeface="Times New Roman" panose="02020603050405020304" pitchFamily="18" charset="0"/>
                <a:ea typeface="DejaVu Sans"/>
                <a:cs typeface="Times New Roman" panose="02020603050405020304" pitchFamily="18" charset="0"/>
              </a:rPr>
              <a:t>                       </a:t>
            </a:r>
            <a:r>
              <a:rPr lang="en-GB" sz="1400" b="1" u="sng" strike="noStrike" spc="-1" dirty="0">
                <a:solidFill>
                  <a:srgbClr val="FF0000"/>
                </a:solidFill>
                <a:uFillTx/>
                <a:latin typeface="Times New Roman" panose="02020603050405020304" pitchFamily="18" charset="0"/>
                <a:ea typeface="DejaVu Sans"/>
                <a:cs typeface="Times New Roman" panose="02020603050405020304" pitchFamily="18" charset="0"/>
              </a:rPr>
              <a:t>  </a:t>
            </a:r>
            <a:br>
              <a:rPr lang="en-GB" sz="1400" dirty="0">
                <a:latin typeface="Times New Roman" panose="02020603050405020304" pitchFamily="18" charset="0"/>
                <a:cs typeface="Times New Roman" panose="02020603050405020304" pitchFamily="18" charset="0"/>
              </a:rPr>
            </a:b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1-Megaloblastic </a:t>
            </a:r>
            <a:r>
              <a:rPr lang="en-GB" sz="1400" b="0" strike="noStrike" spc="-1" dirty="0" err="1">
                <a:solidFill>
                  <a:srgbClr val="000000"/>
                </a:solidFill>
                <a:latin typeface="Times New Roman" panose="02020603050405020304" pitchFamily="18" charset="0"/>
                <a:ea typeface="DejaVu Sans"/>
                <a:cs typeface="Times New Roman" panose="02020603050405020304" pitchFamily="18" charset="0"/>
              </a:rPr>
              <a:t>anemia</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a:t>
            </a:r>
            <a:br>
              <a:rPr lang="en-GB" sz="1400" dirty="0">
                <a:latin typeface="Times New Roman" panose="02020603050405020304" pitchFamily="18" charset="0"/>
                <a:cs typeface="Times New Roman" panose="02020603050405020304" pitchFamily="18" charset="0"/>
              </a:rPr>
            </a:b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2-Low birth weight and neural tube defects.</a:t>
            </a:r>
            <a:br>
              <a:rPr lang="en-GB" sz="1400" dirty="0">
                <a:latin typeface="Times New Roman" panose="02020603050405020304" pitchFamily="18" charset="0"/>
                <a:cs typeface="Times New Roman" panose="02020603050405020304" pitchFamily="18" charset="0"/>
              </a:rPr>
            </a:b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3-Smooth </a:t>
            </a:r>
            <a:r>
              <a:rPr lang="en-GB" sz="1400" b="0" strike="noStrike" spc="-1" dirty="0" err="1">
                <a:solidFill>
                  <a:srgbClr val="000000"/>
                </a:solidFill>
                <a:latin typeface="Times New Roman" panose="02020603050405020304" pitchFamily="18" charset="0"/>
                <a:ea typeface="DejaVu Sans"/>
                <a:cs typeface="Times New Roman" panose="02020603050405020304" pitchFamily="18" charset="0"/>
              </a:rPr>
              <a:t>tongue,frequent</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infections.</a:t>
            </a:r>
            <a:br>
              <a:rPr lang="en-GB" sz="1400" dirty="0">
                <a:latin typeface="Times New Roman" panose="02020603050405020304" pitchFamily="18" charset="0"/>
                <a:cs typeface="Times New Roman" panose="02020603050405020304" pitchFamily="18" charset="0"/>
              </a:rPr>
            </a:b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4-Elevated homocysteine level( increased risk of heart disease).</a:t>
            </a:r>
            <a:br>
              <a:rPr lang="en-GB" sz="1400" dirty="0">
                <a:latin typeface="Times New Roman" panose="02020603050405020304" pitchFamily="18" charset="0"/>
                <a:cs typeface="Times New Roman" panose="02020603050405020304" pitchFamily="18" charset="0"/>
              </a:rPr>
            </a:br>
            <a:endParaRPr lang="en-GB" sz="1400" b="0" strike="noStrike" spc="-1" dirty="0">
              <a:latin typeface="Times New Roman" panose="02020603050405020304" pitchFamily="18" charset="0"/>
              <a:cs typeface="Times New Roman" panose="02020603050405020304" pitchFamily="18" charset="0"/>
            </a:endParaRPr>
          </a:p>
          <a:p>
            <a:endParaRPr lang="en-GB" sz="1400" b="0" strike="noStrike" spc="-1" dirty="0">
              <a:latin typeface="Times New Roman"/>
            </a:endParaRPr>
          </a:p>
        </p:txBody>
      </p:sp>
      <p:pic>
        <p:nvPicPr>
          <p:cNvPr id="4" name="Picture 3">
            <a:extLst>
              <a:ext uri="{FF2B5EF4-FFF2-40B4-BE49-F238E27FC236}">
                <a16:creationId xmlns:a16="http://schemas.microsoft.com/office/drawing/2014/main" id="{3F0A4486-AF64-004F-80AF-04F816FD70ED}"/>
              </a:ext>
            </a:extLst>
          </p:cNvPr>
          <p:cNvPicPr/>
          <p:nvPr/>
        </p:nvPicPr>
        <p:blipFill>
          <a:blip r:embed="rId3"/>
          <a:stretch/>
        </p:blipFill>
        <p:spPr>
          <a:xfrm>
            <a:off x="4572000" y="4164226"/>
            <a:ext cx="3652375" cy="1995285"/>
          </a:xfrm>
          <a:prstGeom prst="rect">
            <a:avLst/>
          </a:prstGeom>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1"/>
          <p:cNvSpPr/>
          <p:nvPr/>
        </p:nvSpPr>
        <p:spPr>
          <a:xfrm>
            <a:off x="0" y="72000"/>
            <a:ext cx="9144000" cy="353797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GB" sz="1400" b="1" u="sng" strike="noStrike" spc="-1" dirty="0">
                <a:solidFill>
                  <a:srgbClr val="C9211E"/>
                </a:solidFill>
                <a:uFillTx/>
                <a:latin typeface="Times New Roman" panose="02020603050405020304" pitchFamily="18" charset="0"/>
                <a:ea typeface="DejaVu Sans"/>
                <a:cs typeface="Times New Roman" panose="02020603050405020304" pitchFamily="18" charset="0"/>
              </a:rPr>
              <a:t>Absorption and storage of Biotin</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Biotin is </a:t>
            </a:r>
            <a:r>
              <a:rPr lang="en-GB" sz="1400" b="1" strike="noStrike" spc="-1" dirty="0">
                <a:solidFill>
                  <a:srgbClr val="000000"/>
                </a:solidFill>
                <a:latin typeface="Times New Roman" panose="02020603050405020304" pitchFamily="18" charset="0"/>
                <a:ea typeface="DejaVu Sans"/>
                <a:cs typeface="Times New Roman" panose="02020603050405020304" pitchFamily="18" charset="0"/>
              </a:rPr>
              <a:t>readily absorbed</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from the small intestine through the portal vein into the general circulation. Excess of the requirements is not stored in the body but is mostly excreted in the urine.</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1" u="sng" strike="noStrike" spc="-1" dirty="0">
                <a:solidFill>
                  <a:srgbClr val="C9211E"/>
                </a:solidFill>
                <a:uFillTx/>
                <a:latin typeface="Times New Roman" panose="02020603050405020304" pitchFamily="18" charset="0"/>
                <a:ea typeface="DejaVu Sans"/>
                <a:cs typeface="Times New Roman" panose="02020603050405020304" pitchFamily="18" charset="0"/>
              </a:rPr>
              <a:t>Egg white injury factor (Avidin)</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There is a protein in egg white called </a:t>
            </a:r>
            <a:r>
              <a:rPr lang="en-GB" sz="1400" b="1" strike="noStrike" spc="-1" dirty="0">
                <a:solidFill>
                  <a:srgbClr val="000000"/>
                </a:solidFill>
                <a:latin typeface="Times New Roman" panose="02020603050405020304" pitchFamily="18" charset="0"/>
                <a:ea typeface="DejaVu Sans"/>
                <a:cs typeface="Times New Roman" panose="02020603050405020304" pitchFamily="18" charset="0"/>
              </a:rPr>
              <a:t>avidin</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which is responsible for producing egg white injury. </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Avidin binds with </a:t>
            </a:r>
            <a:r>
              <a:rPr lang="en-GB" sz="1400" b="1" strike="noStrike" spc="-1" dirty="0">
                <a:solidFill>
                  <a:srgbClr val="000000"/>
                </a:solidFill>
                <a:latin typeface="Times New Roman" panose="02020603050405020304" pitchFamily="18" charset="0"/>
                <a:ea typeface="DejaVu Sans"/>
                <a:cs typeface="Times New Roman" panose="02020603050405020304" pitchFamily="18" charset="0"/>
              </a:rPr>
              <a:t>biotin tightly</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in the intestinal tract and prevents absorption of biotin from intestines. Avidin is denatured by cooking and then loses its ability to bind with biotin. </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The amount of avidin in uncooked egg white is relatively small, and problems of biotin deficiency have only occurred in people eating abnormally large amounts of raw eggs for many years.</a:t>
            </a:r>
          </a:p>
          <a:p>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Biotin is enriched in egg yolk while its binding partner, avidin, is found in the egg white. Avidin is a glycoprotein that can bind four molecules of biotin.</a:t>
            </a:r>
          </a:p>
          <a:p>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Biotin and avidin have an extremely strong affinity for one another. Actually the bond between them is one of the strongest noncovalent protein-ligand interactions found in nature. Once the bond is formed it is unaffected by changes in pH, temperature or organic solvents.</a:t>
            </a:r>
            <a:endParaRPr lang="en-GB" sz="1400" b="0" strike="noStrike" spc="-1" dirty="0">
              <a:latin typeface="Times New Roman" panose="02020603050405020304" pitchFamily="18" charset="0"/>
              <a:cs typeface="Times New Roman" panose="02020603050405020304" pitchFamily="18" charset="0"/>
            </a:endParaRPr>
          </a:p>
          <a:p>
            <a:endParaRPr lang="en-GB" sz="1400" b="0" strike="noStrike" spc="-1" dirty="0">
              <a:latin typeface="Times New Roman" panose="02020603050405020304" pitchFamily="18" charset="0"/>
              <a:cs typeface="Times New Roman" panose="02020603050405020304" pitchFamily="18" charset="0"/>
            </a:endParaRPr>
          </a:p>
          <a:p>
            <a:pPr>
              <a:lnSpc>
                <a:spcPct val="100000"/>
              </a:lnSpc>
            </a:pPr>
            <a:endParaRPr lang="en-GB" sz="1400" b="0" strike="noStrike" spc="-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22E9F08-D743-4141-BCDA-FCD2E186A37F}"/>
              </a:ext>
            </a:extLst>
          </p:cNvPr>
          <p:cNvPicPr/>
          <p:nvPr/>
        </p:nvPicPr>
        <p:blipFill>
          <a:blip r:embed="rId2"/>
          <a:stretch/>
        </p:blipFill>
        <p:spPr>
          <a:xfrm>
            <a:off x="6876535" y="3002692"/>
            <a:ext cx="2088292" cy="1921476"/>
          </a:xfrm>
          <a:prstGeom prst="rect">
            <a:avLst/>
          </a:prstGeom>
          <a:ln>
            <a:noFill/>
          </a:ln>
        </p:spPr>
      </p:pic>
      <p:sp>
        <p:nvSpPr>
          <p:cNvPr id="5" name="TextBox 4">
            <a:extLst>
              <a:ext uri="{FF2B5EF4-FFF2-40B4-BE49-F238E27FC236}">
                <a16:creationId xmlns:a16="http://schemas.microsoft.com/office/drawing/2014/main" id="{ECDD7452-4B06-C94D-AF1F-510563300CAA}"/>
              </a:ext>
            </a:extLst>
          </p:cNvPr>
          <p:cNvSpPr txBox="1"/>
          <p:nvPr/>
        </p:nvSpPr>
        <p:spPr>
          <a:xfrm>
            <a:off x="179173" y="3493007"/>
            <a:ext cx="6406978" cy="2031325"/>
          </a:xfrm>
          <a:prstGeom prst="rect">
            <a:avLst/>
          </a:prstGeom>
          <a:noFill/>
        </p:spPr>
        <p:txBody>
          <a:bodyPr wrap="square">
            <a:spAutoFit/>
          </a:bodyPr>
          <a:lstStyle/>
          <a:p>
            <a:pPr>
              <a:lnSpc>
                <a:spcPct val="100000"/>
              </a:lnSpc>
            </a:pPr>
            <a:r>
              <a:rPr lang="en-GB" sz="1400" b="1" u="sng" strike="noStrike" spc="-1" dirty="0">
                <a:solidFill>
                  <a:srgbClr val="C9211E"/>
                </a:solidFill>
                <a:uFillTx/>
                <a:latin typeface="Times New Roman"/>
                <a:ea typeface="DejaVu Sans"/>
              </a:rPr>
              <a:t>Metabolic functions of biotin</a:t>
            </a:r>
            <a:endParaRPr lang="en-GB" sz="1400" b="0" strike="noStrike" spc="-1" dirty="0">
              <a:latin typeface="Times New Roman"/>
            </a:endParaRPr>
          </a:p>
          <a:p>
            <a:pPr>
              <a:lnSpc>
                <a:spcPct val="100000"/>
              </a:lnSpc>
            </a:pPr>
            <a:r>
              <a:rPr lang="en-GB" sz="1400" b="0" strike="noStrike" spc="-1" dirty="0">
                <a:solidFill>
                  <a:srgbClr val="000000"/>
                </a:solidFill>
                <a:latin typeface="Times New Roman"/>
                <a:ea typeface="DejaVu Sans"/>
              </a:rPr>
              <a:t>Biotin functions to </a:t>
            </a:r>
            <a:r>
              <a:rPr lang="en-GB" sz="1400" b="1" strike="noStrike" spc="-1" dirty="0">
                <a:solidFill>
                  <a:srgbClr val="000000"/>
                </a:solidFill>
                <a:latin typeface="Times New Roman"/>
                <a:ea typeface="DejaVu Sans"/>
              </a:rPr>
              <a:t>transfer carbon dioxide</a:t>
            </a:r>
            <a:r>
              <a:rPr lang="en-GB" sz="1400" b="0" strike="noStrike" spc="-1" dirty="0">
                <a:solidFill>
                  <a:srgbClr val="000000"/>
                </a:solidFill>
                <a:latin typeface="Times New Roman"/>
                <a:ea typeface="DejaVu Sans"/>
              </a:rPr>
              <a:t> in a small number of carboxylation reactions. </a:t>
            </a:r>
          </a:p>
          <a:p>
            <a:pPr>
              <a:lnSpc>
                <a:spcPct val="100000"/>
              </a:lnSpc>
            </a:pPr>
            <a:r>
              <a:rPr lang="en-GB" sz="1400" b="0" strike="noStrike" spc="-1" dirty="0">
                <a:solidFill>
                  <a:srgbClr val="000000"/>
                </a:solidFill>
                <a:latin typeface="Times New Roman"/>
                <a:ea typeface="DejaVu Sans"/>
              </a:rPr>
              <a:t>The reactive intermediate is 1-N-carboxy-biocytin , formed from bicarbonate in an ATP-dependent reaction.</a:t>
            </a:r>
          </a:p>
          <a:p>
            <a:pPr>
              <a:lnSpc>
                <a:spcPct val="100000"/>
              </a:lnSpc>
            </a:pPr>
            <a:r>
              <a:rPr lang="en-GB" sz="1400" b="0" strike="noStrike" spc="-1" dirty="0">
                <a:solidFill>
                  <a:srgbClr val="000000"/>
                </a:solidFill>
                <a:latin typeface="Times New Roman"/>
                <a:ea typeface="DejaVu Sans"/>
              </a:rPr>
              <a:t> </a:t>
            </a:r>
            <a:endParaRPr lang="en-GB" sz="1400" b="0" strike="noStrike" spc="-1" dirty="0">
              <a:latin typeface="Times New Roman"/>
            </a:endParaRPr>
          </a:p>
          <a:p>
            <a:pPr>
              <a:lnSpc>
                <a:spcPct val="100000"/>
              </a:lnSpc>
            </a:pPr>
            <a:r>
              <a:rPr lang="en-GB" sz="1400" b="0" strike="noStrike" spc="-1" dirty="0">
                <a:solidFill>
                  <a:srgbClr val="000000"/>
                </a:solidFill>
                <a:latin typeface="Times New Roman"/>
                <a:ea typeface="DejaVu Sans"/>
              </a:rPr>
              <a:t>A single enzyme acts on the apoenzymes of acetyl-CoA carboxylase, pyruvate carboxylase, propionyl-CoA carboxylase, and </a:t>
            </a:r>
            <a:r>
              <a:rPr lang="en-GB" sz="1400" b="0" strike="noStrike" spc="-1" dirty="0" err="1">
                <a:solidFill>
                  <a:srgbClr val="000000"/>
                </a:solidFill>
                <a:latin typeface="Times New Roman"/>
                <a:ea typeface="DejaVu Sans"/>
              </a:rPr>
              <a:t>methylcrotonyl</a:t>
            </a:r>
            <a:r>
              <a:rPr lang="en-GB" sz="1400" b="0" strike="noStrike" spc="-1" dirty="0">
                <a:solidFill>
                  <a:srgbClr val="000000"/>
                </a:solidFill>
                <a:latin typeface="Times New Roman"/>
                <a:ea typeface="DejaVu Sans"/>
              </a:rPr>
              <a:t>-CoA carboxylase to form the active holoenzymes from (inactive) apoenzymes and free biotin.</a:t>
            </a:r>
            <a:endParaRPr lang="en-GB" sz="1400" b="0" strike="noStrike" spc="-1" dirty="0">
              <a:latin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ustomShape 1"/>
          <p:cNvSpPr/>
          <p:nvPr/>
        </p:nvSpPr>
        <p:spPr>
          <a:xfrm>
            <a:off x="107640" y="274680"/>
            <a:ext cx="8928000" cy="6465600"/>
          </a:xfrm>
          <a:prstGeom prst="rect">
            <a:avLst/>
          </a:prstGeom>
          <a:noFill/>
          <a:ln>
            <a:noFill/>
          </a:ln>
        </p:spPr>
        <p:style>
          <a:lnRef idx="0">
            <a:scrgbClr r="0" g="0" b="0"/>
          </a:lnRef>
          <a:fillRef idx="0">
            <a:scrgbClr r="0" g="0" b="0"/>
          </a:fillRef>
          <a:effectRef idx="0">
            <a:scrgbClr r="0" g="0" b="0"/>
          </a:effectRef>
          <a:fontRef idx="minor"/>
        </p:style>
      </p:sp>
      <p:pic>
        <p:nvPicPr>
          <p:cNvPr id="190" name="Picture 189"/>
          <p:cNvPicPr/>
          <p:nvPr/>
        </p:nvPicPr>
        <p:blipFill>
          <a:blip r:embed="rId2"/>
          <a:stretch/>
        </p:blipFill>
        <p:spPr>
          <a:xfrm>
            <a:off x="2664000" y="4248000"/>
            <a:ext cx="4104000" cy="2492280"/>
          </a:xfrm>
          <a:prstGeom prst="rect">
            <a:avLst/>
          </a:prstGeom>
          <a:ln>
            <a:noFill/>
          </a:ln>
        </p:spPr>
      </p:pic>
      <p:pic>
        <p:nvPicPr>
          <p:cNvPr id="191" name="Picture 190"/>
          <p:cNvPicPr/>
          <p:nvPr/>
        </p:nvPicPr>
        <p:blipFill>
          <a:blip r:embed="rId3"/>
          <a:stretch/>
        </p:blipFill>
        <p:spPr>
          <a:xfrm>
            <a:off x="360000" y="72000"/>
            <a:ext cx="7488000" cy="3816000"/>
          </a:xfrm>
          <a:prstGeom prst="rect">
            <a:avLst/>
          </a:prstGeom>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ustomShape 1"/>
          <p:cNvSpPr/>
          <p:nvPr/>
        </p:nvSpPr>
        <p:spPr>
          <a:xfrm>
            <a:off x="0" y="0"/>
            <a:ext cx="8855280" cy="246075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en-GB" sz="1400" b="1" u="sng" strike="noStrike" spc="-1" dirty="0">
                <a:solidFill>
                  <a:srgbClr val="C9211E"/>
                </a:solidFill>
                <a:uFillTx/>
                <a:latin typeface="Times New Roman" panose="02020603050405020304" pitchFamily="18" charset="0"/>
                <a:ea typeface="DejaVu Sans"/>
                <a:cs typeface="Times New Roman" panose="02020603050405020304" pitchFamily="18" charset="0"/>
              </a:rPr>
              <a:t>Function</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Biotin functions as a </a:t>
            </a:r>
            <a:r>
              <a:rPr lang="en-GB" sz="1400" b="1" strike="noStrike" spc="-1" dirty="0">
                <a:solidFill>
                  <a:srgbClr val="000000"/>
                </a:solidFill>
                <a:latin typeface="Times New Roman" panose="02020603050405020304" pitchFamily="18" charset="0"/>
                <a:ea typeface="DejaVu Sans"/>
                <a:cs typeface="Times New Roman" panose="02020603050405020304" pitchFamily="18" charset="0"/>
              </a:rPr>
              <a:t>covalently bound cofactor </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required for the biological activity of the five known mammalian biotin-dependent carboxylases . Such a </a:t>
            </a:r>
            <a:r>
              <a:rPr lang="en-GB" sz="1400" b="1" strike="noStrike" spc="-1" dirty="0">
                <a:solidFill>
                  <a:srgbClr val="000000"/>
                </a:solidFill>
                <a:latin typeface="Times New Roman" panose="02020603050405020304" pitchFamily="18" charset="0"/>
                <a:ea typeface="DejaVu Sans"/>
                <a:cs typeface="Times New Roman" panose="02020603050405020304" pitchFamily="18" charset="0"/>
              </a:rPr>
              <a:t>non-protein cofactor </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is known as a "</a:t>
            </a:r>
            <a:r>
              <a:rPr lang="en-GB" sz="1400" b="1" u="sng" strike="noStrike" spc="-1" dirty="0">
                <a:solidFill>
                  <a:srgbClr val="000000"/>
                </a:solidFill>
                <a:uFillTx/>
                <a:latin typeface="Times New Roman" panose="02020603050405020304" pitchFamily="18" charset="0"/>
                <a:ea typeface="DejaVu Sans"/>
                <a:cs typeface="Times New Roman" panose="02020603050405020304" pitchFamily="18" charset="0"/>
              </a:rPr>
              <a:t>prosthetic group.</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The covalent attachment of biotin to the Apo carboxylase (i.e., catalytically inactive carboxylase) is catalysed by the enzyme, holocarboxylase synthetase (HCS). </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a:solidFill>
                  <a:srgbClr val="C9211E"/>
                </a:solidFill>
                <a:latin typeface="Times New Roman" panose="02020603050405020304" pitchFamily="18" charset="0"/>
                <a:ea typeface="DejaVu Sans"/>
                <a:cs typeface="Times New Roman" panose="02020603050405020304" pitchFamily="18" charset="0"/>
              </a:rPr>
              <a:t> "</a:t>
            </a:r>
            <a:r>
              <a:rPr lang="en-GB" sz="1400" b="1" u="sng" strike="noStrike" spc="-1" dirty="0">
                <a:solidFill>
                  <a:srgbClr val="C9211E"/>
                </a:solidFill>
                <a:uFillTx/>
                <a:latin typeface="Times New Roman" panose="02020603050405020304" pitchFamily="18" charset="0"/>
                <a:ea typeface="DejaVu Sans"/>
                <a:cs typeface="Times New Roman" panose="02020603050405020304" pitchFamily="18" charset="0"/>
              </a:rPr>
              <a:t>Biotinylation</a:t>
            </a:r>
            <a:r>
              <a:rPr lang="en-GB" sz="1400" b="0" strike="noStrike" spc="-1" dirty="0">
                <a:solidFill>
                  <a:srgbClr val="C9211E"/>
                </a:solidFill>
                <a:latin typeface="Times New Roman" panose="02020603050405020304" pitchFamily="18" charset="0"/>
                <a:ea typeface="DejaVu Sans"/>
                <a:cs typeface="Times New Roman" panose="02020603050405020304" pitchFamily="18" charset="0"/>
              </a:rPr>
              <a:t>" </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refers to the covalent addition of biotin to any molecules, including Apo carboxylases and histones.</a:t>
            </a:r>
          </a:p>
          <a:p>
            <a:pPr>
              <a:lnSpc>
                <a:spcPct val="100000"/>
              </a:lnSpc>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HCS catalysis the post-translational biotinylating of the epsilon amino group of a lysine residue at the active site of each Apo carboxylase, converting the inactive Apo carboxylase into a fully active holocarboxylase .</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2800" b="0" strike="noStrike" spc="-1" dirty="0">
                <a:solidFill>
                  <a:srgbClr val="000000"/>
                </a:solidFill>
                <a:latin typeface="Times New Roman" panose="02020603050405020304" pitchFamily="18" charset="0"/>
                <a:ea typeface="DejaVu Sans"/>
                <a:cs typeface="Times New Roman" panose="02020603050405020304" pitchFamily="18" charset="0"/>
              </a:rPr>
              <a:t> </a:t>
            </a:r>
            <a:endParaRPr lang="en-GB" sz="2400" b="0" strike="noStrike" spc="-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E76FD8FA-B3A8-2A4D-BC9F-86AD544B54DB}"/>
              </a:ext>
            </a:extLst>
          </p:cNvPr>
          <p:cNvPicPr/>
          <p:nvPr/>
        </p:nvPicPr>
        <p:blipFill>
          <a:blip r:embed="rId2"/>
          <a:stretch/>
        </p:blipFill>
        <p:spPr>
          <a:xfrm>
            <a:off x="926757" y="2290848"/>
            <a:ext cx="7129847" cy="4567151"/>
          </a:xfrm>
          <a:prstGeom prst="rect">
            <a:avLst/>
          </a:prstGeom>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DB9633-6EE3-344B-9FE3-1F26F8204DD4}"/>
              </a:ext>
            </a:extLst>
          </p:cNvPr>
          <p:cNvSpPr txBox="1"/>
          <p:nvPr/>
        </p:nvSpPr>
        <p:spPr>
          <a:xfrm>
            <a:off x="333632" y="304963"/>
            <a:ext cx="8229600" cy="1169551"/>
          </a:xfrm>
          <a:prstGeom prst="rect">
            <a:avLst/>
          </a:prstGeom>
          <a:noFill/>
        </p:spPr>
        <p:txBody>
          <a:bodyPr wrap="square">
            <a:spAutoFit/>
          </a:bodyPr>
          <a:lstStyle/>
          <a:p>
            <a:r>
              <a:rPr lang="en-GB" sz="1400" b="1" u="sng" strike="noStrike" spc="-1" dirty="0">
                <a:solidFill>
                  <a:srgbClr val="C9211E"/>
                </a:solidFill>
                <a:uFillTx/>
                <a:latin typeface="Times New Roman" panose="02020603050405020304" pitchFamily="18" charset="0"/>
                <a:ea typeface="DejaVu Sans"/>
                <a:cs typeface="Times New Roman" panose="02020603050405020304" pitchFamily="18" charset="0"/>
              </a:rPr>
              <a:t>Biotin plays a vital role in:</a:t>
            </a:r>
            <a:endParaRPr lang="en-GB" sz="1400" b="0" strike="noStrike" spc="-1" dirty="0">
              <a:latin typeface="Times New Roman" panose="02020603050405020304" pitchFamily="18" charset="0"/>
              <a:cs typeface="Times New Roman" panose="02020603050405020304" pitchFamily="18" charset="0"/>
            </a:endParaRPr>
          </a:p>
          <a:p>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a:t>
            </a:r>
            <a:r>
              <a:rPr lang="en-GB" sz="1400" b="1" u="sng" strike="noStrike" spc="-1" dirty="0">
                <a:solidFill>
                  <a:srgbClr val="C9211E"/>
                </a:solidFill>
                <a:uFillTx/>
                <a:latin typeface="Times New Roman" panose="02020603050405020304" pitchFamily="18" charset="0"/>
                <a:ea typeface="DejaVu Sans"/>
                <a:cs typeface="Times New Roman" panose="02020603050405020304" pitchFamily="18" charset="0"/>
              </a:rPr>
              <a:t>1-</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Helping the body metabolize proteins, fats and carbohydrates.</a:t>
            </a:r>
            <a:endParaRPr lang="en-GB" sz="1400" b="0" strike="noStrike" spc="-1" dirty="0">
              <a:latin typeface="Times New Roman" panose="02020603050405020304" pitchFamily="18" charset="0"/>
              <a:cs typeface="Times New Roman" panose="02020603050405020304" pitchFamily="18" charset="0"/>
            </a:endParaRPr>
          </a:p>
          <a:p>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a:t>
            </a:r>
            <a:r>
              <a:rPr lang="en-GB" sz="1400" b="1" u="sng" strike="noStrike" spc="-1" dirty="0">
                <a:solidFill>
                  <a:srgbClr val="C9211E"/>
                </a:solidFill>
                <a:uFillTx/>
                <a:latin typeface="Times New Roman" panose="02020603050405020304" pitchFamily="18" charset="0"/>
                <a:ea typeface="DejaVu Sans"/>
                <a:cs typeface="Times New Roman" panose="02020603050405020304" pitchFamily="18" charset="0"/>
              </a:rPr>
              <a:t>2-</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Helping the body process glucose.</a:t>
            </a:r>
            <a:endParaRPr lang="en-GB" sz="1400" b="0" strike="noStrike" spc="-1" dirty="0">
              <a:latin typeface="Times New Roman" panose="02020603050405020304" pitchFamily="18" charset="0"/>
              <a:cs typeface="Times New Roman" panose="02020603050405020304" pitchFamily="18" charset="0"/>
            </a:endParaRPr>
          </a:p>
          <a:p>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a:t>
            </a:r>
            <a:r>
              <a:rPr lang="en-GB" sz="1400" b="1" u="sng" strike="noStrike" spc="-1" dirty="0">
                <a:solidFill>
                  <a:srgbClr val="C9211E"/>
                </a:solidFill>
                <a:uFillTx/>
                <a:latin typeface="Times New Roman" panose="02020603050405020304" pitchFamily="18" charset="0"/>
                <a:ea typeface="DejaVu Sans"/>
                <a:cs typeface="Times New Roman" panose="02020603050405020304" pitchFamily="18" charset="0"/>
              </a:rPr>
              <a:t>3-</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It also contributes towards healthy nails, skin and hair. It is therefore found in many cosmetic and health products for the skin and hair.</a:t>
            </a:r>
            <a:endParaRPr lang="en-GB" sz="1400" b="0" strike="noStrike" spc="-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65725D2-4858-3C41-AF9F-C4FACA40EBE3}"/>
              </a:ext>
            </a:extLst>
          </p:cNvPr>
          <p:cNvPicPr/>
          <p:nvPr/>
        </p:nvPicPr>
        <p:blipFill>
          <a:blip r:embed="rId2"/>
          <a:stretch/>
        </p:blipFill>
        <p:spPr>
          <a:xfrm>
            <a:off x="396360" y="1977080"/>
            <a:ext cx="8351280" cy="4448491"/>
          </a:xfrm>
          <a:prstGeom prst="rect">
            <a:avLst/>
          </a:prstGeom>
          <a:ln>
            <a:noFill/>
          </a:ln>
        </p:spPr>
      </p:pic>
    </p:spTree>
    <p:extLst>
      <p:ext uri="{BB962C8B-B14F-4D97-AF65-F5344CB8AC3E}">
        <p14:creationId xmlns:p14="http://schemas.microsoft.com/office/powerpoint/2010/main" val="1534324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Picture 131"/>
          <p:cNvPicPr/>
          <p:nvPr/>
        </p:nvPicPr>
        <p:blipFill>
          <a:blip r:embed="rId2"/>
          <a:stretch/>
        </p:blipFill>
        <p:spPr>
          <a:xfrm>
            <a:off x="5186043" y="0"/>
            <a:ext cx="3957957" cy="6479280"/>
          </a:xfrm>
          <a:prstGeom prst="rect">
            <a:avLst/>
          </a:prstGeom>
          <a:ln>
            <a:noFill/>
          </a:ln>
        </p:spPr>
      </p:pic>
      <p:pic>
        <p:nvPicPr>
          <p:cNvPr id="3" name="Picture 2">
            <a:extLst>
              <a:ext uri="{FF2B5EF4-FFF2-40B4-BE49-F238E27FC236}">
                <a16:creationId xmlns:a16="http://schemas.microsoft.com/office/drawing/2014/main" id="{017F5F70-69DD-0449-89A1-4AC8B59DB1ED}"/>
              </a:ext>
            </a:extLst>
          </p:cNvPr>
          <p:cNvPicPr/>
          <p:nvPr/>
        </p:nvPicPr>
        <p:blipFill>
          <a:blip r:embed="rId3"/>
          <a:stretch/>
        </p:blipFill>
        <p:spPr>
          <a:xfrm>
            <a:off x="0" y="261360"/>
            <a:ext cx="4782065" cy="6335280"/>
          </a:xfrm>
          <a:prstGeom prst="rect">
            <a:avLst/>
          </a:prstGeom>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Picture 133"/>
          <p:cNvPicPr/>
          <p:nvPr/>
        </p:nvPicPr>
        <p:blipFill>
          <a:blip r:embed="rId2"/>
          <a:stretch/>
        </p:blipFill>
        <p:spPr>
          <a:xfrm>
            <a:off x="4127155" y="0"/>
            <a:ext cx="4878545" cy="3905222"/>
          </a:xfrm>
          <a:prstGeom prst="rect">
            <a:avLst/>
          </a:prstGeom>
          <a:ln>
            <a:noFill/>
          </a:ln>
        </p:spPr>
      </p:pic>
      <p:sp>
        <p:nvSpPr>
          <p:cNvPr id="4" name="TextBox 3">
            <a:extLst>
              <a:ext uri="{FF2B5EF4-FFF2-40B4-BE49-F238E27FC236}">
                <a16:creationId xmlns:a16="http://schemas.microsoft.com/office/drawing/2014/main" id="{E17C8F54-91C6-A242-946B-C751D5454257}"/>
              </a:ext>
            </a:extLst>
          </p:cNvPr>
          <p:cNvSpPr txBox="1"/>
          <p:nvPr/>
        </p:nvSpPr>
        <p:spPr>
          <a:xfrm>
            <a:off x="237154" y="3429000"/>
            <a:ext cx="7213970" cy="3139321"/>
          </a:xfrm>
          <a:prstGeom prst="rect">
            <a:avLst/>
          </a:prstGeom>
          <a:noFill/>
        </p:spPr>
        <p:txBody>
          <a:bodyPr wrap="square">
            <a:spAutoFit/>
          </a:bodyPr>
          <a:lstStyle/>
          <a:p>
            <a:pPr algn="ctr">
              <a:lnSpc>
                <a:spcPct val="100000"/>
              </a:lnSpc>
            </a:pPr>
            <a:r>
              <a:rPr lang="en-GB" sz="1800" b="1" u="sng" strike="noStrike" spc="-1" dirty="0">
                <a:solidFill>
                  <a:srgbClr val="FF4000"/>
                </a:solidFill>
                <a:uFillTx/>
                <a:latin typeface="Times New Roman" panose="02020603050405020304" pitchFamily="18" charset="0"/>
                <a:ea typeface="DejaVu Sans"/>
                <a:cs typeface="Times New Roman" panose="02020603050405020304" pitchFamily="18" charset="0"/>
              </a:rPr>
              <a:t>Enzyme cofactor</a:t>
            </a:r>
            <a:endParaRPr lang="en-GB" sz="1800" b="0" strike="noStrike" spc="-1" dirty="0">
              <a:latin typeface="Times New Roman" panose="02020603050405020304" pitchFamily="18" charset="0"/>
              <a:cs typeface="Times New Roman" panose="02020603050405020304" pitchFamily="18" charset="0"/>
            </a:endParaRPr>
          </a:p>
          <a:p>
            <a:pPr>
              <a:lnSpc>
                <a:spcPct val="100000"/>
              </a:lnSpc>
            </a:pPr>
            <a:r>
              <a:rPr lang="en-GB" sz="1800" b="0" strike="noStrike" spc="-1" dirty="0">
                <a:solidFill>
                  <a:srgbClr val="000000"/>
                </a:solidFill>
                <a:latin typeface="Times New Roman" panose="02020603050405020304" pitchFamily="18" charset="0"/>
                <a:ea typeface="DejaVu Sans"/>
                <a:cs typeface="Times New Roman" panose="02020603050405020304" pitchFamily="18" charset="0"/>
              </a:rPr>
              <a:t>Biotin is a cofactor that in its active form is covalently attached to the active site of key metabolic enzymes including biotin </a:t>
            </a:r>
            <a:r>
              <a:rPr lang="en-GB" sz="1800" b="1" strike="noStrike" spc="-1" dirty="0">
                <a:solidFill>
                  <a:srgbClr val="000000"/>
                </a:solidFill>
                <a:latin typeface="Times New Roman" panose="02020603050405020304" pitchFamily="18" charset="0"/>
                <a:ea typeface="DejaVu Sans"/>
                <a:cs typeface="Times New Roman" panose="02020603050405020304" pitchFamily="18" charset="0"/>
              </a:rPr>
              <a:t>carboxylase and decarboxylases. </a:t>
            </a:r>
            <a:endParaRPr lang="en-GB" sz="1800" b="0" strike="noStrike" spc="-1" dirty="0">
              <a:latin typeface="Times New Roman" panose="02020603050405020304" pitchFamily="18" charset="0"/>
              <a:cs typeface="Times New Roman" panose="02020603050405020304" pitchFamily="18" charset="0"/>
            </a:endParaRPr>
          </a:p>
          <a:p>
            <a:pPr>
              <a:lnSpc>
                <a:spcPct val="100000"/>
              </a:lnSpc>
            </a:pPr>
            <a:r>
              <a:rPr lang="en-GB" sz="1800" b="0" strike="noStrike" spc="-1" dirty="0">
                <a:solidFill>
                  <a:srgbClr val="000000"/>
                </a:solidFill>
                <a:latin typeface="Times New Roman" panose="02020603050405020304" pitchFamily="18" charset="0"/>
                <a:ea typeface="DejaVu Sans"/>
                <a:cs typeface="Times New Roman" panose="02020603050405020304" pitchFamily="18" charset="0"/>
              </a:rPr>
              <a:t>These enzymes </a:t>
            </a:r>
            <a:r>
              <a:rPr lang="en-GB" sz="1800" b="0" strike="noStrike" spc="-1" dirty="0" err="1">
                <a:solidFill>
                  <a:srgbClr val="000000"/>
                </a:solidFill>
                <a:latin typeface="Times New Roman" panose="02020603050405020304" pitchFamily="18" charset="0"/>
                <a:ea typeface="DejaVu Sans"/>
                <a:cs typeface="Times New Roman" panose="02020603050405020304" pitchFamily="18" charset="0"/>
              </a:rPr>
              <a:t>catalyze</a:t>
            </a:r>
            <a:r>
              <a:rPr lang="en-GB" sz="1800" b="0" strike="noStrike" spc="-1" dirty="0">
                <a:solidFill>
                  <a:srgbClr val="000000"/>
                </a:solidFill>
                <a:latin typeface="Times New Roman" panose="02020603050405020304" pitchFamily="18" charset="0"/>
                <a:ea typeface="DejaVu Sans"/>
                <a:cs typeface="Times New Roman" panose="02020603050405020304" pitchFamily="18" charset="0"/>
              </a:rPr>
              <a:t> the </a:t>
            </a:r>
            <a:r>
              <a:rPr lang="en-GB" sz="1800" b="1" strike="noStrike" spc="-1" dirty="0">
                <a:solidFill>
                  <a:srgbClr val="FF4000"/>
                </a:solidFill>
                <a:latin typeface="Times New Roman" panose="02020603050405020304" pitchFamily="18" charset="0"/>
                <a:ea typeface="DejaVu Sans"/>
                <a:cs typeface="Times New Roman" panose="02020603050405020304" pitchFamily="18" charset="0"/>
              </a:rPr>
              <a:t>transfer of carboxyl groups to organic acids</a:t>
            </a:r>
            <a:r>
              <a:rPr lang="en-GB" sz="1800" b="0" strike="noStrike" spc="-1" dirty="0">
                <a:solidFill>
                  <a:srgbClr val="000000"/>
                </a:solidFill>
                <a:latin typeface="Times New Roman" panose="02020603050405020304" pitchFamily="18" charset="0"/>
                <a:ea typeface="DejaVu Sans"/>
                <a:cs typeface="Times New Roman" panose="02020603050405020304" pitchFamily="18" charset="0"/>
              </a:rPr>
              <a:t> to produce important cellular metabolites.</a:t>
            </a:r>
          </a:p>
          <a:p>
            <a:pPr>
              <a:lnSpc>
                <a:spcPct val="100000"/>
              </a:lnSpc>
            </a:pPr>
            <a:r>
              <a:rPr lang="en-GB" sz="1800" b="0" strike="noStrike" spc="-1" dirty="0">
                <a:solidFill>
                  <a:srgbClr val="000000"/>
                </a:solidFill>
                <a:latin typeface="Times New Roman" panose="02020603050405020304" pitchFamily="18" charset="0"/>
                <a:ea typeface="DejaVu Sans"/>
                <a:cs typeface="Times New Roman" panose="02020603050405020304" pitchFamily="18" charset="0"/>
              </a:rPr>
              <a:t> </a:t>
            </a:r>
            <a:endParaRPr lang="en-GB" sz="1800" b="0" strike="noStrike" spc="-1" dirty="0">
              <a:latin typeface="Times New Roman" panose="02020603050405020304" pitchFamily="18" charset="0"/>
              <a:cs typeface="Times New Roman" panose="02020603050405020304" pitchFamily="18" charset="0"/>
            </a:endParaRPr>
          </a:p>
          <a:p>
            <a:pPr>
              <a:lnSpc>
                <a:spcPct val="100000"/>
              </a:lnSpc>
            </a:pPr>
            <a:r>
              <a:rPr lang="en-GB" sz="1800" b="0" strike="noStrike" spc="-1" dirty="0">
                <a:solidFill>
                  <a:srgbClr val="000000"/>
                </a:solidFill>
                <a:latin typeface="Times New Roman" panose="02020603050405020304" pitchFamily="18" charset="0"/>
                <a:ea typeface="DejaVu Sans"/>
                <a:cs typeface="Times New Roman" panose="02020603050405020304" pitchFamily="18" charset="0"/>
              </a:rPr>
              <a:t>Biotin acts as a </a:t>
            </a:r>
            <a:r>
              <a:rPr lang="en-GB" sz="1800" b="1" strike="noStrike" spc="-1" dirty="0">
                <a:solidFill>
                  <a:srgbClr val="FF4000"/>
                </a:solidFill>
                <a:latin typeface="Times New Roman" panose="02020603050405020304" pitchFamily="18" charset="0"/>
                <a:ea typeface="DejaVu Sans"/>
                <a:cs typeface="Times New Roman" panose="02020603050405020304" pitchFamily="18" charset="0"/>
              </a:rPr>
              <a:t>carboxyl carrier</a:t>
            </a:r>
            <a:r>
              <a:rPr lang="en-GB" sz="1800" b="0" strike="noStrike" spc="-1" dirty="0">
                <a:solidFill>
                  <a:srgbClr val="000000"/>
                </a:solidFill>
                <a:latin typeface="Times New Roman" panose="02020603050405020304" pitchFamily="18" charset="0"/>
                <a:ea typeface="DejaVu Sans"/>
                <a:cs typeface="Times New Roman" panose="02020603050405020304" pitchFamily="18" charset="0"/>
              </a:rPr>
              <a:t> from one compound to the other. These biotin dependent enzymes are essential for processes such as gluconeogenesis, lipogenesis, amino acid metabolism and energy transduction.</a:t>
            </a:r>
            <a:endParaRPr lang="en-GB" sz="1800" b="0" strike="noStrike" spc="-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6BDB0-5511-144E-BBCC-C252160376BA}"/>
              </a:ext>
            </a:extLst>
          </p:cNvPr>
          <p:cNvSpPr txBox="1"/>
          <p:nvPr/>
        </p:nvSpPr>
        <p:spPr>
          <a:xfrm>
            <a:off x="92675" y="113944"/>
            <a:ext cx="8958649" cy="5478423"/>
          </a:xfrm>
          <a:prstGeom prst="rect">
            <a:avLst/>
          </a:prstGeom>
          <a:noFill/>
        </p:spPr>
        <p:txBody>
          <a:bodyPr wrap="square">
            <a:spAutoFit/>
          </a:bodyPr>
          <a:lstStyle/>
          <a:p>
            <a:pPr algn="ctr">
              <a:lnSpc>
                <a:spcPct val="100000"/>
              </a:lnSpc>
            </a:pPr>
            <a:r>
              <a:rPr lang="en-GB" sz="1400" b="1" u="sng" strike="noStrike" spc="-1" dirty="0">
                <a:solidFill>
                  <a:srgbClr val="FF4000"/>
                </a:solidFill>
                <a:uFillTx/>
                <a:latin typeface="Times New Roman" panose="02020603050405020304" pitchFamily="18" charset="0"/>
                <a:ea typeface="DejaVu Sans"/>
                <a:cs typeface="Times New Roman" panose="02020603050405020304" pitchFamily="18" charset="0"/>
              </a:rPr>
              <a:t>Five mammalian carboxylases that </a:t>
            </a:r>
            <a:r>
              <a:rPr lang="en-GB" sz="1400" b="1" u="sng" strike="noStrike" spc="-1" dirty="0" err="1">
                <a:solidFill>
                  <a:srgbClr val="FF4000"/>
                </a:solidFill>
                <a:uFillTx/>
                <a:latin typeface="Times New Roman" panose="02020603050405020304" pitchFamily="18" charset="0"/>
                <a:ea typeface="DejaVu Sans"/>
                <a:cs typeface="Times New Roman" panose="02020603050405020304" pitchFamily="18" charset="0"/>
              </a:rPr>
              <a:t>catalyze</a:t>
            </a:r>
            <a:r>
              <a:rPr lang="en-GB" sz="1400" b="1" u="sng" strike="noStrike" spc="-1" dirty="0">
                <a:solidFill>
                  <a:srgbClr val="FF4000"/>
                </a:solidFill>
                <a:uFillTx/>
                <a:latin typeface="Times New Roman" panose="02020603050405020304" pitchFamily="18" charset="0"/>
                <a:ea typeface="DejaVu Sans"/>
                <a:cs typeface="Times New Roman" panose="02020603050405020304" pitchFamily="18" charset="0"/>
              </a:rPr>
              <a:t> essential metabolic reactions:</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Both acetyl-Coenzyme A (CoA) carboxylase 1 (ACC1) and acetyl-CoA carboxylase 2 (ACC2) </a:t>
            </a:r>
            <a:r>
              <a:rPr lang="en-GB" sz="1400" b="0" strike="noStrike" spc="-1" dirty="0" err="1">
                <a:solidFill>
                  <a:srgbClr val="000000"/>
                </a:solidFill>
                <a:latin typeface="Times New Roman" panose="02020603050405020304" pitchFamily="18" charset="0"/>
                <a:ea typeface="DejaVu Sans"/>
                <a:cs typeface="Times New Roman" panose="02020603050405020304" pitchFamily="18" charset="0"/>
              </a:rPr>
              <a:t>catalyze</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the conversion of acetyl-CoA to malonyl-CoA using bicarbonate and ATP; malonyl CoA generated via ACC1 is a rate-limiting substrate for the synthesis of fatty acids in the cytosol, and malonyl CoA generated via ACC2 inhibits CPT1, an outer mitochondrial membrane enzyme important in fatty acid oxidation.</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a:t>
            </a:r>
            <a:r>
              <a:rPr lang="en-GB" sz="1400" b="1" u="sng" strike="noStrike" spc="-1" dirty="0">
                <a:solidFill>
                  <a:srgbClr val="FF4000"/>
                </a:solidFill>
                <a:uFillTx/>
                <a:latin typeface="Times New Roman" panose="02020603050405020304" pitchFamily="18" charset="0"/>
                <a:ea typeface="DejaVu Sans"/>
                <a:cs typeface="Times New Roman" panose="02020603050405020304" pitchFamily="18" charset="0"/>
              </a:rPr>
              <a:t>ACC1</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is found in all tissues and is particularly active in lipogenic tissues (i.e., liver, white adipose tissue, and mammary gland), heart, and pancreatic islets , while  </a:t>
            </a:r>
            <a:r>
              <a:rPr lang="en-GB" sz="1400" b="1" u="sng" strike="noStrike" spc="-1" dirty="0">
                <a:solidFill>
                  <a:srgbClr val="FF4000"/>
                </a:solidFill>
                <a:uFillTx/>
                <a:latin typeface="Times New Roman" panose="02020603050405020304" pitchFamily="18" charset="0"/>
                <a:ea typeface="DejaVu Sans"/>
                <a:cs typeface="Times New Roman" panose="02020603050405020304" pitchFamily="18" charset="0"/>
              </a:rPr>
              <a:t>ACC2</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is especially abundant in skeletal muscle and heart. </a:t>
            </a:r>
          </a:p>
          <a:p>
            <a:pPr algn="ctr">
              <a:lnSpc>
                <a:spcPct val="100000"/>
              </a:lnSpc>
            </a:pPr>
            <a:r>
              <a:rPr lang="en-GB" sz="1400" b="1" u="sng" strike="noStrike" spc="-1" dirty="0">
                <a:solidFill>
                  <a:srgbClr val="C9211E"/>
                </a:solidFill>
                <a:uFillTx/>
                <a:latin typeface="Times New Roman" panose="02020603050405020304" pitchFamily="18" charset="0"/>
                <a:ea typeface="DejaVu Sans"/>
                <a:cs typeface="Times New Roman" panose="02020603050405020304" pitchFamily="18" charset="0"/>
              </a:rPr>
              <a:t>Cofactor biochemistry</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The enzyme </a:t>
            </a:r>
            <a:r>
              <a:rPr lang="en-GB" sz="1400" b="0" strike="noStrike" spc="-1" dirty="0" err="1">
                <a:solidFill>
                  <a:srgbClr val="000000"/>
                </a:solidFill>
                <a:latin typeface="Times New Roman" panose="02020603050405020304" pitchFamily="18" charset="0"/>
                <a:ea typeface="DejaVu Sans"/>
                <a:cs typeface="Times New Roman" panose="02020603050405020304" pitchFamily="18" charset="0"/>
              </a:rPr>
              <a:t>holocarboxylase</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synthetase covalently attaches biotin to five human carboxylase enzymes:</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a:t>
            </a:r>
            <a:r>
              <a:rPr lang="en-GB" sz="1400" b="1" u="sng" strike="noStrike" spc="-1" dirty="0">
                <a:solidFill>
                  <a:srgbClr val="C9211E"/>
                </a:solidFill>
                <a:uFillTx/>
                <a:latin typeface="Times New Roman" panose="02020603050405020304" pitchFamily="18" charset="0"/>
                <a:ea typeface="DejaVu Sans"/>
                <a:cs typeface="Times New Roman" panose="02020603050405020304" pitchFamily="18" charset="0"/>
              </a:rPr>
              <a:t>1-</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Acetyl-CoA carboxylase alpha (ACC1)</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a:t>
            </a:r>
            <a:r>
              <a:rPr lang="en-GB" sz="1400" b="1" u="sng" strike="noStrike" spc="-1" dirty="0">
                <a:solidFill>
                  <a:srgbClr val="C9211E"/>
                </a:solidFill>
                <a:uFillTx/>
                <a:latin typeface="Times New Roman" panose="02020603050405020304" pitchFamily="18" charset="0"/>
                <a:ea typeface="DejaVu Sans"/>
                <a:cs typeface="Times New Roman" panose="02020603050405020304" pitchFamily="18" charset="0"/>
              </a:rPr>
              <a:t> 2-</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Acetyl-CoA carboxylase beta (ACC2)</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a:t>
            </a:r>
            <a:r>
              <a:rPr lang="en-GB" sz="1400" b="1" u="sng" strike="noStrike" spc="-1" dirty="0">
                <a:solidFill>
                  <a:srgbClr val="C9211E"/>
                </a:solidFill>
                <a:uFillTx/>
                <a:latin typeface="Times New Roman" panose="02020603050405020304" pitchFamily="18" charset="0"/>
                <a:ea typeface="DejaVu Sans"/>
                <a:cs typeface="Times New Roman" panose="02020603050405020304" pitchFamily="18" charset="0"/>
              </a:rPr>
              <a:t>3-</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Pyruvate carboxylase (PC)</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a:t>
            </a:r>
            <a:r>
              <a:rPr lang="en-GB" sz="1400" b="1" u="sng" strike="noStrike" spc="-1" dirty="0">
                <a:solidFill>
                  <a:srgbClr val="C9211E"/>
                </a:solidFill>
                <a:uFillTx/>
                <a:latin typeface="Times New Roman" panose="02020603050405020304" pitchFamily="18" charset="0"/>
                <a:ea typeface="DejaVu Sans"/>
                <a:cs typeface="Times New Roman" panose="02020603050405020304" pitchFamily="18" charset="0"/>
              </a:rPr>
              <a:t>4-</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Methylcrotonyl-CoA carboxylase (MCC)</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a:t>
            </a:r>
            <a:r>
              <a:rPr lang="en-GB" sz="1400" b="1" u="sng" strike="noStrike" spc="-1" dirty="0">
                <a:solidFill>
                  <a:srgbClr val="C9211E"/>
                </a:solidFill>
                <a:uFillTx/>
                <a:latin typeface="Times New Roman" panose="02020603050405020304" pitchFamily="18" charset="0"/>
                <a:ea typeface="DejaVu Sans"/>
                <a:cs typeface="Times New Roman" panose="02020603050405020304" pitchFamily="18" charset="0"/>
              </a:rPr>
              <a:t>5- </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Propionyl-CoA carboxylase (PCC)</a:t>
            </a:r>
          </a:p>
          <a:p>
            <a:pPr>
              <a:lnSpc>
                <a:spcPct val="100000"/>
              </a:lnSpc>
            </a:pPr>
            <a:r>
              <a:rPr lang="en-GB" sz="1400" b="1" u="sng" strike="noStrike" spc="-1" dirty="0">
                <a:solidFill>
                  <a:srgbClr val="C9211E"/>
                </a:solidFill>
                <a:uFillTx/>
                <a:latin typeface="Times New Roman" panose="02020603050405020304" pitchFamily="18" charset="0"/>
                <a:ea typeface="DejaVu Sans"/>
                <a:cs typeface="Times New Roman" panose="02020603050405020304" pitchFamily="18" charset="0"/>
              </a:rPr>
              <a:t>For the first two(1&amp;2)</a:t>
            </a:r>
            <a:r>
              <a:rPr lang="en-GB" sz="1400" b="0" strike="noStrike" spc="-1" dirty="0">
                <a:solidFill>
                  <a:srgbClr val="C9211E"/>
                </a:solidFill>
                <a:latin typeface="Times New Roman" panose="02020603050405020304" pitchFamily="18" charset="0"/>
                <a:ea typeface="DejaVu Sans"/>
                <a:cs typeface="Times New Roman" panose="02020603050405020304" pitchFamily="18" charset="0"/>
              </a:rPr>
              <a:t>, </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biotin serves as a cofactor responsible for transfer of bicarbonate to acetyl-CoA, converting it to malonyl-CoA for fatty acid synthesis. </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1" u="sng" strike="noStrike" spc="-1" dirty="0">
                <a:solidFill>
                  <a:srgbClr val="C9211E"/>
                </a:solidFill>
                <a:uFillTx/>
                <a:latin typeface="Times New Roman" panose="02020603050405020304" pitchFamily="18" charset="0"/>
                <a:ea typeface="DejaVu Sans"/>
                <a:cs typeface="Times New Roman" panose="02020603050405020304" pitchFamily="18" charset="0"/>
              </a:rPr>
              <a:t>PC</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(3)participates in gluconeogenesis.</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1" u="sng" strike="noStrike" spc="-1" dirty="0">
                <a:solidFill>
                  <a:srgbClr val="C9211E"/>
                </a:solidFill>
                <a:uFillTx/>
                <a:latin typeface="Times New Roman" panose="02020603050405020304" pitchFamily="18" charset="0"/>
                <a:ea typeface="DejaVu Sans"/>
                <a:cs typeface="Times New Roman" panose="02020603050405020304" pitchFamily="18" charset="0"/>
              </a:rPr>
              <a:t>MCC</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(4)</a:t>
            </a:r>
            <a:r>
              <a:rPr lang="en-GB" sz="1400" b="0" strike="noStrike" spc="-1" dirty="0" err="1">
                <a:solidFill>
                  <a:srgbClr val="000000"/>
                </a:solidFill>
                <a:latin typeface="Times New Roman" panose="02020603050405020304" pitchFamily="18" charset="0"/>
                <a:ea typeface="DejaVu Sans"/>
                <a:cs typeface="Times New Roman" panose="02020603050405020304" pitchFamily="18" charset="0"/>
              </a:rPr>
              <a:t>catalyzes</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a step in leucine metabolism.</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1" u="sng" strike="noStrike" spc="-1" dirty="0">
                <a:solidFill>
                  <a:srgbClr val="C9211E"/>
                </a:solidFill>
                <a:uFillTx/>
                <a:latin typeface="Times New Roman" panose="02020603050405020304" pitchFamily="18" charset="0"/>
                <a:ea typeface="DejaVu Sans"/>
                <a:cs typeface="Times New Roman" panose="02020603050405020304" pitchFamily="18" charset="0"/>
              </a:rPr>
              <a:t>PCC(5)</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a:t>
            </a:r>
            <a:r>
              <a:rPr lang="en-GB" sz="1400" b="0" strike="noStrike" spc="-1" dirty="0" err="1">
                <a:solidFill>
                  <a:srgbClr val="000000"/>
                </a:solidFill>
                <a:latin typeface="Times New Roman" panose="02020603050405020304" pitchFamily="18" charset="0"/>
                <a:ea typeface="DejaVu Sans"/>
                <a:cs typeface="Times New Roman" panose="02020603050405020304" pitchFamily="18" charset="0"/>
              </a:rPr>
              <a:t>catalyzes</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a step in the metabolism of propionyl-CoA.</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Metabolic degradation of the biotinylated carboxylases leads to the formation of biocytin. This compound is further degraded by biotinidase to release biotin, which is then reutilized by </a:t>
            </a:r>
            <a:r>
              <a:rPr lang="en-GB" sz="1400" b="0" strike="noStrike" spc="-1" dirty="0" err="1">
                <a:solidFill>
                  <a:srgbClr val="000000"/>
                </a:solidFill>
                <a:latin typeface="Times New Roman" panose="02020603050405020304" pitchFamily="18" charset="0"/>
                <a:ea typeface="DejaVu Sans"/>
                <a:cs typeface="Times New Roman" panose="02020603050405020304" pitchFamily="18" charset="0"/>
              </a:rPr>
              <a:t>holocarboxylase</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synthetase.</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r>
              <a:rPr lang="en-GB" sz="1400" b="0" strike="noStrike" spc="-1" dirty="0" err="1">
                <a:solidFill>
                  <a:srgbClr val="000000"/>
                </a:solidFill>
                <a:latin typeface="Times New Roman" panose="02020603050405020304" pitchFamily="18" charset="0"/>
                <a:ea typeface="DejaVu Sans"/>
                <a:cs typeface="Times New Roman" panose="02020603050405020304" pitchFamily="18" charset="0"/>
              </a:rPr>
              <a:t>Biotinylation</a:t>
            </a:r>
            <a:r>
              <a:rPr lang="en-GB" sz="1400" b="0" strike="noStrike" spc="-1" dirty="0">
                <a:solidFill>
                  <a:srgbClr val="000000"/>
                </a:solidFill>
                <a:latin typeface="Times New Roman" panose="02020603050405020304" pitchFamily="18" charset="0"/>
                <a:ea typeface="DejaVu Sans"/>
                <a:cs typeface="Times New Roman" panose="02020603050405020304" pitchFamily="18" charset="0"/>
              </a:rPr>
              <a:t> of histone proteins in nuclear chromatin is a posttranslational modification that plays a role in chromatin stability and gene expression.</a:t>
            </a: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endParaRPr lang="en-GB" sz="1400" b="0" strike="noStrike" spc="-1" dirty="0">
              <a:latin typeface="Times New Roman" panose="02020603050405020304" pitchFamily="18" charset="0"/>
              <a:cs typeface="Times New Roman" panose="02020603050405020304" pitchFamily="18" charset="0"/>
            </a:endParaRPr>
          </a:p>
          <a:p>
            <a:pPr>
              <a:lnSpc>
                <a:spcPct val="100000"/>
              </a:lnSpc>
            </a:pPr>
            <a:endParaRPr lang="en-GB" sz="1400" b="0" strike="noStrike" spc="-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8535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ustomShape 1"/>
          <p:cNvSpPr/>
          <p:nvPr/>
        </p:nvSpPr>
        <p:spPr>
          <a:xfrm>
            <a:off x="86497" y="72000"/>
            <a:ext cx="8840783" cy="119887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GB" sz="2400" b="1" strike="noStrike" spc="-1" dirty="0">
                <a:solidFill>
                  <a:srgbClr val="FF0000"/>
                </a:solidFill>
                <a:latin typeface="Times New Roman" panose="02020603050405020304" pitchFamily="18" charset="0"/>
                <a:ea typeface="DejaVu Sans"/>
                <a:cs typeface="Times New Roman" panose="02020603050405020304" pitchFamily="18" charset="0"/>
              </a:rPr>
              <a:t>Biotinidase</a:t>
            </a:r>
            <a:r>
              <a:rPr lang="en-GB" sz="2400" b="0" strike="noStrike" spc="-1" dirty="0">
                <a:solidFill>
                  <a:srgbClr val="000000"/>
                </a:solidFill>
                <a:latin typeface="Times New Roman" panose="02020603050405020304" pitchFamily="18" charset="0"/>
                <a:ea typeface="DejaVu Sans"/>
                <a:cs typeface="Times New Roman" panose="02020603050405020304" pitchFamily="18" charset="0"/>
              </a:rPr>
              <a:t> is the enzyme that catalyses the release of biotin from biotinylated histones and from the peptide products of holocarboxylase breakdown .</a:t>
            </a:r>
            <a:endParaRPr lang="en-GB" sz="2400" b="0" strike="noStrike" spc="-1" dirty="0">
              <a:latin typeface="Times New Roman" panose="02020603050405020304" pitchFamily="18" charset="0"/>
              <a:cs typeface="Times New Roman" panose="02020603050405020304" pitchFamily="18" charset="0"/>
            </a:endParaRPr>
          </a:p>
        </p:txBody>
      </p:sp>
      <p:pic>
        <p:nvPicPr>
          <p:cNvPr id="136" name="Picture 135"/>
          <p:cNvPicPr/>
          <p:nvPr/>
        </p:nvPicPr>
        <p:blipFill>
          <a:blip r:embed="rId2"/>
          <a:stretch/>
        </p:blipFill>
        <p:spPr>
          <a:xfrm>
            <a:off x="395415" y="1443600"/>
            <a:ext cx="8180173" cy="5414400"/>
          </a:xfrm>
          <a:prstGeom prst="rect">
            <a:avLst/>
          </a:prstGeom>
          <a:ln>
            <a:noFill/>
          </a:ln>
        </p:spPr>
      </p:pic>
    </p:spTree>
    <p:extLst>
      <p:ext uri="{BB962C8B-B14F-4D97-AF65-F5344CB8AC3E}">
        <p14:creationId xmlns:p14="http://schemas.microsoft.com/office/powerpoint/2010/main" val="2598690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Picture 138"/>
          <p:cNvPicPr/>
          <p:nvPr/>
        </p:nvPicPr>
        <p:blipFill>
          <a:blip r:embed="rId2"/>
          <a:stretch/>
        </p:blipFill>
        <p:spPr>
          <a:xfrm>
            <a:off x="0" y="0"/>
            <a:ext cx="9144000" cy="6858000"/>
          </a:xfrm>
          <a:prstGeom prst="rect">
            <a:avLst/>
          </a:prstGeom>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506</TotalTime>
  <Words>2237</Words>
  <Application>Microsoft Macintosh PowerPoint</Application>
  <PresentationFormat>On-screen Show (4:3)</PresentationFormat>
  <Paragraphs>133</Paragraphs>
  <Slides>20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Arial Black</vt:lpstr>
      <vt:lpstr>Calibri</vt:lpstr>
      <vt:lpstr>Symbol</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dell</dc:creator>
  <dc:description/>
  <cp:lastModifiedBy>shatha alkhateeb</cp:lastModifiedBy>
  <cp:revision>64</cp:revision>
  <dcterms:created xsi:type="dcterms:W3CDTF">2013-12-18T19:01:54Z</dcterms:created>
  <dcterms:modified xsi:type="dcterms:W3CDTF">2024-11-20T15:19:14Z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12</vt:i4>
  </property>
</Properties>
</file>