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73" r:id="rId6"/>
    <p:sldId id="261" r:id="rId7"/>
    <p:sldId id="262" r:id="rId8"/>
    <p:sldId id="267" r:id="rId9"/>
    <p:sldId id="263" r:id="rId10"/>
    <p:sldId id="268" r:id="rId11"/>
    <p:sldId id="269" r:id="rId12"/>
    <p:sldId id="266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D4D3A4-E501-45B4-A185-61BC532F70D4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66D315-D632-4F33-BE37-081F4FE1B6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GYNECOLOGIC PROBLEMS IN CHILDREN &amp;ADOLESCENT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Dr. </a:t>
            </a:r>
            <a:r>
              <a:rPr lang="en-US" dirty="0" err="1"/>
              <a:t>Amna</a:t>
            </a:r>
            <a:r>
              <a:rPr lang="en-US" dirty="0"/>
              <a:t> </a:t>
            </a:r>
            <a:r>
              <a:rPr lang="en-US" dirty="0" err="1"/>
              <a:t>Fadhil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MBChB</a:t>
            </a:r>
            <a:r>
              <a:rPr lang="en-US" dirty="0"/>
              <a:t>, DGO, CABOG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Vaginal bleeding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Neonates may present with vaginal bleeding due to withdrawal of maternal estrogen</a:t>
            </a:r>
          </a:p>
          <a:p>
            <a:r>
              <a:rPr lang="en-US" dirty="0"/>
              <a:t>Local causes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Genital trauma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prepubertal</a:t>
            </a:r>
            <a:r>
              <a:rPr lang="en-US" dirty="0"/>
              <a:t> vulva is less protective from blunt injury due to lack of labial fat pad and they are more active  so , this increase risk of trauma .</a:t>
            </a:r>
          </a:p>
          <a:p>
            <a:r>
              <a:rPr lang="en-US" dirty="0"/>
              <a:t>Sexual abuse should be considered in many cases of trauma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Ovarian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• Symptoms of ovarian mass • lump in the lower abdomen, acute pain abdomen or, at times, with retention of urine.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• Investigations: </a:t>
            </a:r>
          </a:p>
          <a:p>
            <a:pPr>
              <a:buNone/>
            </a:pPr>
            <a:r>
              <a:rPr lang="en-US" dirty="0"/>
              <a:t>• Ultrasound is an invaluable tool in the diagnosis of ovarian mass. • CT, MRI may be needed in few cases of pelvic mass with uncertain diagnosis. • Pre-operative work-up needs tumor markers estimation (serum CA125, α fetoprotein, </a:t>
            </a:r>
            <a:r>
              <a:rPr lang="en-US" dirty="0" err="1"/>
              <a:t>hCG</a:t>
            </a:r>
            <a:r>
              <a:rPr lang="en-US" dirty="0"/>
              <a:t>, inhibition, CEA and testosterone) in these adolescent girls.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Ovarian cyst treatment: • A suspected functional cyst (6–8 cm) may be observed for 3–6 months. </a:t>
            </a:r>
            <a:r>
              <a:rPr lang="en-US" dirty="0" err="1"/>
              <a:t>Unilocular</a:t>
            </a:r>
            <a:r>
              <a:rPr lang="en-US" dirty="0"/>
              <a:t> functional cysts usually resolve spontaneously. • Surgical therapy is needed in cases where there are symptoms, masses that fail to resolve or masses with </a:t>
            </a:r>
            <a:r>
              <a:rPr lang="en-US" u="sng" dirty="0"/>
              <a:t>solid or </a:t>
            </a:r>
            <a:r>
              <a:rPr lang="en-US" u="sng" dirty="0" err="1"/>
              <a:t>multilocular</a:t>
            </a:r>
            <a:r>
              <a:rPr lang="en-US" u="sng" dirty="0"/>
              <a:t> </a:t>
            </a:r>
            <a:r>
              <a:rPr lang="en-US" dirty="0"/>
              <a:t>appearance on ultrasound. Laparoscopy is usually done when an </a:t>
            </a:r>
            <a:r>
              <a:rPr lang="en-US" dirty="0" err="1"/>
              <a:t>adnexal</a:t>
            </a:r>
            <a:r>
              <a:rPr lang="en-US" dirty="0"/>
              <a:t> mass appears to be benign. However, prompt </a:t>
            </a:r>
            <a:r>
              <a:rPr lang="en-US" dirty="0" err="1"/>
              <a:t>laparotomy</a:t>
            </a:r>
            <a:r>
              <a:rPr lang="en-US" dirty="0"/>
              <a:t> should be done when there are evidences of malignancy.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Learning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end of this lecture, the student should be able to:</a:t>
            </a:r>
          </a:p>
          <a:p>
            <a:pPr lvl="0"/>
            <a:r>
              <a:rPr lang="en-US" dirty="0"/>
              <a:t>1.Describe the labial adhesion and its management. </a:t>
            </a:r>
          </a:p>
          <a:p>
            <a:pPr lvl="0"/>
            <a:r>
              <a:rPr lang="en-US" dirty="0"/>
              <a:t>2. Recognize </a:t>
            </a:r>
            <a:r>
              <a:rPr lang="en-US" dirty="0" err="1"/>
              <a:t>vulvovaginitis</a:t>
            </a:r>
            <a:r>
              <a:rPr lang="en-US" dirty="0"/>
              <a:t> causes and its management. </a:t>
            </a:r>
          </a:p>
          <a:p>
            <a:pPr lvl="0"/>
            <a:r>
              <a:rPr lang="en-US" dirty="0"/>
              <a:t>3.List causes of menstrual irregularities.</a:t>
            </a:r>
          </a:p>
          <a:p>
            <a:pPr lvl="0"/>
            <a:r>
              <a:rPr lang="en-US" dirty="0"/>
              <a:t>4. Identify  the  gynecologic </a:t>
            </a:r>
            <a:r>
              <a:rPr lang="en-US" dirty="0" err="1"/>
              <a:t>neoplasms</a:t>
            </a:r>
            <a:r>
              <a:rPr lang="en-US" dirty="0"/>
              <a:t> including ovarian tumors and its management.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Anatomy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• In the neonate,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sonographically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the uterus measures 3.5cm*1.5 cm, the cervix is larger than the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fundus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ovarian volume small less than 1cm3.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• During childhood, the uterus measures 2.5 to 4 cm, cervix and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fundus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being equal size.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Labial adhesion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• when the labia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minora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have adhered together.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• Causes: unknown 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loww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estrogen level.</a:t>
            </a: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*treatment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If asymptomatic, no treatment is necessary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If extensive adhesion with urinary symptoms : estrogen cream twice daily for 2 weeks, 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If separation is not easily accomplished, surgical operation under local or general anesthesia 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5E8C4-ED7D-F151-12CA-F2B4A20E3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14548AA-4F8B-53A3-3117-70FD672422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847088"/>
            <a:ext cx="6858000" cy="462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9251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Vulvovaginitis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This is one of the most common gynecological problems of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prepubertal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girls.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Causes 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Poor vaginal hygiene,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foregin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body.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Short distance from anus to vagina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Lack labial fat pad and labial hair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Low level of estrogen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Chronic disease and altered immune system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Sexual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• Vaginal discharge 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Pruritus</a:t>
            </a:r>
            <a:r>
              <a:rPr lang="en-US" dirty="0"/>
              <a:t> or soreness in external genitalia.</a:t>
            </a:r>
          </a:p>
          <a:p>
            <a:pPr>
              <a:buNone/>
            </a:pPr>
            <a:r>
              <a:rPr lang="en-US" dirty="0"/>
              <a:t> • Painful urination.</a:t>
            </a:r>
          </a:p>
          <a:p>
            <a:pPr>
              <a:buNone/>
            </a:pPr>
            <a:r>
              <a:rPr lang="en-US" dirty="0"/>
              <a:t> • Vaginal bleeding.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Signs:</a:t>
            </a:r>
          </a:p>
          <a:p>
            <a:pPr>
              <a:buNone/>
            </a:pPr>
            <a:r>
              <a:rPr lang="en-US" dirty="0"/>
              <a:t> • Vulva becomes edematous and red or even ulcerated.</a:t>
            </a:r>
          </a:p>
          <a:p>
            <a:pPr>
              <a:buNone/>
            </a:pPr>
            <a:r>
              <a:rPr lang="en-US" dirty="0"/>
              <a:t> • Vaginal inspection reveals congested epithelium . </a:t>
            </a:r>
          </a:p>
          <a:p>
            <a:pPr>
              <a:buNone/>
            </a:pPr>
            <a:r>
              <a:rPr lang="en-US" dirty="0"/>
              <a:t>foreign body may be detected. </a:t>
            </a:r>
          </a:p>
          <a:p>
            <a:pPr>
              <a:buNone/>
            </a:pPr>
            <a:r>
              <a:rPr lang="en-US" dirty="0"/>
              <a:t>The examination may be done under anesthesia Investigations: exclude DM , swab for bacterial culture </a:t>
            </a:r>
          </a:p>
          <a:p>
            <a:pPr>
              <a:buNone/>
            </a:pPr>
            <a:r>
              <a:rPr lang="en-US" dirty="0"/>
              <a:t>either by gram stain or culture, to identify the causative organism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 • </a:t>
            </a:r>
            <a:r>
              <a:rPr lang="en-US" dirty="0" err="1"/>
              <a:t>Vulvar</a:t>
            </a:r>
            <a:r>
              <a:rPr lang="en-US" dirty="0"/>
              <a:t> hygiene− </a:t>
            </a:r>
            <a:r>
              <a:rPr lang="en-US" dirty="0" err="1"/>
              <a:t>Sitz</a:t>
            </a:r>
            <a:r>
              <a:rPr lang="en-US" dirty="0"/>
              <a:t> baths are very helpful in relieving symptoms</a:t>
            </a:r>
          </a:p>
          <a:p>
            <a:pPr>
              <a:buNone/>
            </a:pPr>
            <a:r>
              <a:rPr lang="en-US" dirty="0"/>
              <a:t> − To keep the local area dry. </a:t>
            </a:r>
          </a:p>
          <a:p>
            <a:pPr>
              <a:buNone/>
            </a:pPr>
            <a:r>
              <a:rPr lang="en-US" dirty="0"/>
              <a:t>− To wear cotton undergarments.</a:t>
            </a:r>
          </a:p>
          <a:p>
            <a:pPr>
              <a:buNone/>
            </a:pPr>
            <a:r>
              <a:rPr lang="en-US" dirty="0"/>
              <a:t> • Medication To reduce the overgrowth of pathogenic bacteria, Amoxicillin is effective.</a:t>
            </a:r>
          </a:p>
          <a:p>
            <a:pPr>
              <a:buNone/>
            </a:pPr>
            <a:r>
              <a:rPr lang="en-US" dirty="0"/>
              <a:t> • </a:t>
            </a:r>
            <a:r>
              <a:rPr lang="en-US" dirty="0" err="1"/>
              <a:t>Trichomoniasis</a:t>
            </a:r>
            <a:r>
              <a:rPr lang="en-US" dirty="0"/>
              <a:t> is treated by </a:t>
            </a:r>
            <a:r>
              <a:rPr lang="en-US" dirty="0" err="1"/>
              <a:t>metronidazole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Monilial</a:t>
            </a:r>
            <a:r>
              <a:rPr lang="en-US" dirty="0"/>
              <a:t> infection is treated by local application of </a:t>
            </a:r>
            <a:r>
              <a:rPr lang="en-US" dirty="0" err="1"/>
              <a:t>clotrimazole</a:t>
            </a:r>
            <a:r>
              <a:rPr lang="en-US" dirty="0"/>
              <a:t> 1 percent cream. Topical cream, baking soda in warm water If itching is sever 2.5% topical hydrocortisone ointment twice daily for one week.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631</Words>
  <Application>Microsoft Office PowerPoint</Application>
  <PresentationFormat>On-screen Show (4:3)</PresentationFormat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Constantia</vt:lpstr>
      <vt:lpstr>Times New Roman</vt:lpstr>
      <vt:lpstr>Wingdings 2</vt:lpstr>
      <vt:lpstr>Flow</vt:lpstr>
      <vt:lpstr>GYNECOLOGIC PROBLEMS IN CHILDREN &amp;ADOLESCENT </vt:lpstr>
      <vt:lpstr>Learning objectives:</vt:lpstr>
      <vt:lpstr>PowerPoint Presentation</vt:lpstr>
      <vt:lpstr>Labial adhesion</vt:lpstr>
      <vt:lpstr>PowerPoint Presentation</vt:lpstr>
      <vt:lpstr>Vulvovaginitis</vt:lpstr>
      <vt:lpstr>Symptoms</vt:lpstr>
      <vt:lpstr>PowerPoint Presentation</vt:lpstr>
      <vt:lpstr>Treatment</vt:lpstr>
      <vt:lpstr>Vaginal bleeding</vt:lpstr>
      <vt:lpstr>Genital trauma </vt:lpstr>
      <vt:lpstr>Ovarian mass</vt:lpstr>
      <vt:lpstr>PowerPoint Presentation</vt:lpstr>
      <vt:lpstr>PowerPoint Presentation</vt:lpstr>
      <vt:lpstr>PowerPoint Presentation</vt:lpstr>
    </vt:vector>
  </TitlesOfParts>
  <Company>By DR.Ahmed Saker 2o1O ;)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GYNECOLOGIC PROBLEMS IN CHILDREN &amp;ADOLESCENT </dc:title>
  <dc:creator>pc</dc:creator>
  <cp:lastModifiedBy>HP</cp:lastModifiedBy>
  <cp:revision>10</cp:revision>
  <dcterms:created xsi:type="dcterms:W3CDTF">2022-12-18T15:42:36Z</dcterms:created>
  <dcterms:modified xsi:type="dcterms:W3CDTF">2024-12-04T07:21:24Z</dcterms:modified>
</cp:coreProperties>
</file>