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6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1312-8701-437D-8A42-E03F6092D457}" type="datetimeFigureOut">
              <a:rPr lang="ar-IQ" smtClean="0"/>
              <a:t>20/05/1444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BD0E-831A-4159-A4B3-ADA00D7A46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9942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1312-8701-437D-8A42-E03F6092D457}" type="datetimeFigureOut">
              <a:rPr lang="ar-IQ" smtClean="0"/>
              <a:t>20/05/1444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BD0E-831A-4159-A4B3-ADA00D7A46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3342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1312-8701-437D-8A42-E03F6092D457}" type="datetimeFigureOut">
              <a:rPr lang="ar-IQ" smtClean="0"/>
              <a:t>20/05/1444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BD0E-831A-4159-A4B3-ADA00D7A46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2468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1312-8701-437D-8A42-E03F6092D457}" type="datetimeFigureOut">
              <a:rPr lang="ar-IQ" smtClean="0"/>
              <a:t>20/05/1444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BD0E-831A-4159-A4B3-ADA00D7A46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74816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1312-8701-437D-8A42-E03F6092D457}" type="datetimeFigureOut">
              <a:rPr lang="ar-IQ" smtClean="0"/>
              <a:t>20/05/1444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BD0E-831A-4159-A4B3-ADA00D7A46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5774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1312-8701-437D-8A42-E03F6092D457}" type="datetimeFigureOut">
              <a:rPr lang="ar-IQ" smtClean="0"/>
              <a:t>20/05/1444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BD0E-831A-4159-A4B3-ADA00D7A46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65411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1312-8701-437D-8A42-E03F6092D457}" type="datetimeFigureOut">
              <a:rPr lang="ar-IQ" smtClean="0"/>
              <a:t>20/05/1444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BD0E-831A-4159-A4B3-ADA00D7A46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39019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1312-8701-437D-8A42-E03F6092D457}" type="datetimeFigureOut">
              <a:rPr lang="ar-IQ" smtClean="0"/>
              <a:t>20/05/1444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BD0E-831A-4159-A4B3-ADA00D7A46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2827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1312-8701-437D-8A42-E03F6092D457}" type="datetimeFigureOut">
              <a:rPr lang="ar-IQ" smtClean="0"/>
              <a:t>20/05/1444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BD0E-831A-4159-A4B3-ADA00D7A46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41835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1312-8701-437D-8A42-E03F6092D457}" type="datetimeFigureOut">
              <a:rPr lang="ar-IQ" smtClean="0"/>
              <a:t>20/05/1444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BD0E-831A-4159-A4B3-ADA00D7A46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1003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1312-8701-437D-8A42-E03F6092D457}" type="datetimeFigureOut">
              <a:rPr lang="ar-IQ" smtClean="0"/>
              <a:t>20/05/1444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BD0E-831A-4159-A4B3-ADA00D7A46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49951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81312-8701-437D-8A42-E03F6092D457}" type="datetimeFigureOut">
              <a:rPr lang="ar-IQ" smtClean="0"/>
              <a:t>20/05/1444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FBD0E-831A-4159-A4B3-ADA00D7A463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4194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rtl="0"/>
            <a:r>
              <a:rPr lang="en-US" sz="5400" i="1" dirty="0">
                <a:solidFill>
                  <a:srgbClr val="FF0000"/>
                </a:solidFill>
              </a:rPr>
              <a:t> Gynecological endoscopy</a:t>
            </a:r>
            <a:r>
              <a:rPr lang="en-US" sz="5400" dirty="0">
                <a:solidFill>
                  <a:srgbClr val="FF0000"/>
                </a:solidFill>
              </a:rPr>
              <a:t/>
            </a:r>
            <a:br>
              <a:rPr lang="en-US" sz="5400" dirty="0">
                <a:solidFill>
                  <a:srgbClr val="FF0000"/>
                </a:solidFill>
              </a:rPr>
            </a:br>
            <a:r>
              <a:rPr lang="en-US" sz="5400" i="1" dirty="0">
                <a:solidFill>
                  <a:srgbClr val="FF0000"/>
                </a:solidFill>
              </a:rPr>
              <a:t>Laparoscopy and hysteroscopy</a:t>
            </a:r>
            <a:r>
              <a:rPr lang="en-US" sz="5400" dirty="0">
                <a:solidFill>
                  <a:srgbClr val="FF0000"/>
                </a:solidFill>
              </a:rPr>
              <a:t/>
            </a:r>
            <a:br>
              <a:rPr lang="en-US" sz="5400" dirty="0">
                <a:solidFill>
                  <a:srgbClr val="FF0000"/>
                </a:solidFill>
              </a:rPr>
            </a:br>
            <a:r>
              <a:rPr lang="en-US" sz="5400" dirty="0">
                <a:solidFill>
                  <a:srgbClr val="FF0000"/>
                </a:solidFill>
              </a:rPr>
              <a:t> </a:t>
            </a:r>
            <a:endParaRPr lang="ar-IQ" sz="5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Amna</a:t>
            </a:r>
            <a:r>
              <a:rPr lang="en-US" dirty="0" smtClean="0"/>
              <a:t> </a:t>
            </a:r>
            <a:r>
              <a:rPr lang="en-US" dirty="0" err="1" smtClean="0"/>
              <a:t>Fadhil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74165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b="1" u="sng" dirty="0"/>
              <a:t>Contraindications</a:t>
            </a:r>
            <a:r>
              <a:rPr lang="en-US" b="1" dirty="0"/>
              <a:t>:</a:t>
            </a:r>
            <a:endParaRPr lang="en-US" dirty="0"/>
          </a:p>
          <a:p>
            <a:pPr algn="l" rtl="0"/>
            <a:r>
              <a:rPr lang="en-US" dirty="0"/>
              <a:t>   Conditions that increase the risk of complications such as:</a:t>
            </a:r>
          </a:p>
          <a:p>
            <a:pPr algn="l" rtl="0"/>
            <a:r>
              <a:rPr lang="en-US" dirty="0"/>
              <a:t>   Mechanical or paralytic bowel obstruction, generalized peritonitis, Diaphragmatic hernia, Major </a:t>
            </a:r>
            <a:r>
              <a:rPr lang="en-US" dirty="0" err="1"/>
              <a:t>intraperitoneal</a:t>
            </a:r>
            <a:r>
              <a:rPr lang="en-US" dirty="0"/>
              <a:t> </a:t>
            </a:r>
            <a:r>
              <a:rPr lang="en-US" dirty="0" err="1"/>
              <a:t>haemorrhage</a:t>
            </a:r>
            <a:r>
              <a:rPr lang="en-US" dirty="0"/>
              <a:t>, severe cardiorespiratory disease, Massive obesity, inflammatory bowel disease, large abdominal mass and multiple abdominal incisions.</a:t>
            </a:r>
          </a:p>
          <a:p>
            <a:pPr marL="0" indent="0" algn="l" rtl="0"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58442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Complications of  laparoscopy: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0" lvl="8" indent="0" algn="l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 algn="l">
              <a:buNone/>
            </a:pPr>
            <a:r>
              <a:rPr lang="en-US" dirty="0" smtClean="0"/>
              <a:t>1</a:t>
            </a:r>
            <a:r>
              <a:rPr lang="en-US" dirty="0"/>
              <a:t>. When the abdomen is being instrumented injury to the inferior </a:t>
            </a:r>
            <a:r>
              <a:rPr lang="en-US" dirty="0" err="1"/>
              <a:t>epigastric</a:t>
            </a:r>
            <a:r>
              <a:rPr lang="en-US" dirty="0"/>
              <a:t> vessels or </a:t>
            </a:r>
            <a:r>
              <a:rPr lang="en-US" dirty="0" err="1"/>
              <a:t>intraperitoneal</a:t>
            </a:r>
            <a:r>
              <a:rPr lang="en-US" dirty="0"/>
              <a:t> vessels and organs like bladder and bowel injury may occur (emptying the bladder prior to surgery can reduce bladder injury).</a:t>
            </a:r>
          </a:p>
          <a:p>
            <a:pPr marL="0" indent="0" algn="l">
              <a:buNone/>
            </a:pPr>
            <a:r>
              <a:rPr lang="en-US" dirty="0"/>
              <a:t>2. </a:t>
            </a:r>
            <a:r>
              <a:rPr lang="en-US" dirty="0" err="1"/>
              <a:t>Anaesthetic</a:t>
            </a:r>
            <a:r>
              <a:rPr lang="en-US" dirty="0"/>
              <a:t> complications</a:t>
            </a:r>
          </a:p>
          <a:p>
            <a:pPr marL="0" indent="0" algn="l">
              <a:buNone/>
            </a:pPr>
            <a:r>
              <a:rPr lang="en-US" dirty="0"/>
              <a:t>3. Surgical emphysema due to leakage of co</a:t>
            </a:r>
            <a:r>
              <a:rPr lang="en-US" baseline="-25000" dirty="0"/>
              <a:t>2  </a:t>
            </a:r>
            <a:r>
              <a:rPr lang="en-US" dirty="0"/>
              <a:t>into subcutaneous tissue</a:t>
            </a:r>
          </a:p>
          <a:p>
            <a:pPr marL="0" indent="0" algn="l">
              <a:buNone/>
            </a:pPr>
            <a:r>
              <a:rPr lang="en-US" dirty="0"/>
              <a:t>4. Infection</a:t>
            </a:r>
          </a:p>
          <a:p>
            <a:pPr marL="0" indent="0" algn="l">
              <a:buNone/>
            </a:pPr>
            <a:r>
              <a:rPr lang="en-US" dirty="0"/>
              <a:t>5. Venous thromboembolism and port site hernia</a:t>
            </a:r>
          </a:p>
          <a:p>
            <a:pPr marL="0" indent="0" algn="l">
              <a:buNone/>
            </a:pPr>
            <a:r>
              <a:rPr lang="en-US" dirty="0"/>
              <a:t>6. Incisional hernia has been reported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03698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000" b="1" dirty="0">
                <a:solidFill>
                  <a:srgbClr val="FFC000"/>
                </a:solidFill>
              </a:rPr>
              <a:t>Hysteroscopy</a:t>
            </a:r>
            <a:endParaRPr lang="en-US" sz="2000" dirty="0">
              <a:solidFill>
                <a:srgbClr val="FFC000"/>
              </a:solidFill>
            </a:endParaRPr>
          </a:p>
          <a:p>
            <a:pPr algn="l" rtl="0"/>
            <a:r>
              <a:rPr lang="en-US" sz="2000" dirty="0"/>
              <a:t>     Hysteroscopy involves passing a small-diameter telescope, either flexible or rigid, through the cervix to directly inspect the uterine cavity.</a:t>
            </a:r>
          </a:p>
          <a:p>
            <a:pPr marL="0" indent="0" algn="l" rtl="0">
              <a:buNone/>
            </a:pPr>
            <a:r>
              <a:rPr lang="en-US" sz="2000" b="1" i="1" dirty="0"/>
              <a:t> </a:t>
            </a:r>
            <a:endParaRPr lang="en-US" sz="2000" dirty="0"/>
          </a:p>
          <a:p>
            <a:pPr algn="l" rtl="0"/>
            <a:r>
              <a:rPr lang="en-US" sz="2000" b="1" i="1" dirty="0"/>
              <a:t>Types of  </a:t>
            </a:r>
            <a:r>
              <a:rPr lang="en-US" sz="2000" b="1" i="1" dirty="0" err="1"/>
              <a:t>hysteroscope</a:t>
            </a:r>
            <a:r>
              <a:rPr lang="en-US" sz="2000" b="1" i="1" dirty="0"/>
              <a:t>:</a:t>
            </a:r>
            <a:endParaRPr lang="en-US" sz="2000" dirty="0"/>
          </a:p>
          <a:p>
            <a:pPr lvl="0" algn="l" rtl="0"/>
            <a:r>
              <a:rPr lang="en-US" sz="2000" dirty="0"/>
              <a:t>A flexible </a:t>
            </a:r>
            <a:r>
              <a:rPr lang="en-US" sz="2000" dirty="0" err="1"/>
              <a:t>hysteroscope</a:t>
            </a:r>
            <a:r>
              <a:rPr lang="en-US" sz="2000" dirty="0"/>
              <a:t> may be used in the outpatient setting, with carbon dioxide as a filling medium.</a:t>
            </a:r>
          </a:p>
          <a:p>
            <a:pPr lvl="0" algn="l" rtl="0"/>
            <a:r>
              <a:rPr lang="en-US" sz="2000" dirty="0"/>
              <a:t> Rigid instruments employ circulating fluids and therefore can be used to visualize the uterine cavity even if the woman is bleeding. </a:t>
            </a:r>
          </a:p>
          <a:p>
            <a:pPr marL="0" indent="0" algn="l" rtl="0">
              <a:buNone/>
            </a:pPr>
            <a:r>
              <a:rPr lang="en-US" sz="2000" dirty="0"/>
              <a:t> </a:t>
            </a:r>
          </a:p>
          <a:p>
            <a:pPr algn="l" rtl="0"/>
            <a:r>
              <a:rPr lang="en-US" sz="2000" dirty="0"/>
              <a:t>The procedure can be performed under local, regional or general </a:t>
            </a:r>
            <a:r>
              <a:rPr lang="en-US" sz="2000" dirty="0" err="1"/>
              <a:t>anaesthesia</a:t>
            </a:r>
            <a:r>
              <a:rPr lang="en-US" sz="2000" dirty="0"/>
              <a:t>.</a:t>
            </a:r>
          </a:p>
          <a:p>
            <a:pPr marL="0" indent="0" algn="l" rtl="0">
              <a:buNone/>
            </a:pPr>
            <a:r>
              <a:rPr lang="en-US" sz="2000" dirty="0"/>
              <a:t> </a:t>
            </a:r>
          </a:p>
          <a:p>
            <a:pPr marL="0" indent="0" algn="l" rtl="0">
              <a:buNone/>
            </a:pPr>
            <a:r>
              <a:rPr lang="en-US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48656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 descr="417.1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9296399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4080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 rtl="0">
              <a:buNone/>
            </a:pPr>
            <a:r>
              <a:rPr lang="en-US" b="1" u="sng" dirty="0"/>
              <a:t>Indications of hysteroscopy</a:t>
            </a:r>
            <a:r>
              <a:rPr lang="en-US" u="sng" dirty="0"/>
              <a:t>: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 </a:t>
            </a:r>
          </a:p>
          <a:p>
            <a:pPr marL="0" indent="0" algn="l" rtl="0">
              <a:buNone/>
            </a:pPr>
            <a:r>
              <a:rPr lang="en-US" dirty="0"/>
              <a:t>1</a:t>
            </a:r>
            <a:r>
              <a:rPr lang="en-US" b="1" i="1" dirty="0"/>
              <a:t>. Diagnostic hysteroscopy</a:t>
            </a:r>
            <a:r>
              <a:rPr lang="en-US" dirty="0"/>
              <a:t>: with target biopsy</a:t>
            </a:r>
          </a:p>
          <a:p>
            <a:pPr algn="l" rtl="0"/>
            <a:r>
              <a:rPr lang="en-US" dirty="0"/>
              <a:t>  a. Abnormal menstruation, </a:t>
            </a:r>
            <a:r>
              <a:rPr lang="en-US" dirty="0" err="1"/>
              <a:t>intermenstrual</a:t>
            </a:r>
            <a:r>
              <a:rPr lang="en-US" dirty="0"/>
              <a:t> bleeding, </a:t>
            </a:r>
            <a:r>
              <a:rPr lang="en-US" dirty="0" err="1"/>
              <a:t>postcoital</a:t>
            </a:r>
            <a:r>
              <a:rPr lang="en-US" dirty="0"/>
              <a:t> and postmenopausal bleeding. </a:t>
            </a:r>
          </a:p>
          <a:p>
            <a:pPr algn="l" rtl="0"/>
            <a:r>
              <a:rPr lang="en-US" dirty="0"/>
              <a:t>  b. Abnormal pelvic ultrasound findings (e.g. endometrial polyps, </a:t>
            </a:r>
            <a:r>
              <a:rPr lang="en-US" dirty="0" err="1"/>
              <a:t>submucous</a:t>
            </a:r>
            <a:r>
              <a:rPr lang="en-US" dirty="0"/>
              <a:t> fibroids)</a:t>
            </a:r>
          </a:p>
          <a:p>
            <a:pPr algn="l" rtl="0"/>
            <a:r>
              <a:rPr lang="en-US" dirty="0"/>
              <a:t>   c. Subfertility</a:t>
            </a:r>
          </a:p>
          <a:p>
            <a:pPr algn="l" rtl="0"/>
            <a:r>
              <a:rPr lang="en-US" dirty="0"/>
              <a:t>   d. Recurrent miscarriage</a:t>
            </a:r>
          </a:p>
          <a:p>
            <a:pPr algn="l" rtl="0"/>
            <a:r>
              <a:rPr lang="en-US" dirty="0"/>
              <a:t>   e. </a:t>
            </a:r>
            <a:r>
              <a:rPr lang="en-US" dirty="0" err="1"/>
              <a:t>Asherman’s</a:t>
            </a:r>
            <a:r>
              <a:rPr lang="en-US" dirty="0"/>
              <a:t> syndrome</a:t>
            </a:r>
          </a:p>
          <a:p>
            <a:pPr algn="l" rtl="0"/>
            <a:r>
              <a:rPr lang="en-US" dirty="0"/>
              <a:t>   f. Congenital uterine anomaly</a:t>
            </a:r>
          </a:p>
          <a:p>
            <a:pPr algn="l" rtl="0"/>
            <a:r>
              <a:rPr lang="en-US" dirty="0"/>
              <a:t>   g. Lost intrauterine contraceptive device (IUCD)</a:t>
            </a:r>
          </a:p>
          <a:p>
            <a:pPr marL="0" indent="0" algn="l" rtl="0">
              <a:buNone/>
            </a:pPr>
            <a:r>
              <a:rPr lang="en-US" dirty="0"/>
              <a:t> 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15431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 rtl="0"/>
            <a:r>
              <a:rPr lang="en-US" sz="2400" b="1" i="1" dirty="0"/>
              <a:t>. Operative hysteroscopy</a:t>
            </a:r>
            <a:r>
              <a:rPr lang="en-US" sz="2400" dirty="0"/>
              <a:t>:</a:t>
            </a:r>
          </a:p>
          <a:p>
            <a:pPr algn="l" rtl="0"/>
            <a:r>
              <a:rPr lang="en-US" sz="2400" dirty="0"/>
              <a:t>      </a:t>
            </a:r>
            <a:r>
              <a:rPr lang="en-US" sz="2400" dirty="0" err="1"/>
              <a:t>Hysteroscopic</a:t>
            </a:r>
            <a:r>
              <a:rPr lang="en-US" sz="2400" dirty="0"/>
              <a:t> surgery has a number of well-defined indications and is the treatment of choice for:</a:t>
            </a:r>
          </a:p>
          <a:p>
            <a:pPr algn="l" rtl="0"/>
            <a:r>
              <a:rPr lang="en-US" sz="2400" dirty="0"/>
              <a:t>  1. </a:t>
            </a:r>
            <a:r>
              <a:rPr lang="en-US" sz="2400" dirty="0" err="1"/>
              <a:t>polypectomy</a:t>
            </a:r>
            <a:r>
              <a:rPr lang="en-US" sz="2400" dirty="0"/>
              <a:t>.</a:t>
            </a:r>
          </a:p>
          <a:p>
            <a:pPr algn="l" rtl="0"/>
            <a:r>
              <a:rPr lang="en-US" sz="2400" dirty="0"/>
              <a:t>  2. myomectomy for </a:t>
            </a:r>
            <a:r>
              <a:rPr lang="en-US" sz="2400" dirty="0" err="1"/>
              <a:t>intracavitary</a:t>
            </a:r>
            <a:r>
              <a:rPr lang="en-US" sz="2400" dirty="0"/>
              <a:t> or </a:t>
            </a:r>
            <a:r>
              <a:rPr lang="en-US" sz="2400" dirty="0" err="1"/>
              <a:t>submucous</a:t>
            </a:r>
            <a:r>
              <a:rPr lang="en-US" sz="2400" dirty="0"/>
              <a:t> fibroids</a:t>
            </a:r>
          </a:p>
          <a:p>
            <a:pPr algn="l" rtl="0"/>
            <a:r>
              <a:rPr lang="en-US" sz="2400" dirty="0"/>
              <a:t>  3. </a:t>
            </a:r>
            <a:r>
              <a:rPr lang="en-US" sz="2400" dirty="0" err="1"/>
              <a:t>adhesiolysis</a:t>
            </a:r>
            <a:r>
              <a:rPr lang="en-US" sz="2400" dirty="0"/>
              <a:t> of intrauterine adhesions</a:t>
            </a:r>
          </a:p>
          <a:p>
            <a:pPr algn="l" rtl="0"/>
            <a:r>
              <a:rPr lang="en-US" sz="2400" dirty="0"/>
              <a:t>  4. </a:t>
            </a:r>
            <a:r>
              <a:rPr lang="en-US" sz="2400" dirty="0" err="1"/>
              <a:t>metroplasty</a:t>
            </a:r>
            <a:r>
              <a:rPr lang="en-US" sz="2400" dirty="0"/>
              <a:t> (division/resection of uterine septum).</a:t>
            </a:r>
          </a:p>
          <a:p>
            <a:pPr algn="l" rtl="0"/>
            <a:r>
              <a:rPr lang="en-US" sz="2400" dirty="0"/>
              <a:t>  5. endometrial ablation (destruction of the endometrium).</a:t>
            </a:r>
          </a:p>
          <a:p>
            <a:pPr algn="l" rtl="0"/>
            <a:r>
              <a:rPr lang="en-US" sz="2400" dirty="0"/>
              <a:t>  6. </a:t>
            </a:r>
            <a:r>
              <a:rPr lang="en-US" sz="2400" dirty="0" err="1"/>
              <a:t>hysteroscopic</a:t>
            </a:r>
            <a:r>
              <a:rPr lang="en-US" sz="2400" dirty="0"/>
              <a:t> </a:t>
            </a:r>
            <a:r>
              <a:rPr lang="en-US" sz="2400" dirty="0" smtClean="0"/>
              <a:t>sterilization</a:t>
            </a:r>
            <a:endParaRPr lang="en-US" sz="2400" dirty="0"/>
          </a:p>
          <a:p>
            <a:pPr algn="l" rtl="0"/>
            <a:r>
              <a:rPr lang="en-US" sz="2400" dirty="0"/>
              <a:t> </a:t>
            </a:r>
          </a:p>
          <a:p>
            <a:pPr algn="l" rtl="0"/>
            <a:r>
              <a:rPr lang="en-US" sz="2400" dirty="0"/>
              <a:t> </a:t>
            </a:r>
          </a:p>
          <a:p>
            <a:pPr algn="l"/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023356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u="sng" dirty="0"/>
              <a:t>Contraindications of hysteroscopy</a:t>
            </a:r>
            <a:r>
              <a:rPr lang="en-US" b="1" dirty="0"/>
              <a:t>: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1. Pelvic infection</a:t>
            </a:r>
          </a:p>
          <a:p>
            <a:pPr marL="0" indent="0" algn="l" rtl="0">
              <a:buNone/>
            </a:pPr>
            <a:r>
              <a:rPr lang="en-US" dirty="0"/>
              <a:t>2. Pregnancy</a:t>
            </a:r>
          </a:p>
          <a:p>
            <a:pPr marL="0" indent="0" algn="l" rtl="0">
              <a:buNone/>
            </a:pPr>
            <a:r>
              <a:rPr lang="en-US" dirty="0"/>
              <a:t>3. Cervical cancer</a:t>
            </a:r>
          </a:p>
          <a:p>
            <a:pPr marL="0" indent="0" algn="l" rtl="0">
              <a:buNone/>
            </a:pPr>
            <a:r>
              <a:rPr lang="en-US" dirty="0"/>
              <a:t>4. Heavy uterine bleeding</a:t>
            </a:r>
          </a:p>
          <a:p>
            <a:pPr marL="0" indent="0" algn="l">
              <a:buNone/>
            </a:pPr>
            <a:r>
              <a:rPr lang="ar-IQ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263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en-US" b="1" u="sng" dirty="0">
                <a:solidFill>
                  <a:srgbClr val="FF0000"/>
                </a:solidFill>
              </a:rPr>
              <a:t>Complications of hysteroscopy</a:t>
            </a:r>
            <a:r>
              <a:rPr lang="en-US" b="1" u="sng" dirty="0"/>
              <a:t>: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     Diagnostic hysteroscopy is a safe procedure, and complications are uncommon. However operative hysteroscopy carries a higher risk of complications:</a:t>
            </a:r>
          </a:p>
          <a:p>
            <a:pPr marL="0" indent="0" algn="l">
              <a:buNone/>
            </a:pPr>
            <a:r>
              <a:rPr lang="en-US" dirty="0"/>
              <a:t>1. </a:t>
            </a:r>
            <a:r>
              <a:rPr lang="en-US" dirty="0" err="1"/>
              <a:t>Anaesthetic</a:t>
            </a:r>
            <a:r>
              <a:rPr lang="en-US" dirty="0"/>
              <a:t> complications</a:t>
            </a:r>
          </a:p>
          <a:p>
            <a:pPr marL="0" indent="0" algn="l" rtl="0">
              <a:buNone/>
            </a:pPr>
            <a:r>
              <a:rPr lang="en-US" dirty="0"/>
              <a:t>2. Uterine perforation</a:t>
            </a:r>
          </a:p>
          <a:p>
            <a:pPr marL="0" indent="0" algn="l" rtl="0">
              <a:buNone/>
            </a:pPr>
            <a:r>
              <a:rPr lang="en-US" dirty="0"/>
              <a:t>3. Fluid overload so careful monitoring of fluid input and output and     intrauterine pressure is </a:t>
            </a:r>
            <a:r>
              <a:rPr lang="en-US" dirty="0" smtClean="0"/>
              <a:t>required</a:t>
            </a:r>
          </a:p>
          <a:p>
            <a:pPr marL="0" indent="0" algn="l" rtl="0"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Haemorrhage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5. Gas embolism</a:t>
            </a:r>
          </a:p>
          <a:p>
            <a:pPr marL="0" indent="0" algn="l" rtl="0">
              <a:buNone/>
            </a:pPr>
            <a:r>
              <a:rPr lang="en-US" dirty="0"/>
              <a:t>6. Infection</a:t>
            </a:r>
          </a:p>
          <a:p>
            <a:pPr marL="0" indent="0" algn="l" rtl="0">
              <a:buNone/>
            </a:pPr>
            <a:r>
              <a:rPr lang="en-US" dirty="0"/>
              <a:t>7. Cervical trauma</a:t>
            </a:r>
          </a:p>
          <a:p>
            <a:pPr marL="0" indent="0" algn="l" rtl="0">
              <a:buNone/>
            </a:pPr>
            <a:r>
              <a:rPr lang="en-US" dirty="0"/>
              <a:t>8. Late complications as adhesions and </a:t>
            </a:r>
            <a:r>
              <a:rPr lang="en-US" dirty="0" err="1"/>
              <a:t>hematometra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29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US" b="1" u="sng" dirty="0"/>
              <a:t>Preoperative preparation:</a:t>
            </a:r>
            <a:endParaRPr lang="en-US" dirty="0"/>
          </a:p>
          <a:p>
            <a:pPr marL="0" lvl="0" indent="0" algn="l" rtl="0">
              <a:buNone/>
            </a:pPr>
            <a:r>
              <a:rPr lang="en-US" dirty="0"/>
              <a:t>Electrolytes if the patient on diuretics or cardiac </a:t>
            </a:r>
            <a:r>
              <a:rPr lang="en-US" dirty="0" err="1"/>
              <a:t>medcations</a:t>
            </a:r>
            <a:endParaRPr lang="en-US" dirty="0"/>
          </a:p>
          <a:p>
            <a:pPr marL="0" lvl="0" indent="0" algn="l" rtl="0">
              <a:buNone/>
            </a:pPr>
            <a:r>
              <a:rPr lang="en-US" dirty="0"/>
              <a:t>Complete blood count</a:t>
            </a:r>
          </a:p>
          <a:p>
            <a:pPr marL="0" lvl="0" indent="0" algn="l" rtl="0">
              <a:buNone/>
            </a:pPr>
            <a:r>
              <a:rPr lang="en-US" dirty="0"/>
              <a:t>Coagulation panel if history of bleeding tendencies</a:t>
            </a:r>
          </a:p>
          <a:p>
            <a:pPr marL="0" lvl="0" indent="0" algn="l" rtl="0">
              <a:buNone/>
            </a:pPr>
            <a:r>
              <a:rPr lang="en-US" dirty="0"/>
              <a:t>Document normal Pap smear and normal endometrial sample within 6 months </a:t>
            </a:r>
          </a:p>
          <a:p>
            <a:pPr algn="l"/>
            <a:r>
              <a:rPr lang="en-US" dirty="0"/>
              <a:t>Cervical prostaglandins if cervical stenosis suspected as those with previous caesarean section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9586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b="1" u="sng" dirty="0"/>
              <a:t>Postoperative care </a:t>
            </a:r>
            <a:endParaRPr lang="en-US" dirty="0"/>
          </a:p>
          <a:p>
            <a:pPr lvl="0" algn="l" rtl="0"/>
            <a:r>
              <a:rPr lang="en-US" dirty="0"/>
              <a:t>Patient recovery typically is rapid and without complications following dilatation and curettage</a:t>
            </a:r>
          </a:p>
          <a:p>
            <a:pPr lvl="0" algn="l" rtl="0"/>
            <a:r>
              <a:rPr lang="en-US" dirty="0"/>
              <a:t> Diet and activities may be resumed as desired by the patient</a:t>
            </a:r>
          </a:p>
          <a:p>
            <a:pPr lvl="0" algn="l" rtl="0"/>
            <a:r>
              <a:rPr lang="en-US" dirty="0"/>
              <a:t>Spotting or light bleeding is not uncommon and typically stops within days.</a:t>
            </a:r>
          </a:p>
          <a:p>
            <a:pPr marL="0" indent="0" algn="l" rtl="0">
              <a:buNone/>
            </a:pPr>
            <a:r>
              <a:rPr lang="en-US" dirty="0"/>
              <a:t> 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92247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Objectives</a:t>
            </a:r>
            <a:r>
              <a:rPr lang="en-US" i="1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ar-SA" b="1" i="1" dirty="0">
                <a:cs typeface="+mj-cs"/>
              </a:rPr>
              <a:t> </a:t>
            </a:r>
            <a:endParaRPr lang="en-US" dirty="0">
              <a:cs typeface="+mj-cs"/>
            </a:endParaRPr>
          </a:p>
          <a:p>
            <a:pPr algn="l" rtl="0"/>
            <a:r>
              <a:rPr lang="en-US" i="1" dirty="0">
                <a:cs typeface="+mj-cs"/>
              </a:rPr>
              <a:t>At the end of this lecture the 5</a:t>
            </a:r>
            <a:r>
              <a:rPr lang="en-US" i="1" baseline="30000" dirty="0">
                <a:cs typeface="+mj-cs"/>
              </a:rPr>
              <a:t>th</a:t>
            </a:r>
            <a:r>
              <a:rPr lang="en-US" i="1" dirty="0">
                <a:cs typeface="+mj-cs"/>
              </a:rPr>
              <a:t> year students should be able to:</a:t>
            </a:r>
            <a:endParaRPr lang="en-US" dirty="0">
              <a:cs typeface="+mj-cs"/>
            </a:endParaRPr>
          </a:p>
          <a:p>
            <a:pPr marL="0" indent="0" algn="l" rtl="0">
              <a:buNone/>
            </a:pPr>
            <a:r>
              <a:rPr lang="en-US" dirty="0" smtClean="0">
                <a:cs typeface="+mj-cs"/>
              </a:rPr>
              <a:t> </a:t>
            </a:r>
            <a:r>
              <a:rPr lang="en-US" dirty="0">
                <a:cs typeface="+mj-cs"/>
              </a:rPr>
              <a:t>Describe the advantages of laparoscopy over laparotomy .</a:t>
            </a:r>
          </a:p>
          <a:p>
            <a:pPr algn="l"/>
            <a:r>
              <a:rPr lang="en-US" dirty="0" smtClean="0">
                <a:cs typeface="+mj-cs"/>
              </a:rPr>
              <a:t>Recognize </a:t>
            </a:r>
            <a:r>
              <a:rPr lang="en-US" dirty="0">
                <a:cs typeface="+mj-cs"/>
              </a:rPr>
              <a:t>its contraindications and possible complications</a:t>
            </a:r>
            <a:r>
              <a:rPr lang="ar-SA" dirty="0">
                <a:cs typeface="+mj-cs"/>
              </a:rPr>
              <a:t>   </a:t>
            </a:r>
            <a:endParaRPr lang="en-US" dirty="0">
              <a:cs typeface="+mj-cs"/>
            </a:endParaRPr>
          </a:p>
          <a:p>
            <a:pPr marL="0" indent="0" algn="l">
              <a:buNone/>
            </a:pPr>
            <a:endParaRPr lang="ar-IQ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40179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Thank you</a:t>
            </a:r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021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800" dirty="0">
                <a:cs typeface="+mj-cs"/>
              </a:rPr>
              <a:t>‘Minimal Access Surgery’ (MAS) has affected every area of </a:t>
            </a:r>
            <a:r>
              <a:rPr lang="en-US" sz="2800" dirty="0" err="1">
                <a:cs typeface="+mj-cs"/>
              </a:rPr>
              <a:t>gynaecology</a:t>
            </a:r>
            <a:r>
              <a:rPr lang="en-US" sz="2800" dirty="0">
                <a:cs typeface="+mj-cs"/>
              </a:rPr>
              <a:t>, from diagnosis to therapy. The advantages of MAS over traditional open surgery seemed obvious:</a:t>
            </a:r>
          </a:p>
          <a:p>
            <a:pPr marL="0" indent="0" algn="l" rtl="0">
              <a:buNone/>
            </a:pPr>
            <a:r>
              <a:rPr lang="en-US" sz="2800" dirty="0">
                <a:cs typeface="+mj-cs"/>
              </a:rPr>
              <a:t>1-  Less post-operative pain.</a:t>
            </a:r>
          </a:p>
          <a:p>
            <a:pPr marL="0" indent="0" algn="l" rtl="0">
              <a:buNone/>
            </a:pPr>
            <a:r>
              <a:rPr lang="en-US" sz="2800" dirty="0">
                <a:cs typeface="+mj-cs"/>
              </a:rPr>
              <a:t>2-  Shorter hospitalization.</a:t>
            </a:r>
          </a:p>
          <a:p>
            <a:pPr marL="0" indent="0" algn="l" rtl="0">
              <a:buNone/>
            </a:pPr>
            <a:r>
              <a:rPr lang="en-US" sz="2800" dirty="0">
                <a:cs typeface="+mj-cs"/>
              </a:rPr>
              <a:t>3-  Faster return to normal activities.</a:t>
            </a:r>
          </a:p>
          <a:p>
            <a:pPr marL="0" indent="0" algn="l" rtl="0">
              <a:buNone/>
            </a:pPr>
            <a:r>
              <a:rPr lang="en-US" sz="2800" dirty="0">
                <a:cs typeface="+mj-cs"/>
              </a:rPr>
              <a:t>4-  Less adhesions formation .</a:t>
            </a:r>
          </a:p>
          <a:p>
            <a:pPr marL="0" indent="0" algn="l" rtl="0">
              <a:buNone/>
            </a:pPr>
            <a:r>
              <a:rPr lang="en-US" sz="2800" dirty="0">
                <a:cs typeface="+mj-cs"/>
              </a:rPr>
              <a:t>5-  Less blood loss</a:t>
            </a:r>
          </a:p>
          <a:p>
            <a:pPr marL="0" indent="0" algn="l" rtl="0">
              <a:buNone/>
            </a:pPr>
            <a:r>
              <a:rPr lang="en-US" sz="2800" dirty="0">
                <a:cs typeface="+mj-cs"/>
              </a:rPr>
              <a:t> </a:t>
            </a:r>
          </a:p>
          <a:p>
            <a:pPr marL="0" indent="0" algn="l" rtl="0">
              <a:buNone/>
            </a:pPr>
            <a:r>
              <a:rPr lang="en-US" sz="2800" b="1" dirty="0">
                <a:cs typeface="+mj-cs"/>
              </a:rPr>
              <a:t> </a:t>
            </a:r>
            <a:endParaRPr lang="en-US" sz="2800" dirty="0">
              <a:cs typeface="+mj-cs"/>
            </a:endParaRPr>
          </a:p>
          <a:p>
            <a:pPr marL="0" indent="0" algn="l" rtl="0">
              <a:buNone/>
            </a:pPr>
            <a:r>
              <a:rPr lang="en-US" sz="2800" b="1" dirty="0">
                <a:cs typeface="+mj-cs"/>
              </a:rPr>
              <a:t> </a:t>
            </a:r>
            <a:endParaRPr lang="en-US" sz="2800" dirty="0">
              <a:cs typeface="+mj-cs"/>
            </a:endParaRPr>
          </a:p>
          <a:p>
            <a:pPr algn="l" rtl="0"/>
            <a:endParaRPr lang="ar-IQ" sz="2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8467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Laparoscopy</a:t>
            </a:r>
          </a:p>
          <a:p>
            <a:pPr marL="0" indent="0" algn="l" rtl="0">
              <a:buNone/>
            </a:pPr>
            <a:r>
              <a:rPr lang="en-US" dirty="0"/>
              <a:t> </a:t>
            </a:r>
          </a:p>
          <a:p>
            <a:pPr marL="0" indent="0" algn="l" rtl="0">
              <a:buNone/>
            </a:pPr>
            <a:r>
              <a:rPr lang="en-US" dirty="0"/>
              <a:t>     Laparoscopy allows visualization of the peritoneal cavity. This involves insertion of a needle called a </a:t>
            </a:r>
            <a:r>
              <a:rPr lang="en-US" dirty="0" err="1"/>
              <a:t>Veress</a:t>
            </a:r>
            <a:r>
              <a:rPr lang="en-US" dirty="0"/>
              <a:t> needle into a suitable puncture point in the umbilicus. This allows insufflation of the peritoneal cavity with carbon dioxide so that a larger instrument such as trocar and cannula can be inserted. The procedure usually performed as an inpatient procedure under general anesthesia.</a:t>
            </a:r>
          </a:p>
          <a:p>
            <a:pPr marL="0" indent="0" algn="l" rtl="0"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539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u="sng" dirty="0" smtClean="0"/>
              <a:t>Instruments used</a:t>
            </a:r>
            <a:r>
              <a:rPr lang="en-US" dirty="0" smtClean="0"/>
              <a:t>: </a:t>
            </a:r>
            <a:r>
              <a:rPr lang="en-US" dirty="0" err="1" smtClean="0"/>
              <a:t>veress</a:t>
            </a:r>
            <a:r>
              <a:rPr lang="en-US" dirty="0" smtClean="0"/>
              <a:t> needle, trocar and cannula, laparoscope with the camera and light source attached to it, other various instruments like grasper, bipolar and </a:t>
            </a:r>
            <a:r>
              <a:rPr lang="en-US" dirty="0" err="1" smtClean="0"/>
              <a:t>monopolar</a:t>
            </a:r>
            <a:r>
              <a:rPr lang="en-US" dirty="0" smtClean="0"/>
              <a:t> cautery and scissors.</a:t>
            </a:r>
          </a:p>
          <a:p>
            <a:pPr marL="0" indent="0" algn="l" rtl="0">
              <a:buNone/>
            </a:pPr>
            <a:r>
              <a:rPr lang="en-US" dirty="0" smtClean="0"/>
              <a:t> </a:t>
            </a:r>
          </a:p>
          <a:p>
            <a:pPr marL="0" indent="0" algn="l" rtl="0">
              <a:buNone/>
            </a:pPr>
            <a:r>
              <a:rPr lang="en-US" u="sng" dirty="0" smtClean="0"/>
              <a:t>The majority of instruments used for:</a:t>
            </a:r>
          </a:p>
          <a:p>
            <a:pPr lvl="0" algn="l" rtl="0"/>
            <a:r>
              <a:rPr lang="en-US" dirty="0" smtClean="0"/>
              <a:t>diagnostic laparoscopy are 5 mm in diameter </a:t>
            </a:r>
          </a:p>
          <a:p>
            <a:pPr lvl="0" algn="l" rtl="0"/>
            <a:r>
              <a:rPr lang="en-US" dirty="0" smtClean="0"/>
              <a:t>operative laparoscopy are 10 mm in diameter  </a:t>
            </a:r>
          </a:p>
          <a:p>
            <a:pPr marL="0" indent="0" algn="l" rtl="0">
              <a:buNone/>
            </a:pPr>
            <a:r>
              <a:rPr lang="en-US" dirty="0" smtClean="0"/>
              <a:t> 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02885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 descr="Laparoscopic surgery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618382"/>
            <a:ext cx="8534400" cy="3630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5742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en-US" b="1" i="1" u="sng" dirty="0"/>
              <a:t>A safe entry technique for laparoscopy</a:t>
            </a:r>
            <a:r>
              <a:rPr lang="en-US" b="1" u="sng" dirty="0"/>
              <a:t>:</a:t>
            </a:r>
            <a:endParaRPr lang="en-US" dirty="0"/>
          </a:p>
          <a:p>
            <a:pPr lvl="0" algn="l" rtl="0"/>
            <a:r>
              <a:rPr lang="en-US" dirty="0"/>
              <a:t>The patient should be lying flat</a:t>
            </a:r>
          </a:p>
          <a:p>
            <a:pPr lvl="0" algn="l" rtl="0"/>
            <a:r>
              <a:rPr lang="en-US" dirty="0"/>
              <a:t>Ensure the bladder is empty </a:t>
            </a:r>
          </a:p>
          <a:p>
            <a:pPr lvl="0" algn="l" rtl="0"/>
            <a:r>
              <a:rPr lang="en-US" dirty="0"/>
              <a:t>check the abdomen for masses</a:t>
            </a:r>
          </a:p>
          <a:p>
            <a:pPr lvl="0" algn="l" rtl="0"/>
            <a:r>
              <a:rPr lang="en-US" dirty="0"/>
              <a:t>Make the primary incision at the base of the umbilicus</a:t>
            </a:r>
          </a:p>
          <a:p>
            <a:pPr lvl="0" algn="l" rtl="0"/>
            <a:r>
              <a:rPr lang="en-US" dirty="0"/>
              <a:t>Insert the </a:t>
            </a:r>
            <a:r>
              <a:rPr lang="en-US" dirty="0" err="1"/>
              <a:t>veress</a:t>
            </a:r>
            <a:r>
              <a:rPr lang="en-US" dirty="0"/>
              <a:t> needle through the base of the umbilicus, sensing a double click</a:t>
            </a:r>
          </a:p>
          <a:p>
            <a:pPr lvl="0" algn="l" rtl="0"/>
            <a:r>
              <a:rPr lang="en-US" dirty="0"/>
              <a:t>Insert 2-3 ml of saline through the </a:t>
            </a:r>
            <a:r>
              <a:rPr lang="en-US" dirty="0" err="1"/>
              <a:t>veress</a:t>
            </a:r>
            <a:r>
              <a:rPr lang="en-US" dirty="0"/>
              <a:t> needle; it should run in freely</a:t>
            </a:r>
          </a:p>
          <a:p>
            <a:pPr lvl="0" algn="l" rtl="0"/>
            <a:r>
              <a:rPr lang="en-US" dirty="0"/>
              <a:t>Aspirate back; nothing should be aspirated</a:t>
            </a:r>
          </a:p>
          <a:p>
            <a:pPr lvl="0" algn="l" rtl="0"/>
            <a:r>
              <a:rPr lang="en-US" dirty="0"/>
              <a:t>Fill with co2 to 25mmhg about 2-3 L</a:t>
            </a:r>
          </a:p>
          <a:p>
            <a:pPr lvl="0" algn="l" rtl="0"/>
            <a:r>
              <a:rPr lang="en-US" dirty="0"/>
              <a:t>Insert the primary trocar </a:t>
            </a:r>
          </a:p>
          <a:p>
            <a:pPr algn="l" rtl="0"/>
            <a:r>
              <a:rPr lang="en-US" dirty="0"/>
              <a:t> 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90048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b="1" u="sng" dirty="0">
                <a:solidFill>
                  <a:srgbClr val="FFC000"/>
                </a:solidFill>
              </a:rPr>
              <a:t>Indications of laparoscopy</a:t>
            </a:r>
            <a:r>
              <a:rPr lang="en-US" b="1" dirty="0"/>
              <a:t>: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1</a:t>
            </a:r>
            <a:r>
              <a:rPr lang="en-US" b="1" i="1" dirty="0"/>
              <a:t>. Diagnostic indications</a:t>
            </a:r>
            <a:r>
              <a:rPr lang="en-US" dirty="0"/>
              <a:t>:</a:t>
            </a:r>
          </a:p>
          <a:p>
            <a:pPr algn="l" rtl="0"/>
            <a:r>
              <a:rPr lang="en-US" dirty="0"/>
              <a:t>  a. pelvic pain (acute and chronic)</a:t>
            </a:r>
          </a:p>
          <a:p>
            <a:pPr algn="l" rtl="0"/>
            <a:r>
              <a:rPr lang="en-US" dirty="0"/>
              <a:t>  b. ectopic pregnancy</a:t>
            </a:r>
          </a:p>
          <a:p>
            <a:pPr algn="l" rtl="0"/>
            <a:r>
              <a:rPr lang="en-US" dirty="0"/>
              <a:t>  c. pelvic inflammatory disease</a:t>
            </a:r>
          </a:p>
          <a:p>
            <a:pPr algn="l" rtl="0"/>
            <a:r>
              <a:rPr lang="en-US" dirty="0"/>
              <a:t>  d. endometriosis</a:t>
            </a:r>
          </a:p>
          <a:p>
            <a:pPr algn="l" rtl="0"/>
            <a:r>
              <a:rPr lang="en-US" dirty="0"/>
              <a:t>  e. infertility</a:t>
            </a:r>
          </a:p>
          <a:p>
            <a:pPr algn="l" rtl="0"/>
            <a:r>
              <a:rPr lang="en-US" dirty="0"/>
              <a:t>  f. others like pelvic mass and staging of ovarian malignancy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77933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 rtl="0">
              <a:buNone/>
            </a:pPr>
            <a:r>
              <a:rPr lang="en-US" b="1" i="1" dirty="0" smtClean="0"/>
              <a:t> </a:t>
            </a:r>
            <a:r>
              <a:rPr lang="en-US" b="1" i="1" dirty="0"/>
              <a:t>Therapeutic indications</a:t>
            </a:r>
            <a:r>
              <a:rPr lang="en-US" dirty="0"/>
              <a:t>: various surgical procedures can be performed by laparoscopy:</a:t>
            </a:r>
          </a:p>
          <a:p>
            <a:pPr algn="l" rtl="0"/>
            <a:r>
              <a:rPr lang="en-US" dirty="0"/>
              <a:t>  a. sterilization</a:t>
            </a:r>
          </a:p>
          <a:p>
            <a:pPr algn="l" rtl="0"/>
            <a:r>
              <a:rPr lang="en-US" dirty="0"/>
              <a:t>  b. aspiration of an ovarian cyst, ovarian biopsy and drilling.</a:t>
            </a:r>
          </a:p>
          <a:p>
            <a:pPr algn="l" rtl="0"/>
            <a:r>
              <a:rPr lang="en-US" dirty="0"/>
              <a:t>  c. salpingectomy and </a:t>
            </a:r>
            <a:r>
              <a:rPr lang="en-US" dirty="0" err="1"/>
              <a:t>salpingostomy</a:t>
            </a:r>
            <a:r>
              <a:rPr lang="en-US" dirty="0"/>
              <a:t> for ectopic pregnancy</a:t>
            </a:r>
          </a:p>
          <a:p>
            <a:pPr algn="l" rtl="0"/>
            <a:r>
              <a:rPr lang="en-US" dirty="0"/>
              <a:t>  d. treatment of endometriosis with laser or cautery</a:t>
            </a:r>
          </a:p>
          <a:p>
            <a:pPr algn="l" rtl="0"/>
            <a:r>
              <a:rPr lang="en-US" dirty="0"/>
              <a:t>  e. myomectomy</a:t>
            </a:r>
          </a:p>
          <a:p>
            <a:pPr algn="l" rtl="0"/>
            <a:r>
              <a:rPr lang="en-US" dirty="0"/>
              <a:t>  f. others like laparoscopic assisted vaginal hysterectomy, prolapse and incontinence procedures.</a:t>
            </a:r>
          </a:p>
          <a:p>
            <a:pPr marL="0" indent="0" algn="l" rtl="0">
              <a:buNone/>
            </a:pPr>
            <a:r>
              <a:rPr lang="en-US" dirty="0"/>
              <a:t> 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02806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629</Words>
  <Application>Microsoft Office PowerPoint</Application>
  <PresentationFormat>On-screen Show (4:3)</PresentationFormat>
  <Paragraphs>124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Gynecological endoscopy Laparoscopy and hysteroscopy  </vt:lpstr>
      <vt:lpstr>Objectives: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Complications of  laparoscopy: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Gynecological endoscopy Laparoscopy and hysteroscopy</dc:title>
  <dc:creator>DR.Ahmed Saker</dc:creator>
  <cp:lastModifiedBy>DR.Ahmed Saker</cp:lastModifiedBy>
  <cp:revision>6</cp:revision>
  <dcterms:created xsi:type="dcterms:W3CDTF">2022-12-12T21:05:42Z</dcterms:created>
  <dcterms:modified xsi:type="dcterms:W3CDTF">2022-12-12T21:58:49Z</dcterms:modified>
</cp:coreProperties>
</file>