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4B655-29EE-4854-B93C-978DA237E4DF}" type="datetimeFigureOut">
              <a:rPr lang="ar-IQ" smtClean="0"/>
              <a:t>25/05/1444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4A13F-938B-4140-92BD-51FF0BFBFDD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C0000"/>
                </a:solidFill>
              </a:rPr>
              <a:t>Acquired coagulation disorders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</a:t>
            </a:r>
          </a:p>
          <a:p>
            <a:r>
              <a:rPr lang="en-US" dirty="0" err="1" smtClean="0"/>
              <a:t>Abeer</a:t>
            </a:r>
            <a:r>
              <a:rPr lang="en-US" dirty="0" smtClean="0"/>
              <a:t> </a:t>
            </a:r>
            <a:r>
              <a:rPr lang="en-US" dirty="0" err="1" smtClean="0"/>
              <a:t>Anwer</a:t>
            </a:r>
            <a:r>
              <a:rPr lang="en-US" dirty="0" smtClean="0"/>
              <a:t> Ahmed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Thrombosis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Thrombi </a:t>
            </a:r>
            <a:r>
              <a:rPr lang="en-US" b="1" dirty="0"/>
              <a:t>are solid masses or plugs formed in </a:t>
            </a:r>
            <a:r>
              <a:rPr lang="en-US" b="1" dirty="0" smtClean="0"/>
              <a:t>the circulation </a:t>
            </a:r>
            <a:r>
              <a:rPr lang="en-US" b="1" dirty="0"/>
              <a:t>from blood constituents. Platelets </a:t>
            </a:r>
            <a:r>
              <a:rPr lang="en-US" b="1" dirty="0" smtClean="0"/>
              <a:t>and fibrin </a:t>
            </a:r>
            <a:r>
              <a:rPr lang="en-US" b="1" dirty="0"/>
              <a:t>form the basic </a:t>
            </a:r>
            <a:r>
              <a:rPr lang="en-US" b="1" dirty="0" smtClean="0"/>
              <a:t>structure</a:t>
            </a:r>
            <a:r>
              <a:rPr lang="en-US" b="1" dirty="0"/>
              <a:t>. </a:t>
            </a:r>
            <a:endParaRPr lang="en-US" b="1" dirty="0" smtClean="0"/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Their </a:t>
            </a:r>
            <a:r>
              <a:rPr lang="en-US" b="1" dirty="0">
                <a:solidFill>
                  <a:srgbClr val="FF0000"/>
                </a:solidFill>
              </a:rPr>
              <a:t>clinical significance</a:t>
            </a:r>
          </a:p>
          <a:p>
            <a:pPr algn="l">
              <a:buNone/>
            </a:pPr>
            <a:r>
              <a:rPr lang="en-US" b="1" dirty="0"/>
              <a:t>results from </a:t>
            </a:r>
            <a:r>
              <a:rPr lang="en-US" b="1" dirty="0" err="1"/>
              <a:t>ischaemia</a:t>
            </a:r>
            <a:r>
              <a:rPr lang="en-US" b="1" dirty="0"/>
              <a:t> from local vascular</a:t>
            </a:r>
          </a:p>
          <a:p>
            <a:pPr algn="l">
              <a:buNone/>
            </a:pPr>
            <a:r>
              <a:rPr lang="en-US" b="1" dirty="0" smtClean="0"/>
              <a:t>Obstruction or </a:t>
            </a:r>
            <a:r>
              <a:rPr lang="en-US" b="1" dirty="0"/>
              <a:t>distant </a:t>
            </a:r>
            <a:r>
              <a:rPr lang="en-US" b="1" dirty="0" err="1"/>
              <a:t>embolization</a:t>
            </a:r>
            <a:r>
              <a:rPr lang="en-US" b="1" dirty="0"/>
              <a:t>.</a:t>
            </a:r>
            <a:endParaRPr lang="ar-IQ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Hereditary disorders of </a:t>
            </a:r>
            <a:r>
              <a:rPr lang="en-US" b="1" dirty="0" err="1" smtClean="0">
                <a:solidFill>
                  <a:srgbClr val="FF0000"/>
                </a:solidFill>
              </a:rPr>
              <a:t>haemostasis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286412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A </a:t>
            </a:r>
            <a:r>
              <a:rPr lang="en-US" b="1" dirty="0" smtClean="0"/>
              <a:t>hereditary </a:t>
            </a:r>
            <a:r>
              <a:rPr lang="en-US" b="1" dirty="0" err="1" smtClean="0"/>
              <a:t>thrombophilia</a:t>
            </a:r>
            <a:r>
              <a:rPr lang="en-US" b="1" dirty="0"/>
              <a:t>' should be </a:t>
            </a:r>
            <a:r>
              <a:rPr lang="ar-IQ" b="1" dirty="0" smtClean="0"/>
              <a:t>:</a:t>
            </a:r>
            <a:r>
              <a:rPr lang="en-US" b="1" dirty="0" smtClean="0"/>
              <a:t>particularly </a:t>
            </a:r>
            <a:r>
              <a:rPr lang="en-US" b="1" dirty="0">
                <a:solidFill>
                  <a:srgbClr val="FF0000"/>
                </a:solidFill>
              </a:rPr>
              <a:t>suspected in</a:t>
            </a:r>
          </a:p>
          <a:p>
            <a:pPr algn="l">
              <a:buNone/>
            </a:pPr>
            <a:r>
              <a:rPr lang="en-US" b="1" dirty="0" smtClean="0"/>
              <a:t>*young </a:t>
            </a:r>
            <a:r>
              <a:rPr lang="en-US" b="1" dirty="0"/>
              <a:t>patients who suffer from spontaneous </a:t>
            </a:r>
            <a:r>
              <a:rPr lang="en-US" b="1" dirty="0" smtClean="0"/>
              <a:t>thrombosis</a:t>
            </a:r>
            <a:r>
              <a:rPr lang="en-US" b="1" dirty="0"/>
              <a:t>,</a:t>
            </a:r>
          </a:p>
          <a:p>
            <a:pPr algn="l">
              <a:buNone/>
            </a:pPr>
            <a:r>
              <a:rPr lang="en-US" b="1" dirty="0" smtClean="0"/>
              <a:t>*recurrent </a:t>
            </a:r>
            <a:r>
              <a:rPr lang="en-US" b="1" dirty="0"/>
              <a:t>deep vein </a:t>
            </a:r>
            <a:r>
              <a:rPr lang="en-US" b="1" dirty="0" smtClean="0"/>
              <a:t>thromboses</a:t>
            </a:r>
          </a:p>
          <a:p>
            <a:pPr algn="l">
              <a:buNone/>
            </a:pPr>
            <a:r>
              <a:rPr lang="en-US" b="1" dirty="0" smtClean="0"/>
              <a:t>*an </a:t>
            </a:r>
            <a:r>
              <a:rPr lang="en-US" b="1" dirty="0" smtClean="0"/>
              <a:t>unusual </a:t>
            </a:r>
            <a:r>
              <a:rPr lang="en-US" b="1" dirty="0"/>
              <a:t>site of </a:t>
            </a:r>
            <a:r>
              <a:rPr lang="en-US" b="1" dirty="0" smtClean="0"/>
              <a:t>thrombosis </a:t>
            </a:r>
            <a:r>
              <a:rPr lang="en-US" b="1" dirty="0"/>
              <a:t>(e.g. </a:t>
            </a:r>
            <a:r>
              <a:rPr lang="en-US" b="1" dirty="0" err="1"/>
              <a:t>axillary</a:t>
            </a:r>
            <a:r>
              <a:rPr lang="en-US" b="1" dirty="0"/>
              <a:t>, </a:t>
            </a:r>
            <a:r>
              <a:rPr lang="en-US" b="1" dirty="0" err="1" smtClean="0"/>
              <a:t>splanchnic</a:t>
            </a:r>
            <a:r>
              <a:rPr lang="en-US" b="1" dirty="0"/>
              <a:t> </a:t>
            </a:r>
            <a:r>
              <a:rPr lang="en-US" b="1" dirty="0" smtClean="0"/>
              <a:t>veins</a:t>
            </a:r>
            <a:r>
              <a:rPr lang="en-US" b="1" dirty="0"/>
              <a:t>, </a:t>
            </a:r>
            <a:r>
              <a:rPr lang="en-US" b="1" dirty="0" err="1"/>
              <a:t>sagittal</a:t>
            </a:r>
            <a:r>
              <a:rPr lang="en-US" b="1" dirty="0"/>
              <a:t> sinus).</a:t>
            </a:r>
            <a:endParaRPr lang="ar-IQ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Factor V Leiden gene mutation (activated protein C resistance)</a:t>
            </a: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929718" cy="5214974"/>
          </a:xfrm>
        </p:spPr>
        <p:txBody>
          <a:bodyPr>
            <a:normAutofit fontScale="85000" lnSpcReduction="20000"/>
          </a:bodyPr>
          <a:lstStyle/>
          <a:p>
            <a:pPr algn="l">
              <a:buNone/>
            </a:pPr>
            <a:endParaRPr lang="en-US" b="1" dirty="0"/>
          </a:p>
          <a:p>
            <a:pPr algn="l">
              <a:buNone/>
            </a:pPr>
            <a:r>
              <a:rPr lang="en-US" b="1" dirty="0"/>
              <a:t>This is the </a:t>
            </a:r>
            <a:r>
              <a:rPr lang="en-US" b="1" dirty="0">
                <a:solidFill>
                  <a:srgbClr val="C00000"/>
                </a:solidFill>
              </a:rPr>
              <a:t>most common </a:t>
            </a:r>
            <a:r>
              <a:rPr lang="en-US" b="1" dirty="0"/>
              <a:t>inherited cause of </a:t>
            </a:r>
            <a:r>
              <a:rPr lang="en-US" b="1" dirty="0" smtClean="0"/>
              <a:t>an increased </a:t>
            </a:r>
            <a:r>
              <a:rPr lang="en-US" b="1" dirty="0"/>
              <a:t>risk of </a:t>
            </a:r>
            <a:r>
              <a:rPr lang="en-US" b="1" dirty="0">
                <a:solidFill>
                  <a:srgbClr val="C00000"/>
                </a:solidFill>
              </a:rPr>
              <a:t>venous</a:t>
            </a:r>
            <a:r>
              <a:rPr lang="en-US" b="1" dirty="0"/>
              <a:t> thrombosis. </a:t>
            </a: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It </a:t>
            </a:r>
            <a:r>
              <a:rPr lang="en-US" b="1" dirty="0"/>
              <a:t>occurs </a:t>
            </a:r>
            <a:r>
              <a:rPr lang="en-US" b="1" dirty="0" smtClean="0"/>
              <a:t>in</a:t>
            </a:r>
            <a:endParaRPr lang="en-US" b="1" dirty="0"/>
          </a:p>
          <a:p>
            <a:pPr algn="l">
              <a:buNone/>
            </a:pPr>
            <a:r>
              <a:rPr lang="en-US" b="1" dirty="0"/>
              <a:t>approximately 4% of </a:t>
            </a:r>
            <a:r>
              <a:rPr lang="en-US" b="1" dirty="0" smtClean="0"/>
              <a:t>Caucasian </a:t>
            </a:r>
            <a:r>
              <a:rPr lang="en-US" b="1" dirty="0"/>
              <a:t>factor V </a:t>
            </a:r>
            <a:r>
              <a:rPr lang="en-US" b="1" dirty="0" smtClean="0"/>
              <a:t>alleles </a:t>
            </a:r>
          </a:p>
          <a:p>
            <a:pPr algn="l">
              <a:buNone/>
            </a:pPr>
            <a:r>
              <a:rPr lang="en-US" b="1" dirty="0" smtClean="0"/>
              <a:t>Patients </a:t>
            </a:r>
            <a:r>
              <a:rPr lang="en-US" b="1" dirty="0"/>
              <a:t>who are </a:t>
            </a:r>
            <a:r>
              <a:rPr lang="en-US" b="1" dirty="0">
                <a:solidFill>
                  <a:srgbClr val="002060"/>
                </a:solidFill>
              </a:rPr>
              <a:t>heterozygous for factor V </a:t>
            </a:r>
            <a:r>
              <a:rPr lang="en-US" b="1" dirty="0" smtClean="0">
                <a:solidFill>
                  <a:srgbClr val="002060"/>
                </a:solidFill>
              </a:rPr>
              <a:t>Leiden are </a:t>
            </a:r>
            <a:r>
              <a:rPr lang="en-US" b="1" dirty="0">
                <a:solidFill>
                  <a:srgbClr val="002060"/>
                </a:solidFill>
              </a:rPr>
              <a:t>at an approximately 5-8-fold </a:t>
            </a:r>
            <a:r>
              <a:rPr lang="en-US" b="1" dirty="0"/>
              <a:t>increased risk </a:t>
            </a:r>
            <a:r>
              <a:rPr lang="en-US" b="1" dirty="0" smtClean="0"/>
              <a:t>of thrombosis </a:t>
            </a:r>
            <a:r>
              <a:rPr lang="en-US" b="1" dirty="0"/>
              <a:t>compared to the general population.</a:t>
            </a:r>
          </a:p>
          <a:p>
            <a:pPr algn="l">
              <a:buNone/>
            </a:pPr>
            <a:r>
              <a:rPr lang="en-US" b="1" dirty="0"/>
              <a:t>Individuals who are </a:t>
            </a:r>
            <a:r>
              <a:rPr lang="en-US" b="1" dirty="0">
                <a:solidFill>
                  <a:srgbClr val="C00000"/>
                </a:solidFill>
              </a:rPr>
              <a:t>homozygous have a </a:t>
            </a:r>
            <a:r>
              <a:rPr lang="en-US" b="1" dirty="0" smtClean="0">
                <a:solidFill>
                  <a:srgbClr val="C00000"/>
                </a:solidFill>
              </a:rPr>
              <a:t>30-140 fold</a:t>
            </a:r>
            <a:endParaRPr lang="en-US" b="1" dirty="0">
              <a:solidFill>
                <a:srgbClr val="C00000"/>
              </a:solidFill>
            </a:endParaRPr>
          </a:p>
          <a:p>
            <a:pPr algn="l">
              <a:buNone/>
            </a:pPr>
            <a:r>
              <a:rPr lang="en-US" b="1" dirty="0"/>
              <a:t>risk. </a:t>
            </a: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Following </a:t>
            </a:r>
            <a:r>
              <a:rPr lang="en-US" b="1" dirty="0"/>
              <a:t>venous thrombosis they </a:t>
            </a:r>
            <a:r>
              <a:rPr lang="en-US" b="1" dirty="0" smtClean="0"/>
              <a:t>have a </a:t>
            </a:r>
            <a:r>
              <a:rPr lang="en-US" b="1" dirty="0"/>
              <a:t>higher risk of re-thrombosis compared to </a:t>
            </a:r>
            <a:r>
              <a:rPr lang="en-US" b="1" dirty="0" smtClean="0"/>
              <a:t>individuals with </a:t>
            </a:r>
            <a:r>
              <a:rPr lang="en-US" b="1" dirty="0"/>
              <a:t>deep vein thrombosis (DVT) </a:t>
            </a:r>
            <a:r>
              <a:rPr lang="en-US" b="1" dirty="0" smtClean="0"/>
              <a:t>but normal </a:t>
            </a:r>
            <a:r>
              <a:rPr lang="en-US" b="1" dirty="0"/>
              <a:t>factor V.</a:t>
            </a:r>
            <a:endParaRPr lang="ar-IQ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underlying reason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1612"/>
            <a:ext cx="8929718" cy="5286388"/>
          </a:xfrm>
        </p:spPr>
        <p:txBody>
          <a:bodyPr/>
          <a:lstStyle/>
          <a:p>
            <a:pPr algn="l">
              <a:buNone/>
            </a:pPr>
            <a:r>
              <a:rPr lang="en-US" b="1" dirty="0" smtClean="0"/>
              <a:t>a </a:t>
            </a:r>
            <a:r>
              <a:rPr lang="en-US" b="1" dirty="0"/>
              <a:t>genetic </a:t>
            </a:r>
            <a:r>
              <a:rPr lang="en-US" b="1" dirty="0" smtClean="0"/>
              <a:t>polymorphism in </a:t>
            </a:r>
            <a:r>
              <a:rPr lang="en-US" b="1" dirty="0"/>
              <a:t>the factor V gene (replacement of </a:t>
            </a:r>
            <a:r>
              <a:rPr lang="en-US" b="1" dirty="0" err="1" smtClean="0"/>
              <a:t>arginine</a:t>
            </a:r>
            <a:r>
              <a:rPr lang="en-US" b="1" dirty="0" smtClean="0"/>
              <a:t> at </a:t>
            </a:r>
            <a:r>
              <a:rPr lang="en-US" b="1" dirty="0"/>
              <a:t>position 506 with </a:t>
            </a:r>
            <a:r>
              <a:rPr lang="en-US" b="1" dirty="0" smtClean="0"/>
              <a:t>glutamine-Arg506Gln)</a:t>
            </a:r>
            <a:endParaRPr lang="en-US" b="1" dirty="0"/>
          </a:p>
          <a:p>
            <a:pPr algn="l">
              <a:buNone/>
            </a:pPr>
            <a:r>
              <a:rPr lang="en-US" b="1" dirty="0"/>
              <a:t>which makes factor </a:t>
            </a:r>
            <a:r>
              <a:rPr lang="en-US" b="1" dirty="0" smtClean="0"/>
              <a:t>V less </a:t>
            </a:r>
            <a:r>
              <a:rPr lang="en-US" b="1" dirty="0"/>
              <a:t>susceptible to cleavage </a:t>
            </a:r>
            <a:r>
              <a:rPr lang="en-US" b="1" dirty="0" smtClean="0"/>
              <a:t>by </a:t>
            </a:r>
            <a:r>
              <a:rPr lang="en-US" b="1" dirty="0" smtClean="0"/>
              <a:t>activated </a:t>
            </a:r>
            <a:r>
              <a:rPr lang="en-US" b="1" dirty="0"/>
              <a:t>protein </a:t>
            </a:r>
            <a:r>
              <a:rPr lang="en-US" b="1" dirty="0" smtClean="0"/>
              <a:t>C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 screening :</a:t>
            </a:r>
            <a:r>
              <a:rPr lang="en-US" b="1" dirty="0" smtClean="0"/>
              <a:t>polymerase chain </a:t>
            </a:r>
            <a:r>
              <a:rPr lang="en-US" b="1" dirty="0"/>
              <a:t>reaction (PCR) </a:t>
            </a:r>
            <a:r>
              <a:rPr lang="en-US" b="1" dirty="0" smtClean="0"/>
              <a:t>screening </a:t>
            </a:r>
            <a:r>
              <a:rPr lang="en-US" b="1" dirty="0"/>
              <a:t>for </a:t>
            </a:r>
            <a:r>
              <a:rPr lang="en-US" b="1" dirty="0" smtClean="0"/>
              <a:t>the mutation </a:t>
            </a:r>
            <a:r>
              <a:rPr lang="en-US" b="1" dirty="0"/>
              <a:t>is relatively simple and the test is </a:t>
            </a:r>
            <a:r>
              <a:rPr lang="en-US" b="1" dirty="0" smtClean="0"/>
              <a:t>widely performed</a:t>
            </a:r>
            <a:r>
              <a:rPr lang="en-US" b="1" dirty="0"/>
              <a:t>.</a:t>
            </a:r>
            <a:endParaRPr lang="ar-IQ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Anti-thrombin deficiency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4983179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 smtClean="0"/>
              <a:t>Inheritance </a:t>
            </a:r>
            <a:r>
              <a:rPr lang="en-US" b="1" dirty="0"/>
              <a:t>is </a:t>
            </a:r>
            <a:r>
              <a:rPr lang="en-US" b="1" dirty="0" err="1"/>
              <a:t>autosomal</a:t>
            </a:r>
            <a:r>
              <a:rPr lang="en-US" b="1" dirty="0"/>
              <a:t> dominant. </a:t>
            </a: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There </a:t>
            </a:r>
            <a:r>
              <a:rPr lang="en-US" b="1" dirty="0"/>
              <a:t>are </a:t>
            </a:r>
            <a:r>
              <a:rPr lang="en-US" b="1" dirty="0" smtClean="0"/>
              <a:t>recurrent venous </a:t>
            </a:r>
            <a:r>
              <a:rPr lang="en-US" b="1" dirty="0"/>
              <a:t>thromboses usually </a:t>
            </a:r>
            <a:endParaRPr lang="ar-IQ" b="1" dirty="0" smtClean="0"/>
          </a:p>
          <a:p>
            <a:pPr algn="l">
              <a:buNone/>
            </a:pPr>
            <a:r>
              <a:rPr lang="en-US" b="1" dirty="0" smtClean="0"/>
              <a:t>starting in early </a:t>
            </a:r>
            <a:r>
              <a:rPr lang="en-US" b="1" dirty="0"/>
              <a:t>adult life</a:t>
            </a:r>
            <a:r>
              <a:rPr lang="en-US" b="1" dirty="0" smtClean="0"/>
              <a:t>.</a:t>
            </a:r>
          </a:p>
          <a:p>
            <a:pPr algn="l">
              <a:buNone/>
            </a:pP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 </a:t>
            </a:r>
            <a:r>
              <a:rPr lang="en-US" b="1" dirty="0"/>
              <a:t>Arterial </a:t>
            </a:r>
            <a:r>
              <a:rPr lang="en-US" b="1" dirty="0" smtClean="0"/>
              <a:t>thrombi </a:t>
            </a:r>
            <a:r>
              <a:rPr lang="en-US" b="1" dirty="0"/>
              <a:t>occur occasionally</a:t>
            </a:r>
            <a:r>
              <a:rPr lang="en-US" b="1" dirty="0" smtClean="0"/>
              <a:t>.</a:t>
            </a:r>
          </a:p>
          <a:p>
            <a:pPr algn="l">
              <a:buNone/>
            </a:pPr>
            <a:endParaRPr lang="en-US" b="1" dirty="0"/>
          </a:p>
          <a:p>
            <a:pPr algn="l">
              <a:buNone/>
            </a:pPr>
            <a:r>
              <a:rPr lang="en-US" b="1" dirty="0" smtClean="0"/>
              <a:t>Anti-thrombin </a:t>
            </a:r>
            <a:r>
              <a:rPr lang="en-US" b="1" dirty="0"/>
              <a:t>concentrates are available and </a:t>
            </a:r>
            <a:r>
              <a:rPr lang="en-US" b="1" dirty="0" smtClean="0"/>
              <a:t>are used </a:t>
            </a:r>
            <a:r>
              <a:rPr lang="en-US" b="1" dirty="0"/>
              <a:t>to prevent thrombosis during surgery or childbirth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Protein C deficiency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8929718" cy="5715040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 smtClean="0"/>
              <a:t>Inheritance </a:t>
            </a:r>
            <a:r>
              <a:rPr lang="en-US" b="1" dirty="0"/>
              <a:t>is </a:t>
            </a:r>
            <a:r>
              <a:rPr lang="en-US" b="1" dirty="0" err="1"/>
              <a:t>autosomal</a:t>
            </a:r>
            <a:r>
              <a:rPr lang="en-US" b="1" dirty="0"/>
              <a:t> dominant with variable</a:t>
            </a:r>
          </a:p>
          <a:p>
            <a:pPr algn="l">
              <a:buNone/>
            </a:pPr>
            <a:r>
              <a:rPr lang="en-US" b="1" dirty="0" smtClean="0"/>
              <a:t> </a:t>
            </a:r>
            <a:r>
              <a:rPr lang="en-US" b="1" dirty="0"/>
              <a:t>Protein C levels in </a:t>
            </a:r>
            <a:r>
              <a:rPr lang="en-US" b="1" dirty="0" err="1"/>
              <a:t>heterozygotes</a:t>
            </a:r>
            <a:r>
              <a:rPr lang="en-US" b="1" dirty="0"/>
              <a:t> </a:t>
            </a:r>
            <a:r>
              <a:rPr lang="en-US" b="1" dirty="0" smtClean="0"/>
              <a:t>are approximately </a:t>
            </a:r>
            <a:r>
              <a:rPr lang="en-US" b="1" dirty="0"/>
              <a:t>50% of normal. </a:t>
            </a:r>
            <a:endParaRPr lang="en-US" b="1" dirty="0" smtClean="0"/>
          </a:p>
          <a:p>
            <a:pPr algn="l">
              <a:buNone/>
            </a:pPr>
            <a:r>
              <a:rPr lang="en-US" b="1" dirty="0" smtClean="0">
                <a:solidFill>
                  <a:srgbClr val="C00000"/>
                </a:solidFill>
              </a:rPr>
              <a:t>Characteristically</a:t>
            </a:r>
            <a:r>
              <a:rPr lang="en-US" b="1" dirty="0">
                <a:solidFill>
                  <a:srgbClr val="C00000"/>
                </a:solidFill>
              </a:rPr>
              <a:t>,</a:t>
            </a:r>
          </a:p>
          <a:p>
            <a:pPr algn="l">
              <a:buNone/>
            </a:pPr>
            <a:r>
              <a:rPr lang="en-US" b="1" dirty="0"/>
              <a:t>many patients develop skin necrosis as a result of</a:t>
            </a:r>
          </a:p>
          <a:p>
            <a:pPr algn="l">
              <a:buNone/>
            </a:pPr>
            <a:r>
              <a:rPr lang="en-US" b="1" dirty="0"/>
              <a:t>dermal vessel occlusion when treated with </a:t>
            </a:r>
            <a:r>
              <a:rPr lang="en-US" b="1" dirty="0" err="1"/>
              <a:t>warfarin</a:t>
            </a:r>
            <a:r>
              <a:rPr lang="en-US" b="1" dirty="0"/>
              <a:t>,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C00000"/>
                </a:solidFill>
              </a:rPr>
              <a:t>Rarely</a:t>
            </a:r>
            <a:r>
              <a:rPr lang="en-US" b="1" dirty="0"/>
              <a:t>, infants may be </a:t>
            </a:r>
            <a:r>
              <a:rPr lang="en-US" b="1" dirty="0" smtClean="0"/>
              <a:t>born with </a:t>
            </a:r>
            <a:r>
              <a:rPr lang="en-US" b="1" dirty="0"/>
              <a:t>homozygous deficiency and characteristically</a:t>
            </a:r>
          </a:p>
          <a:p>
            <a:pPr algn="l">
              <a:buNone/>
            </a:pPr>
            <a:r>
              <a:rPr lang="en-US" b="1" dirty="0"/>
              <a:t>present with severe disseminated intravascular</a:t>
            </a:r>
          </a:p>
          <a:p>
            <a:pPr algn="l">
              <a:buNone/>
            </a:pPr>
            <a:r>
              <a:rPr lang="en-US" b="1" dirty="0"/>
              <a:t>coagulation (DIC) or </a:t>
            </a:r>
            <a:r>
              <a:rPr lang="en-US" b="1" dirty="0" err="1"/>
              <a:t>purpura</a:t>
            </a:r>
            <a:r>
              <a:rPr lang="en-US" b="1" dirty="0"/>
              <a:t> </a:t>
            </a:r>
            <a:r>
              <a:rPr lang="en-US" b="1" dirty="0" err="1"/>
              <a:t>fulminans</a:t>
            </a:r>
            <a:r>
              <a:rPr lang="en-US" b="1" dirty="0"/>
              <a:t> in infancy.</a:t>
            </a:r>
            <a:endParaRPr lang="ar-IQ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Protein S deficiency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268931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The inheritance is </a:t>
            </a:r>
            <a:r>
              <a:rPr lang="en-US" b="1" dirty="0" err="1" smtClean="0"/>
              <a:t>autosomal</a:t>
            </a:r>
            <a:r>
              <a:rPr lang="en-US" b="1" dirty="0" smtClean="0"/>
              <a:t> dominant.</a:t>
            </a:r>
          </a:p>
          <a:p>
            <a:pPr algn="l">
              <a:buNone/>
            </a:pPr>
            <a:r>
              <a:rPr lang="en-US" b="1" dirty="0" smtClean="0"/>
              <a:t> </a:t>
            </a:r>
            <a:r>
              <a:rPr lang="en-US" b="1" dirty="0"/>
              <a:t>found in a number </a:t>
            </a:r>
            <a:r>
              <a:rPr lang="en-US" b="1" dirty="0" smtClean="0"/>
              <a:t>of families </a:t>
            </a:r>
            <a:r>
              <a:rPr lang="en-US" b="1" dirty="0"/>
              <a:t>with a thrombotic tendency</a:t>
            </a:r>
            <a:r>
              <a:rPr lang="en-US" b="1" dirty="0" smtClean="0"/>
              <a:t>.</a:t>
            </a:r>
          </a:p>
          <a:p>
            <a:pPr algn="l">
              <a:buNone/>
            </a:pPr>
            <a:r>
              <a:rPr lang="en-US" b="1" dirty="0" smtClean="0"/>
              <a:t> </a:t>
            </a:r>
          </a:p>
          <a:p>
            <a:pPr algn="l">
              <a:buNone/>
            </a:pPr>
            <a:r>
              <a:rPr lang="en-US" b="1" dirty="0" smtClean="0"/>
              <a:t>It </a:t>
            </a:r>
            <a:r>
              <a:rPr lang="en-US" b="1" dirty="0"/>
              <a:t>is a </a:t>
            </a:r>
            <a:r>
              <a:rPr lang="en-US" b="1" dirty="0" smtClean="0"/>
              <a:t>cofactor for </a:t>
            </a:r>
            <a:r>
              <a:rPr lang="en-US" b="1" dirty="0"/>
              <a:t>protein C and the clinical features are </a:t>
            </a:r>
            <a:r>
              <a:rPr lang="en-US" b="1" dirty="0" smtClean="0"/>
              <a:t>similar to </a:t>
            </a:r>
            <a:r>
              <a:rPr lang="en-US" b="1" dirty="0"/>
              <a:t>protein C deficiency, including a tendency to </a:t>
            </a:r>
            <a:r>
              <a:rPr lang="en-US" b="1" dirty="0" smtClean="0"/>
              <a:t>skin necrosis </a:t>
            </a:r>
            <a:r>
              <a:rPr lang="en-US" b="1" dirty="0"/>
              <a:t>with </a:t>
            </a:r>
            <a:r>
              <a:rPr lang="en-US" b="1" dirty="0" err="1"/>
              <a:t>warfarin</a:t>
            </a:r>
            <a:r>
              <a:rPr lang="en-US" b="1" dirty="0"/>
              <a:t> therapy. </a:t>
            </a:r>
            <a:endParaRPr lang="ar-IQ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Prothrombin</a:t>
            </a:r>
            <a:r>
              <a:rPr lang="en-US" b="1" dirty="0" smtClean="0">
                <a:solidFill>
                  <a:srgbClr val="C00000"/>
                </a:solidFill>
              </a:rPr>
              <a:t> allele G20210A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err="1" smtClean="0"/>
              <a:t>Prothrombin</a:t>
            </a:r>
            <a:r>
              <a:rPr lang="en-US" dirty="0" smtClean="0"/>
              <a:t> </a:t>
            </a:r>
            <a:r>
              <a:rPr lang="en-US" dirty="0"/>
              <a:t>allele G20210A is a variant (</a:t>
            </a:r>
            <a:r>
              <a:rPr lang="en-US" dirty="0" smtClean="0"/>
              <a:t>prevalence2-3</a:t>
            </a:r>
            <a:r>
              <a:rPr lang="en-US" dirty="0"/>
              <a:t>% in the population) that leads to </a:t>
            </a:r>
            <a:r>
              <a:rPr lang="en-US" dirty="0" smtClean="0"/>
              <a:t>increased plasma </a:t>
            </a:r>
            <a:r>
              <a:rPr lang="en-US" dirty="0" err="1"/>
              <a:t>prothrombin</a:t>
            </a:r>
            <a:r>
              <a:rPr lang="en-US" dirty="0"/>
              <a:t> levels and increases </a:t>
            </a:r>
            <a:r>
              <a:rPr lang="en-US" dirty="0" smtClean="0"/>
              <a:t>thrombotic risk </a:t>
            </a:r>
            <a:r>
              <a:rPr lang="en-US" dirty="0"/>
              <a:t>by at least twofold</a:t>
            </a:r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8229600" cy="928686"/>
          </a:xfrm>
        </p:spPr>
        <p:txBody>
          <a:bodyPr/>
          <a:lstStyle/>
          <a:p>
            <a:r>
              <a:rPr lang="en-US" b="1" dirty="0" err="1" smtClean="0"/>
              <a:t>Hyperhomocysteinaemia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357850"/>
          </a:xfrm>
        </p:spPr>
        <p:txBody>
          <a:bodyPr>
            <a:normAutofit fontScale="92500"/>
          </a:bodyPr>
          <a:lstStyle/>
          <a:p>
            <a:pPr algn="l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homocystinuria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it-IT" b="1" dirty="0" smtClean="0">
                <a:solidFill>
                  <a:srgbClr val="C00000"/>
                </a:solidFill>
              </a:rPr>
              <a:t>is a rare autosomal recessive disorder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l">
              <a:buNone/>
            </a:pPr>
            <a:r>
              <a:rPr lang="en-US" b="1" dirty="0" smtClean="0"/>
              <a:t>Higher </a:t>
            </a:r>
            <a:r>
              <a:rPr lang="en-US" b="1" dirty="0"/>
              <a:t>levels of plasma </a:t>
            </a:r>
            <a:r>
              <a:rPr lang="en-US" b="1" dirty="0" err="1"/>
              <a:t>homocysteine</a:t>
            </a:r>
            <a:r>
              <a:rPr lang="en-US" b="1" dirty="0"/>
              <a:t> may be </a:t>
            </a:r>
            <a:r>
              <a:rPr lang="en-US" b="1" dirty="0" smtClean="0"/>
              <a:t>genetic or </a:t>
            </a:r>
            <a:r>
              <a:rPr lang="en-US" b="1" dirty="0"/>
              <a:t>acquired and are associated with increased </a:t>
            </a:r>
            <a:r>
              <a:rPr lang="en-US" b="1" dirty="0" smtClean="0"/>
              <a:t>risk for </a:t>
            </a:r>
            <a:r>
              <a:rPr lang="en-US" b="1" dirty="0"/>
              <a:t>both venous and arterial thrombosis</a:t>
            </a:r>
            <a:r>
              <a:rPr lang="en-US" b="1" dirty="0" smtClean="0"/>
              <a:t>. </a:t>
            </a:r>
            <a:endParaRPr lang="it-IT" b="1" dirty="0" smtClean="0"/>
          </a:p>
          <a:p>
            <a:pPr algn="l">
              <a:buNone/>
            </a:pPr>
            <a:r>
              <a:rPr lang="en-US" b="1" dirty="0" smtClean="0"/>
              <a:t> </a:t>
            </a:r>
            <a:r>
              <a:rPr lang="en-US" b="1" dirty="0"/>
              <a:t>Vascular disease and thrombosis are major features</a:t>
            </a:r>
          </a:p>
          <a:p>
            <a:pPr algn="l">
              <a:buNone/>
            </a:pPr>
            <a:r>
              <a:rPr lang="en-US" b="1" dirty="0"/>
              <a:t>of the disease. </a:t>
            </a: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Heterozygous present </a:t>
            </a:r>
            <a:r>
              <a:rPr lang="en-US" b="1" dirty="0"/>
              <a:t>in approximately 0.5% of </a:t>
            </a:r>
            <a:r>
              <a:rPr lang="en-US" b="1" dirty="0" smtClean="0"/>
              <a:t>the population </a:t>
            </a:r>
            <a:r>
              <a:rPr lang="en-US" b="1" dirty="0"/>
              <a:t>and leads to a moderate increase in</a:t>
            </a:r>
          </a:p>
          <a:p>
            <a:pPr algn="l">
              <a:buNone/>
            </a:pPr>
            <a:r>
              <a:rPr lang="en-US" b="1" dirty="0" err="1"/>
              <a:t>homocysteine</a:t>
            </a:r>
            <a:r>
              <a:rPr lang="en-US" b="1" dirty="0"/>
              <a:t>.</a:t>
            </a:r>
            <a:endParaRPr lang="ar-IQ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solidFill>
                  <a:srgbClr val="CC0000"/>
                </a:solidFill>
              </a:rPr>
              <a:t>Acquired coagulation disorders: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algn="l" eaLnBrk="1" hangingPunct="1">
              <a:buFontTx/>
              <a:buNone/>
            </a:pPr>
            <a:r>
              <a:rPr lang="en-US" sz="2800" smtClean="0"/>
              <a:t>They are </a:t>
            </a:r>
            <a:r>
              <a:rPr lang="en-US" sz="2800" smtClean="0">
                <a:solidFill>
                  <a:schemeClr val="hlink"/>
                </a:solidFill>
              </a:rPr>
              <a:t>more common</a:t>
            </a:r>
            <a:r>
              <a:rPr lang="en-US" sz="2800" smtClean="0"/>
              <a:t> than the inherited disorders. Unlike the inherited disorders, </a:t>
            </a:r>
            <a:r>
              <a:rPr lang="en-US" sz="2800" smtClean="0">
                <a:solidFill>
                  <a:schemeClr val="hlink"/>
                </a:solidFill>
              </a:rPr>
              <a:t>multiple clotting</a:t>
            </a:r>
            <a:r>
              <a:rPr lang="en-US" sz="2800" smtClean="0"/>
              <a:t> factor deficiencies are usual.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472518" cy="5197493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>
                <a:solidFill>
                  <a:srgbClr val="C00000"/>
                </a:solidFill>
              </a:rPr>
              <a:t>Acquired risk factors </a:t>
            </a:r>
            <a:r>
              <a:rPr lang="en-US" b="1" dirty="0" smtClean="0">
                <a:solidFill>
                  <a:srgbClr val="C00000"/>
                </a:solidFill>
              </a:rPr>
              <a:t>for </a:t>
            </a:r>
            <a:r>
              <a:rPr lang="en-US" b="1" dirty="0" err="1" smtClean="0">
                <a:solidFill>
                  <a:srgbClr val="C00000"/>
                </a:solidFill>
              </a:rPr>
              <a:t>hyperhomocysteinaemia</a:t>
            </a:r>
            <a:endParaRPr lang="en-US" b="1" dirty="0">
              <a:solidFill>
                <a:srgbClr val="C00000"/>
              </a:solidFill>
            </a:endParaRPr>
          </a:p>
          <a:p>
            <a:pPr algn="l">
              <a:buNone/>
            </a:pPr>
            <a:r>
              <a:rPr lang="en-US" b="1" dirty="0" smtClean="0"/>
              <a:t>Include:</a:t>
            </a:r>
          </a:p>
          <a:p>
            <a:pPr algn="l">
              <a:buNone/>
            </a:pPr>
            <a:r>
              <a:rPr lang="en-US" b="1" dirty="0" smtClean="0"/>
              <a:t> </a:t>
            </a:r>
            <a:r>
              <a:rPr lang="en-US" b="1" dirty="0"/>
              <a:t>deficiencies of </a:t>
            </a:r>
            <a:r>
              <a:rPr lang="en-US" b="1" dirty="0" err="1"/>
              <a:t>folate</a:t>
            </a:r>
            <a:r>
              <a:rPr lang="en-US" b="1" dirty="0"/>
              <a:t>, vitamin BI2</a:t>
            </a:r>
          </a:p>
          <a:p>
            <a:pPr algn="l">
              <a:buNone/>
            </a:pPr>
            <a:r>
              <a:rPr lang="en-US" b="1" dirty="0"/>
              <a:t>or vitamin </a:t>
            </a:r>
            <a:r>
              <a:rPr lang="en-US" b="1" dirty="0" smtClean="0"/>
              <a:t>B6</a:t>
            </a:r>
          </a:p>
          <a:p>
            <a:pPr algn="l">
              <a:buNone/>
            </a:pPr>
            <a:r>
              <a:rPr lang="en-US" b="1" dirty="0" smtClean="0"/>
              <a:t> </a:t>
            </a:r>
            <a:r>
              <a:rPr lang="en-US" b="1" dirty="0"/>
              <a:t>drugs (e.g. </a:t>
            </a:r>
            <a:r>
              <a:rPr lang="en-US" b="1" dirty="0" err="1"/>
              <a:t>ciclosporin</a:t>
            </a:r>
            <a:r>
              <a:rPr lang="en-US" b="1" dirty="0" smtClean="0"/>
              <a:t>)</a:t>
            </a:r>
          </a:p>
          <a:p>
            <a:pPr algn="l">
              <a:buNone/>
            </a:pPr>
            <a:r>
              <a:rPr lang="en-US" b="1" dirty="0" smtClean="0"/>
              <a:t> </a:t>
            </a:r>
            <a:r>
              <a:rPr lang="en-US" b="1" dirty="0"/>
              <a:t>renal </a:t>
            </a:r>
            <a:r>
              <a:rPr lang="en-US" b="1" dirty="0" smtClean="0"/>
              <a:t>damage</a:t>
            </a:r>
            <a:r>
              <a:rPr lang="en-US" b="1" dirty="0"/>
              <a:t> </a:t>
            </a: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and </a:t>
            </a:r>
            <a:r>
              <a:rPr lang="en-US" b="1" dirty="0"/>
              <a:t>smoking. </a:t>
            </a: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The </a:t>
            </a:r>
            <a:r>
              <a:rPr lang="en-US" b="1" dirty="0"/>
              <a:t>levels also increase with age and</a:t>
            </a:r>
          </a:p>
          <a:p>
            <a:pPr algn="l">
              <a:buNone/>
            </a:pPr>
            <a:r>
              <a:rPr lang="en-US" b="1" dirty="0"/>
              <a:t>are higher in men and post-menopausal females</a:t>
            </a:r>
            <a:endParaRPr lang="ar-IQ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Hereditary or acquired disorders of </a:t>
            </a:r>
            <a:r>
              <a:rPr lang="en-US" b="1" dirty="0" err="1" smtClean="0">
                <a:solidFill>
                  <a:srgbClr val="C00000"/>
                </a:solidFill>
              </a:rPr>
              <a:t>haemostasis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900634"/>
          </a:xfrm>
        </p:spPr>
        <p:txBody>
          <a:bodyPr/>
          <a:lstStyle/>
          <a:p>
            <a:pPr algn="l">
              <a:buNone/>
            </a:pPr>
            <a:r>
              <a:rPr lang="en-US" b="1" dirty="0" smtClean="0"/>
              <a:t>High </a:t>
            </a:r>
            <a:r>
              <a:rPr lang="en-US" b="1" dirty="0"/>
              <a:t>factor VIII or fibrinogen levels are also </a:t>
            </a:r>
            <a:r>
              <a:rPr lang="en-US" b="1" dirty="0" smtClean="0"/>
              <a:t>associated arterial </a:t>
            </a:r>
            <a:r>
              <a:rPr lang="en-US" b="1" dirty="0"/>
              <a:t>thrombosis.</a:t>
            </a:r>
          </a:p>
          <a:p>
            <a:pPr algn="l">
              <a:buNone/>
            </a:pPr>
            <a:r>
              <a:rPr lang="en-US" b="1" dirty="0"/>
              <a:t>The combination of multiple risk factors is </a:t>
            </a:r>
            <a:r>
              <a:rPr lang="en-US" b="1" dirty="0" smtClean="0"/>
              <a:t>associated with </a:t>
            </a:r>
            <a:r>
              <a:rPr lang="en-US" b="1" dirty="0"/>
              <a:t>increased risk of thrombosis.</a:t>
            </a:r>
            <a:endParaRPr lang="ar-IQ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Acquired risk factors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71546"/>
            <a:ext cx="8543956" cy="5500726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b="1" dirty="0">
                <a:solidFill>
                  <a:srgbClr val="C00000"/>
                </a:solidFill>
              </a:rPr>
              <a:t>Postoperative venous thrombosis</a:t>
            </a:r>
          </a:p>
          <a:p>
            <a:pPr algn="l">
              <a:buNone/>
            </a:pPr>
            <a:r>
              <a:rPr lang="en-US" b="1" dirty="0"/>
              <a:t>This is more likely to occur in the elderly, obese,</a:t>
            </a:r>
          </a:p>
          <a:p>
            <a:pPr algn="l">
              <a:buNone/>
            </a:pPr>
            <a:r>
              <a:rPr lang="en-US" b="1" dirty="0"/>
              <a:t>those with a previous or family history of </a:t>
            </a:r>
            <a:r>
              <a:rPr lang="en-US" b="1" dirty="0" smtClean="0"/>
              <a:t>venous </a:t>
            </a:r>
            <a:r>
              <a:rPr lang="en-US" b="1" dirty="0"/>
              <a:t>thrombosis, and in those in whom major </a:t>
            </a:r>
            <a:endParaRPr lang="ar-IQ" b="1" dirty="0" smtClean="0"/>
          </a:p>
          <a:p>
            <a:pPr algn="l">
              <a:buNone/>
            </a:pPr>
            <a:r>
              <a:rPr lang="en-US" b="1" dirty="0" smtClean="0"/>
              <a:t>abdominal or </a:t>
            </a:r>
            <a:r>
              <a:rPr lang="en-US" b="1" dirty="0"/>
              <a:t>hip operations are </a:t>
            </a:r>
            <a:r>
              <a:rPr lang="en-US" b="1" dirty="0" smtClean="0"/>
              <a:t>performed</a:t>
            </a:r>
          </a:p>
          <a:p>
            <a:pPr algn="l">
              <a:buNone/>
            </a:pPr>
            <a:r>
              <a:rPr lang="en-US" b="1" dirty="0">
                <a:solidFill>
                  <a:srgbClr val="C00000"/>
                </a:solidFill>
              </a:rPr>
              <a:t>Venous stasis and immobility</a:t>
            </a:r>
          </a:p>
          <a:p>
            <a:pPr algn="l">
              <a:buNone/>
            </a:pPr>
            <a:r>
              <a:rPr lang="en-US" b="1" dirty="0"/>
              <a:t>These factors are probably responsible for the high</a:t>
            </a:r>
          </a:p>
          <a:p>
            <a:pPr algn="l">
              <a:buNone/>
            </a:pPr>
            <a:r>
              <a:rPr lang="en-US" b="1" dirty="0"/>
              <a:t>incidence of postoperative venous thrombosis and</a:t>
            </a:r>
          </a:p>
          <a:p>
            <a:pPr algn="l">
              <a:buNone/>
            </a:pPr>
            <a:r>
              <a:rPr lang="en-US" b="1" dirty="0"/>
              <a:t>for venous thrombosis associated with congestive</a:t>
            </a:r>
          </a:p>
          <a:p>
            <a:pPr algn="l">
              <a:buNone/>
            </a:pPr>
            <a:r>
              <a:rPr lang="en-US" b="1" dirty="0"/>
              <a:t>cardiac failure, myocardial infarction and varicose</a:t>
            </a:r>
          </a:p>
          <a:p>
            <a:pPr algn="l">
              <a:buNone/>
            </a:pPr>
            <a:r>
              <a:rPr lang="en-US" b="1" dirty="0"/>
              <a:t>veins</a:t>
            </a:r>
            <a:endParaRPr lang="ar-IQ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786478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>
                <a:solidFill>
                  <a:srgbClr val="C00000"/>
                </a:solidFill>
              </a:rPr>
              <a:t>Malignancy</a:t>
            </a:r>
          </a:p>
          <a:p>
            <a:pPr algn="l">
              <a:buNone/>
            </a:pPr>
            <a:r>
              <a:rPr lang="en-US" b="1" dirty="0" smtClean="0"/>
              <a:t>Patients with carcinoma of the ovary, brain and</a:t>
            </a:r>
          </a:p>
          <a:p>
            <a:pPr algn="l">
              <a:buNone/>
            </a:pPr>
            <a:r>
              <a:rPr lang="en-US" b="1" dirty="0" smtClean="0"/>
              <a:t>pancreas have a particularly increased risk of</a:t>
            </a:r>
          </a:p>
          <a:p>
            <a:pPr algn="l">
              <a:buNone/>
            </a:pPr>
            <a:r>
              <a:rPr lang="en-US" b="1" dirty="0" smtClean="0"/>
              <a:t>venous thrombosis but there is an increased risk</a:t>
            </a:r>
          </a:p>
          <a:p>
            <a:pPr algn="l">
              <a:buNone/>
            </a:pPr>
            <a:r>
              <a:rPr lang="en-US" b="1" dirty="0" smtClean="0"/>
              <a:t>with all cancers. </a:t>
            </a:r>
          </a:p>
          <a:p>
            <a:pPr algn="l">
              <a:buNone/>
            </a:pPr>
            <a:r>
              <a:rPr lang="en-US" b="1" dirty="0" smtClean="0"/>
              <a:t>The </a:t>
            </a:r>
            <a:r>
              <a:rPr lang="en-US" b="1" dirty="0" err="1" smtClean="0"/>
              <a:t>tumours</a:t>
            </a:r>
            <a:r>
              <a:rPr lang="en-US" b="1" dirty="0" smtClean="0"/>
              <a:t> produce </a:t>
            </a:r>
            <a:r>
              <a:rPr lang="en-US" b="1" dirty="0" smtClean="0"/>
              <a:t>:</a:t>
            </a:r>
          </a:p>
          <a:p>
            <a:pPr algn="l">
              <a:buNone/>
            </a:pPr>
            <a:r>
              <a:rPr lang="en-US" b="1" dirty="0" smtClean="0"/>
              <a:t>tissue </a:t>
            </a:r>
            <a:r>
              <a:rPr lang="en-US" b="1" dirty="0" smtClean="0"/>
              <a:t>factor</a:t>
            </a:r>
          </a:p>
          <a:p>
            <a:pPr algn="l">
              <a:buNone/>
            </a:pPr>
            <a:r>
              <a:rPr lang="en-US" b="1" dirty="0" smtClean="0"/>
              <a:t>and a pro-coagulant that directly activates factor X.</a:t>
            </a:r>
          </a:p>
          <a:p>
            <a:pPr algn="l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Mucin</a:t>
            </a:r>
            <a:r>
              <a:rPr lang="en-US" b="1" dirty="0" smtClean="0">
                <a:solidFill>
                  <a:srgbClr val="C00000"/>
                </a:solidFill>
              </a:rPr>
              <a:t>-secreting </a:t>
            </a:r>
            <a:r>
              <a:rPr lang="en-US" b="1" dirty="0" err="1" smtClean="0">
                <a:solidFill>
                  <a:srgbClr val="C00000"/>
                </a:solidFill>
              </a:rPr>
              <a:t>adenocarcinomas</a:t>
            </a:r>
            <a:r>
              <a:rPr lang="en-US" b="1" dirty="0" smtClean="0">
                <a:solidFill>
                  <a:srgbClr val="C00000"/>
                </a:solidFill>
              </a:rPr>
              <a:t> may be associated with DIC</a:t>
            </a:r>
            <a:r>
              <a:rPr lang="en-US" b="1" dirty="0" smtClean="0"/>
              <a:t>.</a:t>
            </a:r>
            <a:endParaRPr lang="ar-IQ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257800"/>
          </a:xfrm>
        </p:spPr>
        <p:txBody>
          <a:bodyPr/>
          <a:lstStyle/>
          <a:p>
            <a:pPr algn="l">
              <a:buNone/>
            </a:pPr>
            <a:r>
              <a:rPr lang="en-US" b="1" dirty="0">
                <a:solidFill>
                  <a:srgbClr val="C00000"/>
                </a:solidFill>
              </a:rPr>
              <a:t>Inflammation</a:t>
            </a:r>
          </a:p>
          <a:p>
            <a:pPr algn="l">
              <a:buNone/>
            </a:pPr>
            <a:r>
              <a:rPr lang="en-US" b="1" dirty="0"/>
              <a:t>This </a:t>
            </a:r>
            <a:r>
              <a:rPr lang="en-US" b="1" dirty="0">
                <a:solidFill>
                  <a:srgbClr val="FF0000"/>
                </a:solidFill>
              </a:rPr>
              <a:t>up-regulates </a:t>
            </a:r>
            <a:r>
              <a:rPr lang="en-US" b="1" dirty="0" err="1">
                <a:solidFill>
                  <a:srgbClr val="FF0000"/>
                </a:solidFill>
              </a:rPr>
              <a:t>procoagulant</a:t>
            </a:r>
            <a:r>
              <a:rPr lang="en-US" b="1" dirty="0">
                <a:solidFill>
                  <a:srgbClr val="FF0000"/>
                </a:solidFill>
              </a:rPr>
              <a:t> factors</a:t>
            </a:r>
            <a:r>
              <a:rPr lang="en-US" b="1" dirty="0"/>
              <a:t>, </a:t>
            </a:r>
            <a:endParaRPr lang="en-US" b="1" dirty="0" smtClean="0"/>
          </a:p>
          <a:p>
            <a:pPr algn="l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down </a:t>
            </a:r>
            <a:r>
              <a:rPr lang="en-US" b="1" dirty="0" smtClean="0">
                <a:solidFill>
                  <a:srgbClr val="0070C0"/>
                </a:solidFill>
              </a:rPr>
              <a:t>regulates anticoagulant </a:t>
            </a:r>
            <a:r>
              <a:rPr lang="en-US" b="1" dirty="0">
                <a:solidFill>
                  <a:srgbClr val="0070C0"/>
                </a:solidFill>
              </a:rPr>
              <a:t>pathways</a:t>
            </a:r>
            <a:r>
              <a:rPr lang="en-US" b="1" dirty="0"/>
              <a:t>, particularly</a:t>
            </a:r>
          </a:p>
          <a:p>
            <a:pPr algn="l">
              <a:buNone/>
            </a:pPr>
            <a:r>
              <a:rPr lang="en-US" b="1" dirty="0"/>
              <a:t>protein C. </a:t>
            </a:r>
            <a:endParaRPr lang="en-US" b="1" dirty="0" smtClean="0"/>
          </a:p>
          <a:p>
            <a:pPr algn="l">
              <a:buNone/>
            </a:pPr>
            <a:r>
              <a:rPr lang="ar-IQ" b="1" dirty="0" smtClean="0"/>
              <a:t>:</a:t>
            </a:r>
            <a:r>
              <a:rPr lang="en-US" b="1" dirty="0" smtClean="0"/>
              <a:t>Thrombosis </a:t>
            </a:r>
            <a:r>
              <a:rPr lang="en-US" b="1" dirty="0"/>
              <a:t>is particularly likely in</a:t>
            </a:r>
          </a:p>
          <a:p>
            <a:pPr algn="l">
              <a:buNone/>
            </a:pPr>
            <a:r>
              <a:rPr lang="en-US" b="1" dirty="0"/>
              <a:t>inflammatory bowel disease, </a:t>
            </a:r>
            <a:r>
              <a:rPr lang="en-US" b="1" dirty="0" err="1" smtClean="0"/>
              <a:t>Behcet's</a:t>
            </a:r>
            <a:r>
              <a:rPr lang="en-US" b="1" dirty="0" smtClean="0"/>
              <a:t> </a:t>
            </a:r>
            <a:r>
              <a:rPr lang="en-US" b="1" dirty="0"/>
              <a:t>disease, </a:t>
            </a:r>
            <a:r>
              <a:rPr lang="en-US" b="1" dirty="0" smtClean="0"/>
              <a:t>systemic tuberculosis</a:t>
            </a:r>
            <a:r>
              <a:rPr lang="en-US" b="1" dirty="0"/>
              <a:t>, systemic </a:t>
            </a:r>
            <a:r>
              <a:rPr lang="en-US" b="1" dirty="0" smtClean="0"/>
              <a:t>lupus </a:t>
            </a:r>
            <a:r>
              <a:rPr lang="en-US" b="1" dirty="0" err="1" smtClean="0"/>
              <a:t>erythematosus</a:t>
            </a:r>
            <a:endParaRPr lang="ar-IQ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Blood disorders</a:t>
            </a: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85860"/>
            <a:ext cx="8543956" cy="5286412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 smtClean="0"/>
              <a:t>*in patients with </a:t>
            </a:r>
            <a:r>
              <a:rPr lang="en-US" b="1" dirty="0" err="1">
                <a:solidFill>
                  <a:srgbClr val="C00000"/>
                </a:solidFill>
              </a:rPr>
              <a:t>polycythaemia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vera</a:t>
            </a:r>
            <a:r>
              <a:rPr lang="en-US" b="1" dirty="0">
                <a:solidFill>
                  <a:srgbClr val="C00000"/>
                </a:solidFill>
              </a:rPr>
              <a:t> and </a:t>
            </a:r>
            <a:r>
              <a:rPr lang="en-US" b="1" dirty="0" smtClean="0">
                <a:solidFill>
                  <a:srgbClr val="C00000"/>
                </a:solidFill>
              </a:rPr>
              <a:t>essential </a:t>
            </a:r>
            <a:r>
              <a:rPr lang="en-US" b="1" dirty="0" err="1" smtClean="0">
                <a:solidFill>
                  <a:srgbClr val="C00000"/>
                </a:solidFill>
              </a:rPr>
              <a:t>thrombocythaemia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dirty="0" smtClean="0"/>
              <a:t>the high incidence of thrombosis is due to :</a:t>
            </a:r>
          </a:p>
          <a:p>
            <a:pPr algn="l">
              <a:buNone/>
            </a:pPr>
            <a:r>
              <a:rPr lang="en-US" b="1" dirty="0" smtClean="0"/>
              <a:t>-Increased </a:t>
            </a:r>
            <a:r>
              <a:rPr lang="en-US" b="1" dirty="0" smtClean="0"/>
              <a:t>viscosity,</a:t>
            </a:r>
          </a:p>
          <a:p>
            <a:pPr algn="l"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-</a:t>
            </a:r>
            <a:r>
              <a:rPr lang="en-US" b="1" dirty="0" err="1" smtClean="0"/>
              <a:t>Thrombocytosis</a:t>
            </a:r>
            <a:r>
              <a:rPr lang="en-US" b="1" dirty="0" smtClean="0"/>
              <a:t>,</a:t>
            </a:r>
          </a:p>
          <a:p>
            <a:pPr algn="l">
              <a:buNone/>
            </a:pPr>
            <a:r>
              <a:rPr lang="en-US" b="1" dirty="0" smtClean="0"/>
              <a:t>-altered </a:t>
            </a:r>
            <a:r>
              <a:rPr lang="en-US" b="1" dirty="0" smtClean="0"/>
              <a:t>platelet membrane receptors and responses</a:t>
            </a:r>
            <a:endParaRPr lang="en-US" b="1" dirty="0"/>
          </a:p>
          <a:p>
            <a:pPr algn="l">
              <a:buNone/>
            </a:pPr>
            <a:r>
              <a:rPr lang="en-US" b="1" dirty="0" smtClean="0"/>
              <a:t>*There </a:t>
            </a:r>
            <a:r>
              <a:rPr lang="en-US" b="1" dirty="0"/>
              <a:t>is a high incidence of </a:t>
            </a:r>
            <a:r>
              <a:rPr lang="en-US" b="1" dirty="0" smtClean="0"/>
              <a:t>venous thrombosis</a:t>
            </a:r>
          </a:p>
          <a:p>
            <a:pPr algn="l">
              <a:buNone/>
            </a:pPr>
            <a:r>
              <a:rPr lang="en-US" b="1" dirty="0" smtClean="0"/>
              <a:t>in patients </a:t>
            </a:r>
            <a:r>
              <a:rPr lang="en-US" b="1" dirty="0" smtClean="0">
                <a:solidFill>
                  <a:srgbClr val="C00000"/>
                </a:solidFill>
              </a:rPr>
              <a:t>with </a:t>
            </a:r>
            <a:r>
              <a:rPr lang="en-US" b="1" dirty="0">
                <a:solidFill>
                  <a:srgbClr val="C00000"/>
                </a:solidFill>
              </a:rPr>
              <a:t>sickle cell disease </a:t>
            </a:r>
            <a:r>
              <a:rPr lang="en-US" b="1" dirty="0"/>
              <a:t>and patients </a:t>
            </a:r>
            <a:r>
              <a:rPr lang="en-US" b="1" dirty="0" smtClean="0"/>
              <a:t> *with </a:t>
            </a:r>
            <a:r>
              <a:rPr lang="en-US" b="1" dirty="0" smtClean="0">
                <a:solidFill>
                  <a:srgbClr val="C00000"/>
                </a:solidFill>
              </a:rPr>
              <a:t>post </a:t>
            </a:r>
            <a:r>
              <a:rPr lang="en-US" b="1" dirty="0" err="1" smtClean="0">
                <a:solidFill>
                  <a:srgbClr val="C00000"/>
                </a:solidFill>
              </a:rPr>
              <a:t>splenectomy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thrombocytosis</a:t>
            </a:r>
            <a:endParaRPr lang="ar-IQ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Oestrogen</a:t>
            </a:r>
            <a:r>
              <a:rPr lang="en-US" b="1" dirty="0" smtClean="0">
                <a:solidFill>
                  <a:srgbClr val="C00000"/>
                </a:solidFill>
              </a:rPr>
              <a:t> therapy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214974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 err="1" smtClean="0"/>
              <a:t>Oestrogen</a:t>
            </a:r>
            <a:r>
              <a:rPr lang="en-US" b="1" dirty="0" smtClean="0"/>
              <a:t> </a:t>
            </a:r>
            <a:r>
              <a:rPr lang="en-US" b="1" dirty="0"/>
              <a:t>therapy, particularly high-dose therapy,</a:t>
            </a:r>
          </a:p>
          <a:p>
            <a:pPr algn="l">
              <a:buNone/>
            </a:pPr>
            <a:r>
              <a:rPr lang="en-US" b="1" dirty="0"/>
              <a:t>is associated </a:t>
            </a:r>
            <a:r>
              <a:rPr lang="en-US" b="1" dirty="0" smtClean="0"/>
              <a:t>with: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C00000"/>
                </a:solidFill>
              </a:rPr>
              <a:t>* </a:t>
            </a:r>
            <a:r>
              <a:rPr lang="en-US" b="1" dirty="0">
                <a:solidFill>
                  <a:srgbClr val="C00000"/>
                </a:solidFill>
              </a:rPr>
              <a:t>increased plasma levels of factors</a:t>
            </a:r>
          </a:p>
          <a:p>
            <a:pPr algn="l">
              <a:buNone/>
            </a:pPr>
            <a:r>
              <a:rPr lang="en-US" b="1" dirty="0">
                <a:solidFill>
                  <a:srgbClr val="C00000"/>
                </a:solidFill>
              </a:rPr>
              <a:t>II, VII, </a:t>
            </a:r>
            <a:r>
              <a:rPr lang="en-US" b="1" dirty="0" smtClean="0">
                <a:solidFill>
                  <a:srgbClr val="C00000"/>
                </a:solidFill>
              </a:rPr>
              <a:t>VIII</a:t>
            </a:r>
            <a:r>
              <a:rPr lang="en-US" b="1" dirty="0">
                <a:solidFill>
                  <a:srgbClr val="C00000"/>
                </a:solidFill>
              </a:rPr>
              <a:t>, IX and X and 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l">
              <a:buNone/>
            </a:pPr>
            <a:r>
              <a:rPr lang="en-US" b="1" dirty="0" smtClean="0"/>
              <a:t>*</a:t>
            </a:r>
            <a:r>
              <a:rPr lang="en-US" b="1" dirty="0" smtClean="0">
                <a:solidFill>
                  <a:srgbClr val="0070C0"/>
                </a:solidFill>
              </a:rPr>
              <a:t>depressed </a:t>
            </a:r>
            <a:r>
              <a:rPr lang="en-US" b="1" dirty="0">
                <a:solidFill>
                  <a:srgbClr val="0070C0"/>
                </a:solidFill>
              </a:rPr>
              <a:t>levels of </a:t>
            </a:r>
            <a:r>
              <a:rPr lang="en-US" b="1" dirty="0" err="1" smtClean="0">
                <a:solidFill>
                  <a:srgbClr val="0070C0"/>
                </a:solidFill>
              </a:rPr>
              <a:t>antithrombin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and </a:t>
            </a:r>
            <a:r>
              <a:rPr lang="en-US" b="1" dirty="0">
                <a:solidFill>
                  <a:srgbClr val="0070C0"/>
                </a:solidFill>
              </a:rPr>
              <a:t>tissue </a:t>
            </a:r>
            <a:r>
              <a:rPr lang="en-US" b="1" dirty="0" err="1">
                <a:solidFill>
                  <a:srgbClr val="0070C0"/>
                </a:solidFill>
              </a:rPr>
              <a:t>plasminogen</a:t>
            </a:r>
            <a:r>
              <a:rPr lang="en-US" b="1" dirty="0">
                <a:solidFill>
                  <a:srgbClr val="0070C0"/>
                </a:solidFill>
              </a:rPr>
              <a:t> activator in </a:t>
            </a:r>
            <a:r>
              <a:rPr lang="en-US" b="1" dirty="0" smtClean="0">
                <a:solidFill>
                  <a:srgbClr val="0070C0"/>
                </a:solidFill>
              </a:rPr>
              <a:t>the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vessel </a:t>
            </a:r>
            <a:r>
              <a:rPr lang="en-US" b="1" dirty="0">
                <a:solidFill>
                  <a:srgbClr val="0070C0"/>
                </a:solidFill>
              </a:rPr>
              <a:t>wall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 algn="l">
              <a:buNone/>
            </a:pPr>
            <a:r>
              <a:rPr lang="en-US" b="1" dirty="0" smtClean="0"/>
              <a:t>There is a high incidence of </a:t>
            </a:r>
            <a:r>
              <a:rPr lang="en-US" b="1" dirty="0" smtClean="0"/>
              <a:t>postoperative venous </a:t>
            </a:r>
            <a:r>
              <a:rPr lang="en-US" b="1" dirty="0" smtClean="0"/>
              <a:t>thrombosis in women on </a:t>
            </a:r>
            <a:r>
              <a:rPr lang="en-US" b="1" dirty="0" smtClean="0"/>
              <a:t>high-dose </a:t>
            </a:r>
            <a:r>
              <a:rPr lang="en-US" b="1" dirty="0" err="1" smtClean="0"/>
              <a:t>oestrogen</a:t>
            </a:r>
            <a:r>
              <a:rPr lang="en-US" b="1" dirty="0" smtClean="0"/>
              <a:t> </a:t>
            </a:r>
            <a:r>
              <a:rPr lang="en-US" b="1" dirty="0" smtClean="0"/>
              <a:t>therapy and full-dose </a:t>
            </a:r>
            <a:r>
              <a:rPr lang="en-US" b="1" dirty="0" err="1" smtClean="0"/>
              <a:t>oestrogen</a:t>
            </a:r>
            <a:r>
              <a:rPr lang="en-US" b="1" dirty="0" smtClean="0"/>
              <a:t>-containing</a:t>
            </a:r>
          </a:p>
          <a:p>
            <a:pPr algn="l">
              <a:buNone/>
            </a:pPr>
            <a:r>
              <a:rPr lang="en-US" b="1" dirty="0" smtClean="0"/>
              <a:t>oral contraceptives.</a:t>
            </a:r>
          </a:p>
          <a:p>
            <a:pPr algn="l">
              <a:buNone/>
            </a:pPr>
            <a:endParaRPr lang="ar-IQ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The </a:t>
            </a:r>
            <a:r>
              <a:rPr lang="en-US" b="1" dirty="0" err="1" smtClean="0">
                <a:solidFill>
                  <a:srgbClr val="C00000"/>
                </a:solidFill>
              </a:rPr>
              <a:t>antiphospholipid</a:t>
            </a:r>
            <a:r>
              <a:rPr lang="en-US" b="1" dirty="0" smtClean="0">
                <a:solidFill>
                  <a:srgbClr val="C00000"/>
                </a:solidFill>
              </a:rPr>
              <a:t> syndrome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b="1" dirty="0" smtClean="0"/>
              <a:t>This may be defined as the occurrence of thrombosis or recurrent miscarriage in association with laboratory evidence of persistent </a:t>
            </a:r>
            <a:r>
              <a:rPr lang="en-US" b="1" dirty="0" err="1" smtClean="0"/>
              <a:t>antiphospholipid</a:t>
            </a:r>
            <a:r>
              <a:rPr lang="en-US" b="1" dirty="0" smtClean="0"/>
              <a:t> antibody.</a:t>
            </a:r>
          </a:p>
          <a:p>
            <a:pPr algn="l">
              <a:buNone/>
            </a:pPr>
            <a:r>
              <a:rPr lang="en-US" b="1" dirty="0" smtClean="0"/>
              <a:t>*One </a:t>
            </a:r>
            <a:r>
              <a:rPr lang="en-US" b="1" dirty="0" err="1" smtClean="0"/>
              <a:t>antiphospholipid</a:t>
            </a:r>
            <a:r>
              <a:rPr lang="en-US" b="1" dirty="0" smtClean="0"/>
              <a:t> antibody is the 'lupus</a:t>
            </a:r>
          </a:p>
          <a:p>
            <a:pPr algn="l">
              <a:buNone/>
            </a:pPr>
            <a:r>
              <a:rPr lang="en-US" b="1" dirty="0" smtClean="0"/>
              <a:t>anticoagulant' (LA) which was initially detected in</a:t>
            </a:r>
          </a:p>
          <a:p>
            <a:pPr algn="l">
              <a:buNone/>
            </a:pPr>
            <a:r>
              <a:rPr lang="en-US" b="1" dirty="0" smtClean="0"/>
              <a:t>patients with </a:t>
            </a:r>
            <a:r>
              <a:rPr lang="en-US" b="1" dirty="0" smtClean="0">
                <a:solidFill>
                  <a:srgbClr val="C00000"/>
                </a:solidFill>
              </a:rPr>
              <a:t>SLE</a:t>
            </a: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*and also found</a:t>
            </a:r>
            <a:r>
              <a:rPr lang="en-US" b="1" dirty="0" smtClean="0"/>
              <a:t> i</a:t>
            </a:r>
            <a:r>
              <a:rPr lang="en-US" b="1" dirty="0" smtClean="0"/>
              <a:t>n other autoimmune disorders particularly of connective tissues</a:t>
            </a:r>
          </a:p>
          <a:p>
            <a:pPr algn="l">
              <a:buNone/>
            </a:pPr>
            <a:r>
              <a:rPr lang="en-US" b="1" dirty="0" smtClean="0"/>
              <a:t>*</a:t>
            </a:r>
            <a:r>
              <a:rPr lang="en-US" b="1" dirty="0" smtClean="0"/>
              <a:t> </a:t>
            </a:r>
            <a:r>
              <a:rPr lang="en-US" b="1" dirty="0" err="1" smtClean="0"/>
              <a:t>lymphoproliferative</a:t>
            </a:r>
            <a:r>
              <a:rPr lang="en-US" b="1" dirty="0" smtClean="0"/>
              <a:t> diseases </a:t>
            </a:r>
          </a:p>
          <a:p>
            <a:pPr algn="l">
              <a:buNone/>
            </a:pPr>
            <a:r>
              <a:rPr lang="en-US" b="1" dirty="0" smtClean="0"/>
              <a:t>*post-viral infections</a:t>
            </a:r>
          </a:p>
          <a:p>
            <a:pPr algn="l">
              <a:buNone/>
            </a:pPr>
            <a:r>
              <a:rPr lang="en-US" b="1" dirty="0" smtClean="0"/>
              <a:t>with certain drugs including </a:t>
            </a:r>
            <a:r>
              <a:rPr lang="en-US" b="1" dirty="0" err="1" smtClean="0"/>
              <a:t>phenothiazines</a:t>
            </a:r>
            <a:r>
              <a:rPr lang="en-US" b="1" dirty="0" smtClean="0"/>
              <a:t> </a:t>
            </a:r>
          </a:p>
          <a:p>
            <a:pPr algn="l">
              <a:buNone/>
            </a:pPr>
            <a:r>
              <a:rPr lang="en-US" b="1" dirty="0" smtClean="0"/>
              <a:t>*</a:t>
            </a:r>
            <a:r>
              <a:rPr lang="en-US" b="1" dirty="0" smtClean="0"/>
              <a:t>and as an 'idiopathic' phenomenon in otherwise healthy subjects. </a:t>
            </a:r>
          </a:p>
          <a:p>
            <a:pPr algn="l">
              <a:buNone/>
            </a:pPr>
            <a:r>
              <a:rPr lang="en-US" b="1" dirty="0" smtClean="0"/>
              <a:t>it is associated with venous and arterial thrombosis. </a:t>
            </a:r>
            <a:endParaRPr lang="ar-IQ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Factor IX concentrates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Venous </a:t>
            </a:r>
            <a:r>
              <a:rPr lang="en-US" b="1" dirty="0"/>
              <a:t>thrombosis may complicate the use of </a:t>
            </a:r>
            <a:r>
              <a:rPr lang="en-US" b="1" dirty="0" smtClean="0"/>
              <a:t>factor IX concentrates </a:t>
            </a:r>
            <a:r>
              <a:rPr lang="en-US" b="1" dirty="0"/>
              <a:t>which contain trace </a:t>
            </a:r>
            <a:r>
              <a:rPr lang="en-US" b="1" dirty="0" smtClean="0"/>
              <a:t>amounts </a:t>
            </a:r>
            <a:r>
              <a:rPr lang="en-US" b="1" dirty="0"/>
              <a:t>of </a:t>
            </a:r>
            <a:r>
              <a:rPr lang="en-US" b="1" dirty="0" smtClean="0"/>
              <a:t>activated coagulation </a:t>
            </a:r>
            <a:r>
              <a:rPr lang="en-US" b="1" dirty="0"/>
              <a:t>factors. Patients with liver </a:t>
            </a:r>
            <a:r>
              <a:rPr lang="en-US" b="1" dirty="0" smtClean="0"/>
              <a:t>disease who </a:t>
            </a:r>
            <a:r>
              <a:rPr lang="en-US" b="1" dirty="0"/>
              <a:t>are unable to clear these activated factors</a:t>
            </a:r>
          </a:p>
          <a:p>
            <a:pPr algn="l">
              <a:buNone/>
            </a:pPr>
            <a:r>
              <a:rPr lang="en-US" b="1" dirty="0"/>
              <a:t>are especially at risk.</a:t>
            </a:r>
            <a:endParaRPr lang="ar-IQ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"/>
          </a:xfrm>
        </p:spPr>
        <p:txBody>
          <a:bodyPr>
            <a:normAutofit fontScale="90000"/>
          </a:bodyPr>
          <a:lstStyle/>
          <a:p>
            <a:endParaRPr lang="ar-IQ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214313"/>
            <a:ext cx="9144000" cy="6643687"/>
          </a:xfrm>
        </p:spPr>
        <p:txBody>
          <a:bodyPr/>
          <a:lstStyle/>
          <a:p>
            <a:pPr algn="l">
              <a:buFontTx/>
              <a:buNone/>
            </a:pPr>
            <a:r>
              <a:rPr lang="en-US" sz="1800" b="1" dirty="0" smtClean="0"/>
              <a:t>The acquired coagulation disorders.</a:t>
            </a:r>
          </a:p>
          <a:p>
            <a:pPr algn="l">
              <a:buFontTx/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Deficiency of vitamin K-dependant factors</a:t>
            </a:r>
          </a:p>
          <a:p>
            <a:pPr algn="l">
              <a:buFontTx/>
              <a:buNone/>
            </a:pPr>
            <a:r>
              <a:rPr lang="en-US" sz="1800" b="1" dirty="0" err="1" smtClean="0"/>
              <a:t>Haemorrhagic</a:t>
            </a:r>
            <a:r>
              <a:rPr lang="en-US" sz="1800" b="1" dirty="0" smtClean="0"/>
              <a:t> disease of the newborn</a:t>
            </a:r>
          </a:p>
          <a:p>
            <a:pPr algn="l">
              <a:buFontTx/>
              <a:buNone/>
            </a:pPr>
            <a:r>
              <a:rPr lang="en-US" sz="1800" b="1" dirty="0" err="1" smtClean="0"/>
              <a:t>Biliary</a:t>
            </a:r>
            <a:r>
              <a:rPr lang="en-US" sz="1800" b="1" dirty="0" smtClean="0"/>
              <a:t> obstruction</a:t>
            </a:r>
          </a:p>
          <a:p>
            <a:pPr algn="l">
              <a:buFontTx/>
              <a:buNone/>
            </a:pPr>
            <a:r>
              <a:rPr lang="en-US" sz="1800" b="1" dirty="0" err="1" smtClean="0"/>
              <a:t>Malabsorption</a:t>
            </a:r>
            <a:r>
              <a:rPr lang="en-US" sz="1800" b="1" dirty="0" smtClean="0"/>
              <a:t> of vitamin K(e.g. tropical </a:t>
            </a:r>
            <a:r>
              <a:rPr lang="en-US" sz="1800" b="1" dirty="0" err="1" smtClean="0"/>
              <a:t>sprue</a:t>
            </a:r>
            <a:r>
              <a:rPr lang="en-US" sz="1800" b="1" dirty="0" smtClean="0"/>
              <a:t>, gluten induced </a:t>
            </a:r>
            <a:r>
              <a:rPr lang="en-US" sz="1800" b="1" dirty="0" err="1" smtClean="0"/>
              <a:t>enteropathy</a:t>
            </a:r>
            <a:r>
              <a:rPr lang="en-US" sz="1800" b="1" dirty="0" smtClean="0"/>
              <a:t>)</a:t>
            </a:r>
          </a:p>
          <a:p>
            <a:pPr algn="l">
              <a:buFontTx/>
              <a:buNone/>
            </a:pPr>
            <a:r>
              <a:rPr lang="en-US" sz="1800" b="1" dirty="0" smtClean="0"/>
              <a:t>Vitamin K-antagonist therapy (e.g. </a:t>
            </a:r>
            <a:r>
              <a:rPr lang="en-US" sz="1800" b="1" dirty="0" err="1" smtClean="0"/>
              <a:t>coumarins</a:t>
            </a:r>
            <a:r>
              <a:rPr lang="en-US" sz="1800" b="1" dirty="0" smtClean="0"/>
              <a:t>,</a:t>
            </a:r>
          </a:p>
          <a:p>
            <a:pPr algn="l">
              <a:buFontTx/>
              <a:buNone/>
            </a:pPr>
            <a:r>
              <a:rPr lang="en-US" sz="1800" b="1" dirty="0" err="1" smtClean="0"/>
              <a:t>indandiones</a:t>
            </a:r>
            <a:r>
              <a:rPr lang="en-US" sz="1800" b="1" dirty="0" smtClean="0"/>
              <a:t>)</a:t>
            </a:r>
          </a:p>
          <a:p>
            <a:pPr algn="l">
              <a:buFontTx/>
              <a:buNone/>
            </a:pPr>
            <a:r>
              <a:rPr lang="en-US" sz="1800" b="1" dirty="0" smtClean="0"/>
              <a:t>Liver disease</a:t>
            </a:r>
          </a:p>
          <a:p>
            <a:pPr algn="l">
              <a:buFontTx/>
              <a:buNone/>
            </a:pPr>
            <a:r>
              <a:rPr lang="en-US" sz="1800" b="1" dirty="0" smtClean="0"/>
              <a:t>Disseminated intravascular coagulation</a:t>
            </a:r>
          </a:p>
          <a:p>
            <a:pPr algn="l">
              <a:buFontTx/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Inhibition of </a:t>
            </a:r>
            <a:r>
              <a:rPr lang="en-US" sz="1800" b="1" i="1" dirty="0" err="1" smtClean="0">
                <a:solidFill>
                  <a:srgbClr val="C00000"/>
                </a:solidFill>
              </a:rPr>
              <a:t>coagtulation</a:t>
            </a:r>
            <a:endParaRPr lang="en-US" sz="1800" b="1" i="1" dirty="0" smtClean="0">
              <a:solidFill>
                <a:srgbClr val="C00000"/>
              </a:solidFill>
            </a:endParaRPr>
          </a:p>
          <a:p>
            <a:pPr algn="l">
              <a:buFontTx/>
              <a:buNone/>
            </a:pPr>
            <a:r>
              <a:rPr lang="en-US" sz="1800" b="1" dirty="0" smtClean="0"/>
              <a:t>Specific inhibitors (e.g. antibodies against factor VIII)</a:t>
            </a:r>
          </a:p>
          <a:p>
            <a:pPr algn="l">
              <a:buFontTx/>
              <a:buNone/>
            </a:pPr>
            <a:r>
              <a:rPr lang="en-US" sz="1800" b="1" dirty="0" smtClean="0"/>
              <a:t>Non-specific inhibitors (e.g. antibodies found in systemic lupus </a:t>
            </a:r>
            <a:r>
              <a:rPr lang="en-US" sz="1800" b="1" dirty="0" err="1" smtClean="0"/>
              <a:t>erythematosus</a:t>
            </a:r>
            <a:r>
              <a:rPr lang="en-US" sz="1800" b="1" dirty="0" smtClean="0"/>
              <a:t>, rheumatoid arthritis)</a:t>
            </a:r>
          </a:p>
          <a:p>
            <a:pPr algn="l">
              <a:buFontTx/>
              <a:buNone/>
            </a:pPr>
            <a:r>
              <a:rPr lang="en-US" sz="1800" b="1" i="1" dirty="0" err="1" smtClean="0">
                <a:solidFill>
                  <a:srgbClr val="C00000"/>
                </a:solidFill>
              </a:rPr>
              <a:t>Miscellalleous</a:t>
            </a:r>
            <a:endParaRPr lang="en-US" sz="1800" b="1" i="1" dirty="0" smtClean="0">
              <a:solidFill>
                <a:srgbClr val="C00000"/>
              </a:solidFill>
            </a:endParaRPr>
          </a:p>
          <a:p>
            <a:pPr algn="l">
              <a:buFontTx/>
              <a:buNone/>
            </a:pPr>
            <a:r>
              <a:rPr lang="en-US" sz="1800" b="1" dirty="0" smtClean="0"/>
              <a:t>Diseases with M-protein production</a:t>
            </a:r>
          </a:p>
          <a:p>
            <a:pPr algn="l">
              <a:buFontTx/>
              <a:buNone/>
            </a:pPr>
            <a:r>
              <a:rPr lang="en-US" sz="1800" b="1" dirty="0" smtClean="0"/>
              <a:t>L-</a:t>
            </a:r>
            <a:r>
              <a:rPr lang="en-US" sz="1800" b="1" dirty="0" err="1" smtClean="0"/>
              <a:t>Asparaginase</a:t>
            </a:r>
            <a:endParaRPr lang="en-US" sz="1800" b="1" dirty="0" smtClean="0"/>
          </a:p>
          <a:p>
            <a:pPr algn="l">
              <a:buFontTx/>
              <a:buNone/>
            </a:pPr>
            <a:r>
              <a:rPr lang="en-US" sz="1800" b="1" dirty="0" smtClean="0"/>
              <a:t>Therapy with heparin, </a:t>
            </a:r>
            <a:r>
              <a:rPr lang="en-US" sz="1800" b="1" dirty="0" err="1" smtClean="0"/>
              <a:t>defibrinating</a:t>
            </a:r>
            <a:r>
              <a:rPr lang="en-US" sz="1800" b="1" dirty="0" smtClean="0"/>
              <a:t> agents or </a:t>
            </a:r>
            <a:r>
              <a:rPr lang="en-US" sz="1800" b="1" dirty="0" err="1" smtClean="0"/>
              <a:t>thrombolytics</a:t>
            </a:r>
            <a:endParaRPr lang="en-US" sz="1800" b="1" dirty="0" smtClean="0"/>
          </a:p>
          <a:p>
            <a:pPr algn="l">
              <a:buFontTx/>
              <a:buNone/>
            </a:pPr>
            <a:r>
              <a:rPr lang="en-US" sz="1800" b="1" dirty="0" smtClean="0"/>
              <a:t>Massive transfusion syndrome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CC0000"/>
                </a:solidFill>
              </a:rPr>
              <a:t>Vitamin K deficiency in children or adults</a:t>
            </a:r>
            <a:br>
              <a:rPr lang="en-US" sz="3200" b="1" dirty="0" smtClean="0">
                <a:solidFill>
                  <a:srgbClr val="CC0000"/>
                </a:solidFill>
              </a:rPr>
            </a:br>
            <a:endParaRPr lang="ar-IQ" sz="32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8858280" cy="5572140"/>
          </a:xfrm>
        </p:spPr>
        <p:txBody>
          <a:bodyPr/>
          <a:lstStyle/>
          <a:p>
            <a:pPr marL="609600" indent="-609600" algn="l" eaLnBrk="1" hangingPunct="1">
              <a:buFontTx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Caused by : </a:t>
            </a:r>
            <a:r>
              <a:rPr lang="en-US" b="1" dirty="0" smtClean="0"/>
              <a:t>obstructive jaundice</a:t>
            </a:r>
          </a:p>
          <a:p>
            <a:pPr marL="609600" indent="-609600" algn="l" eaLnBrk="1" hangingPunct="1">
              <a:buFontTx/>
              <a:buNone/>
              <a:defRPr/>
            </a:pPr>
            <a:r>
              <a:rPr lang="en-US" b="1" dirty="0" smtClean="0"/>
              <a:t> pancreatic</a:t>
            </a:r>
          </a:p>
          <a:p>
            <a:pPr marL="609600" indent="-609600" algn="l" eaLnBrk="1" hangingPunct="1">
              <a:buFontTx/>
              <a:buNone/>
              <a:defRPr/>
            </a:pPr>
            <a:r>
              <a:rPr lang="en-US" b="1" dirty="0" smtClean="0"/>
              <a:t>small bowel disease</a:t>
            </a:r>
          </a:p>
          <a:p>
            <a:pPr marL="609600" indent="-609600" algn="l" eaLnBrk="1" hangingPunct="1">
              <a:buFontTx/>
              <a:buNone/>
              <a:defRPr/>
            </a:pPr>
            <a:r>
              <a:rPr lang="en-US" b="1" dirty="0" smtClean="0"/>
              <a:t>inadequate diet</a:t>
            </a:r>
          </a:p>
          <a:p>
            <a:pPr marL="609600" indent="-609600" algn="l" eaLnBrk="1" hangingPunct="1">
              <a:buFontTx/>
              <a:buNone/>
              <a:defRPr/>
            </a:pPr>
            <a:r>
              <a:rPr lang="en-US" b="1" dirty="0" err="1" smtClean="0"/>
              <a:t>malabsorption</a:t>
            </a:r>
            <a:r>
              <a:rPr lang="en-US" b="1" dirty="0" smtClean="0"/>
              <a:t> </a:t>
            </a:r>
          </a:p>
          <a:p>
            <a:pPr marL="609600" indent="-609600" algn="l" eaLnBrk="1" hangingPunct="1">
              <a:buFontTx/>
              <a:buNone/>
              <a:defRPr/>
            </a:pPr>
            <a:r>
              <a:rPr lang="en-US" b="1" dirty="0" smtClean="0"/>
              <a:t> drugs as </a:t>
            </a:r>
            <a:r>
              <a:rPr lang="en-US" b="1" dirty="0" err="1" smtClean="0"/>
              <a:t>warfarin</a:t>
            </a:r>
            <a:r>
              <a:rPr lang="en-US" b="1" dirty="0" smtClean="0"/>
              <a:t> which act as </a:t>
            </a:r>
            <a:r>
              <a:rPr lang="en-US" b="1" dirty="0" err="1" smtClean="0"/>
              <a:t>vit.K</a:t>
            </a:r>
            <a:r>
              <a:rPr lang="en-US" b="1" dirty="0" smtClean="0"/>
              <a:t> antagonists is </a:t>
            </a:r>
            <a:r>
              <a:rPr lang="en-US" b="1" i="1" u="sng" dirty="0" smtClean="0"/>
              <a:t>associated with</a:t>
            </a:r>
            <a:r>
              <a:rPr lang="en-US" b="1" dirty="0" smtClean="0"/>
              <a:t> decrease in functional activity </a:t>
            </a:r>
            <a:r>
              <a:rPr lang="en-US" b="1" dirty="0" smtClean="0">
                <a:solidFill>
                  <a:schemeClr val="hlink"/>
                </a:solidFill>
              </a:rPr>
              <a:t>of factors : II, VII,IX, X &amp; protein C &amp; S ,</a:t>
            </a:r>
            <a:r>
              <a:rPr lang="en-US" b="1" dirty="0" smtClean="0"/>
              <a:t>but the </a:t>
            </a:r>
            <a:r>
              <a:rPr lang="en-US" b="1" dirty="0" smtClean="0">
                <a:solidFill>
                  <a:schemeClr val="hlink"/>
                </a:solidFill>
              </a:rPr>
              <a:t>immunological methods show normal</a:t>
            </a:r>
            <a:r>
              <a:rPr lang="en-US" b="1" dirty="0" smtClean="0"/>
              <a:t> levels of these factors.</a:t>
            </a:r>
          </a:p>
          <a:p>
            <a:pPr>
              <a:defRPr/>
            </a:pPr>
            <a:endParaRPr lang="ar-IQ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Haemorrhagic</a:t>
            </a:r>
            <a:r>
              <a:rPr lang="en-US" sz="3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disease of the newborn</a:t>
            </a:r>
            <a:br>
              <a:rPr lang="en-US" sz="3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endParaRPr lang="ar-IQ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pPr algn="l"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Vitamin K-dependent factors are low at birth and fall further in breast-fed infants in the first few days of life.</a:t>
            </a:r>
          </a:p>
          <a:p>
            <a:pPr algn="l"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Liver cell immaturity, </a:t>
            </a:r>
          </a:p>
          <a:p>
            <a:pPr algn="l"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lack of gut bacterial synthesis of the vitamin and low quantities in breast milk may all contribute to a deficiency which may cause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haemorrhage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usually on the second to fourth</a:t>
            </a:r>
          </a:p>
          <a:p>
            <a:pPr algn="l"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 of life, but occasionally during the first 2 months</a:t>
            </a:r>
            <a:endParaRPr lang="ar-IQ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liver disease</a:t>
            </a:r>
            <a:endParaRPr lang="ar-IQ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929354"/>
          </a:xfrm>
        </p:spPr>
        <p:txBody>
          <a:bodyPr/>
          <a:lstStyle/>
          <a:p>
            <a:pPr algn="l">
              <a:buNone/>
            </a:pPr>
            <a:r>
              <a:rPr lang="en-US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Multiple haemostatic abnormalities contribute to a bleeding tendency and may exacerbate </a:t>
            </a:r>
            <a:r>
              <a:rPr lang="en-US" b="1" dirty="0" err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haemorrhage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from </a:t>
            </a:r>
            <a:r>
              <a:rPr lang="en-US" b="1" dirty="0" err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oesophageal</a:t>
            </a:r>
            <a:r>
              <a:rPr lang="en-US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varices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Biliary</a:t>
            </a:r>
            <a:r>
              <a:rPr lang="en-US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obstruction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results in impaired absorption of vitamin K and therefore decreased synthesis of factors II, VII, IX and X.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2 With severe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hepatocellular</a:t>
            </a:r>
            <a:r>
              <a:rPr lang="en-US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disease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 addition to a deficiency of these factors, there are often reduced levels of factor V and fibrinogen and increased amounts of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plasminogen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activator</a:t>
            </a:r>
            <a:endParaRPr lang="ar-IQ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/>
          <a:lstStyle/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3 Functional abnormality of fibrinogen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dysfibrinogenaemia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algn="l">
              <a:buNone/>
            </a:pP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4 Decreased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thrombopoietin</a:t>
            </a:r>
            <a:r>
              <a:rPr lang="en-US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production from </a:t>
            </a:r>
            <a:endParaRPr lang="ar-IQ" b="1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algn="l"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liver contributes to thrombocytopenia.</a:t>
            </a:r>
          </a:p>
          <a:p>
            <a:pPr algn="l">
              <a:buNone/>
            </a:pP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5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Hypersplenism</a:t>
            </a:r>
            <a:r>
              <a:rPr lang="en-US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associated with portal hypertension frequently results in thrombocytopenia.</a:t>
            </a:r>
          </a:p>
          <a:p>
            <a:pPr algn="l">
              <a:buNone/>
            </a:pP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6 Disseminated intravascular coagulation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Massive transfusion syndrome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ar-IQ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Tx/>
              <a:buNone/>
            </a:pPr>
            <a:r>
              <a:rPr lang="en-US" b="1" dirty="0" smtClean="0"/>
              <a:t>Many factors may contribute to a bleeding disorder following massive transfusion, Blood loss results in</a:t>
            </a:r>
          </a:p>
          <a:p>
            <a:pPr algn="l">
              <a:buFontTx/>
              <a:buNone/>
            </a:pPr>
            <a:r>
              <a:rPr lang="en-US" b="1" dirty="0" smtClean="0"/>
              <a:t>reduced levels of platelets, </a:t>
            </a:r>
          </a:p>
          <a:p>
            <a:pPr algn="l">
              <a:buFontTx/>
              <a:buNone/>
            </a:pPr>
            <a:r>
              <a:rPr lang="en-US" b="1" dirty="0" smtClean="0"/>
              <a:t>coagulation factors and inhibitors,</a:t>
            </a:r>
          </a:p>
          <a:p>
            <a:pPr algn="l">
              <a:buFontTx/>
              <a:buNone/>
            </a:pPr>
            <a:r>
              <a:rPr lang="en-US" b="1" dirty="0" smtClean="0"/>
              <a:t> Further dilution of these factors occurs</a:t>
            </a:r>
          </a:p>
          <a:p>
            <a:pPr algn="l">
              <a:buFontTx/>
              <a:buNone/>
            </a:pPr>
            <a:r>
              <a:rPr lang="en-US" b="1" dirty="0" smtClean="0"/>
              <a:t>during replacement with red cells,</a:t>
            </a:r>
            <a:endParaRPr lang="ar-IQ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Haemostasis</a:t>
            </a:r>
            <a:r>
              <a:rPr lang="en-US" b="1" dirty="0" smtClean="0">
                <a:solidFill>
                  <a:srgbClr val="C00000"/>
                </a:solidFill>
              </a:rPr>
              <a:t> tests in Acquired coagulation disorders </a:t>
            </a:r>
            <a:endParaRPr lang="ar-IQ" b="1" dirty="0">
              <a:solidFill>
                <a:srgbClr val="C00000"/>
              </a:solidFill>
            </a:endParaRPr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54" y="1785926"/>
            <a:ext cx="903544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1374</Words>
  <Application>Microsoft Office PowerPoint</Application>
  <PresentationFormat>عرض على الشاشة (3:4)‏</PresentationFormat>
  <Paragraphs>174</Paragraphs>
  <Slides>28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29" baseType="lpstr">
      <vt:lpstr>سمة Office</vt:lpstr>
      <vt:lpstr>Acquired coagulation disorders</vt:lpstr>
      <vt:lpstr>Acquired coagulation disorders:</vt:lpstr>
      <vt:lpstr>الشريحة 3</vt:lpstr>
      <vt:lpstr>Vitamin K deficiency in children or adults </vt:lpstr>
      <vt:lpstr>Haemorrhagic disease of the newborn </vt:lpstr>
      <vt:lpstr>liver disease</vt:lpstr>
      <vt:lpstr>الشريحة 7</vt:lpstr>
      <vt:lpstr>Massive transfusion syndrome </vt:lpstr>
      <vt:lpstr>Haemostasis tests in Acquired coagulation disorders </vt:lpstr>
      <vt:lpstr>Thrombosis</vt:lpstr>
      <vt:lpstr>الشريحة 11</vt:lpstr>
      <vt:lpstr>Hereditary disorders of haemostasis </vt:lpstr>
      <vt:lpstr>Factor V Leiden gene mutation (activated protein C resistance)</vt:lpstr>
      <vt:lpstr>the underlying reason</vt:lpstr>
      <vt:lpstr>Anti-thrombin deficiency </vt:lpstr>
      <vt:lpstr>Protein C deficiency </vt:lpstr>
      <vt:lpstr>Protein S deficiency </vt:lpstr>
      <vt:lpstr>Prothrombin allele G20210A </vt:lpstr>
      <vt:lpstr>Hyperhomocysteinaemia</vt:lpstr>
      <vt:lpstr>الشريحة 20</vt:lpstr>
      <vt:lpstr>Hereditary or acquired disorders of haemostasis </vt:lpstr>
      <vt:lpstr>Acquired risk factors</vt:lpstr>
      <vt:lpstr>الشريحة 23</vt:lpstr>
      <vt:lpstr>الشريحة 24</vt:lpstr>
      <vt:lpstr>Blood disorders</vt:lpstr>
      <vt:lpstr>Oestrogen therapy </vt:lpstr>
      <vt:lpstr> The antiphospholipid syndrome </vt:lpstr>
      <vt:lpstr>Factor IX concentrates 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Acquired coagulation disorders</dc:title>
  <dc:creator>DR.Ahmed Saker 2O14</dc:creator>
  <cp:lastModifiedBy>DR.Ahmed Saker 2O14</cp:lastModifiedBy>
  <cp:revision>1</cp:revision>
  <dcterms:created xsi:type="dcterms:W3CDTF">2022-12-18T07:35:37Z</dcterms:created>
  <dcterms:modified xsi:type="dcterms:W3CDTF">2022-12-18T07:37:15Z</dcterms:modified>
</cp:coreProperties>
</file>