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5" r:id="rId2"/>
  </p:sldMasterIdLst>
  <p:notesMasterIdLst>
    <p:notesMasterId r:id="rId107"/>
  </p:notesMasterIdLst>
  <p:sldIdLst>
    <p:sldId id="265" r:id="rId3"/>
    <p:sldId id="266" r:id="rId4"/>
    <p:sldId id="300" r:id="rId5"/>
    <p:sldId id="274" r:id="rId6"/>
    <p:sldId id="271" r:id="rId7"/>
    <p:sldId id="267" r:id="rId8"/>
    <p:sldId id="269" r:id="rId9"/>
    <p:sldId id="268" r:id="rId10"/>
    <p:sldId id="295" r:id="rId11"/>
    <p:sldId id="270" r:id="rId12"/>
    <p:sldId id="296" r:id="rId13"/>
    <p:sldId id="273" r:id="rId14"/>
    <p:sldId id="272" r:id="rId15"/>
    <p:sldId id="275" r:id="rId16"/>
    <p:sldId id="276" r:id="rId17"/>
    <p:sldId id="277" r:id="rId18"/>
    <p:sldId id="278" r:id="rId19"/>
    <p:sldId id="279" r:id="rId20"/>
    <p:sldId id="280" r:id="rId21"/>
    <p:sldId id="281" r:id="rId22"/>
    <p:sldId id="282" r:id="rId23"/>
    <p:sldId id="297" r:id="rId24"/>
    <p:sldId id="285" r:id="rId25"/>
    <p:sldId id="286" r:id="rId26"/>
    <p:sldId id="303" r:id="rId27"/>
    <p:sldId id="287" r:id="rId28"/>
    <p:sldId id="289" r:id="rId29"/>
    <p:sldId id="370" r:id="rId30"/>
    <p:sldId id="290" r:id="rId31"/>
    <p:sldId id="291" r:id="rId32"/>
    <p:sldId id="292" r:id="rId33"/>
    <p:sldId id="293" r:id="rId34"/>
    <p:sldId id="294" r:id="rId35"/>
    <p:sldId id="304" r:id="rId36"/>
    <p:sldId id="257" r:id="rId37"/>
    <p:sldId id="258" r:id="rId38"/>
    <p:sldId id="260" r:id="rId39"/>
    <p:sldId id="261" r:id="rId40"/>
    <p:sldId id="262" r:id="rId41"/>
    <p:sldId id="263" r:id="rId42"/>
    <p:sldId id="26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60" r:id="rId97"/>
    <p:sldId id="361" r:id="rId98"/>
    <p:sldId id="362" r:id="rId99"/>
    <p:sldId id="363" r:id="rId100"/>
    <p:sldId id="364" r:id="rId101"/>
    <p:sldId id="365" r:id="rId102"/>
    <p:sldId id="366" r:id="rId103"/>
    <p:sldId id="367" r:id="rId104"/>
    <p:sldId id="368" r:id="rId105"/>
    <p:sldId id="369" r:id="rId10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ACFCA8-7C63-4245-927E-55EF3CF9C04B}">
          <p14:sldIdLst>
            <p14:sldId id="265"/>
            <p14:sldId id="266"/>
            <p14:sldId id="300"/>
            <p14:sldId id="274"/>
            <p14:sldId id="271"/>
            <p14:sldId id="267"/>
            <p14:sldId id="269"/>
            <p14:sldId id="268"/>
            <p14:sldId id="295"/>
            <p14:sldId id="270"/>
            <p14:sldId id="296"/>
            <p14:sldId id="273"/>
            <p14:sldId id="272"/>
            <p14:sldId id="275"/>
            <p14:sldId id="276"/>
            <p14:sldId id="277"/>
            <p14:sldId id="278"/>
            <p14:sldId id="279"/>
            <p14:sldId id="280"/>
            <p14:sldId id="281"/>
            <p14:sldId id="282"/>
            <p14:sldId id="297"/>
            <p14:sldId id="285"/>
            <p14:sldId id="286"/>
            <p14:sldId id="303"/>
            <p14:sldId id="287"/>
            <p14:sldId id="289"/>
            <p14:sldId id="370"/>
            <p14:sldId id="290"/>
            <p14:sldId id="291"/>
            <p14:sldId id="292"/>
            <p14:sldId id="293"/>
            <p14:sldId id="294"/>
            <p14:sldId id="304"/>
            <p14:sldId id="257"/>
            <p14:sldId id="258"/>
            <p14:sldId id="260"/>
            <p14:sldId id="261"/>
            <p14:sldId id="262"/>
            <p14:sldId id="263"/>
            <p14:sldId id="264"/>
            <p14:sldId id="305"/>
            <p14:sldId id="306"/>
            <p14:sldId id="307"/>
            <p14:sldId id="308"/>
            <p14:sldId id="309"/>
            <p14:sldId id="310"/>
            <p14:sldId id="311"/>
            <p14:sldId id="312"/>
            <p14:sldId id="313"/>
            <p14:sldId id="314"/>
            <p14:sldId id="315"/>
            <p14:sldId id="316"/>
            <p14:sldId id="317"/>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60"/>
            <p14:sldId id="361"/>
            <p14:sldId id="362"/>
            <p14:sldId id="363"/>
            <p14:sldId id="364"/>
            <p14:sldId id="365"/>
            <p14:sldId id="366"/>
            <p14:sldId id="367"/>
            <p14:sldId id="368"/>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1" autoAdjust="0"/>
    <p:restoredTop sz="94773" autoAdjust="0"/>
  </p:normalViewPr>
  <p:slideViewPr>
    <p:cSldViewPr snapToGrid="0">
      <p:cViewPr varScale="1">
        <p:scale>
          <a:sx n="74" d="100"/>
          <a:sy n="74" d="100"/>
        </p:scale>
        <p:origin x="1867"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 /><Relationship Id="rId21" Type="http://schemas.openxmlformats.org/officeDocument/2006/relationships/slide" Target="slides/slide19.xml" /><Relationship Id="rId42" Type="http://schemas.openxmlformats.org/officeDocument/2006/relationships/slide" Target="slides/slide40.xml" /><Relationship Id="rId47" Type="http://schemas.openxmlformats.org/officeDocument/2006/relationships/slide" Target="slides/slide45.xml" /><Relationship Id="rId63" Type="http://schemas.openxmlformats.org/officeDocument/2006/relationships/slide" Target="slides/slide61.xml" /><Relationship Id="rId68" Type="http://schemas.openxmlformats.org/officeDocument/2006/relationships/slide" Target="slides/slide66.xml" /><Relationship Id="rId84" Type="http://schemas.openxmlformats.org/officeDocument/2006/relationships/slide" Target="slides/slide82.xml" /><Relationship Id="rId89" Type="http://schemas.openxmlformats.org/officeDocument/2006/relationships/slide" Target="slides/slide87.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07" Type="http://schemas.openxmlformats.org/officeDocument/2006/relationships/notesMaster" Target="notesMasters/notesMaster1.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slide" Target="slides/slide77.xml" /><Relationship Id="rId87" Type="http://schemas.openxmlformats.org/officeDocument/2006/relationships/slide" Target="slides/slide85.xml" /><Relationship Id="rId102" Type="http://schemas.openxmlformats.org/officeDocument/2006/relationships/slide" Target="slides/slide100.xml" /><Relationship Id="rId110" Type="http://schemas.openxmlformats.org/officeDocument/2006/relationships/theme" Target="theme/theme1.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slide" Target="slides/slide80.xml" /><Relationship Id="rId90" Type="http://schemas.openxmlformats.org/officeDocument/2006/relationships/slide" Target="slides/slide88.xml" /><Relationship Id="rId95" Type="http://schemas.openxmlformats.org/officeDocument/2006/relationships/slide" Target="slides/slide93.xml" /><Relationship Id="rId19" Type="http://schemas.openxmlformats.org/officeDocument/2006/relationships/slide" Target="slides/slide1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100" Type="http://schemas.openxmlformats.org/officeDocument/2006/relationships/slide" Target="slides/slide98.xml" /><Relationship Id="rId105" Type="http://schemas.openxmlformats.org/officeDocument/2006/relationships/slide" Target="slides/slide103.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slide" Target="slides/slide83.xml" /><Relationship Id="rId93" Type="http://schemas.openxmlformats.org/officeDocument/2006/relationships/slide" Target="slides/slide91.xml" /><Relationship Id="rId98" Type="http://schemas.openxmlformats.org/officeDocument/2006/relationships/slide" Target="slides/slide96.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103" Type="http://schemas.openxmlformats.org/officeDocument/2006/relationships/slide" Target="slides/slide101.xml" /><Relationship Id="rId108" Type="http://schemas.openxmlformats.org/officeDocument/2006/relationships/presProps" Target="presProps.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slide" Target="slides/slide81.xml" /><Relationship Id="rId88" Type="http://schemas.openxmlformats.org/officeDocument/2006/relationships/slide" Target="slides/slide86.xml" /><Relationship Id="rId91" Type="http://schemas.openxmlformats.org/officeDocument/2006/relationships/slide" Target="slides/slide89.xml" /><Relationship Id="rId96" Type="http://schemas.openxmlformats.org/officeDocument/2006/relationships/slide" Target="slides/slide94.xml" /><Relationship Id="rId11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6" Type="http://schemas.openxmlformats.org/officeDocument/2006/relationships/slide" Target="slides/slide104.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slide" Target="slides/slide79.xml" /><Relationship Id="rId86" Type="http://schemas.openxmlformats.org/officeDocument/2006/relationships/slide" Target="slides/slide84.xml" /><Relationship Id="rId94" Type="http://schemas.openxmlformats.org/officeDocument/2006/relationships/slide" Target="slides/slide92.xml" /><Relationship Id="rId99" Type="http://schemas.openxmlformats.org/officeDocument/2006/relationships/slide" Target="slides/slide97.xml" /><Relationship Id="rId101" Type="http://schemas.openxmlformats.org/officeDocument/2006/relationships/slide" Target="slides/slide99.xml" /><Relationship Id="rId4" Type="http://schemas.openxmlformats.org/officeDocument/2006/relationships/slide" Target="slides/slide2.xml" /><Relationship Id="rId9" Type="http://schemas.openxmlformats.org/officeDocument/2006/relationships/slide" Target="slides/slide7.xml" /><Relationship Id="rId13" Type="http://schemas.openxmlformats.org/officeDocument/2006/relationships/slide" Target="slides/slide11.xml" /><Relationship Id="rId18" Type="http://schemas.openxmlformats.org/officeDocument/2006/relationships/slide" Target="slides/slide16.xml" /><Relationship Id="rId39" Type="http://schemas.openxmlformats.org/officeDocument/2006/relationships/slide" Target="slides/slide37.xml" /><Relationship Id="rId109" Type="http://schemas.openxmlformats.org/officeDocument/2006/relationships/viewProps" Target="viewProps.xml" /><Relationship Id="rId34" Type="http://schemas.openxmlformats.org/officeDocument/2006/relationships/slide" Target="slides/slide32.xml" /><Relationship Id="rId50" Type="http://schemas.openxmlformats.org/officeDocument/2006/relationships/slide" Target="slides/slide48.xml" /><Relationship Id="rId55" Type="http://schemas.openxmlformats.org/officeDocument/2006/relationships/slide" Target="slides/slide53.xml" /><Relationship Id="rId76" Type="http://schemas.openxmlformats.org/officeDocument/2006/relationships/slide" Target="slides/slide74.xml" /><Relationship Id="rId97" Type="http://schemas.openxmlformats.org/officeDocument/2006/relationships/slide" Target="slides/slide95.xml" /><Relationship Id="rId104" Type="http://schemas.openxmlformats.org/officeDocument/2006/relationships/slide" Target="slides/slide102.xml" /><Relationship Id="rId7" Type="http://schemas.openxmlformats.org/officeDocument/2006/relationships/slide" Target="slides/slide5.xml" /><Relationship Id="rId71" Type="http://schemas.openxmlformats.org/officeDocument/2006/relationships/slide" Target="slides/slide69.xml" /><Relationship Id="rId92" Type="http://schemas.openxmlformats.org/officeDocument/2006/relationships/slide" Target="slides/slide90.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5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205828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pPr/>
              <a:t>10</a:t>
            </a:fld>
            <a:endParaRPr lang="en-US"/>
          </a:p>
        </p:txBody>
      </p:sp>
    </p:spTree>
    <p:extLst>
      <p:ext uri="{BB962C8B-B14F-4D97-AF65-F5344CB8AC3E}">
        <p14:creationId xmlns:p14="http://schemas.microsoft.com/office/powerpoint/2010/main" val="150369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407644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12968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36605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612273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26663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390348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2101173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6582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416574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423125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B52ADC-5BFA-4FBD-BEE2-16096B7F4166}" type="slidenum">
              <a:rPr lang="zh-CN" altLang="en-US" smtClean="0"/>
              <a:pPr/>
              <a:t>‹#›</a:t>
            </a:fld>
            <a:endParaRPr lang="zh-CN"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675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541354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B52ADC-5BFA-4FBD-BEE2-16096B7F4166}" type="slidenum">
              <a:rPr lang="zh-CN" altLang="en-US" smtClean="0"/>
              <a:pPr/>
              <a:t>‹#›</a:t>
            </a:fld>
            <a:endParaRPr lang="zh-CN"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0177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89732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2049711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24708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2025/2/28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0BC1078-46ED-40F9-8930-935BAD7C2B02}" type="datetimeFigureOut">
              <a:rPr lang="zh-CN" altLang="en-US" smtClean="0"/>
              <a:pPr/>
              <a:t>2025/2/28</a:t>
            </a:fld>
            <a:endParaRPr lang="zh-CN"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95177255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1.xml.rels><?xml version="1.0" encoding="UTF-8" standalone="yes"?>
<Relationships xmlns="http://schemas.openxmlformats.org/package/2006/relationships"><Relationship Id="rId2" Type="http://schemas.openxmlformats.org/officeDocument/2006/relationships/image" Target="../media/image65.png" /><Relationship Id="rId1" Type="http://schemas.openxmlformats.org/officeDocument/2006/relationships/slideLayout" Target="../slideLayouts/slideLayout13.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standalone="yes"?>
<Relationships xmlns="http://schemas.openxmlformats.org/package/2006/relationships"><Relationship Id="rId2" Type="http://schemas.openxmlformats.org/officeDocument/2006/relationships/image" Target="../media/image66.pn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1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5.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png" /><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29.jpeg" /><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3.xml" /></Relationships>
</file>

<file path=ppt/slides/_rels/slide52.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13.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13.xml" /><Relationship Id="rId4" Type="http://schemas.openxmlformats.org/officeDocument/2006/relationships/image" Target="../media/image37.png" /></Relationships>
</file>

<file path=ppt/slides/_rels/slide55.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13.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16.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image" Target="../media/image42.png" /><Relationship Id="rId1" Type="http://schemas.openxmlformats.org/officeDocument/2006/relationships/slideLayout" Target="../slideLayouts/slideLayout13.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slideLayout" Target="../slideLayouts/slideLayout13.xml" /></Relationships>
</file>

<file path=ppt/slides/_rels/slide64.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jpeg" /><Relationship Id="rId1" Type="http://schemas.openxmlformats.org/officeDocument/2006/relationships/slideLayout" Target="../slideLayouts/slideLayout13.xml" /></Relationships>
</file>

<file path=ppt/slides/_rels/slide65.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13.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13.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image" Target="../media/image50.jpeg" /><Relationship Id="rId1" Type="http://schemas.openxmlformats.org/officeDocument/2006/relationships/slideLayout" Target="../slideLayouts/slideLayout13.xml" /></Relationships>
</file>

<file path=ppt/slides/_rels/slide75.xml.rels><?xml version="1.0" encoding="UTF-8" standalone="yes"?>
<Relationships xmlns="http://schemas.openxmlformats.org/package/2006/relationships"><Relationship Id="rId2" Type="http://schemas.openxmlformats.org/officeDocument/2006/relationships/image" Target="../media/image52.png" /><Relationship Id="rId1" Type="http://schemas.openxmlformats.org/officeDocument/2006/relationships/slideLayout" Target="../slideLayouts/slideLayout13.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standalone="yes"?>
<Relationships xmlns="http://schemas.openxmlformats.org/package/2006/relationships"><Relationship Id="rId3" Type="http://schemas.openxmlformats.org/officeDocument/2006/relationships/image" Target="../media/image54.png" /><Relationship Id="rId2" Type="http://schemas.openxmlformats.org/officeDocument/2006/relationships/image" Target="../media/image53.png" /><Relationship Id="rId1" Type="http://schemas.openxmlformats.org/officeDocument/2006/relationships/slideLayout" Target="../slideLayouts/slideLayout13.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13.xml" /></Relationships>
</file>

<file path=ppt/slides/_rels/slide82.xml.rels><?xml version="1.0" encoding="UTF-8" standalone="yes"?>
<Relationships xmlns="http://schemas.openxmlformats.org/package/2006/relationships"><Relationship Id="rId2" Type="http://schemas.openxmlformats.org/officeDocument/2006/relationships/image" Target="../media/image56.png" /><Relationship Id="rId1" Type="http://schemas.openxmlformats.org/officeDocument/2006/relationships/slideLayout" Target="../slideLayouts/slideLayout13.xml" /></Relationships>
</file>

<file path=ppt/slides/_rels/slide83.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13.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standalone="yes"?>
<Relationships xmlns="http://schemas.openxmlformats.org/package/2006/relationships"><Relationship Id="rId3" Type="http://schemas.openxmlformats.org/officeDocument/2006/relationships/image" Target="../media/image59.jpeg" /><Relationship Id="rId2" Type="http://schemas.openxmlformats.org/officeDocument/2006/relationships/image" Target="../media/image58.jpeg" /><Relationship Id="rId1" Type="http://schemas.openxmlformats.org/officeDocument/2006/relationships/slideLayout" Target="../slideLayouts/slideLayout13.xml" /></Relationships>
</file>

<file path=ppt/slides/_rels/slide87.xml.rels><?xml version="1.0" encoding="UTF-8" standalone="yes"?>
<Relationships xmlns="http://schemas.openxmlformats.org/package/2006/relationships"><Relationship Id="rId3" Type="http://schemas.openxmlformats.org/officeDocument/2006/relationships/image" Target="../media/image61.jpeg" /><Relationship Id="rId2" Type="http://schemas.openxmlformats.org/officeDocument/2006/relationships/image" Target="../media/image60.jpeg" /><Relationship Id="rId1" Type="http://schemas.openxmlformats.org/officeDocument/2006/relationships/slideLayout" Target="../slideLayouts/slideLayout13.xml" /><Relationship Id="rId4" Type="http://schemas.openxmlformats.org/officeDocument/2006/relationships/image" Target="../media/image62.jpeg"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standalone="yes"?>
<Relationships xmlns="http://schemas.openxmlformats.org/package/2006/relationships"><Relationship Id="rId2" Type="http://schemas.openxmlformats.org/officeDocument/2006/relationships/image" Target="../media/image63.pn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standalone="yes"?>
<Relationships xmlns="http://schemas.openxmlformats.org/package/2006/relationships"><Relationship Id="rId2" Type="http://schemas.openxmlformats.org/officeDocument/2006/relationships/image" Target="../media/image64.png" /><Relationship Id="rId1" Type="http://schemas.openxmlformats.org/officeDocument/2006/relationships/slideLayout" Target="../slideLayouts/slideLayout13.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48599" name="Title 1"/>
          <p:cNvSpPr>
            <a:spLocks noGrp="1"/>
          </p:cNvSpPr>
          <p:nvPr>
            <p:ph type="ctrTitle"/>
          </p:nvPr>
        </p:nvSpPr>
        <p:spPr>
          <a:xfrm>
            <a:off x="0" y="1122362"/>
            <a:ext cx="8569234" cy="3750083"/>
          </a:xfrm>
        </p:spPr>
        <p:txBody>
          <a:bodyPr>
            <a:normAutofit/>
          </a:bodyPr>
          <a:lstStyle/>
          <a:p>
            <a:pPr algn="ctr"/>
            <a:r>
              <a:rPr lang="en-US" altLang="zh-CN" sz="8000" b="1" dirty="0">
                <a:solidFill>
                  <a:srgbClr val="C00000"/>
                </a:solidFill>
              </a:rPr>
              <a:t>Anus and anal    canal</a:t>
            </a:r>
          </a:p>
        </p:txBody>
      </p:sp>
      <p:sp>
        <p:nvSpPr>
          <p:cNvPr id="1048600" name="Subtitle 2"/>
          <p:cNvSpPr>
            <a:spLocks noGrp="1"/>
          </p:cNvSpPr>
          <p:nvPr>
            <p:ph type="subTitle" idx="1"/>
          </p:nvPr>
        </p:nvSpPr>
        <p:spPr/>
        <p:txBody>
          <a:bodyPr/>
          <a:lstStyle/>
          <a:p>
            <a:r>
              <a:rPr lang="en-US" altLang="zh-CN" dirty="0"/>
              <a:t>Dr Hasanain </a:t>
            </a:r>
            <a:r>
              <a:rPr lang="en-US" altLang="zh-CN" dirty="0" err="1"/>
              <a:t>Abdulameer</a:t>
            </a:r>
            <a:r>
              <a:rPr lang="en-US" altLang="zh-CN" dirty="0"/>
              <a:t> Jasim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a:xfrm>
            <a:off x="457200" y="704088"/>
            <a:ext cx="8229600" cy="680575"/>
          </a:xfrm>
        </p:spPr>
        <p:txBody>
          <a:bodyPr>
            <a:normAutofit/>
          </a:bodyPr>
          <a:lstStyle/>
          <a:p>
            <a:r>
              <a:rPr lang="en-US" altLang="en-GB" dirty="0"/>
              <a:t>              Blood supply </a:t>
            </a:r>
            <a:endParaRPr lang="en-GB" dirty="0"/>
          </a:p>
        </p:txBody>
      </p:sp>
      <p:sp>
        <p:nvSpPr>
          <p:cNvPr id="1048587" name="Content Placeholder 1048586"/>
          <p:cNvSpPr>
            <a:spLocks noGrp="1"/>
          </p:cNvSpPr>
          <p:nvPr>
            <p:ph idx="1"/>
          </p:nvPr>
        </p:nvSpPr>
        <p:spPr>
          <a:xfrm>
            <a:off x="156754" y="1384663"/>
            <a:ext cx="8739052" cy="2917173"/>
          </a:xfrm>
        </p:spPr>
        <p:txBody>
          <a:bodyPr>
            <a:normAutofit fontScale="94821"/>
          </a:bodyPr>
          <a:lstStyle/>
          <a:p>
            <a:pPr algn="l" rtl="0"/>
            <a:r>
              <a:rPr lang="en-GB" dirty="0"/>
              <a:t>superior rectal artery into right and left branches and with subsequent division of the former into anterior and posterior divisions </a:t>
            </a:r>
            <a:r>
              <a:rPr lang="en-US" altLang="en-GB" dirty="0"/>
              <a:t>.</a:t>
            </a:r>
            <a:endParaRPr lang="en-GB" dirty="0"/>
          </a:p>
          <a:p>
            <a:pPr algn="l" rtl="0"/>
            <a:r>
              <a:rPr lang="en-GB" dirty="0"/>
              <a:t>The anal veins are distributed in a similar fashion to the arterial supply.</a:t>
            </a:r>
          </a:p>
          <a:p>
            <a:pPr algn="l" rtl="0"/>
            <a:r>
              <a:rPr lang="en-GB" dirty="0"/>
              <a:t> The upper half of the anal canal is drained by the superior rectal veins, tributaries of the inferior mesenteric vein  and the middle rectal veins, which drain into the internal iliac veins. The inferior  rectal veins drain  the lower half of  the  anal canal and  the subcutaneous </a:t>
            </a:r>
            <a:r>
              <a:rPr lang="en-GB" dirty="0" err="1"/>
              <a:t>perianal</a:t>
            </a:r>
            <a:r>
              <a:rPr lang="en-GB" dirty="0"/>
              <a:t> plexus of veins: they eventually join the internal iliac vein on each side.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Colostomy</a:t>
            </a:r>
            <a:endParaRPr lang="en-US" dirty="0"/>
          </a:p>
        </p:txBody>
      </p:sp>
      <p:sp>
        <p:nvSpPr>
          <p:cNvPr id="3" name="Content Placeholder 2"/>
          <p:cNvSpPr>
            <a:spLocks noGrp="1"/>
          </p:cNvSpPr>
          <p:nvPr>
            <p:ph idx="1"/>
          </p:nvPr>
        </p:nvSpPr>
        <p:spPr/>
        <p:txBody>
          <a:bodyPr/>
          <a:lstStyle/>
          <a:p>
            <a:r>
              <a:rPr lang="en-US" dirty="0"/>
              <a:t>Colostomy must be undertaken when a stricture is causing intestinal obstruction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Rectal excision and </a:t>
            </a:r>
            <a:r>
              <a:rPr lang="en-US" sz="3100" i="1" dirty="0" err="1"/>
              <a:t>coloanal</a:t>
            </a:r>
            <a:r>
              <a:rPr lang="en-US" sz="3100" i="1" dirty="0"/>
              <a:t> </a:t>
            </a:r>
            <a:r>
              <a:rPr lang="en-US" sz="3100" i="1" dirty="0" err="1"/>
              <a:t>anastomosis</a:t>
            </a:r>
            <a:br>
              <a:rPr lang="en-US" dirty="0"/>
            </a:b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a:t>When the strictures are at or just above the </a:t>
            </a:r>
            <a:r>
              <a:rPr lang="en-US" dirty="0" err="1"/>
              <a:t>anorectal</a:t>
            </a:r>
            <a:r>
              <a:rPr lang="en-US" dirty="0"/>
              <a:t> junction and are associated with a normal anal canal,</a:t>
            </a:r>
          </a:p>
        </p:txBody>
      </p:sp>
      <p:pic>
        <p:nvPicPr>
          <p:cNvPr id="1026" name="Picture 2" descr="C:\Users\hp\Desktop\screenshot_Wed_Dec_23_09.11.30.png"/>
          <p:cNvPicPr>
            <a:picLocks noChangeAspect="1" noChangeArrowheads="1"/>
          </p:cNvPicPr>
          <p:nvPr/>
        </p:nvPicPr>
        <p:blipFill>
          <a:blip r:embed="rId2"/>
          <a:srcRect/>
          <a:stretch>
            <a:fillRect/>
          </a:stretch>
        </p:blipFill>
        <p:spPr bwMode="auto">
          <a:xfrm>
            <a:off x="3200400" y="3200400"/>
            <a:ext cx="5638800" cy="34290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MALIGNANT TUMOURS</a:t>
            </a:r>
            <a:endParaRPr lang="en-US" dirty="0">
              <a:solidFill>
                <a:srgbClr val="C00000"/>
              </a:solidFill>
            </a:endParaRPr>
          </a:p>
        </p:txBody>
      </p:sp>
      <p:sp>
        <p:nvSpPr>
          <p:cNvPr id="3" name="Content Placeholder 2"/>
          <p:cNvSpPr>
            <a:spLocks noGrp="1"/>
          </p:cNvSpPr>
          <p:nvPr>
            <p:ph idx="1"/>
          </p:nvPr>
        </p:nvSpPr>
        <p:spPr>
          <a:xfrm>
            <a:off x="304800" y="1554162"/>
            <a:ext cx="8686800" cy="5303838"/>
          </a:xfrm>
        </p:spPr>
        <p:txBody>
          <a:bodyPr>
            <a:normAutofit/>
          </a:bodyPr>
          <a:lstStyle/>
          <a:p>
            <a:r>
              <a:rPr lang="en-US" dirty="0"/>
              <a:t>Anal malignancy is rare and accounts for less than 2 per cent of all large bowel cancers.</a:t>
            </a:r>
          </a:p>
          <a:p>
            <a:r>
              <a:rPr lang="en-US" dirty="0"/>
              <a:t>incidence rate is 0.65 per 100 000.</a:t>
            </a:r>
          </a:p>
          <a:p>
            <a:r>
              <a:rPr lang="en-US" dirty="0"/>
              <a:t>Those arising below the dentate line are usually </a:t>
            </a:r>
            <a:r>
              <a:rPr lang="en-US" dirty="0" err="1"/>
              <a:t>squamous</a:t>
            </a:r>
            <a:r>
              <a:rPr lang="en-US" dirty="0"/>
              <a:t>,</a:t>
            </a:r>
          </a:p>
          <a:p>
            <a:r>
              <a:rPr lang="en-US" dirty="0"/>
              <a:t>whereas those above are variously termed </a:t>
            </a:r>
            <a:r>
              <a:rPr lang="en-US" dirty="0" err="1"/>
              <a:t>basaloid,cloacogenic</a:t>
            </a:r>
            <a:r>
              <a:rPr lang="en-US" dirty="0"/>
              <a:t> or transitional. Collectively, they are known as </a:t>
            </a:r>
            <a:r>
              <a:rPr lang="en-US" dirty="0" err="1"/>
              <a:t>epidermoid</a:t>
            </a:r>
            <a:r>
              <a:rPr lang="en-US" dirty="0"/>
              <a:t> carcinomas,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mass, </a:t>
            </a:r>
            <a:r>
              <a:rPr lang="en-US" dirty="0" err="1"/>
              <a:t>pruritus</a:t>
            </a:r>
            <a:r>
              <a:rPr lang="en-US" dirty="0"/>
              <a:t> or discharge is less common</a:t>
            </a:r>
          </a:p>
          <a:p>
            <a:r>
              <a:rPr lang="en-US" dirty="0"/>
              <a:t>Advanced </a:t>
            </a:r>
            <a:r>
              <a:rPr lang="en-US" dirty="0" err="1"/>
              <a:t>tumours</a:t>
            </a:r>
            <a:r>
              <a:rPr lang="en-US" dirty="0"/>
              <a:t> may cause </a:t>
            </a:r>
            <a:r>
              <a:rPr lang="en-US" dirty="0" err="1"/>
              <a:t>faecal</a:t>
            </a:r>
            <a:r>
              <a:rPr lang="en-US" dirty="0"/>
              <a:t> incontinence by invasion of the sphincters</a:t>
            </a:r>
          </a:p>
          <a:p>
            <a:r>
              <a:rPr lang="en-US" dirty="0"/>
              <a:t>in women, anterior extension may result in </a:t>
            </a:r>
            <a:r>
              <a:rPr lang="en-US" dirty="0" err="1"/>
              <a:t>anovaginal</a:t>
            </a:r>
            <a:r>
              <a:rPr lang="en-US" dirty="0"/>
              <a:t> </a:t>
            </a:r>
            <a:r>
              <a:rPr lang="en-US" dirty="0" err="1"/>
              <a:t>fistulation</a:t>
            </a:r>
            <a:r>
              <a:rPr lang="en-US" dirty="0"/>
              <a:t>.</a:t>
            </a:r>
          </a:p>
          <a:p>
            <a:r>
              <a:rPr lang="en-US" dirty="0"/>
              <a:t>primary treatment is by </a:t>
            </a:r>
            <a:r>
              <a:rPr lang="en-US" dirty="0" err="1"/>
              <a:t>chemoradiotherapy</a:t>
            </a:r>
            <a:endParaRPr lang="en-US" dirty="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screenshot_Wed_Dec_23_09.22.00.png"/>
          <p:cNvPicPr>
            <a:picLocks noGrp="1" noChangeAspect="1" noChangeArrowheads="1"/>
          </p:cNvPicPr>
          <p:nvPr>
            <p:ph idx="1"/>
          </p:nvPr>
        </p:nvPicPr>
        <p:blipFill>
          <a:blip r:embed="rId2"/>
          <a:srcRect/>
          <a:stretch>
            <a:fillRect/>
          </a:stretch>
        </p:blipFill>
        <p:spPr bwMode="auto">
          <a:xfrm>
            <a:off x="1066800" y="1219200"/>
            <a:ext cx="7086600" cy="541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p:txBody>
          <a:bodyPr/>
          <a:lstStyle/>
          <a:p>
            <a:endParaRPr lang="en-GB"/>
          </a:p>
        </p:txBody>
      </p:sp>
      <p:sp>
        <p:nvSpPr>
          <p:cNvPr id="1048663" name="Content Placeholder 1048662"/>
          <p:cNvSpPr>
            <a:spLocks noGrp="1"/>
          </p:cNvSpPr>
          <p:nvPr>
            <p:ph idx="1"/>
          </p:nvPr>
        </p:nvSpPr>
        <p:spPr>
          <a:xfrm>
            <a:off x="520995" y="1382233"/>
            <a:ext cx="8013405" cy="5114260"/>
          </a:xfrm>
        </p:spPr>
        <p:txBody>
          <a:bodyPr>
            <a:noAutofit/>
          </a:bodyPr>
          <a:lstStyle/>
          <a:p>
            <a:pPr algn="l" rtl="0"/>
            <a:r>
              <a:rPr lang="en-US" sz="2800" dirty="0"/>
              <a:t>Lymph from the upper half of the anal canal flows upwards to drain into the post-rectal lymph nodes and from there goes to the para-aortic nodes via the inferior mesenteric chain.</a:t>
            </a:r>
          </a:p>
          <a:p>
            <a:pPr algn="l" rtl="0"/>
            <a:r>
              <a:rPr lang="en-US" sz="2800" dirty="0"/>
              <a:t> Lymph from the lower half of the anal canal drains on each side first into the superficial and then into the deep inguinal group of lymph glands.</a:t>
            </a:r>
            <a:endParaRPr lang="en-GB"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58"/>
          <p:cNvSpPr>
            <a:spLocks noGrp="1"/>
          </p:cNvSpPr>
          <p:nvPr>
            <p:ph type="title"/>
          </p:nvPr>
        </p:nvSpPr>
        <p:spPr/>
        <p:txBody>
          <a:bodyPr/>
          <a:lstStyle/>
          <a:p>
            <a:endParaRPr lang="en-GB"/>
          </a:p>
        </p:txBody>
      </p:sp>
      <p:sp>
        <p:nvSpPr>
          <p:cNvPr id="1048660" name="Content Placeholder 1048659"/>
          <p:cNvSpPr>
            <a:spLocks noGrp="1"/>
          </p:cNvSpPr>
          <p:nvPr>
            <p:ph idx="1"/>
          </p:nvPr>
        </p:nvSpPr>
        <p:spPr/>
        <p:txBody>
          <a:bodyPr/>
          <a:lstStyle/>
          <a:p>
            <a:endParaRPr lang="en-GB"/>
          </a:p>
        </p:txBody>
      </p:sp>
      <p:pic>
        <p:nvPicPr>
          <p:cNvPr id="2097155" name="Picture 2097154"/>
          <p:cNvPicPr>
            <a:picLocks/>
          </p:cNvPicPr>
          <p:nvPr/>
        </p:nvPicPr>
        <p:blipFill>
          <a:blip r:embed="rId2"/>
          <a:stretch>
            <a:fillRect/>
          </a:stretch>
        </p:blipFill>
        <p:spPr>
          <a:xfrm>
            <a:off x="778748" y="17609"/>
            <a:ext cx="7674910" cy="6314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C00000"/>
                </a:solidFill>
              </a:rPr>
              <a:t>investigations</a:t>
            </a:r>
            <a:endParaRPr lang="en-US" dirty="0">
              <a:solidFill>
                <a:srgbClr val="C00000"/>
              </a:solidFill>
            </a:endParaRPr>
          </a:p>
        </p:txBody>
      </p:sp>
      <p:sp>
        <p:nvSpPr>
          <p:cNvPr id="3" name="Content Placeholder 2"/>
          <p:cNvSpPr>
            <a:spLocks noGrp="1"/>
          </p:cNvSpPr>
          <p:nvPr>
            <p:ph idx="1"/>
          </p:nvPr>
        </p:nvSpPr>
        <p:spPr>
          <a:xfrm>
            <a:off x="776177" y="1905000"/>
            <a:ext cx="7758223" cy="4006222"/>
          </a:xfrm>
        </p:spPr>
        <p:txBody>
          <a:bodyPr>
            <a:noAutofit/>
          </a:bodyPr>
          <a:lstStyle/>
          <a:p>
            <a:pPr algn="l" rtl="0">
              <a:buNone/>
            </a:pPr>
            <a:r>
              <a:rPr lang="en-US" sz="3200" b="1" dirty="0" err="1">
                <a:solidFill>
                  <a:srgbClr val="0070C0"/>
                </a:solidFill>
              </a:rPr>
              <a:t>Proctoscopy</a:t>
            </a:r>
            <a:endParaRPr lang="en-US" sz="3200" b="1" dirty="0">
              <a:solidFill>
                <a:srgbClr val="0070C0"/>
              </a:solidFill>
            </a:endParaRPr>
          </a:p>
          <a:p>
            <a:pPr algn="l" rtl="0"/>
            <a:r>
              <a:rPr lang="en-US" sz="3200" dirty="0"/>
              <a:t>allows a detailed inspection of the distal</a:t>
            </a:r>
          </a:p>
          <a:p>
            <a:pPr algn="l" rtl="0">
              <a:buNone/>
            </a:pPr>
            <a:r>
              <a:rPr lang="en-US" sz="3200" dirty="0"/>
              <a:t>rectum and anal canal. Minor procedures can also be carried out through this instrument, e.g. treatment of </a:t>
            </a:r>
            <a:r>
              <a:rPr lang="en-US" sz="3200" dirty="0" err="1"/>
              <a:t>haemorrhoids</a:t>
            </a:r>
            <a:r>
              <a:rPr lang="en-US" sz="3200" dirty="0"/>
              <a:t> by injection or banding</a:t>
            </a:r>
            <a:endParaRPr lang="en-US" sz="32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screenshot_Thu_Dec_17_20.19.49.pn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screenshot_Thu_Dec_17_20.23.31.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l" rtl="0"/>
            <a:r>
              <a:rPr lang="en-US" sz="3600" b="1" dirty="0" err="1">
                <a:solidFill>
                  <a:schemeClr val="accent1"/>
                </a:solidFill>
              </a:rPr>
              <a:t>Sigmoidoscopy</a:t>
            </a:r>
            <a:endParaRPr lang="en-US" sz="3600" b="1" dirty="0">
              <a:solidFill>
                <a:schemeClr val="accent1"/>
              </a:solidFill>
            </a:endParaRPr>
          </a:p>
          <a:p>
            <a:pPr algn="l" rtl="0"/>
            <a:r>
              <a:rPr lang="en-US" sz="3600" dirty="0"/>
              <a:t>Although </a:t>
            </a:r>
            <a:r>
              <a:rPr lang="en-US" sz="3600" dirty="0" err="1"/>
              <a:t>sigmoidoscopy</a:t>
            </a:r>
            <a:r>
              <a:rPr lang="en-US" sz="3600" dirty="0"/>
              <a:t> is strictly an examination of the rectum, it should always be carried out even when an anal lesion has been confirmed.</a:t>
            </a:r>
            <a:endParaRPr lang="en-US" sz="36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   SPECIAL INVESTIGATIONS       </a:t>
            </a:r>
            <a:endParaRPr lang="en-US" dirty="0">
              <a:solidFill>
                <a:srgbClr val="C00000"/>
              </a:solidFill>
            </a:endParaRPr>
          </a:p>
        </p:txBody>
      </p:sp>
      <p:sp>
        <p:nvSpPr>
          <p:cNvPr id="3" name="Content Placeholder 2"/>
          <p:cNvSpPr>
            <a:spLocks noGrp="1"/>
          </p:cNvSpPr>
          <p:nvPr>
            <p:ph idx="1"/>
          </p:nvPr>
        </p:nvSpPr>
        <p:spPr>
          <a:xfrm>
            <a:off x="701749" y="1509823"/>
            <a:ext cx="8080744" cy="4401399"/>
          </a:xfrm>
        </p:spPr>
        <p:txBody>
          <a:bodyPr>
            <a:noAutofit/>
          </a:bodyPr>
          <a:lstStyle/>
          <a:p>
            <a:pPr algn="l" rtl="0"/>
            <a:r>
              <a:rPr lang="en-US" sz="2800" dirty="0"/>
              <a:t>Anal continence and </a:t>
            </a:r>
            <a:r>
              <a:rPr lang="en-US" sz="2800" dirty="0" err="1"/>
              <a:t>defaecation</a:t>
            </a:r>
            <a:r>
              <a:rPr lang="en-US" sz="2800" dirty="0"/>
              <a:t> are highly complex processes that necessitate the structural and functional integrity of the cerebral, autonomic and enteric nervous systems, the gastrointestinal tract (especially the rectum) and the pelvic floor and anal sphincter complex, any of which may be compromised and lead to disturbances of function of varying severity</a:t>
            </a:r>
            <a:r>
              <a:rPr lang="en-US" sz="32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1359" y="1190847"/>
            <a:ext cx="7503042" cy="4720375"/>
          </a:xfrm>
        </p:spPr>
        <p:txBody>
          <a:bodyPr>
            <a:noAutofit/>
          </a:bodyPr>
          <a:lstStyle/>
          <a:p>
            <a:pPr algn="l" rtl="0"/>
            <a:r>
              <a:rPr lang="en-US" sz="3200" dirty="0"/>
              <a:t>The structural integrity of the sphincters can be </a:t>
            </a:r>
            <a:r>
              <a:rPr lang="en-US" sz="3200" dirty="0" err="1"/>
              <a:t>visualised</a:t>
            </a:r>
            <a:r>
              <a:rPr lang="en-US" sz="3200" dirty="0"/>
              <a:t> with </a:t>
            </a:r>
            <a:r>
              <a:rPr lang="en-US" sz="3200" dirty="0" err="1"/>
              <a:t>endoluminal</a:t>
            </a:r>
            <a:r>
              <a:rPr lang="en-US" sz="3200" dirty="0"/>
              <a:t> ultrasound</a:t>
            </a:r>
          </a:p>
          <a:p>
            <a:pPr algn="l" rtl="0"/>
            <a:r>
              <a:rPr lang="en-US" sz="3200" dirty="0"/>
              <a:t>neuromuscular function can be measured by assessment of conduction velocity along the pudendal nerve on each side, or, more painfully, by needle Electromyogram (EMG)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p:txBody>
          <a:bodyPr>
            <a:normAutofit/>
          </a:bodyPr>
          <a:lstStyle/>
          <a:p>
            <a:r>
              <a:rPr lang="en-US" altLang="en-GB" sz="5400" dirty="0">
                <a:solidFill>
                  <a:schemeClr val="tx2"/>
                </a:solidFill>
              </a:rPr>
              <a:t> </a:t>
            </a:r>
            <a:r>
              <a:rPr lang="en-GB" sz="4800" dirty="0">
                <a:solidFill>
                  <a:schemeClr val="tx2"/>
                </a:solidFill>
              </a:rPr>
              <a:t>Surgical anatomy</a:t>
            </a:r>
            <a:endParaRPr lang="en-GB" sz="5400" dirty="0">
              <a:solidFill>
                <a:schemeClr val="tx2"/>
              </a:solidFill>
            </a:endParaRPr>
          </a:p>
        </p:txBody>
      </p:sp>
      <p:sp>
        <p:nvSpPr>
          <p:cNvPr id="1048661" name="Rectangle 1048660"/>
          <p:cNvSpPr>
            <a:spLocks noGrp="1"/>
          </p:cNvSpPr>
          <p:nvPr/>
        </p:nvSpPr>
        <p:spPr>
          <a:xfrm>
            <a:off x="288833" y="165656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anal canal commences at the level where the rectum passes through the pelvic diaphragm and ends at the anal verge</a:t>
            </a:r>
            <a:r>
              <a:rPr lang="en-US" altLang="en-GB" dirty="0"/>
              <a:t>.</a:t>
            </a:r>
            <a:endParaRPr lang="en-GB" dirty="0"/>
          </a:p>
          <a:p>
            <a:r>
              <a:rPr lang="en-US" altLang="en-GB" dirty="0"/>
              <a:t>The </a:t>
            </a:r>
            <a:r>
              <a:rPr lang="en-US" altLang="en-GB" dirty="0" err="1"/>
              <a:t>anorectal</a:t>
            </a:r>
            <a:r>
              <a:rPr lang="en-US" altLang="en-GB" dirty="0"/>
              <a:t>  ring  marks  the junction between the rectum and the anal canal.</a:t>
            </a:r>
            <a:endParaRPr lang="en-GB" dirty="0"/>
          </a:p>
          <a:p>
            <a:endParaRPr lang="en-GB" dirty="0"/>
          </a:p>
        </p:txBody>
      </p:sp>
      <p:pic>
        <p:nvPicPr>
          <p:cNvPr id="2097154" name="Picture 2097153"/>
          <p:cNvPicPr>
            <a:picLocks/>
          </p:cNvPicPr>
          <p:nvPr/>
        </p:nvPicPr>
        <p:blipFill>
          <a:blip r:embed="rId2"/>
          <a:stretch>
            <a:fillRect/>
          </a:stretch>
        </p:blipFill>
        <p:spPr>
          <a:xfrm>
            <a:off x="3923414" y="4146698"/>
            <a:ext cx="5220586" cy="27113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IQ" dirty="0"/>
          </a:p>
        </p:txBody>
      </p:sp>
      <p:sp>
        <p:nvSpPr>
          <p:cNvPr id="4" name="Text Placeholder 3"/>
          <p:cNvSpPr>
            <a:spLocks noGrp="1"/>
          </p:cNvSpPr>
          <p:nvPr>
            <p:ph type="body" idx="1"/>
          </p:nvPr>
        </p:nvSpPr>
        <p:spPr>
          <a:xfrm>
            <a:off x="140335" y="229108"/>
            <a:ext cx="4504689" cy="2092960"/>
          </a:xfrm>
        </p:spPr>
        <p:txBody>
          <a:bodyPr/>
          <a:lstStyle/>
          <a:p>
            <a:r>
              <a:rPr lang="en-US" sz="1800" dirty="0" err="1"/>
              <a:t>Endoanal</a:t>
            </a:r>
            <a:r>
              <a:rPr lang="en-US" sz="1800" dirty="0"/>
              <a:t> ultrasonography. (a) External anal sphincter (EAS) defect caused by obstetric injury. (b) Internal anal sphincter (IAS) defect post-</a:t>
            </a:r>
            <a:r>
              <a:rPr lang="en-US" sz="1800" dirty="0" err="1"/>
              <a:t>sphincterotomy</a:t>
            </a:r>
            <a:r>
              <a:rPr lang="en-US" sz="2800" dirty="0"/>
              <a:t>.</a:t>
            </a:r>
            <a:endParaRPr lang="ar-IQ" sz="2800" dirty="0"/>
          </a:p>
        </p:txBody>
      </p:sp>
      <p:pic>
        <p:nvPicPr>
          <p:cNvPr id="3074" name="Picture 2" descr="C:\Users\hp\Desktop\screenshot_Thu_Dec_17_20.39.49.png"/>
          <p:cNvPicPr>
            <a:picLocks noGrp="1" noChangeAspect="1" noChangeArrowheads="1"/>
          </p:cNvPicPr>
          <p:nvPr>
            <p:ph sz="half" idx="2"/>
          </p:nvPr>
        </p:nvPicPr>
        <p:blipFill>
          <a:blip r:embed="rId2"/>
          <a:stretch>
            <a:fillRect/>
          </a:stretch>
        </p:blipFill>
        <p:spPr bwMode="auto">
          <a:xfrm>
            <a:off x="0" y="2514600"/>
            <a:ext cx="4328160" cy="5105400"/>
          </a:xfrm>
          <a:prstGeom prst="rect">
            <a:avLst/>
          </a:prstGeom>
          <a:noFill/>
        </p:spPr>
      </p:pic>
      <p:sp>
        <p:nvSpPr>
          <p:cNvPr id="5" name="Text Placeholder 4"/>
          <p:cNvSpPr>
            <a:spLocks noGrp="1"/>
          </p:cNvSpPr>
          <p:nvPr>
            <p:ph type="body" sz="quarter" idx="3"/>
          </p:nvPr>
        </p:nvSpPr>
        <p:spPr>
          <a:xfrm>
            <a:off x="4645025" y="704089"/>
            <a:ext cx="4358640" cy="1142999"/>
          </a:xfrm>
        </p:spPr>
        <p:txBody>
          <a:bodyPr>
            <a:normAutofit fontScale="70000" lnSpcReduction="20000"/>
          </a:bodyPr>
          <a:lstStyle/>
          <a:p>
            <a:r>
              <a:rPr lang="en-US" dirty="0"/>
              <a:t>A typical, normal </a:t>
            </a:r>
            <a:r>
              <a:rPr lang="en-US" dirty="0" err="1"/>
              <a:t>electromyographic</a:t>
            </a:r>
            <a:r>
              <a:rPr lang="en-US" dirty="0"/>
              <a:t> study of the external</a:t>
            </a:r>
          </a:p>
          <a:p>
            <a:r>
              <a:rPr lang="en-US" dirty="0"/>
              <a:t>sphincter during various activities</a:t>
            </a:r>
            <a:endParaRPr lang="ar-IQ" dirty="0"/>
          </a:p>
        </p:txBody>
      </p:sp>
      <p:sp>
        <p:nvSpPr>
          <p:cNvPr id="6" name="Content Placeholder 5"/>
          <p:cNvSpPr>
            <a:spLocks noGrp="1"/>
          </p:cNvSpPr>
          <p:nvPr>
            <p:ph sz="quarter" idx="4"/>
          </p:nvPr>
        </p:nvSpPr>
        <p:spPr/>
        <p:txBody>
          <a:bodyPr/>
          <a:lstStyle/>
          <a:p>
            <a:endParaRPr lang="ar-IQ"/>
          </a:p>
        </p:txBody>
      </p:sp>
      <p:pic>
        <p:nvPicPr>
          <p:cNvPr id="3075" name="Picture 3" descr="C:\Users\hp\Desktop\screenshot_Thu_Dec_17_20.40.57.png"/>
          <p:cNvPicPr>
            <a:picLocks noChangeAspect="1" noChangeArrowheads="1"/>
          </p:cNvPicPr>
          <p:nvPr/>
        </p:nvPicPr>
        <p:blipFill>
          <a:blip r:embed="rId3"/>
          <a:srcRect/>
          <a:stretch>
            <a:fillRect/>
          </a:stretch>
        </p:blipFill>
        <p:spPr bwMode="auto">
          <a:xfrm>
            <a:off x="4781005" y="2527268"/>
            <a:ext cx="4222660" cy="49098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975360"/>
            <a:ext cx="9144000" cy="5628639"/>
          </a:xfrm>
        </p:spPr>
        <p:txBody>
          <a:bodyPr>
            <a:normAutofit/>
          </a:bodyPr>
          <a:lstStyle/>
          <a:p>
            <a:r>
              <a:rPr lang="en-US" sz="3600" dirty="0"/>
              <a:t>The dynamics of </a:t>
            </a:r>
            <a:r>
              <a:rPr lang="en-US" sz="3600" dirty="0" err="1"/>
              <a:t>defaecation</a:t>
            </a:r>
            <a:r>
              <a:rPr lang="en-US" sz="3600" dirty="0"/>
              <a:t> can also be assessed </a:t>
            </a:r>
            <a:r>
              <a:rPr lang="en-US" sz="3600" dirty="0" err="1"/>
              <a:t>radiologically</a:t>
            </a:r>
            <a:r>
              <a:rPr lang="en-US" sz="3600" dirty="0"/>
              <a:t> by evacuation </a:t>
            </a:r>
            <a:r>
              <a:rPr lang="en-US" sz="3600" dirty="0" err="1"/>
              <a:t>proctography</a:t>
            </a:r>
            <a:r>
              <a:rPr lang="en-US" sz="3600" dirty="0"/>
              <a:t>.</a:t>
            </a:r>
          </a:p>
          <a:p>
            <a:r>
              <a:rPr lang="en-US" sz="3600" dirty="0" err="1"/>
              <a:t>Proctography</a:t>
            </a:r>
            <a:r>
              <a:rPr lang="en-US" sz="3600" dirty="0"/>
              <a:t> can be combined with synchronous EMG and pressure studies(Integrated dynamic </a:t>
            </a:r>
            <a:r>
              <a:rPr lang="en-US" sz="3600" dirty="0" err="1"/>
              <a:t>proctography</a:t>
            </a:r>
            <a:r>
              <a:rPr lang="en-US" sz="36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IndianJRadiolImaging_2013_23_1_92_113625_u7.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err="1">
                <a:solidFill>
                  <a:srgbClr val="C00000"/>
                </a:solidFill>
              </a:rPr>
              <a:t>Pilonidal</a:t>
            </a:r>
            <a:r>
              <a:rPr lang="en-US" b="1" dirty="0">
                <a:solidFill>
                  <a:srgbClr val="C00000"/>
                </a:solidFill>
              </a:rPr>
              <a:t> sinus</a:t>
            </a:r>
            <a:endParaRPr lang="en-US" dirty="0">
              <a:solidFill>
                <a:srgbClr val="C00000"/>
              </a:solidFill>
            </a:endParaRPr>
          </a:p>
        </p:txBody>
      </p:sp>
      <p:sp>
        <p:nvSpPr>
          <p:cNvPr id="3" name="Content Placeholder 2"/>
          <p:cNvSpPr>
            <a:spLocks noGrp="1"/>
          </p:cNvSpPr>
          <p:nvPr>
            <p:ph idx="1"/>
          </p:nvPr>
        </p:nvSpPr>
        <p:spPr>
          <a:xfrm>
            <a:off x="457200" y="1329070"/>
            <a:ext cx="8229600" cy="5359113"/>
          </a:xfrm>
        </p:spPr>
        <p:txBody>
          <a:bodyPr>
            <a:normAutofit/>
          </a:bodyPr>
          <a:lstStyle/>
          <a:p>
            <a:r>
              <a:rPr lang="en-US" sz="2400" dirty="0"/>
              <a:t>The term ‘</a:t>
            </a:r>
            <a:r>
              <a:rPr lang="en-US" sz="2400" dirty="0" err="1"/>
              <a:t>pilonidal</a:t>
            </a:r>
            <a:r>
              <a:rPr lang="en-US" sz="2400" dirty="0"/>
              <a:t> sinus’ describes a condition found in the natal cleft overlying the coccyx, consisting of one or more, usually non-infected, midline openings, which communicate with a fibrous track lined by granulation tissue and containing hair lying loosely within the lumen.</a:t>
            </a:r>
          </a:p>
        </p:txBody>
      </p:sp>
      <p:pic>
        <p:nvPicPr>
          <p:cNvPr id="4098" name="Picture 2" descr="C:\Users\hp\Desktop\pilonidal-sinus-Dr-Bhanot.jpg"/>
          <p:cNvPicPr>
            <a:picLocks noChangeAspect="1" noChangeArrowheads="1"/>
          </p:cNvPicPr>
          <p:nvPr/>
        </p:nvPicPr>
        <p:blipFill>
          <a:blip r:embed="rId2"/>
          <a:srcRect/>
          <a:stretch>
            <a:fillRect/>
          </a:stretch>
        </p:blipFill>
        <p:spPr bwMode="auto">
          <a:xfrm>
            <a:off x="5003074" y="3950320"/>
            <a:ext cx="4140926" cy="2907680"/>
          </a:xfrm>
          <a:prstGeom prst="rect">
            <a:avLst/>
          </a:prstGeom>
          <a:noFill/>
        </p:spPr>
      </p:pic>
      <p:pic>
        <p:nvPicPr>
          <p:cNvPr id="4099" name="Picture 3" descr="C:\Users\hp\Desktop\article-g02_400_319.jpg"/>
          <p:cNvPicPr>
            <a:picLocks noChangeAspect="1" noChangeArrowheads="1"/>
          </p:cNvPicPr>
          <p:nvPr/>
        </p:nvPicPr>
        <p:blipFill>
          <a:blip r:embed="rId3"/>
          <a:srcRect/>
          <a:stretch>
            <a:fillRect/>
          </a:stretch>
        </p:blipFill>
        <p:spPr bwMode="auto">
          <a:xfrm>
            <a:off x="127591" y="3950321"/>
            <a:ext cx="4834117" cy="290768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Clinical features</a:t>
            </a:r>
            <a:endParaRPr lang="en-US" dirty="0"/>
          </a:p>
        </p:txBody>
      </p:sp>
      <p:sp>
        <p:nvSpPr>
          <p:cNvPr id="3" name="Content Placeholder 2"/>
          <p:cNvSpPr>
            <a:spLocks noGrp="1"/>
          </p:cNvSpPr>
          <p:nvPr>
            <p:ph idx="1"/>
          </p:nvPr>
        </p:nvSpPr>
        <p:spPr>
          <a:xfrm>
            <a:off x="457200" y="1763487"/>
            <a:ext cx="8229600" cy="4781004"/>
          </a:xfrm>
        </p:spPr>
        <p:txBody>
          <a:bodyPr>
            <a:normAutofit/>
          </a:bodyPr>
          <a:lstStyle/>
          <a:p>
            <a:r>
              <a:rPr lang="en-US" sz="3600" dirty="0"/>
              <a:t>The condition is seen much more frequently in men </a:t>
            </a:r>
            <a:r>
              <a:rPr lang="en-US" sz="3600"/>
              <a:t>than in women</a:t>
            </a:r>
            <a:endParaRPr lang="en-US" sz="3600" dirty="0"/>
          </a:p>
          <a:p>
            <a:r>
              <a:rPr lang="en-US" sz="3600" dirty="0"/>
              <a:t> usually after puberty and before the fourth decade of life, and is characteristically seen in dark-haired individuals rather than those with softer blond hair</a:t>
            </a:r>
          </a:p>
          <a:p>
            <a:pPr marL="0" indent="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519545" y="1350819"/>
            <a:ext cx="8014855" cy="5247408"/>
          </a:xfrm>
        </p:spPr>
        <p:txBody>
          <a:bodyPr>
            <a:normAutofit/>
          </a:bodyPr>
          <a:lstStyle/>
          <a:p>
            <a:r>
              <a:rPr lang="en-US" sz="3600" dirty="0"/>
              <a:t>Patients complain of intermittent pain, swelling</a:t>
            </a:r>
            <a:r>
              <a:rPr lang="ar-IQ" sz="3600" dirty="0"/>
              <a:t>,</a:t>
            </a:r>
            <a:r>
              <a:rPr lang="en-US" sz="3600" dirty="0"/>
              <a:t> and discharge at the base of the spine,</a:t>
            </a:r>
          </a:p>
          <a:p>
            <a:r>
              <a:rPr lang="en-US" sz="3600" dirty="0"/>
              <a:t>There is often a history of repeated abscesses that have burst spontaneously or which have been incised, usually away from the midline</a:t>
            </a:r>
            <a:endParaRPr lang="ar-IQ" sz="3600" dirty="0"/>
          </a:p>
        </p:txBody>
      </p:sp>
    </p:spTree>
    <p:extLst>
      <p:ext uri="{BB962C8B-B14F-4D97-AF65-F5344CB8AC3E}">
        <p14:creationId xmlns:p14="http://schemas.microsoft.com/office/powerpoint/2010/main" val="118142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treatment</a:t>
            </a:r>
            <a:endParaRPr lang="en-US" dirty="0"/>
          </a:p>
        </p:txBody>
      </p:sp>
      <p:sp>
        <p:nvSpPr>
          <p:cNvPr id="3" name="Content Placeholder 2"/>
          <p:cNvSpPr>
            <a:spLocks noGrp="1"/>
          </p:cNvSpPr>
          <p:nvPr>
            <p:ph idx="1"/>
          </p:nvPr>
        </p:nvSpPr>
        <p:spPr>
          <a:xfrm>
            <a:off x="457200" y="1267691"/>
            <a:ext cx="8458199" cy="5590309"/>
          </a:xfrm>
        </p:spPr>
        <p:txBody>
          <a:bodyPr>
            <a:normAutofit fontScale="85000" lnSpcReduction="10000"/>
          </a:bodyPr>
          <a:lstStyle/>
          <a:p>
            <a:r>
              <a:rPr lang="en-US" sz="3800" i="1" dirty="0">
                <a:solidFill>
                  <a:srgbClr val="C00000"/>
                </a:solidFill>
              </a:rPr>
              <a:t>Conservative treatment</a:t>
            </a:r>
          </a:p>
          <a:p>
            <a:r>
              <a:rPr lang="en-US" sz="2400" dirty="0"/>
              <a:t>Simple cleaning out of the tracks and removal of all hair, with regular shaving of the area and strict hygiene, may be recommended.</a:t>
            </a:r>
          </a:p>
          <a:p>
            <a:r>
              <a:rPr lang="en-US" sz="3200" i="1" dirty="0">
                <a:solidFill>
                  <a:srgbClr val="C00000"/>
                </a:solidFill>
              </a:rPr>
              <a:t>Surgical treatment</a:t>
            </a:r>
          </a:p>
          <a:p>
            <a:r>
              <a:rPr lang="en-US" sz="3200" dirty="0"/>
              <a:t>Options include laying open all tracks with or without marsupialization, excision of all tracks with or without primary closure, and excision of all tracks with closure by some other means designed to avoid a midline wound (Limberg procedure, Z-</a:t>
            </a:r>
            <a:r>
              <a:rPr lang="en-US" sz="3200" dirty="0" err="1"/>
              <a:t>plasty</a:t>
            </a:r>
            <a:r>
              <a:rPr lang="en-US" sz="3200" dirty="0"/>
              <a:t>, </a:t>
            </a:r>
            <a:r>
              <a:rPr lang="en-US" sz="3200" dirty="0" err="1"/>
              <a:t>Karydakis</a:t>
            </a:r>
            <a:r>
              <a:rPr lang="en-US" sz="3200" dirty="0"/>
              <a:t> procedure. Bascom’s procedure involves an incision lateral to the midline to gain access to the sinus cavity, which is rid of hair and granulation tissue</a:t>
            </a:r>
            <a:endParaRPr lang="en-US" sz="3200"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hp\Desktop\screenshot_Thu_Dec_17_21.31.18.png"/>
          <p:cNvPicPr>
            <a:picLocks noGrp="1" noChangeAspect="1" noChangeArrowheads="1"/>
          </p:cNvPicPr>
          <p:nvPr>
            <p:ph idx="1"/>
          </p:nvPr>
        </p:nvPicPr>
        <p:blipFill>
          <a:blip r:embed="rId2"/>
          <a:srcRect/>
          <a:stretch>
            <a:fillRect/>
          </a:stretch>
        </p:blipFill>
        <p:spPr bwMode="auto">
          <a:xfrm>
            <a:off x="418012" y="587829"/>
            <a:ext cx="3775166" cy="5789023"/>
          </a:xfrm>
          <a:prstGeom prst="rect">
            <a:avLst/>
          </a:prstGeom>
          <a:noFill/>
        </p:spPr>
      </p:pic>
      <p:pic>
        <p:nvPicPr>
          <p:cNvPr id="5123" name="Picture 3" descr="C:\Users\hp\Desktop\screenshot_Thu_Dec_17_21.32.23.png"/>
          <p:cNvPicPr>
            <a:picLocks noChangeAspect="1" noChangeArrowheads="1"/>
          </p:cNvPicPr>
          <p:nvPr/>
        </p:nvPicPr>
        <p:blipFill>
          <a:blip r:embed="rId3"/>
          <a:srcRect/>
          <a:stretch>
            <a:fillRect/>
          </a:stretch>
        </p:blipFill>
        <p:spPr bwMode="auto">
          <a:xfrm>
            <a:off x="4558937" y="431074"/>
            <a:ext cx="3958046" cy="61917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7152-AB09-8FD2-FCB7-73A996D289C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3B322D-9053-E676-AAFB-9AB86BDBACC5}"/>
              </a:ext>
            </a:extLst>
          </p:cNvPr>
          <p:cNvPicPr>
            <a:picLocks noGrp="1" noChangeAspect="1"/>
          </p:cNvPicPr>
          <p:nvPr>
            <p:ph idx="1"/>
          </p:nvPr>
        </p:nvPicPr>
        <p:blipFill>
          <a:blip r:embed="rId2"/>
          <a:stretch>
            <a:fillRect/>
          </a:stretch>
        </p:blipFill>
        <p:spPr>
          <a:xfrm>
            <a:off x="0" y="0"/>
            <a:ext cx="9144000" cy="7013863"/>
          </a:xfrm>
        </p:spPr>
      </p:pic>
    </p:spTree>
    <p:extLst>
      <p:ext uri="{BB962C8B-B14F-4D97-AF65-F5344CB8AC3E}">
        <p14:creationId xmlns:p14="http://schemas.microsoft.com/office/powerpoint/2010/main" val="121689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ANAL INCONTINENCE</a:t>
            </a:r>
            <a:endParaRPr lang="en-US" dirty="0">
              <a:solidFill>
                <a:srgbClr val="C00000"/>
              </a:solidFill>
            </a:endParaRPr>
          </a:p>
        </p:txBody>
      </p:sp>
      <p:pic>
        <p:nvPicPr>
          <p:cNvPr id="6147" name="Picture 3" descr="C:\Users\hp\Desktop\screenshot_Thu_Dec_17_21.35.52.png"/>
          <p:cNvPicPr>
            <a:picLocks noGrp="1" noChangeAspect="1" noChangeArrowheads="1"/>
          </p:cNvPicPr>
          <p:nvPr>
            <p:ph idx="1"/>
          </p:nvPr>
        </p:nvPicPr>
        <p:blipFill>
          <a:blip r:embed="rId2"/>
          <a:srcRect/>
          <a:stretch>
            <a:fillRect/>
          </a:stretch>
        </p:blipFill>
        <p:spPr bwMode="auto">
          <a:xfrm>
            <a:off x="124691" y="1465118"/>
            <a:ext cx="3895096" cy="5236128"/>
          </a:xfrm>
          <a:prstGeom prst="rect">
            <a:avLst/>
          </a:prstGeom>
          <a:noFill/>
        </p:spPr>
      </p:pic>
      <p:pic>
        <p:nvPicPr>
          <p:cNvPr id="6148" name="Picture 4" descr="C:\Users\hp\Desktop\screenshot_Thu_Dec_17_21.36.39.png"/>
          <p:cNvPicPr>
            <a:picLocks noChangeAspect="1" noChangeArrowheads="1"/>
          </p:cNvPicPr>
          <p:nvPr/>
        </p:nvPicPr>
        <p:blipFill>
          <a:blip r:embed="rId3"/>
          <a:srcRect/>
          <a:stretch>
            <a:fillRect/>
          </a:stretch>
        </p:blipFill>
        <p:spPr bwMode="auto">
          <a:xfrm>
            <a:off x="3964604" y="1465118"/>
            <a:ext cx="5054705" cy="52230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457200" y="995680"/>
            <a:ext cx="8229600" cy="5613400"/>
          </a:xfrm>
        </p:spPr>
        <p:txBody>
          <a:bodyPr>
            <a:noAutofit/>
          </a:bodyPr>
          <a:lstStyle/>
          <a:p>
            <a:r>
              <a:rPr lang="en-US" sz="3200" dirty="0" err="1"/>
              <a:t>anorectal</a:t>
            </a:r>
            <a:r>
              <a:rPr lang="en-US" sz="3200" dirty="0"/>
              <a:t> ring formed by the joining of the </a:t>
            </a:r>
            <a:r>
              <a:rPr lang="en-US" sz="3200" dirty="0" err="1"/>
              <a:t>puborectalis</a:t>
            </a:r>
            <a:r>
              <a:rPr lang="en-US" sz="3200" dirty="0"/>
              <a:t> muscle, the deep external sphincter, conjoined longitudinal muscle and the highest part of the internal sphincter.</a:t>
            </a:r>
          </a:p>
          <a:p>
            <a:r>
              <a:rPr lang="en-US" sz="3200" dirty="0"/>
              <a:t>. Puborectalis, maintains the angle between the anal canal and rectum and hence is an important component in the continence mechanism</a:t>
            </a:r>
            <a:endParaRPr lang="ar-IQ" sz="3200" dirty="0"/>
          </a:p>
        </p:txBody>
      </p:sp>
    </p:spTree>
    <p:extLst>
      <p:ext uri="{BB962C8B-B14F-4D97-AF65-F5344CB8AC3E}">
        <p14:creationId xmlns:p14="http://schemas.microsoft.com/office/powerpoint/2010/main" val="347755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4465" y="1465118"/>
            <a:ext cx="8149936" cy="4894118"/>
          </a:xfrm>
        </p:spPr>
        <p:txBody>
          <a:bodyPr>
            <a:normAutofit/>
          </a:bodyPr>
          <a:lstStyle/>
          <a:p>
            <a:r>
              <a:rPr lang="en-US" sz="2800" dirty="0"/>
              <a:t>In general, conservative measures to reduce symptoms are employed initially. These may be in the form of stool bulking</a:t>
            </a:r>
          </a:p>
          <a:p>
            <a:r>
              <a:rPr lang="en-US" sz="2800" dirty="0"/>
              <a:t>or constipating agents, nurse-led bowel retraining including</a:t>
            </a:r>
          </a:p>
          <a:p>
            <a:r>
              <a:rPr lang="en-US" sz="2800" dirty="0"/>
              <a:t>specific biofeedback programs, or anal plugs, which expand within and thus seal the anal canal. Failure of such measures and symptom severity may result in surgery selection.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2837" y="1433945"/>
            <a:ext cx="7661564" cy="4477277"/>
          </a:xfrm>
        </p:spPr>
        <p:txBody>
          <a:bodyPr>
            <a:normAutofit/>
          </a:bodyPr>
          <a:lstStyle/>
          <a:p>
            <a:r>
              <a:rPr lang="en-US" sz="3600" b="1" dirty="0"/>
              <a:t>Operations to reunite divided sphincter muscles</a:t>
            </a:r>
          </a:p>
          <a:p>
            <a:r>
              <a:rPr lang="en-US" sz="3600" b="1" dirty="0"/>
              <a:t>Operations to reef the external sphincter and </a:t>
            </a:r>
            <a:r>
              <a:rPr lang="en-US" sz="3600" b="1" dirty="0" err="1"/>
              <a:t>puborectalis</a:t>
            </a:r>
            <a:r>
              <a:rPr lang="en-US" sz="3600" b="1" dirty="0"/>
              <a:t> muscle</a:t>
            </a:r>
          </a:p>
          <a:p>
            <a:r>
              <a:rPr lang="en-US" sz="3600" b="1" dirty="0"/>
              <a:t>Operations to augment the anal sphincters</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screenshot_Fri_Dec_18_09.05.45.png"/>
          <p:cNvPicPr>
            <a:picLocks noGrp="1" noChangeAspect="1" noChangeArrowheads="1"/>
          </p:cNvPicPr>
          <p:nvPr>
            <p:ph idx="1"/>
          </p:nvPr>
        </p:nvPicPr>
        <p:blipFill>
          <a:blip r:embed="rId2"/>
          <a:srcRect/>
          <a:stretch>
            <a:fillRect/>
          </a:stretch>
        </p:blipFill>
        <p:spPr bwMode="auto">
          <a:xfrm>
            <a:off x="0" y="0"/>
            <a:ext cx="3982233" cy="6858000"/>
          </a:xfrm>
          <a:prstGeom prst="rect">
            <a:avLst/>
          </a:prstGeom>
          <a:noFill/>
        </p:spPr>
      </p:pic>
      <p:pic>
        <p:nvPicPr>
          <p:cNvPr id="1027" name="Picture 3" descr="C:\Users\hp\Desktop\screenshot_Fri_Dec_18_09.08.08.png"/>
          <p:cNvPicPr>
            <a:picLocks noChangeAspect="1" noChangeArrowheads="1"/>
          </p:cNvPicPr>
          <p:nvPr/>
        </p:nvPicPr>
        <p:blipFill>
          <a:blip r:embed="rId3"/>
          <a:srcRect/>
          <a:stretch>
            <a:fillRect/>
          </a:stretch>
        </p:blipFill>
        <p:spPr bwMode="auto">
          <a:xfrm>
            <a:off x="3984171" y="0"/>
            <a:ext cx="5159829" cy="685799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screenshot_Fri_Dec_18_09.09.40.png"/>
          <p:cNvPicPr>
            <a:picLocks noGrp="1" noChangeAspect="1" noChangeArrowheads="1"/>
          </p:cNvPicPr>
          <p:nvPr>
            <p:ph idx="1"/>
          </p:nvPr>
        </p:nvPicPr>
        <p:blipFill>
          <a:blip r:embed="rId2"/>
          <a:srcRect/>
          <a:stretch>
            <a:fillRect/>
          </a:stretch>
        </p:blipFill>
        <p:spPr bwMode="auto">
          <a:xfrm>
            <a:off x="-1" y="0"/>
            <a:ext cx="4376058" cy="6858000"/>
          </a:xfrm>
          <a:prstGeom prst="rect">
            <a:avLst/>
          </a:prstGeom>
          <a:noFill/>
        </p:spPr>
      </p:pic>
      <p:pic>
        <p:nvPicPr>
          <p:cNvPr id="2051" name="Picture 3" descr="C:\Users\hp\Desktop\screenshot_Fri_Dec_18_09.10.50.png"/>
          <p:cNvPicPr>
            <a:picLocks noChangeAspect="1" noChangeArrowheads="1"/>
          </p:cNvPicPr>
          <p:nvPr/>
        </p:nvPicPr>
        <p:blipFill>
          <a:blip r:embed="rId3"/>
          <a:srcRect/>
          <a:stretch>
            <a:fillRect/>
          </a:stretch>
        </p:blipFill>
        <p:spPr bwMode="auto">
          <a:xfrm>
            <a:off x="4386670" y="0"/>
            <a:ext cx="475733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102D-F7A2-4719-A06A-B9C686AAC641}"/>
              </a:ext>
            </a:extLst>
          </p:cNvPr>
          <p:cNvSpPr>
            <a:spLocks noGrp="1"/>
          </p:cNvSpPr>
          <p:nvPr>
            <p:ph type="ctrTitle"/>
          </p:nvPr>
        </p:nvSpPr>
        <p:spPr/>
        <p:txBody>
          <a:bodyPr/>
          <a:lstStyle/>
          <a:p>
            <a:endParaRPr lang="ar-IQ"/>
          </a:p>
        </p:txBody>
      </p:sp>
      <p:sp>
        <p:nvSpPr>
          <p:cNvPr id="3" name="Subtitle 2">
            <a:extLst>
              <a:ext uri="{FF2B5EF4-FFF2-40B4-BE49-F238E27FC236}">
                <a16:creationId xmlns:a16="http://schemas.microsoft.com/office/drawing/2014/main" id="{EF9377B6-CD5F-4E96-B117-6D5AB2665009}"/>
              </a:ext>
            </a:extLst>
          </p:cNvPr>
          <p:cNvSpPr>
            <a:spLocks noGrp="1"/>
          </p:cNvSpPr>
          <p:nvPr>
            <p:ph type="subTitle" idx="1"/>
          </p:nvPr>
        </p:nvSpPr>
        <p:spPr/>
        <p:txBody>
          <a:bodyPr>
            <a:normAutofit fontScale="55000" lnSpcReduction="20000"/>
          </a:bodyPr>
          <a:lstStyle/>
          <a:p>
            <a:r>
              <a:rPr lang="en-US" sz="13800" dirty="0">
                <a:solidFill>
                  <a:srgbClr val="FF0000"/>
                </a:solidFill>
              </a:rPr>
              <a:t>Anal fissure </a:t>
            </a:r>
            <a:endParaRPr lang="ar-IQ" sz="13800" dirty="0">
              <a:solidFill>
                <a:srgbClr val="FF0000"/>
              </a:solidFill>
            </a:endParaRPr>
          </a:p>
        </p:txBody>
      </p:sp>
    </p:spTree>
    <p:extLst>
      <p:ext uri="{BB962C8B-B14F-4D97-AF65-F5344CB8AC3E}">
        <p14:creationId xmlns:p14="http://schemas.microsoft.com/office/powerpoint/2010/main" val="1135256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endParaRPr lang="en-US" dirty="0"/>
          </a:p>
        </p:txBody>
      </p:sp>
      <p:sp>
        <p:nvSpPr>
          <p:cNvPr id="3" name="Content Placeholder 2"/>
          <p:cNvSpPr>
            <a:spLocks noGrp="1"/>
          </p:cNvSpPr>
          <p:nvPr>
            <p:ph idx="1"/>
          </p:nvPr>
        </p:nvSpPr>
        <p:spPr>
          <a:xfrm>
            <a:off x="762000" y="1143000"/>
            <a:ext cx="8153400" cy="5715000"/>
          </a:xfrm>
        </p:spPr>
        <p:txBody>
          <a:bodyPr/>
          <a:lstStyle/>
          <a:p>
            <a:r>
              <a:rPr lang="en-US" dirty="0"/>
              <a:t>An anal fissure (synonym: fissure-</a:t>
            </a:r>
            <a:r>
              <a:rPr lang="en-US" i="1" dirty="0"/>
              <a:t>in-</a:t>
            </a:r>
            <a:r>
              <a:rPr lang="en-US" i="1" dirty="0" err="1"/>
              <a:t>ano</a:t>
            </a:r>
            <a:r>
              <a:rPr lang="en-US" i="1" dirty="0"/>
              <a:t>) is a longitudinal </a:t>
            </a:r>
            <a:r>
              <a:rPr lang="en-US" dirty="0"/>
              <a:t>split in the </a:t>
            </a:r>
            <a:r>
              <a:rPr lang="en-US" dirty="0" err="1"/>
              <a:t>anoderm</a:t>
            </a:r>
            <a:r>
              <a:rPr lang="en-US" dirty="0"/>
              <a:t> of the distal anal canal which extends from the anal verge proximally towards, but not beyond, the dentate line.</a:t>
            </a:r>
          </a:p>
          <a:p>
            <a:r>
              <a:rPr lang="en-US" dirty="0"/>
              <a:t>90% located in </a:t>
            </a:r>
          </a:p>
          <a:p>
            <a:pPr marL="82296" indent="0">
              <a:buNone/>
            </a:pPr>
            <a:r>
              <a:rPr lang="en-US" dirty="0"/>
              <a:t>  Midline posterior</a:t>
            </a:r>
          </a:p>
        </p:txBody>
      </p:sp>
      <p:pic>
        <p:nvPicPr>
          <p:cNvPr id="1026" name="Picture 2" descr="C:\Users\hp\Desktop\screenshot_Fri_Dec_18_09.16.05.png"/>
          <p:cNvPicPr>
            <a:picLocks noChangeAspect="1" noChangeArrowheads="1"/>
          </p:cNvPicPr>
          <p:nvPr/>
        </p:nvPicPr>
        <p:blipFill>
          <a:blip r:embed="rId2"/>
          <a:srcRect/>
          <a:stretch>
            <a:fillRect/>
          </a:stretch>
        </p:blipFill>
        <p:spPr bwMode="auto">
          <a:xfrm>
            <a:off x="5257802" y="2951018"/>
            <a:ext cx="3886198" cy="3906982"/>
          </a:xfrm>
          <a:prstGeom prst="rect">
            <a:avLst/>
          </a:prstGeom>
          <a:noFill/>
        </p:spPr>
      </p:pic>
      <p:pic>
        <p:nvPicPr>
          <p:cNvPr id="5" name="Picture 4">
            <a:extLst>
              <a:ext uri="{FF2B5EF4-FFF2-40B4-BE49-F238E27FC236}">
                <a16:creationId xmlns:a16="http://schemas.microsoft.com/office/drawing/2014/main" id="{992BFAE7-D641-4DDC-0269-64F342B88D5B}"/>
              </a:ext>
            </a:extLst>
          </p:cNvPr>
          <p:cNvPicPr>
            <a:picLocks noChangeAspect="1"/>
          </p:cNvPicPr>
          <p:nvPr/>
        </p:nvPicPr>
        <p:blipFill>
          <a:blip r:embed="rId3"/>
          <a:stretch>
            <a:fillRect/>
          </a:stretch>
        </p:blipFill>
        <p:spPr>
          <a:xfrm>
            <a:off x="0" y="2951018"/>
            <a:ext cx="5257802" cy="390698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err="1"/>
              <a:t>Aetiology</a:t>
            </a:r>
            <a:endParaRPr lang="en-US" dirty="0"/>
          </a:p>
        </p:txBody>
      </p:sp>
      <p:sp>
        <p:nvSpPr>
          <p:cNvPr id="3" name="Content Placeholder 2"/>
          <p:cNvSpPr>
            <a:spLocks noGrp="1"/>
          </p:cNvSpPr>
          <p:nvPr>
            <p:ph idx="1"/>
          </p:nvPr>
        </p:nvSpPr>
        <p:spPr>
          <a:xfrm>
            <a:off x="623455" y="1298864"/>
            <a:ext cx="7910945" cy="5403272"/>
          </a:xfrm>
        </p:spPr>
        <p:txBody>
          <a:bodyPr>
            <a:normAutofit fontScale="92500"/>
          </a:bodyPr>
          <a:lstStyle/>
          <a:p>
            <a:r>
              <a:rPr lang="en-US" sz="2800" dirty="0"/>
              <a:t>Classically, acute anal fissures arise from the trauma caused by the strained evacuation of a hard stool</a:t>
            </a:r>
          </a:p>
          <a:p>
            <a:r>
              <a:rPr lang="en-US" sz="2800" dirty="0"/>
              <a:t>or, less commonly, from the repeated passage of diarrhea.</a:t>
            </a:r>
          </a:p>
          <a:p>
            <a:r>
              <a:rPr lang="en-US" sz="2800" dirty="0"/>
              <a:t>The location in the posterior midline perhaps relates to the exaggerated shearing forces acting at that site at defecation, combined with a less elastic anoderm.</a:t>
            </a:r>
          </a:p>
          <a:p>
            <a:r>
              <a:rPr lang="en-US" sz="2800" dirty="0"/>
              <a:t>Anterior anal fissure is much more common in women and may arise following vaginal delivery.</a:t>
            </a:r>
          </a:p>
          <a:p>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Clinical features</a:t>
            </a:r>
            <a:endParaRPr lang="en-US" dirty="0"/>
          </a:p>
        </p:txBody>
      </p:sp>
      <p:sp>
        <p:nvSpPr>
          <p:cNvPr id="3" name="Content Placeholder 2"/>
          <p:cNvSpPr>
            <a:spLocks noGrp="1"/>
          </p:cNvSpPr>
          <p:nvPr>
            <p:ph idx="1"/>
          </p:nvPr>
        </p:nvSpPr>
        <p:spPr>
          <a:xfrm>
            <a:off x="1143000" y="1219200"/>
            <a:ext cx="8001000" cy="5410200"/>
          </a:xfrm>
        </p:spPr>
        <p:txBody>
          <a:bodyPr>
            <a:normAutofit/>
          </a:bodyPr>
          <a:lstStyle/>
          <a:p>
            <a:r>
              <a:rPr lang="en-US" sz="2400" dirty="0"/>
              <a:t>Men and women are affected equally.</a:t>
            </a:r>
          </a:p>
          <a:p>
            <a:r>
              <a:rPr lang="en-US" sz="2400" dirty="0"/>
              <a:t>Anterior fissures account for about 10 percent of those encountered in women, but only 1 percent in men.</a:t>
            </a:r>
          </a:p>
          <a:p>
            <a:r>
              <a:rPr lang="en-US" sz="2400" dirty="0"/>
              <a:t>acute anal fissures are characterized by severe anal pain associated with defecation.</a:t>
            </a:r>
          </a:p>
          <a:p>
            <a:r>
              <a:rPr lang="en-US" sz="2400" dirty="0"/>
              <a:t>as well as the passage of fresh blood, normally noticed on the tissue after wiping.</a:t>
            </a:r>
          </a:p>
          <a:p>
            <a:r>
              <a:rPr lang="en-US" sz="2400" dirty="0"/>
              <a:t>When chronic, patients may also complain of itching secondary to irritation from the sentinel tag, discharge from the ulcer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screenshot_Fri_Dec_18_09.36.50.png"/>
          <p:cNvPicPr>
            <a:picLocks noGrp="1" noChangeAspect="1" noChangeArrowheads="1"/>
          </p:cNvPicPr>
          <p:nvPr>
            <p:ph idx="1"/>
          </p:nvPr>
        </p:nvPicPr>
        <p:blipFill>
          <a:blip r:embed="rId2"/>
          <a:srcRect/>
          <a:stretch>
            <a:fillRect/>
          </a:stretch>
        </p:blipFill>
        <p:spPr bwMode="auto">
          <a:xfrm>
            <a:off x="609600" y="1339772"/>
            <a:ext cx="7813964" cy="4800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Treatment</a:t>
            </a:r>
            <a:endParaRPr lang="en-US" dirty="0"/>
          </a:p>
        </p:txBody>
      </p:sp>
      <p:sp>
        <p:nvSpPr>
          <p:cNvPr id="3" name="Content Placeholder 2"/>
          <p:cNvSpPr>
            <a:spLocks noGrp="1"/>
          </p:cNvSpPr>
          <p:nvPr>
            <p:ph idx="1"/>
          </p:nvPr>
        </p:nvSpPr>
        <p:spPr>
          <a:xfrm>
            <a:off x="529937" y="1579418"/>
            <a:ext cx="8004464" cy="5185064"/>
          </a:xfrm>
        </p:spPr>
        <p:txBody>
          <a:bodyPr>
            <a:normAutofit/>
          </a:bodyPr>
          <a:lstStyle/>
          <a:p>
            <a:r>
              <a:rPr lang="en-US" sz="2400" dirty="0"/>
              <a:t>Emphasis must be placed on normalization of bowel habits</a:t>
            </a:r>
          </a:p>
          <a:p>
            <a:r>
              <a:rPr lang="en-US" sz="2400" dirty="0"/>
              <a:t>The addition of fiber to the diet to bulk up the stool, stool softeners and adequate water intake are simple and helpful measures.</a:t>
            </a:r>
          </a:p>
          <a:p>
            <a:r>
              <a:rPr lang="en-US" sz="2400" dirty="0"/>
              <a:t>Warm baths and topical local anesthetic agents relieve pain;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4402"/>
          </a:xfrm>
        </p:spPr>
        <p:txBody>
          <a:bodyPr>
            <a:normAutofit fontScale="90000"/>
          </a:bodyPr>
          <a:lstStyle/>
          <a:p>
            <a:endParaRPr lang="en-US" dirty="0"/>
          </a:p>
        </p:txBody>
      </p:sp>
      <p:sp>
        <p:nvSpPr>
          <p:cNvPr id="3" name="Content Placeholder 2"/>
          <p:cNvSpPr>
            <a:spLocks noGrp="1"/>
          </p:cNvSpPr>
          <p:nvPr>
            <p:ph idx="1"/>
          </p:nvPr>
        </p:nvSpPr>
        <p:spPr>
          <a:xfrm>
            <a:off x="457200" y="888642"/>
            <a:ext cx="8229600" cy="5435958"/>
          </a:xfrm>
        </p:spPr>
        <p:txBody>
          <a:bodyPr>
            <a:normAutofit fontScale="92500"/>
          </a:bodyPr>
          <a:lstStyle/>
          <a:p>
            <a:pPr algn="l" rtl="0"/>
            <a:r>
              <a:rPr lang="en-US" sz="3600" dirty="0"/>
              <a:t>The internal sphincter is composed of circular, non-striated involuntary muscle supplied by autonomic nerves.</a:t>
            </a:r>
          </a:p>
          <a:p>
            <a:pPr algn="l" rtl="0"/>
            <a:r>
              <a:rPr lang="en-US" sz="3600" dirty="0"/>
              <a:t>The external sphincter is composed of striated voluntary muscle supplied by the </a:t>
            </a:r>
            <a:r>
              <a:rPr lang="en-US" sz="3600" dirty="0" err="1"/>
              <a:t>pudendal</a:t>
            </a:r>
            <a:r>
              <a:rPr lang="en-US" sz="3600" dirty="0"/>
              <a:t> nerve.</a:t>
            </a:r>
          </a:p>
          <a:p>
            <a:pPr algn="l" rtl="0"/>
            <a:r>
              <a:rPr lang="en-US" sz="3600" dirty="0"/>
              <a:t>The space between sphincters is known as the </a:t>
            </a:r>
            <a:r>
              <a:rPr lang="en-US" sz="3600" dirty="0" err="1"/>
              <a:t>intersphincteric</a:t>
            </a:r>
            <a:r>
              <a:rPr lang="en-US" sz="3600" dirty="0"/>
              <a:t> plane</a:t>
            </a:r>
          </a:p>
          <a:p>
            <a:pPr algn="l" rtl="0"/>
            <a:endParaRPr lang="en-US" dirty="0"/>
          </a:p>
          <a:p>
            <a:pPr algn="l" rtl="0"/>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endParaRPr lang="en-US" dirty="0"/>
          </a:p>
        </p:txBody>
      </p:sp>
      <p:sp>
        <p:nvSpPr>
          <p:cNvPr id="3" name="Content Placeholder 2"/>
          <p:cNvSpPr>
            <a:spLocks noGrp="1"/>
          </p:cNvSpPr>
          <p:nvPr>
            <p:ph idx="1"/>
          </p:nvPr>
        </p:nvSpPr>
        <p:spPr>
          <a:xfrm>
            <a:off x="1039091" y="685800"/>
            <a:ext cx="7894597" cy="6172200"/>
          </a:xfrm>
        </p:spPr>
        <p:txBody>
          <a:bodyPr>
            <a:normAutofit fontScale="85000" lnSpcReduction="20000"/>
          </a:bodyPr>
          <a:lstStyle/>
          <a:p>
            <a:r>
              <a:rPr lang="en-US" sz="3900" dirty="0"/>
              <a:t>topical application of pharmacological agents that relax the internal sphincter, most commonly nitric oxide donors (by reducing spasm, pain is relieved, and increased vascular perfusion promotes healing).</a:t>
            </a:r>
          </a:p>
          <a:p>
            <a:r>
              <a:rPr lang="en-US" sz="3900" dirty="0"/>
              <a:t> Such agents include glyceryl </a:t>
            </a:r>
            <a:r>
              <a:rPr lang="en-US" sz="3900" dirty="0" err="1"/>
              <a:t>trinitrate</a:t>
            </a:r>
            <a:r>
              <a:rPr lang="en-US" sz="3900" dirty="0"/>
              <a:t> (GTN) 0.2 %applied four times per day to the anal margin (although this may cause headaches) and </a:t>
            </a:r>
          </a:p>
          <a:p>
            <a:r>
              <a:rPr lang="en-US" sz="3900" dirty="0"/>
              <a:t>diltiazem cream 2 % applied twice</a:t>
            </a:r>
            <a:r>
              <a:rPr lang="en-US" dirty="0"/>
              <a:t> daily.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Operative measures</a:t>
            </a:r>
            <a:endParaRPr lang="en-US" dirty="0"/>
          </a:p>
        </p:txBody>
      </p:sp>
      <p:sp>
        <p:nvSpPr>
          <p:cNvPr id="3" name="Content Placeholder 2"/>
          <p:cNvSpPr>
            <a:spLocks noGrp="1"/>
          </p:cNvSpPr>
          <p:nvPr>
            <p:ph idx="1"/>
          </p:nvPr>
        </p:nvSpPr>
        <p:spPr>
          <a:xfrm>
            <a:off x="1066800" y="1447800"/>
            <a:ext cx="8077200" cy="5181600"/>
          </a:xfrm>
        </p:spPr>
        <p:txBody>
          <a:bodyPr>
            <a:normAutofit/>
          </a:bodyPr>
          <a:lstStyle/>
          <a:p>
            <a:r>
              <a:rPr lang="en-US" sz="2800" b="1" dirty="0">
                <a:solidFill>
                  <a:schemeClr val="accent1"/>
                </a:solidFill>
              </a:rPr>
              <a:t>Lateral anal sphincterotomy</a:t>
            </a:r>
          </a:p>
          <a:p>
            <a:r>
              <a:rPr lang="en-US" sz="2800" dirty="0"/>
              <a:t>the internal sphincter is divided away from the fissure itself – usually either in the right or the left lateral positions</a:t>
            </a:r>
          </a:p>
          <a:p>
            <a:r>
              <a:rPr lang="en-US" sz="2800" b="1" dirty="0">
                <a:solidFill>
                  <a:schemeClr val="accent1"/>
                </a:solidFill>
              </a:rPr>
              <a:t>Anal advancement flap</a:t>
            </a:r>
          </a:p>
          <a:p>
            <a:r>
              <a:rPr lang="en-US" sz="2800" dirty="0"/>
              <a:t>After excision of the edges of the fissure, an inverted house-shaped flap of perianal skin is carefully mobilized on its blood supply and advanced without tension to cover the fissure, and then sutured</a:t>
            </a:r>
            <a:endParaRPr lang="en-US" sz="2800" dirty="0">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350px-Fissuraani6.png"/>
          <p:cNvPicPr>
            <a:picLocks noGrp="1" noChangeAspect="1" noChangeArrowheads="1"/>
          </p:cNvPicPr>
          <p:nvPr>
            <p:ph idx="1"/>
          </p:nvPr>
        </p:nvPicPr>
        <p:blipFill>
          <a:blip r:embed="rId2"/>
          <a:srcRect/>
          <a:stretch>
            <a:fillRect/>
          </a:stretch>
        </p:blipFill>
        <p:spPr bwMode="auto">
          <a:xfrm>
            <a:off x="1219200" y="1676400"/>
            <a:ext cx="3790950" cy="4267200"/>
          </a:xfrm>
          <a:prstGeom prst="rect">
            <a:avLst/>
          </a:prstGeom>
          <a:noFill/>
        </p:spPr>
      </p:pic>
      <p:pic>
        <p:nvPicPr>
          <p:cNvPr id="1027" name="Picture 3" descr="C:\Users\hp\Desktop\ac-30-192-g003-l.jpg"/>
          <p:cNvPicPr>
            <a:picLocks noChangeAspect="1" noChangeArrowheads="1"/>
          </p:cNvPicPr>
          <p:nvPr/>
        </p:nvPicPr>
        <p:blipFill>
          <a:blip r:embed="rId3"/>
          <a:srcRect/>
          <a:stretch>
            <a:fillRect/>
          </a:stretch>
        </p:blipFill>
        <p:spPr bwMode="auto">
          <a:xfrm>
            <a:off x="5181600" y="1752600"/>
            <a:ext cx="3429000" cy="4114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p\Desktop\screenshot_Fri_Dec_18_10.50.09.png"/>
          <p:cNvPicPr>
            <a:picLocks noGrp="1" noChangeAspect="1" noChangeArrowheads="1"/>
          </p:cNvPicPr>
          <p:nvPr>
            <p:ph idx="1"/>
          </p:nvPr>
        </p:nvPicPr>
        <p:blipFill>
          <a:blip r:embed="rId2"/>
          <a:srcRect/>
          <a:stretch>
            <a:fillRect/>
          </a:stretch>
        </p:blipFill>
        <p:spPr bwMode="auto">
          <a:xfrm>
            <a:off x="564572" y="793173"/>
            <a:ext cx="8014855" cy="606482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solidFill>
                  <a:srgbClr val="FF0000"/>
                </a:solidFill>
              </a:rPr>
              <a:t>HAEMORRHOIDS</a:t>
            </a:r>
            <a:endParaRPr lang="en-US" dirty="0">
              <a:solidFill>
                <a:srgbClr val="FF0000"/>
              </a:solidFill>
            </a:endParaRPr>
          </a:p>
        </p:txBody>
      </p:sp>
      <p:sp>
        <p:nvSpPr>
          <p:cNvPr id="3" name="Content Placeholder 2"/>
          <p:cNvSpPr>
            <a:spLocks noGrp="1"/>
          </p:cNvSpPr>
          <p:nvPr>
            <p:ph idx="1"/>
          </p:nvPr>
        </p:nvSpPr>
        <p:spPr>
          <a:xfrm>
            <a:off x="550719" y="1714501"/>
            <a:ext cx="7983682" cy="4831772"/>
          </a:xfrm>
        </p:spPr>
        <p:txBody>
          <a:bodyPr>
            <a:normAutofit/>
          </a:bodyPr>
          <a:lstStyle/>
          <a:p>
            <a:r>
              <a:rPr lang="en-US" sz="2400" dirty="0"/>
              <a:t>Internal </a:t>
            </a:r>
            <a:r>
              <a:rPr lang="en-US" sz="2400" dirty="0" err="1"/>
              <a:t>haemorrhoids</a:t>
            </a:r>
            <a:r>
              <a:rPr lang="en-US" sz="2400" dirty="0"/>
              <a:t> (Greek: </a:t>
            </a:r>
            <a:r>
              <a:rPr lang="en-US" sz="2400" i="1" dirty="0" err="1"/>
              <a:t>haima</a:t>
            </a:r>
            <a:r>
              <a:rPr lang="en-US" sz="2400" i="1" dirty="0"/>
              <a:t>, blood; </a:t>
            </a:r>
            <a:r>
              <a:rPr lang="en-US" sz="2400" i="1" dirty="0" err="1"/>
              <a:t>rhoos</a:t>
            </a:r>
            <a:r>
              <a:rPr lang="en-US" sz="2400" i="1" dirty="0"/>
              <a:t>, </a:t>
            </a:r>
            <a:r>
              <a:rPr lang="en-US" sz="2400" dirty="0"/>
              <a:t>flowing; synonym: piles, Latin: </a:t>
            </a:r>
            <a:r>
              <a:rPr lang="en-US" sz="2400" i="1" dirty="0" err="1"/>
              <a:t>pila</a:t>
            </a:r>
            <a:r>
              <a:rPr lang="en-US" sz="2400" i="1" dirty="0"/>
              <a:t>, a ball) are </a:t>
            </a:r>
            <a:r>
              <a:rPr lang="en-US" sz="2400" i="1" dirty="0">
                <a:solidFill>
                  <a:srgbClr val="FF0000"/>
                </a:solidFill>
              </a:rPr>
              <a:t>symptomatic </a:t>
            </a:r>
            <a:r>
              <a:rPr lang="en-US" sz="2400" dirty="0">
                <a:solidFill>
                  <a:srgbClr val="FF0000"/>
                </a:solidFill>
              </a:rPr>
              <a:t>anal cushions </a:t>
            </a:r>
            <a:r>
              <a:rPr lang="en-US" sz="2400" dirty="0"/>
              <a:t>and characteristically lie in the 3, 7 and 11 o’clock positions (with the patient in the </a:t>
            </a:r>
            <a:r>
              <a:rPr lang="en-US" sz="2400" dirty="0" err="1"/>
              <a:t>lithotomy</a:t>
            </a:r>
            <a:r>
              <a:rPr lang="en-US" sz="2400" dirty="0"/>
              <a:t> position).</a:t>
            </a:r>
          </a:p>
          <a:p>
            <a:r>
              <a:rPr lang="en-US" sz="2400" dirty="0"/>
              <a:t>External </a:t>
            </a:r>
            <a:r>
              <a:rPr lang="en-US" sz="2400" dirty="0" err="1"/>
              <a:t>haemorrhoids</a:t>
            </a:r>
            <a:r>
              <a:rPr lang="en-US" sz="2400" dirty="0"/>
              <a:t> relate to venous channels of the inferior </a:t>
            </a:r>
            <a:r>
              <a:rPr lang="en-US" sz="2400" dirty="0" err="1"/>
              <a:t>haemorrhoidal</a:t>
            </a:r>
            <a:r>
              <a:rPr lang="en-US" sz="2400" dirty="0"/>
              <a:t> plexus deep in the skin surrounding the anal verge</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C:\Users\hp\Desktop\images.jpg"/>
          <p:cNvPicPr>
            <a:picLocks noGrp="1" noChangeAspect="1" noChangeArrowheads="1"/>
          </p:cNvPicPr>
          <p:nvPr>
            <p:ph idx="1"/>
          </p:nvPr>
        </p:nvPicPr>
        <p:blipFill>
          <a:blip r:embed="rId2"/>
          <a:srcRect/>
          <a:stretch>
            <a:fillRect/>
          </a:stretch>
        </p:blipFill>
        <p:spPr bwMode="auto">
          <a:xfrm>
            <a:off x="0" y="1143000"/>
            <a:ext cx="4724400" cy="4848225"/>
          </a:xfrm>
          <a:prstGeom prst="rect">
            <a:avLst/>
          </a:prstGeom>
          <a:noFill/>
        </p:spPr>
      </p:pic>
      <p:pic>
        <p:nvPicPr>
          <p:cNvPr id="4098" name="Picture 2"/>
          <p:cNvPicPr>
            <a:picLocks noChangeAspect="1" noChangeArrowheads="1"/>
          </p:cNvPicPr>
          <p:nvPr/>
        </p:nvPicPr>
        <p:blipFill>
          <a:blip r:embed="rId3"/>
          <a:srcRect/>
          <a:stretch>
            <a:fillRect/>
          </a:stretch>
        </p:blipFill>
        <p:spPr bwMode="auto">
          <a:xfrm>
            <a:off x="4800600" y="1143000"/>
            <a:ext cx="4572000" cy="4953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hp\Desktop\haemorrhoids-dr-vijayalakshmi-18-63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B17D-1BD3-DAA8-862E-DE819EE0F8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DDE83C3-D5E0-E044-ADE5-080DEE7BE9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73" y="145473"/>
            <a:ext cx="8738754" cy="6515099"/>
          </a:xfrm>
        </p:spPr>
      </p:pic>
    </p:spTree>
    <p:extLst>
      <p:ext uri="{BB962C8B-B14F-4D97-AF65-F5344CB8AC3E}">
        <p14:creationId xmlns:p14="http://schemas.microsoft.com/office/powerpoint/2010/main" val="3255272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r>
              <a:rPr lang="en-US" i="1" dirty="0"/>
              <a:t>     Theories of development</a:t>
            </a:r>
            <a:endParaRPr lang="en-US" dirty="0"/>
          </a:p>
        </p:txBody>
      </p:sp>
      <p:sp>
        <p:nvSpPr>
          <p:cNvPr id="3" name="Content Placeholder 2"/>
          <p:cNvSpPr>
            <a:spLocks noGrp="1"/>
          </p:cNvSpPr>
          <p:nvPr>
            <p:ph idx="1"/>
          </p:nvPr>
        </p:nvSpPr>
        <p:spPr>
          <a:xfrm>
            <a:off x="945572" y="838200"/>
            <a:ext cx="8198427" cy="6019800"/>
          </a:xfrm>
        </p:spPr>
        <p:txBody>
          <a:bodyPr>
            <a:normAutofit lnSpcReduction="10000"/>
          </a:bodyPr>
          <a:lstStyle/>
          <a:p>
            <a:r>
              <a:rPr lang="en-US" sz="2400" dirty="0"/>
              <a:t>The internal hemorrhoidal plexus constitutes the submucosal component of the anal cushions that are important in sealing the anal canal. Man’s upright posture, the absence of valves in the portal venous system, and raised abdominal pressure due to pregnancy or particularly through straining during defecation contribute to venous plexus engorgement and development of varicosities. Shearing forces lead to mucosal trauma (bleeding) and caudal displacement of the anal cushions (prolapse). This, in turn, leads to impaired venous drainage, progressive venous engorgement, local stasis, and transudation of fluid (pruritus). With time, fragmentation of the supporting structures (a normal consequence of aging but perhaps accelerated in those with hemorrhoids) leads to a loss of elasticity of the cushions such that they no longer retract following defecation.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Clinical features</a:t>
            </a:r>
            <a:endParaRPr lang="en-US" dirty="0"/>
          </a:p>
        </p:txBody>
      </p:sp>
      <p:sp>
        <p:nvSpPr>
          <p:cNvPr id="3" name="Content Placeholder 2"/>
          <p:cNvSpPr>
            <a:spLocks noGrp="1"/>
          </p:cNvSpPr>
          <p:nvPr>
            <p:ph idx="1"/>
          </p:nvPr>
        </p:nvSpPr>
        <p:spPr>
          <a:xfrm>
            <a:off x="1143000" y="1447800"/>
            <a:ext cx="7790688" cy="5410200"/>
          </a:xfrm>
        </p:spPr>
        <p:txBody>
          <a:bodyPr/>
          <a:lstStyle/>
          <a:p>
            <a:r>
              <a:rPr lang="en-US" sz="2400" dirty="0">
                <a:solidFill>
                  <a:srgbClr val="FF0000"/>
                </a:solidFill>
              </a:rPr>
              <a:t>Bleeding</a:t>
            </a:r>
            <a:r>
              <a:rPr lang="en-US" sz="2400" dirty="0"/>
              <a:t>, {usually painless} is the principal and earliest symptom. The nature of the bleeding is characteristically separate from the motion and is seen either on the paper on wiping or as a fresh splash in the pan. Sometimes , the bleeding may be sufficient to cause </a:t>
            </a:r>
            <a:r>
              <a:rPr lang="en-US" sz="2400" dirty="0" err="1"/>
              <a:t>anaemia</a:t>
            </a:r>
            <a:r>
              <a:rPr lang="en-US" sz="2400" dirty="0"/>
              <a:t>.</a:t>
            </a:r>
          </a:p>
          <a:p>
            <a:r>
              <a:rPr lang="en-US" sz="2400" dirty="0"/>
              <a:t>Piles associated with bleeding alone are called </a:t>
            </a:r>
            <a:r>
              <a:rPr lang="en-US" sz="2400" dirty="0">
                <a:solidFill>
                  <a:srgbClr val="FF0000"/>
                </a:solidFill>
              </a:rPr>
              <a:t>first-degree </a:t>
            </a:r>
            <a:r>
              <a:rPr lang="en-US" sz="2400" dirty="0" err="1">
                <a:solidFill>
                  <a:srgbClr val="FF0000"/>
                </a:solidFill>
              </a:rPr>
              <a:t>haemorrhoids</a:t>
            </a:r>
            <a:endParaRPr lang="en-US" sz="2400" dirty="0">
              <a:solidFill>
                <a:srgbClr val="FF0000"/>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048656"/>
          <p:cNvSpPr>
            <a:spLocks noGrp="1"/>
          </p:cNvSpPr>
          <p:nvPr>
            <p:ph type="title"/>
          </p:nvPr>
        </p:nvSpPr>
        <p:spPr/>
        <p:txBody>
          <a:bodyPr/>
          <a:lstStyle/>
          <a:p>
            <a:endParaRPr lang="en-GB"/>
          </a:p>
        </p:txBody>
      </p:sp>
      <p:sp>
        <p:nvSpPr>
          <p:cNvPr id="1048658" name="Content Placeholder 1048657"/>
          <p:cNvSpPr>
            <a:spLocks noGrp="1"/>
          </p:cNvSpPr>
          <p:nvPr>
            <p:ph idx="1"/>
          </p:nvPr>
        </p:nvSpPr>
        <p:spPr/>
        <p:txBody>
          <a:bodyPr/>
          <a:lstStyle/>
          <a:p>
            <a:endParaRPr lang="en-GB"/>
          </a:p>
        </p:txBody>
      </p:sp>
      <p:pic>
        <p:nvPicPr>
          <p:cNvPr id="2097153" name="Picture 2097152"/>
          <p:cNvPicPr>
            <a:picLocks/>
          </p:cNvPicPr>
          <p:nvPr/>
        </p:nvPicPr>
        <p:blipFill>
          <a:blip r:embed="rId2"/>
          <a:stretch>
            <a:fillRect/>
          </a:stretch>
        </p:blipFill>
        <p:spPr>
          <a:xfrm>
            <a:off x="0" y="0"/>
            <a:ext cx="9250326"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4791" y="1091045"/>
            <a:ext cx="7609609" cy="4820177"/>
          </a:xfrm>
        </p:spPr>
        <p:txBody>
          <a:bodyPr>
            <a:normAutofit/>
          </a:bodyPr>
          <a:lstStyle/>
          <a:p>
            <a:r>
              <a:rPr lang="en-US" sz="2800" dirty="0"/>
              <a:t>Patients may complain of true ‘piles’, lumps that appear at the anal orifice during </a:t>
            </a:r>
            <a:r>
              <a:rPr lang="en-US" sz="2800" dirty="0" err="1"/>
              <a:t>defaecation</a:t>
            </a:r>
            <a:r>
              <a:rPr lang="en-US" sz="2800" dirty="0"/>
              <a:t> and which return spontaneously afterwards (</a:t>
            </a:r>
            <a:r>
              <a:rPr lang="en-US" sz="2800" dirty="0">
                <a:solidFill>
                  <a:srgbClr val="FF0000"/>
                </a:solidFill>
              </a:rPr>
              <a:t>second-degree </a:t>
            </a:r>
            <a:r>
              <a:rPr lang="en-US" sz="2800" dirty="0" err="1">
                <a:solidFill>
                  <a:srgbClr val="FF0000"/>
                </a:solidFill>
              </a:rPr>
              <a:t>haemorrhoids</a:t>
            </a:r>
            <a:r>
              <a:rPr lang="en-US" sz="2800" dirty="0">
                <a:solidFill>
                  <a:srgbClr val="FF0000"/>
                </a:solidFill>
              </a:rPr>
              <a:t>),</a:t>
            </a:r>
          </a:p>
          <a:p>
            <a:r>
              <a:rPr lang="en-US" sz="2800" dirty="0"/>
              <a:t> piles that have to be replaced manually (</a:t>
            </a:r>
            <a:r>
              <a:rPr lang="en-US" sz="2800" dirty="0">
                <a:solidFill>
                  <a:srgbClr val="FF0000"/>
                </a:solidFill>
              </a:rPr>
              <a:t>third-degree </a:t>
            </a:r>
            <a:r>
              <a:rPr lang="en-US" sz="2800" dirty="0" err="1">
                <a:solidFill>
                  <a:srgbClr val="FF0000"/>
                </a:solidFill>
              </a:rPr>
              <a:t>haemorrhoids</a:t>
            </a:r>
            <a:r>
              <a:rPr lang="en-US" sz="2800" dirty="0"/>
              <a:t>)</a:t>
            </a:r>
          </a:p>
          <a:p>
            <a:r>
              <a:rPr lang="en-US" sz="2800" dirty="0"/>
              <a:t>or piles that lie permanently outside (</a:t>
            </a:r>
            <a:r>
              <a:rPr lang="en-US" sz="2800" dirty="0">
                <a:solidFill>
                  <a:srgbClr val="FF0000"/>
                </a:solidFill>
              </a:rPr>
              <a:t>fourth-degree </a:t>
            </a:r>
            <a:r>
              <a:rPr lang="en-US" sz="2800" dirty="0" err="1">
                <a:solidFill>
                  <a:srgbClr val="FF0000"/>
                </a:solidFill>
              </a:rPr>
              <a:t>haemorrhoids</a:t>
            </a:r>
            <a:r>
              <a:rPr lang="en-US" sz="28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hp\Desktop\degrees-of-hemorrhoid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hp\Desktop\screenshot_Fri_Dec_18_12.19.21.png"/>
          <p:cNvPicPr>
            <a:picLocks noGrp="1" noChangeAspect="1" noChangeArrowheads="1"/>
          </p:cNvPicPr>
          <p:nvPr>
            <p:ph idx="1"/>
          </p:nvPr>
        </p:nvPicPr>
        <p:blipFill>
          <a:blip r:embed="rId2"/>
          <a:srcRect/>
          <a:stretch>
            <a:fillRect/>
          </a:stretch>
        </p:blipFill>
        <p:spPr bwMode="auto">
          <a:xfrm>
            <a:off x="0" y="990600"/>
            <a:ext cx="5181600" cy="5867400"/>
          </a:xfrm>
          <a:prstGeom prst="rect">
            <a:avLst/>
          </a:prstGeom>
          <a:noFill/>
        </p:spPr>
      </p:pic>
      <p:pic>
        <p:nvPicPr>
          <p:cNvPr id="7171" name="Picture 3" descr="C:\Users\hp\Desktop\screenshot_Fri_Dec_18_12.20.56.png"/>
          <p:cNvPicPr>
            <a:picLocks noChangeAspect="1" noChangeArrowheads="1"/>
          </p:cNvPicPr>
          <p:nvPr/>
        </p:nvPicPr>
        <p:blipFill>
          <a:blip r:embed="rId3"/>
          <a:srcRect/>
          <a:stretch>
            <a:fillRect/>
          </a:stretch>
        </p:blipFill>
        <p:spPr bwMode="auto">
          <a:xfrm>
            <a:off x="5257800" y="1981200"/>
            <a:ext cx="3886200" cy="36576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i="1" dirty="0"/>
              <a:t>      Management</a:t>
            </a:r>
            <a:endParaRPr lang="en-US" sz="6000" dirty="0"/>
          </a:p>
        </p:txBody>
      </p:sp>
      <p:sp>
        <p:nvSpPr>
          <p:cNvPr id="3" name="Content Placeholder 2"/>
          <p:cNvSpPr>
            <a:spLocks noGrp="1"/>
          </p:cNvSpPr>
          <p:nvPr>
            <p:ph idx="1"/>
          </p:nvPr>
        </p:nvSpPr>
        <p:spPr>
          <a:xfrm>
            <a:off x="990600" y="1600200"/>
            <a:ext cx="8153400" cy="5257800"/>
          </a:xfrm>
        </p:spPr>
        <p:txBody>
          <a:bodyPr>
            <a:normAutofit/>
          </a:bodyPr>
          <a:lstStyle/>
          <a:p>
            <a:r>
              <a:rPr lang="en-US" sz="2400" dirty="0"/>
              <a:t>Exclusion of other causes of rectal bleeding, especially colorectal malignancy, is the priority.</a:t>
            </a:r>
          </a:p>
          <a:p>
            <a:r>
              <a:rPr lang="en-US" sz="2400" dirty="0"/>
              <a:t>normalizing bowel and defecatory habits:</a:t>
            </a:r>
          </a:p>
          <a:p>
            <a:r>
              <a:rPr lang="en-US" sz="2400" dirty="0"/>
              <a:t>stool softeners and bulking agents.</a:t>
            </a:r>
          </a:p>
          <a:p>
            <a:r>
              <a:rPr lang="en-US" sz="2400" dirty="0"/>
              <a:t>In those with first- or second-degree piles whose symptoms are not improved by conservative measures, injection </a:t>
            </a:r>
            <a:r>
              <a:rPr lang="en-US" sz="2400" dirty="0" err="1">
                <a:solidFill>
                  <a:srgbClr val="FF0000"/>
                </a:solidFill>
              </a:rPr>
              <a:t>sclerotherapy</a:t>
            </a:r>
            <a:r>
              <a:rPr lang="en-US" sz="2400" dirty="0"/>
              <a:t> the </a:t>
            </a:r>
            <a:r>
              <a:rPr lang="en-US" sz="2400" dirty="0" err="1"/>
              <a:t>submucosal</a:t>
            </a:r>
            <a:r>
              <a:rPr lang="en-US" sz="2400" dirty="0"/>
              <a:t> injection of 5 % phenol in </a:t>
            </a:r>
            <a:r>
              <a:rPr lang="en-US" sz="2400" dirty="0" err="1"/>
              <a:t>arachis</a:t>
            </a:r>
            <a:r>
              <a:rPr lang="en-US" sz="2400" dirty="0"/>
              <a:t> oil or almond oil, may be advised.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injection </a:t>
            </a:r>
            <a:r>
              <a:rPr lang="en-US" dirty="0" err="1"/>
              <a:t>sclerotherapy</a:t>
            </a:r>
            <a:endParaRPr lang="en-US" dirty="0"/>
          </a:p>
        </p:txBody>
      </p:sp>
      <p:pic>
        <p:nvPicPr>
          <p:cNvPr id="8194" name="Picture 2" descr="C:\Users\hp\Desktop\screenshot_Fri_Dec_18_12.33.40.png"/>
          <p:cNvPicPr>
            <a:picLocks noGrp="1" noChangeAspect="1" noChangeArrowheads="1"/>
          </p:cNvPicPr>
          <p:nvPr>
            <p:ph idx="1"/>
          </p:nvPr>
        </p:nvPicPr>
        <p:blipFill>
          <a:blip r:embed="rId2"/>
          <a:stretch>
            <a:fillRect/>
          </a:stretch>
        </p:blipFill>
        <p:spPr bwMode="auto">
          <a:xfrm>
            <a:off x="4760399" y="1545859"/>
            <a:ext cx="2438400" cy="1760229"/>
          </a:xfrm>
          <a:prstGeom prst="rect">
            <a:avLst/>
          </a:prstGeom>
          <a:noFill/>
        </p:spPr>
      </p:pic>
      <p:pic>
        <p:nvPicPr>
          <p:cNvPr id="8195" name="Picture 3" descr="C:\Users\hp\Desktop\screenshot_Fri_Dec_18_12.34.44.png"/>
          <p:cNvPicPr>
            <a:picLocks noChangeAspect="1" noChangeArrowheads="1"/>
          </p:cNvPicPr>
          <p:nvPr/>
        </p:nvPicPr>
        <p:blipFill>
          <a:blip r:embed="rId3"/>
          <a:srcRect/>
          <a:stretch>
            <a:fillRect/>
          </a:stretch>
        </p:blipFill>
        <p:spPr bwMode="auto">
          <a:xfrm>
            <a:off x="228600" y="1447800"/>
            <a:ext cx="4343400" cy="5410200"/>
          </a:xfrm>
          <a:prstGeom prst="rect">
            <a:avLst/>
          </a:prstGeom>
          <a:noFill/>
        </p:spPr>
      </p:pic>
      <p:pic>
        <p:nvPicPr>
          <p:cNvPr id="4" name="Picture 3">
            <a:extLst>
              <a:ext uri="{FF2B5EF4-FFF2-40B4-BE49-F238E27FC236}">
                <a16:creationId xmlns:a16="http://schemas.microsoft.com/office/drawing/2014/main" id="{C19EC1E3-EA45-4D4E-D6B7-D58645588F0B}"/>
              </a:ext>
            </a:extLst>
          </p:cNvPr>
          <p:cNvPicPr>
            <a:picLocks noChangeAspect="1"/>
          </p:cNvPicPr>
          <p:nvPr/>
        </p:nvPicPr>
        <p:blipFill>
          <a:blip r:embed="rId4"/>
          <a:stretch>
            <a:fillRect/>
          </a:stretch>
        </p:blipFill>
        <p:spPr>
          <a:xfrm>
            <a:off x="4572000" y="3306089"/>
            <a:ext cx="4168501" cy="355191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67691" y="114300"/>
            <a:ext cx="7266709" cy="5796922"/>
          </a:xfrm>
        </p:spPr>
        <p:txBody>
          <a:bodyPr/>
          <a:lstStyle/>
          <a:p>
            <a:r>
              <a:rPr lang="en-US" sz="2000" dirty="0">
                <a:solidFill>
                  <a:srgbClr val="FF0000"/>
                </a:solidFill>
              </a:rPr>
              <a:t>The Barron’ </a:t>
            </a:r>
            <a:r>
              <a:rPr lang="en-US" sz="2000" dirty="0" err="1">
                <a:solidFill>
                  <a:srgbClr val="FF0000"/>
                </a:solidFill>
              </a:rPr>
              <a:t>bander</a:t>
            </a:r>
            <a:r>
              <a:rPr lang="en-US" sz="2000" dirty="0">
                <a:solidFill>
                  <a:srgbClr val="FF0000"/>
                </a:solidFill>
              </a:rPr>
              <a:t> </a:t>
            </a:r>
            <a:r>
              <a:rPr lang="en-US" sz="2000" dirty="0"/>
              <a:t>is a commonly available device used to slip tight elastic bands onto the base of the pedicle of each hemorrhoid The bands cause </a:t>
            </a:r>
            <a:r>
              <a:rPr lang="en-US" sz="2000" dirty="0" err="1"/>
              <a:t>ischaemic</a:t>
            </a:r>
            <a:r>
              <a:rPr lang="en-US" sz="2000" dirty="0"/>
              <a:t> necrosis of the piles{ 2</a:t>
            </a:r>
            <a:r>
              <a:rPr lang="en-US" sz="2000" baseline="30000" dirty="0"/>
              <a:t>nd</a:t>
            </a:r>
            <a:r>
              <a:rPr lang="en-US" sz="2000" dirty="0"/>
              <a:t> degree hemorrhoid } </a:t>
            </a:r>
            <a:r>
              <a:rPr lang="en-US" dirty="0"/>
              <a:t>.</a:t>
            </a:r>
          </a:p>
        </p:txBody>
      </p:sp>
      <p:pic>
        <p:nvPicPr>
          <p:cNvPr id="5" name="Picture 4">
            <a:extLst>
              <a:ext uri="{FF2B5EF4-FFF2-40B4-BE49-F238E27FC236}">
                <a16:creationId xmlns:a16="http://schemas.microsoft.com/office/drawing/2014/main" id="{C973B8EA-4A3C-45A1-0BFD-CD978A97D5FA}"/>
              </a:ext>
            </a:extLst>
          </p:cNvPr>
          <p:cNvPicPr>
            <a:picLocks noChangeAspect="1"/>
          </p:cNvPicPr>
          <p:nvPr/>
        </p:nvPicPr>
        <p:blipFill>
          <a:blip r:embed="rId2"/>
          <a:stretch>
            <a:fillRect/>
          </a:stretch>
        </p:blipFill>
        <p:spPr>
          <a:xfrm>
            <a:off x="2649682" y="1853805"/>
            <a:ext cx="6479473" cy="500419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Operation</a:t>
            </a:r>
            <a:endParaRPr lang="en-US" dirty="0"/>
          </a:p>
        </p:txBody>
      </p:sp>
      <p:sp>
        <p:nvSpPr>
          <p:cNvPr id="3" name="Content Placeholder 2"/>
          <p:cNvSpPr>
            <a:spLocks noGrp="1"/>
          </p:cNvSpPr>
          <p:nvPr>
            <p:ph idx="1"/>
          </p:nvPr>
        </p:nvSpPr>
        <p:spPr>
          <a:xfrm>
            <a:off x="696191" y="1537855"/>
            <a:ext cx="7838209" cy="4373367"/>
          </a:xfrm>
        </p:spPr>
        <p:txBody>
          <a:bodyPr>
            <a:normAutofit/>
          </a:bodyPr>
          <a:lstStyle/>
          <a:p>
            <a:pPr marL="82296" indent="0">
              <a:buNone/>
            </a:pPr>
            <a:r>
              <a:rPr lang="en-US" dirty="0">
                <a:solidFill>
                  <a:srgbClr val="FF0000"/>
                </a:solidFill>
              </a:rPr>
              <a:t>The indications for </a:t>
            </a:r>
            <a:r>
              <a:rPr lang="en-US" dirty="0" err="1">
                <a:solidFill>
                  <a:srgbClr val="FF0000"/>
                </a:solidFill>
              </a:rPr>
              <a:t>haemorrhoidectomy</a:t>
            </a:r>
            <a:r>
              <a:rPr lang="en-US" dirty="0">
                <a:solidFill>
                  <a:srgbClr val="FF0000"/>
                </a:solidFill>
              </a:rPr>
              <a:t> include:</a:t>
            </a:r>
          </a:p>
          <a:p>
            <a:r>
              <a:rPr lang="en-US" dirty="0"/>
              <a:t>third- and fourth-degree </a:t>
            </a:r>
            <a:r>
              <a:rPr lang="en-US" dirty="0" err="1"/>
              <a:t>haemorrhoids</a:t>
            </a:r>
            <a:r>
              <a:rPr lang="en-US" dirty="0"/>
              <a:t>;</a:t>
            </a:r>
          </a:p>
          <a:p>
            <a:r>
              <a:rPr lang="en-US" dirty="0"/>
              <a:t>second-degree </a:t>
            </a:r>
            <a:r>
              <a:rPr lang="en-US" dirty="0" err="1"/>
              <a:t>haemorrhoids</a:t>
            </a:r>
            <a:r>
              <a:rPr lang="en-US" dirty="0"/>
              <a:t> that have not been cured by non-operative treatments;</a:t>
            </a:r>
          </a:p>
          <a:p>
            <a:r>
              <a:rPr lang="en-US" dirty="0" err="1"/>
              <a:t>fibrosed</a:t>
            </a:r>
            <a:r>
              <a:rPr lang="en-US" dirty="0"/>
              <a:t> </a:t>
            </a:r>
            <a:r>
              <a:rPr lang="en-US" dirty="0" err="1"/>
              <a:t>haemorrhoids</a:t>
            </a:r>
            <a:r>
              <a:rPr lang="en-US" dirty="0"/>
              <a:t>;</a:t>
            </a:r>
          </a:p>
          <a:p>
            <a:r>
              <a:rPr lang="en-US" dirty="0" err="1"/>
              <a:t>interoexternal</a:t>
            </a:r>
            <a:r>
              <a:rPr lang="en-US" dirty="0"/>
              <a:t> </a:t>
            </a:r>
            <a:r>
              <a:rPr lang="en-US" dirty="0" err="1"/>
              <a:t>haemorrhoids</a:t>
            </a:r>
            <a:r>
              <a:rPr lang="en-US" dirty="0"/>
              <a:t> when the external </a:t>
            </a:r>
            <a:r>
              <a:rPr lang="en-US" dirty="0" err="1"/>
              <a:t>haemorrhoid</a:t>
            </a:r>
            <a:r>
              <a:rPr lang="en-US" dirty="0"/>
              <a:t> is well defined.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295400"/>
          </a:xfrm>
        </p:spPr>
        <p:txBody>
          <a:bodyPr>
            <a:normAutofit fontScale="90000"/>
          </a:bodyPr>
          <a:lstStyle/>
          <a:p>
            <a:r>
              <a:rPr lang="en-US" dirty="0">
                <a:solidFill>
                  <a:srgbClr val="FF0000"/>
                </a:solidFill>
              </a:rPr>
              <a:t>Open and closed </a:t>
            </a:r>
            <a:r>
              <a:rPr lang="en-US" dirty="0" err="1">
                <a:solidFill>
                  <a:srgbClr val="FF0000"/>
                </a:solidFill>
              </a:rPr>
              <a:t>hemorroidectomy</a:t>
            </a:r>
            <a:br>
              <a:rPr lang="en-US" dirty="0">
                <a:solidFill>
                  <a:srgbClr val="FF0000"/>
                </a:solidFill>
              </a:rPr>
            </a:br>
            <a:endParaRPr lang="en-US" dirty="0"/>
          </a:p>
        </p:txBody>
      </p:sp>
      <p:sp>
        <p:nvSpPr>
          <p:cNvPr id="10" name="Text Placeholder 9"/>
          <p:cNvSpPr>
            <a:spLocks noGrp="1"/>
          </p:cNvSpPr>
          <p:nvPr>
            <p:ph type="body" idx="1"/>
          </p:nvPr>
        </p:nvSpPr>
        <p:spPr/>
        <p:txBody>
          <a:bodyPr/>
          <a:lstStyle/>
          <a:p>
            <a:r>
              <a:rPr lang="en-US" dirty="0"/>
              <a:t>                    </a:t>
            </a:r>
            <a:r>
              <a:rPr lang="en-US" sz="2800" dirty="0">
                <a:solidFill>
                  <a:srgbClr val="FF0000"/>
                </a:solidFill>
              </a:rPr>
              <a:t>Closed </a:t>
            </a:r>
            <a:r>
              <a:rPr lang="en-US" dirty="0"/>
              <a:t>   </a:t>
            </a:r>
          </a:p>
        </p:txBody>
      </p:sp>
      <p:pic>
        <p:nvPicPr>
          <p:cNvPr id="10242" name="Picture 2"/>
          <p:cNvPicPr>
            <a:picLocks noGrp="1" noChangeAspect="1" noChangeArrowheads="1"/>
          </p:cNvPicPr>
          <p:nvPr>
            <p:ph sz="half" idx="2"/>
          </p:nvPr>
        </p:nvPicPr>
        <p:blipFill>
          <a:blip r:embed="rId2"/>
          <a:stretch>
            <a:fillRect/>
          </a:stretch>
        </p:blipFill>
        <p:spPr bwMode="auto">
          <a:xfrm>
            <a:off x="0" y="990600"/>
            <a:ext cx="4572000" cy="4267199"/>
          </a:xfrm>
          <a:prstGeom prst="rect">
            <a:avLst/>
          </a:prstGeom>
          <a:noFill/>
          <a:ln w="9525">
            <a:noFill/>
            <a:miter lim="800000"/>
            <a:headEnd/>
            <a:tailEnd/>
          </a:ln>
          <a:effectLst/>
        </p:spPr>
      </p:pic>
      <p:sp>
        <p:nvSpPr>
          <p:cNvPr id="11" name="Text Placeholder 10"/>
          <p:cNvSpPr>
            <a:spLocks noGrp="1"/>
          </p:cNvSpPr>
          <p:nvPr>
            <p:ph type="body" sz="quarter" idx="3"/>
          </p:nvPr>
        </p:nvSpPr>
        <p:spPr/>
        <p:txBody>
          <a:bodyPr>
            <a:normAutofit lnSpcReduction="10000"/>
          </a:bodyPr>
          <a:lstStyle/>
          <a:p>
            <a:r>
              <a:rPr lang="en-US" sz="2000" dirty="0">
                <a:solidFill>
                  <a:srgbClr val="FF0000"/>
                </a:solidFill>
              </a:rPr>
              <a:t>                       </a:t>
            </a:r>
            <a:r>
              <a:rPr lang="en-US" sz="3200" dirty="0">
                <a:solidFill>
                  <a:srgbClr val="FF0000"/>
                </a:solidFill>
              </a:rPr>
              <a:t>open</a:t>
            </a:r>
          </a:p>
        </p:txBody>
      </p:sp>
      <p:sp>
        <p:nvSpPr>
          <p:cNvPr id="12" name="Content Placeholder 11"/>
          <p:cNvSpPr>
            <a:spLocks noGrp="1"/>
          </p:cNvSpPr>
          <p:nvPr>
            <p:ph sz="quarter" idx="4"/>
          </p:nvPr>
        </p:nvSpPr>
        <p:spPr>
          <a:xfrm>
            <a:off x="4663440" y="969336"/>
            <a:ext cx="4023360" cy="4517064"/>
          </a:xfrm>
        </p:spPr>
        <p:txBody>
          <a:bodyPr/>
          <a:lstStyle/>
          <a:p>
            <a:endParaRPr lang="en-US" dirty="0"/>
          </a:p>
        </p:txBody>
      </p:sp>
      <p:pic>
        <p:nvPicPr>
          <p:cNvPr id="10243" name="Picture 3" descr="C:\Users\hp\Desktop\9234tn.jpg"/>
          <p:cNvPicPr>
            <a:picLocks noChangeAspect="1" noChangeArrowheads="1"/>
          </p:cNvPicPr>
          <p:nvPr/>
        </p:nvPicPr>
        <p:blipFill>
          <a:blip r:embed="rId3"/>
          <a:srcRect/>
          <a:stretch>
            <a:fillRect/>
          </a:stretch>
        </p:blipFill>
        <p:spPr bwMode="auto">
          <a:xfrm>
            <a:off x="4648200" y="914400"/>
            <a:ext cx="4114800" cy="44196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stapled </a:t>
            </a:r>
            <a:r>
              <a:rPr lang="en-US" dirty="0" err="1"/>
              <a:t>haemorrhoidopexy</a:t>
            </a:r>
            <a:endParaRPr lang="en-US" dirty="0"/>
          </a:p>
        </p:txBody>
      </p:sp>
      <p:sp>
        <p:nvSpPr>
          <p:cNvPr id="10" name="Content Placeholder 9"/>
          <p:cNvSpPr>
            <a:spLocks noGrp="1"/>
          </p:cNvSpPr>
          <p:nvPr>
            <p:ph idx="1"/>
          </p:nvPr>
        </p:nvSpPr>
        <p:spPr>
          <a:xfrm>
            <a:off x="675409" y="1600200"/>
            <a:ext cx="7858991" cy="4311022"/>
          </a:xfrm>
        </p:spPr>
        <p:txBody>
          <a:bodyPr/>
          <a:lstStyle/>
          <a:p>
            <a:r>
              <a:rPr lang="en-US" dirty="0"/>
              <a:t> </a:t>
            </a:r>
            <a:r>
              <a:rPr lang="en-US" sz="2000" dirty="0"/>
              <a:t>utilizes a purpose-designed stapling gun</a:t>
            </a:r>
          </a:p>
          <a:p>
            <a:r>
              <a:rPr lang="en-US" sz="2000" dirty="0"/>
              <a:t>This procedure excises a strip of mucosa and submucosa (together with the vessels traveling within them) circumferentially, well above the dentate line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hp\Desktop\0f0928cf377f87413f2a6ab756d848b9.jp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048591"/>
          <p:cNvSpPr>
            <a:spLocks noGrp="1"/>
          </p:cNvSpPr>
          <p:nvPr>
            <p:ph type="title"/>
          </p:nvPr>
        </p:nvSpPr>
        <p:spPr>
          <a:xfrm rot="21074092">
            <a:off x="303683" y="-562586"/>
            <a:ext cx="5835217" cy="230145"/>
          </a:xfrm>
        </p:spPr>
        <p:txBody>
          <a:bodyPr>
            <a:normAutofit fontScale="90000"/>
          </a:bodyPr>
          <a:lstStyle/>
          <a:p>
            <a:endParaRPr lang="en-GB" dirty="0"/>
          </a:p>
        </p:txBody>
      </p:sp>
      <p:sp>
        <p:nvSpPr>
          <p:cNvPr id="1048593" name="Content Placeholder 1048592"/>
          <p:cNvSpPr>
            <a:spLocks noGrp="1"/>
          </p:cNvSpPr>
          <p:nvPr>
            <p:ph idx="1"/>
          </p:nvPr>
        </p:nvSpPr>
        <p:spPr>
          <a:xfrm>
            <a:off x="628650" y="40495"/>
            <a:ext cx="7886700" cy="6136468"/>
          </a:xfrm>
        </p:spPr>
        <p:txBody>
          <a:bodyPr>
            <a:normAutofit fontScale="92500" lnSpcReduction="10000"/>
          </a:bodyPr>
          <a:lstStyle/>
          <a:p>
            <a:pPr algn="l" rtl="0"/>
            <a:r>
              <a:rPr lang="en-US" altLang="en-GB" dirty="0"/>
              <a:t>The pink columnar epithelium lining the rectum extends through the </a:t>
            </a:r>
            <a:r>
              <a:rPr lang="en-US" altLang="en-GB" dirty="0" err="1"/>
              <a:t>anorectal</a:t>
            </a:r>
            <a:r>
              <a:rPr lang="en-US" altLang="en-GB" dirty="0"/>
              <a:t> ring into the surgical anal canal.</a:t>
            </a:r>
            <a:endParaRPr lang="en-GB" dirty="0"/>
          </a:p>
          <a:p>
            <a:pPr algn="l" rtl="0"/>
            <a:r>
              <a:rPr lang="en-US" altLang="en-GB" dirty="0"/>
              <a:t>Passing downwards, the mucous membrane becomes cuboidal and redder in color.</a:t>
            </a:r>
            <a:endParaRPr lang="en-GB" dirty="0"/>
          </a:p>
          <a:p>
            <a:pPr algn="l" rtl="0"/>
            <a:r>
              <a:rPr lang="en-GB" dirty="0"/>
              <a:t>Just below the level of the anal valves there is an abrupt, wavy, transition to stratified squamous epithelium. This wavy junction constitutes the </a:t>
            </a:r>
            <a:r>
              <a:rPr lang="en-GB" dirty="0">
                <a:solidFill>
                  <a:srgbClr val="C00000"/>
                </a:solidFill>
              </a:rPr>
              <a:t>dentate line. </a:t>
            </a:r>
            <a:r>
              <a:rPr lang="en-US" dirty="0">
                <a:solidFill>
                  <a:srgbClr val="C00000"/>
                </a:solidFill>
              </a:rPr>
              <a:t>Below the dentate line, the anoderm is lined by non-</a:t>
            </a:r>
            <a:r>
              <a:rPr lang="en-US" dirty="0" err="1">
                <a:solidFill>
                  <a:srgbClr val="C00000"/>
                </a:solidFill>
              </a:rPr>
              <a:t>keratinised</a:t>
            </a:r>
            <a:r>
              <a:rPr lang="en-US" dirty="0">
                <a:solidFill>
                  <a:srgbClr val="C00000"/>
                </a:solidFill>
              </a:rPr>
              <a:t> stratified squamous epithelium that is devoid of glands and hair but richly innervated by somatic sensory nerve endings</a:t>
            </a:r>
            <a:endParaRPr lang="en-GB" dirty="0">
              <a:solidFill>
                <a:srgbClr val="C00000"/>
              </a:solidFill>
            </a:endParaRPr>
          </a:p>
          <a:p>
            <a:endParaRPr lang="en-GB" dirty="0"/>
          </a:p>
          <a:p>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610600" cy="1143000"/>
          </a:xfrm>
        </p:spPr>
        <p:txBody>
          <a:bodyPr>
            <a:noAutofit/>
          </a:bodyPr>
          <a:lstStyle/>
          <a:p>
            <a:r>
              <a:rPr lang="en-US" sz="3600" dirty="0" err="1">
                <a:solidFill>
                  <a:srgbClr val="FF0000"/>
                </a:solidFill>
              </a:rPr>
              <a:t>Transanal</a:t>
            </a:r>
            <a:r>
              <a:rPr lang="en-US" sz="3600" dirty="0">
                <a:solidFill>
                  <a:srgbClr val="FF0000"/>
                </a:solidFill>
              </a:rPr>
              <a:t> </a:t>
            </a:r>
            <a:r>
              <a:rPr lang="en-US" sz="3600" dirty="0" err="1">
                <a:solidFill>
                  <a:srgbClr val="FF0000"/>
                </a:solidFill>
              </a:rPr>
              <a:t>haemorrhoidal</a:t>
            </a:r>
            <a:r>
              <a:rPr lang="en-US" sz="3600" dirty="0">
                <a:solidFill>
                  <a:srgbClr val="FF0000"/>
                </a:solidFill>
              </a:rPr>
              <a:t> ligation (HAL).</a:t>
            </a:r>
          </a:p>
        </p:txBody>
      </p:sp>
      <p:sp>
        <p:nvSpPr>
          <p:cNvPr id="3" name="Content Placeholder 2"/>
          <p:cNvSpPr>
            <a:spLocks noGrp="1"/>
          </p:cNvSpPr>
          <p:nvPr>
            <p:ph idx="1"/>
          </p:nvPr>
        </p:nvSpPr>
        <p:spPr>
          <a:xfrm>
            <a:off x="838201" y="1745673"/>
            <a:ext cx="7696200" cy="4165549"/>
          </a:xfrm>
        </p:spPr>
        <p:txBody>
          <a:bodyPr>
            <a:normAutofit/>
          </a:bodyPr>
          <a:lstStyle/>
          <a:p>
            <a:r>
              <a:rPr lang="en-US" sz="2800" dirty="0"/>
              <a:t>is used for the treatment of second- and third-degree </a:t>
            </a:r>
            <a:r>
              <a:rPr lang="en-US" sz="2800" dirty="0" err="1"/>
              <a:t>haemorrhoids</a:t>
            </a:r>
            <a:r>
              <a:rPr lang="en-US" sz="2800" dirty="0"/>
              <a:t>. Some have recently advocated </a:t>
            </a:r>
            <a:r>
              <a:rPr lang="en-US" sz="2800" dirty="0" err="1"/>
              <a:t>transanal</a:t>
            </a:r>
            <a:r>
              <a:rPr lang="en-US" sz="2800" dirty="0"/>
              <a:t> Doppler-guided ligation of those vessels feeding the </a:t>
            </a:r>
            <a:r>
              <a:rPr lang="en-US" sz="2800" dirty="0" err="1"/>
              <a:t>haemorrhoidal</a:t>
            </a:r>
            <a:r>
              <a:rPr lang="en-US" sz="2800" dirty="0"/>
              <a:t> masses, to which others have added suture ‘</a:t>
            </a:r>
            <a:r>
              <a:rPr lang="en-US" sz="2800" dirty="0" err="1"/>
              <a:t>mucopexy</a:t>
            </a:r>
            <a:r>
              <a:rPr lang="en-US" sz="2800" dirty="0"/>
              <a:t>’ to deal with any </a:t>
            </a:r>
            <a:r>
              <a:rPr lang="en-US" sz="2800" dirty="0" err="1"/>
              <a:t>prolapse</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hp\Desktop\screenshot_Fri_Dec_18_13.03.43.png"/>
          <p:cNvPicPr>
            <a:picLocks noGrp="1" noChangeAspect="1" noChangeArrowheads="1"/>
          </p:cNvPicPr>
          <p:nvPr>
            <p:ph idx="1"/>
          </p:nvPr>
        </p:nvPicPr>
        <p:blipFill>
          <a:blip r:embed="rId2"/>
          <a:srcRect/>
          <a:stretch>
            <a:fillRect/>
          </a:stretch>
        </p:blipFill>
        <p:spPr bwMode="auto">
          <a:xfrm>
            <a:off x="457200" y="1371600"/>
            <a:ext cx="4275137" cy="4191000"/>
          </a:xfrm>
          <a:prstGeom prst="rect">
            <a:avLst/>
          </a:prstGeom>
          <a:noFill/>
        </p:spPr>
      </p:pic>
      <p:pic>
        <p:nvPicPr>
          <p:cNvPr id="12291" name="Picture 3" descr="C:\Users\hp\Desktop\screenshot_Fri_Dec_18_13.04.37.png"/>
          <p:cNvPicPr>
            <a:picLocks noChangeAspect="1" noChangeArrowheads="1"/>
          </p:cNvPicPr>
          <p:nvPr/>
        </p:nvPicPr>
        <p:blipFill>
          <a:blip r:embed="rId3"/>
          <a:srcRect/>
          <a:stretch>
            <a:fillRect/>
          </a:stretch>
        </p:blipFill>
        <p:spPr bwMode="auto">
          <a:xfrm>
            <a:off x="5029200" y="1371600"/>
            <a:ext cx="3714750" cy="4114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External </a:t>
            </a:r>
            <a:r>
              <a:rPr lang="en-US" b="1" dirty="0" err="1">
                <a:solidFill>
                  <a:srgbClr val="FF0000"/>
                </a:solidFill>
              </a:rPr>
              <a:t>haemorrhoids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A </a:t>
            </a:r>
            <a:r>
              <a:rPr lang="en-US" dirty="0" err="1"/>
              <a:t>thrombosed</a:t>
            </a:r>
            <a:r>
              <a:rPr lang="en-US" dirty="0"/>
              <a:t> external </a:t>
            </a:r>
            <a:r>
              <a:rPr lang="en-US" dirty="0" err="1"/>
              <a:t>haemorrhoid</a:t>
            </a:r>
            <a:r>
              <a:rPr lang="en-US" dirty="0"/>
              <a:t> relates anatomically to the veins of the superficial or external </a:t>
            </a:r>
            <a:r>
              <a:rPr lang="en-US" dirty="0" err="1"/>
              <a:t>haemorrhoidal</a:t>
            </a:r>
            <a:r>
              <a:rPr lang="en-US" dirty="0"/>
              <a:t> plexus and is commonly termed a ‘</a:t>
            </a:r>
            <a:r>
              <a:rPr lang="en-US" dirty="0" err="1">
                <a:solidFill>
                  <a:srgbClr val="FF0000"/>
                </a:solidFill>
              </a:rPr>
              <a:t>perianal</a:t>
            </a:r>
            <a:r>
              <a:rPr lang="en-US" dirty="0">
                <a:solidFill>
                  <a:srgbClr val="FF0000"/>
                </a:solidFill>
              </a:rPr>
              <a:t> </a:t>
            </a:r>
            <a:r>
              <a:rPr lang="en-US" dirty="0" err="1">
                <a:solidFill>
                  <a:srgbClr val="FF0000"/>
                </a:solidFill>
              </a:rPr>
              <a:t>haematoma</a:t>
            </a:r>
            <a:r>
              <a:rPr lang="en-US" dirty="0"/>
              <a:t>’.</a:t>
            </a:r>
          </a:p>
          <a:p>
            <a:r>
              <a:rPr lang="en-US" dirty="0"/>
              <a:t>It presents as a sudden onset, olive-shaped, painful blue subcutaneous swelling at the anal margin and is usually consequent upon straining at stool, coughing or lifting a heavy weight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517B-B883-E0AE-66EC-B349BE560A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4812C9-0011-BD09-3D20-799D6AFB6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264" y="1905000"/>
            <a:ext cx="4648200" cy="3810000"/>
          </a:xfrm>
        </p:spPr>
      </p:pic>
      <p:pic>
        <p:nvPicPr>
          <p:cNvPr id="7" name="Picture 6">
            <a:extLst>
              <a:ext uri="{FF2B5EF4-FFF2-40B4-BE49-F238E27FC236}">
                <a16:creationId xmlns:a16="http://schemas.microsoft.com/office/drawing/2014/main" id="{D46A1516-6EFC-B3C7-0571-10D069BE4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65" y="1894609"/>
            <a:ext cx="4302199" cy="3952875"/>
          </a:xfrm>
          <a:prstGeom prst="rect">
            <a:avLst/>
          </a:prstGeom>
        </p:spPr>
      </p:pic>
    </p:spTree>
    <p:extLst>
      <p:ext uri="{BB962C8B-B14F-4D97-AF65-F5344CB8AC3E}">
        <p14:creationId xmlns:p14="http://schemas.microsoft.com/office/powerpoint/2010/main" val="3881190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patient presents within the first 48 hours, the clot may be evacuated under local </a:t>
            </a:r>
            <a:r>
              <a:rPr lang="en-US" dirty="0" err="1"/>
              <a:t>anaesthesia</a:t>
            </a:r>
            <a:r>
              <a:rPr lang="en-US" dirty="0"/>
              <a:t>.</a:t>
            </a:r>
          </a:p>
          <a:p>
            <a:endParaRPr lang="en-US" dirty="0"/>
          </a:p>
          <a:p>
            <a:endParaRPr lang="en-US" dirty="0"/>
          </a:p>
          <a:p>
            <a:endParaRPr lang="en-US" dirty="0"/>
          </a:p>
        </p:txBody>
      </p:sp>
      <p:pic>
        <p:nvPicPr>
          <p:cNvPr id="13317" name="Picture 5" descr="C:\Users\hp\Desktop\b1f559cb0413df98cb55f30e6dca3eca.jpg"/>
          <p:cNvPicPr>
            <a:picLocks noChangeAspect="1" noChangeArrowheads="1"/>
          </p:cNvPicPr>
          <p:nvPr/>
        </p:nvPicPr>
        <p:blipFill>
          <a:blip r:embed="rId2"/>
          <a:srcRect/>
          <a:stretch>
            <a:fillRect/>
          </a:stretch>
        </p:blipFill>
        <p:spPr bwMode="auto">
          <a:xfrm>
            <a:off x="5181600" y="3124200"/>
            <a:ext cx="3657600" cy="3200400"/>
          </a:xfrm>
          <a:prstGeom prst="rect">
            <a:avLst/>
          </a:prstGeom>
          <a:noFill/>
        </p:spPr>
      </p:pic>
      <p:pic>
        <p:nvPicPr>
          <p:cNvPr id="13318" name="Picture 6"/>
          <p:cNvPicPr>
            <a:picLocks noChangeAspect="1" noChangeArrowheads="1"/>
          </p:cNvPicPr>
          <p:nvPr/>
        </p:nvPicPr>
        <p:blipFill>
          <a:blip r:embed="rId3"/>
          <a:srcRect/>
          <a:stretch>
            <a:fillRect/>
          </a:stretch>
        </p:blipFill>
        <p:spPr bwMode="auto">
          <a:xfrm>
            <a:off x="1066800" y="3124200"/>
            <a:ext cx="3962400" cy="32766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2286000" y="1752600"/>
            <a:ext cx="5791200" cy="41910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PRURITUS ANI</a:t>
            </a:r>
            <a:endParaRPr lang="en-US" dirty="0"/>
          </a:p>
        </p:txBody>
      </p:sp>
      <p:sp>
        <p:nvSpPr>
          <p:cNvPr id="3" name="Content Placeholder 2"/>
          <p:cNvSpPr>
            <a:spLocks noGrp="1"/>
          </p:cNvSpPr>
          <p:nvPr>
            <p:ph idx="1"/>
          </p:nvPr>
        </p:nvSpPr>
        <p:spPr/>
        <p:txBody>
          <a:bodyPr/>
          <a:lstStyle/>
          <a:p>
            <a:r>
              <a:rPr lang="en-US" dirty="0"/>
              <a:t>This is intractable itching around the anus, a common and embarrassing condition. Usually, the skin is reddened and </a:t>
            </a:r>
            <a:r>
              <a:rPr lang="en-US" dirty="0" err="1"/>
              <a:t>hyperkeratotic</a:t>
            </a:r>
            <a:r>
              <a:rPr lang="en-US" dirty="0"/>
              <a:t> and it may become cracked and moist.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r>
              <a:rPr lang="en-US" b="1" dirty="0"/>
              <a:t>Causes</a:t>
            </a:r>
            <a:endParaRPr lang="en-US" dirty="0"/>
          </a:p>
        </p:txBody>
      </p:sp>
      <p:sp>
        <p:nvSpPr>
          <p:cNvPr id="3" name="Content Placeholder 2"/>
          <p:cNvSpPr>
            <a:spLocks noGrp="1"/>
          </p:cNvSpPr>
          <p:nvPr>
            <p:ph idx="1"/>
          </p:nvPr>
        </p:nvSpPr>
        <p:spPr>
          <a:xfrm>
            <a:off x="1143000" y="838200"/>
            <a:ext cx="7790688" cy="6019800"/>
          </a:xfrm>
        </p:spPr>
        <p:txBody>
          <a:bodyPr/>
          <a:lstStyle/>
          <a:p>
            <a:r>
              <a:rPr lang="en-US" b="1" dirty="0"/>
              <a:t>Lack of cleanliness,</a:t>
            </a:r>
          </a:p>
          <a:p>
            <a:r>
              <a:rPr lang="en-US" b="1" dirty="0"/>
              <a:t>anal or </a:t>
            </a:r>
            <a:r>
              <a:rPr lang="en-US" b="1" dirty="0" err="1"/>
              <a:t>perianal</a:t>
            </a:r>
            <a:r>
              <a:rPr lang="en-US" b="1" dirty="0"/>
              <a:t> discharge</a:t>
            </a:r>
          </a:p>
          <a:p>
            <a:r>
              <a:rPr lang="en-US" b="1" dirty="0"/>
              <a:t>Vaginal discharge</a:t>
            </a:r>
          </a:p>
          <a:p>
            <a:r>
              <a:rPr lang="en-US" b="1" dirty="0"/>
              <a:t>Parasitic causes. Threadworms should be excluded,</a:t>
            </a:r>
          </a:p>
          <a:p>
            <a:r>
              <a:rPr lang="en-US" b="1" dirty="0" err="1"/>
              <a:t>Epidermophytosis</a:t>
            </a:r>
            <a:endParaRPr lang="en-US" b="1" dirty="0"/>
          </a:p>
          <a:p>
            <a:r>
              <a:rPr lang="en-US" b="1" dirty="0"/>
              <a:t>Allergy</a:t>
            </a:r>
          </a:p>
          <a:p>
            <a:r>
              <a:rPr lang="en-US" b="1" dirty="0"/>
              <a:t>Skin diseases</a:t>
            </a:r>
          </a:p>
          <a:p>
            <a:r>
              <a:rPr lang="en-US" b="1" dirty="0"/>
              <a:t>psychoneurosis. And Diabetes</a:t>
            </a:r>
          </a:p>
          <a:p>
            <a:endParaRPr lang="en-US" dirty="0"/>
          </a:p>
        </p:txBody>
      </p:sp>
      <p:pic>
        <p:nvPicPr>
          <p:cNvPr id="2050" name="Picture 2" descr="C:\Users\hp\Desktop\screenshot_Fri_Dec_18_17.59.43.png"/>
          <p:cNvPicPr>
            <a:picLocks noChangeAspect="1" noChangeArrowheads="1"/>
          </p:cNvPicPr>
          <p:nvPr/>
        </p:nvPicPr>
        <p:blipFill>
          <a:blip r:embed="rId2"/>
          <a:srcRect/>
          <a:stretch>
            <a:fillRect/>
          </a:stretch>
        </p:blipFill>
        <p:spPr bwMode="auto">
          <a:xfrm>
            <a:off x="5219700" y="3048000"/>
            <a:ext cx="3924300" cy="232228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Treatment</a:t>
            </a:r>
            <a:endParaRPr lang="ar-IQ" sz="6000" dirty="0"/>
          </a:p>
        </p:txBody>
      </p:sp>
      <p:sp>
        <p:nvSpPr>
          <p:cNvPr id="3" name="Content Placeholder 2"/>
          <p:cNvSpPr>
            <a:spLocks noGrp="1"/>
          </p:cNvSpPr>
          <p:nvPr>
            <p:ph idx="1"/>
          </p:nvPr>
        </p:nvSpPr>
        <p:spPr/>
        <p:txBody>
          <a:bodyPr>
            <a:normAutofit/>
          </a:bodyPr>
          <a:lstStyle/>
          <a:p>
            <a:r>
              <a:rPr lang="en-US" dirty="0"/>
              <a:t>The cause is treated. Symptomatic treatment includes </a:t>
            </a:r>
            <a:r>
              <a:rPr lang="en-US" dirty="0">
                <a:solidFill>
                  <a:srgbClr val="FF0000"/>
                </a:solidFill>
              </a:rPr>
              <a:t>the following:</a:t>
            </a:r>
          </a:p>
          <a:p>
            <a:r>
              <a:rPr lang="en-US" dirty="0"/>
              <a:t>Hygiene measures.</a:t>
            </a:r>
          </a:p>
          <a:p>
            <a:r>
              <a:rPr lang="en-US" dirty="0"/>
              <a:t>Hydrocortisone. In patients with dermatitis</a:t>
            </a:r>
          </a:p>
          <a:p>
            <a:r>
              <a:rPr lang="en-US" dirty="0"/>
              <a:t>Strapping the buttocks keeps moist opposing surfaces apart,</a:t>
            </a:r>
          </a:p>
          <a:p>
            <a:r>
              <a:rPr lang="en-US" dirty="0">
                <a:solidFill>
                  <a:srgbClr val="FF0000"/>
                </a:solidFill>
              </a:rPr>
              <a:t>Operative treatment </a:t>
            </a:r>
            <a:r>
              <a:rPr lang="en-US" dirty="0"/>
              <a:t>:This may be necessary for a concomitant lesion of the </a:t>
            </a:r>
            <a:r>
              <a:rPr lang="en-US" dirty="0" err="1"/>
              <a:t>anorectum</a:t>
            </a:r>
            <a:endParaRPr lang="ar-IQ" dirty="0"/>
          </a:p>
        </p:txBody>
      </p:sp>
    </p:spTree>
    <p:extLst>
      <p:ext uri="{BB962C8B-B14F-4D97-AF65-F5344CB8AC3E}">
        <p14:creationId xmlns:p14="http://schemas.microsoft.com/office/powerpoint/2010/main" val="3849243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82000" cy="1470025"/>
          </a:xfrm>
        </p:spPr>
        <p:txBody>
          <a:bodyPr>
            <a:noAutofit/>
          </a:bodyPr>
          <a:lstStyle/>
          <a:p>
            <a:r>
              <a:rPr lang="en-US" sz="6000" b="1" dirty="0">
                <a:solidFill>
                  <a:srgbClr val="FF0000"/>
                </a:solidFill>
              </a:rPr>
              <a:t>ANORECTAL ABSCESSES</a:t>
            </a:r>
            <a:endParaRPr lang="en-US" sz="6000"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p:txBody>
          <a:bodyPr/>
          <a:lstStyle/>
          <a:p>
            <a:endParaRPr lang="en-GB"/>
          </a:p>
        </p:txBody>
      </p:sp>
      <p:sp>
        <p:nvSpPr>
          <p:cNvPr id="1048589" name="Content Placeholder 1048588"/>
          <p:cNvSpPr>
            <a:spLocks noGrp="1"/>
          </p:cNvSpPr>
          <p:nvPr>
            <p:ph idx="1"/>
          </p:nvPr>
        </p:nvSpPr>
        <p:spPr/>
        <p:txBody>
          <a:bodyPr/>
          <a:lstStyle/>
          <a:p>
            <a:pPr marL="0" indent="0">
              <a:buNone/>
            </a:pPr>
            <a:endParaRPr lang="en-GB"/>
          </a:p>
        </p:txBody>
      </p:sp>
      <p:pic>
        <p:nvPicPr>
          <p:cNvPr id="2097152" name="Picture 2097151"/>
          <p:cNvPicPr>
            <a:picLocks/>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66800"/>
            <a:ext cx="9144000" cy="5791200"/>
          </a:xfrm>
        </p:spPr>
        <p:txBody>
          <a:bodyPr>
            <a:normAutofit/>
            <a:scene3d>
              <a:camera prst="orthographicFront"/>
              <a:lightRig rig="threePt" dir="t"/>
            </a:scene3d>
            <a:sp3d extrusionH="57150">
              <a:extrusionClr>
                <a:schemeClr val="bg2"/>
              </a:extrusionClr>
            </a:sp3d>
          </a:bodyPr>
          <a:lstStyle/>
          <a:p>
            <a:r>
              <a:rPr lang="en-US" sz="3600" dirty="0"/>
              <a:t>Acute sepsis in the region of the anus is common.</a:t>
            </a:r>
          </a:p>
          <a:p>
            <a:r>
              <a:rPr lang="en-US" sz="3600" dirty="0" err="1"/>
              <a:t>anorectal</a:t>
            </a:r>
            <a:r>
              <a:rPr lang="en-US" sz="3600" dirty="0"/>
              <a:t> sepsis is more common in men than women,</a:t>
            </a:r>
          </a:p>
          <a:p>
            <a:r>
              <a:rPr lang="en-US" sz="3600" dirty="0"/>
              <a:t>The </a:t>
            </a:r>
            <a:r>
              <a:rPr lang="en-US" sz="3600" dirty="0" err="1"/>
              <a:t>cryptoglandular</a:t>
            </a:r>
            <a:r>
              <a:rPr lang="en-US" sz="3600" dirty="0"/>
              <a:t> theory of </a:t>
            </a:r>
            <a:r>
              <a:rPr lang="en-US" sz="3600" dirty="0" err="1"/>
              <a:t>intersphincteric</a:t>
            </a:r>
            <a:r>
              <a:rPr lang="en-US" sz="3600" dirty="0"/>
              <a:t> anal gland infection holds that, upon infection of a gland, pus, which travels along the path of least resistance</a:t>
            </a:r>
          </a:p>
          <a:p>
            <a:endParaRPr lang="en-US"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4000" dirty="0"/>
              <a:t>, may spread caudally to present as a </a:t>
            </a:r>
            <a:r>
              <a:rPr lang="en-US" sz="4000" dirty="0" err="1"/>
              <a:t>perianal</a:t>
            </a:r>
            <a:r>
              <a:rPr lang="en-US" sz="4000" dirty="0"/>
              <a:t> abscess, laterally across the external sphincter to form an </a:t>
            </a:r>
            <a:r>
              <a:rPr lang="en-US" sz="4000" dirty="0" err="1"/>
              <a:t>ischiorectal</a:t>
            </a:r>
            <a:r>
              <a:rPr lang="en-US" sz="4000" dirty="0"/>
              <a:t> abscess or, rarely, superiorly above the </a:t>
            </a:r>
            <a:r>
              <a:rPr lang="en-US" sz="4000" dirty="0" err="1"/>
              <a:t>anorectal</a:t>
            </a:r>
            <a:r>
              <a:rPr lang="en-US" sz="4000" dirty="0"/>
              <a:t> junction to form a </a:t>
            </a:r>
            <a:r>
              <a:rPr lang="en-US" sz="4000" dirty="0" err="1"/>
              <a:t>supralevator</a:t>
            </a:r>
            <a:r>
              <a:rPr lang="en-US" sz="4000" dirty="0"/>
              <a:t> </a:t>
            </a:r>
            <a:r>
              <a:rPr lang="en-US" sz="4000" dirty="0" err="1"/>
              <a:t>intermuscular</a:t>
            </a:r>
            <a:r>
              <a:rPr lang="en-US" sz="4000" dirty="0"/>
              <a:t> or </a:t>
            </a:r>
            <a:r>
              <a:rPr lang="en-US" sz="4000" dirty="0" err="1"/>
              <a:t>pararectal</a:t>
            </a:r>
            <a:r>
              <a:rPr lang="en-US" sz="4000" dirty="0"/>
              <a:t> abscess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066800"/>
            <a:ext cx="8686800" cy="5562600"/>
          </a:xfrm>
        </p:spPr>
        <p:txBody>
          <a:bodyPr>
            <a:normAutofit lnSpcReduction="10000"/>
          </a:bodyPr>
          <a:lstStyle/>
          <a:p>
            <a:r>
              <a:rPr lang="en-US" sz="4000" dirty="0"/>
              <a:t>Sepsis unrelated to anal gland infection may occur at  the same or at other sites (including </a:t>
            </a:r>
            <a:r>
              <a:rPr lang="en-US" sz="4000" dirty="0" err="1"/>
              <a:t>submucosal</a:t>
            </a:r>
            <a:r>
              <a:rPr lang="en-US" sz="4000" dirty="0"/>
              <a:t> abscess (following </a:t>
            </a:r>
            <a:r>
              <a:rPr lang="en-US" sz="4000" dirty="0" err="1"/>
              <a:t>haemorrhoidal</a:t>
            </a:r>
            <a:r>
              <a:rPr lang="en-US" sz="4000" dirty="0"/>
              <a:t> </a:t>
            </a:r>
            <a:r>
              <a:rPr lang="en-US" sz="4000" dirty="0" err="1"/>
              <a:t>sclerotherapy</a:t>
            </a:r>
            <a:r>
              <a:rPr lang="en-US" sz="4000" dirty="0"/>
              <a:t>, which usually resolve spontaneously), </a:t>
            </a:r>
            <a:r>
              <a:rPr lang="en-US" sz="4000" dirty="0" err="1"/>
              <a:t>mucocutaneous</a:t>
            </a:r>
            <a:r>
              <a:rPr lang="en-US" sz="4000" dirty="0"/>
              <a:t> or marginal abscess (infected </a:t>
            </a:r>
            <a:r>
              <a:rPr lang="en-US" sz="4000" dirty="0" err="1"/>
              <a:t>haematoma</a:t>
            </a:r>
            <a:r>
              <a:rPr lang="en-US" sz="4000" dirty="0"/>
              <a:t>), </a:t>
            </a:r>
            <a:endParaRPr lang="en-US" sz="3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4400" dirty="0" err="1"/>
              <a:t>ischiorectal</a:t>
            </a:r>
            <a:r>
              <a:rPr lang="en-US" sz="4400" dirty="0"/>
              <a:t> abscess (foreign body, trauma, deep skin-related infection) and </a:t>
            </a:r>
            <a:r>
              <a:rPr lang="en-US" sz="4400" dirty="0" err="1"/>
              <a:t>pelvirectal</a:t>
            </a:r>
            <a:r>
              <a:rPr lang="en-US" sz="4400" dirty="0"/>
              <a:t> </a:t>
            </a:r>
            <a:r>
              <a:rPr lang="en-US" sz="4400" dirty="0" err="1"/>
              <a:t>supralevator</a:t>
            </a:r>
            <a:r>
              <a:rPr lang="en-US" sz="4400" dirty="0"/>
              <a:t> sepsis originating in pelvic disease.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p\Desktop\slide_27.jpg"/>
          <p:cNvPicPr>
            <a:picLocks noGrp="1" noChangeAspect="1" noChangeArrowheads="1"/>
          </p:cNvPicPr>
          <p:nvPr>
            <p:ph idx="1"/>
          </p:nvPr>
        </p:nvPicPr>
        <p:blipFill>
          <a:blip r:embed="rId2"/>
          <a:srcRect/>
          <a:stretch>
            <a:fillRect/>
          </a:stretch>
        </p:blipFill>
        <p:spPr bwMode="auto">
          <a:xfrm>
            <a:off x="0" y="762000"/>
            <a:ext cx="4495800" cy="5867400"/>
          </a:xfrm>
          <a:prstGeom prst="rect">
            <a:avLst/>
          </a:prstGeom>
          <a:noFill/>
        </p:spPr>
      </p:pic>
      <p:pic>
        <p:nvPicPr>
          <p:cNvPr id="3075" name="Picture 3" descr="C:\Users\hp\Desktop\anal-abscess.jpg"/>
          <p:cNvPicPr>
            <a:picLocks noChangeAspect="1" noChangeArrowheads="1"/>
          </p:cNvPicPr>
          <p:nvPr/>
        </p:nvPicPr>
        <p:blipFill>
          <a:blip r:embed="rId3"/>
          <a:srcRect/>
          <a:stretch>
            <a:fillRect/>
          </a:stretch>
        </p:blipFill>
        <p:spPr bwMode="auto">
          <a:xfrm>
            <a:off x="4572000" y="762000"/>
            <a:ext cx="4572000" cy="58674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Desktop\screenshot_Sat_Dec_19_09.18.04.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4000" b="1" dirty="0">
                <a:solidFill>
                  <a:srgbClr val="FF0000"/>
                </a:solidFill>
              </a:rPr>
              <a:t> Presentation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sz="3600" dirty="0"/>
              <a:t>usually associated with a short (2–3 day) history of increasingly severe, well-</a:t>
            </a:r>
            <a:r>
              <a:rPr lang="en-US" sz="3600" dirty="0" err="1"/>
              <a:t>localised</a:t>
            </a:r>
            <a:r>
              <a:rPr lang="en-US" sz="3600" dirty="0"/>
              <a:t> pain and a palpable tender lump at the anal margin.</a:t>
            </a:r>
          </a:p>
          <a:p>
            <a:r>
              <a:rPr lang="en-US" sz="3600" dirty="0"/>
              <a:t>Examination reveals an </a:t>
            </a:r>
            <a:r>
              <a:rPr lang="en-US" sz="3600" dirty="0" err="1"/>
              <a:t>indurated</a:t>
            </a:r>
            <a:r>
              <a:rPr lang="en-US" sz="3600" dirty="0"/>
              <a:t> hot tender </a:t>
            </a:r>
            <a:r>
              <a:rPr lang="en-US" sz="3600" dirty="0" err="1"/>
              <a:t>perianal</a:t>
            </a:r>
            <a:r>
              <a:rPr lang="en-US" sz="3600" dirty="0"/>
              <a:t> swelling.</a:t>
            </a:r>
          </a:p>
          <a:p>
            <a:r>
              <a:rPr lang="en-US" sz="3600" dirty="0"/>
              <a:t>constitutional upset and fever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solidFill>
                  <a:srgbClr val="FF0000"/>
                </a:solidFill>
              </a:rPr>
              <a:t>Management</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sz="4000" dirty="0"/>
              <a:t>Management of acute anorectal sepsis is primarily surgical, including careful examination under anesthesia, sigmoidoscopy and proctoscopy, and adequate drainage of the pus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429000"/>
          </a:xfrm>
        </p:spPr>
        <p:txBody>
          <a:bodyPr>
            <a:noAutofit/>
          </a:bodyPr>
          <a:lstStyle/>
          <a:p>
            <a:r>
              <a:rPr lang="en-US" sz="2400" dirty="0">
                <a:solidFill>
                  <a:srgbClr val="C00000"/>
                </a:solidFill>
              </a:rPr>
              <a:t>Incision of an </a:t>
            </a:r>
            <a:r>
              <a:rPr lang="en-US" sz="2400" dirty="0" err="1">
                <a:solidFill>
                  <a:srgbClr val="C00000"/>
                </a:solidFill>
              </a:rPr>
              <a:t>ischiorectal</a:t>
            </a:r>
            <a:r>
              <a:rPr lang="en-US" sz="2400" dirty="0">
                <a:solidFill>
                  <a:srgbClr val="C00000"/>
                </a:solidFill>
              </a:rPr>
              <a:t> abscess. The cavity is explored</a:t>
            </a:r>
            <a:br>
              <a:rPr lang="en-US" sz="2800" dirty="0">
                <a:solidFill>
                  <a:srgbClr val="C00000"/>
                </a:solidFill>
              </a:rPr>
            </a:br>
            <a:r>
              <a:rPr lang="en-US" sz="2800" dirty="0">
                <a:solidFill>
                  <a:srgbClr val="C00000"/>
                </a:solidFill>
              </a:rPr>
              <a:t>and, if septa exist, they should be broken down gently with a finger</a:t>
            </a:r>
            <a:br>
              <a:rPr lang="en-US" sz="2800" dirty="0">
                <a:solidFill>
                  <a:srgbClr val="C00000"/>
                </a:solidFill>
              </a:rPr>
            </a:br>
            <a:r>
              <a:rPr lang="en-US" sz="2800" dirty="0">
                <a:solidFill>
                  <a:srgbClr val="C00000"/>
                </a:solidFill>
              </a:rPr>
              <a:t>and the necrotic tissue lining the walls of the abscess removed by </a:t>
            </a:r>
            <a:r>
              <a:rPr lang="en-US" sz="2800" dirty="0" err="1">
                <a:solidFill>
                  <a:srgbClr val="C00000"/>
                </a:solidFill>
              </a:rPr>
              <a:t>th</a:t>
            </a:r>
            <a:r>
              <a:rPr lang="en-US" sz="2800" dirty="0">
                <a:solidFill>
                  <a:srgbClr val="C00000"/>
                </a:solidFill>
              </a:rPr>
              <a:t> finger wrapped in gauze. It is wise to biopsy the wall and send the pus for culture.</a:t>
            </a:r>
          </a:p>
        </p:txBody>
      </p:sp>
      <p:pic>
        <p:nvPicPr>
          <p:cNvPr id="3074" name="Picture 2"/>
          <p:cNvPicPr>
            <a:picLocks noGrp="1" noChangeAspect="1" noChangeArrowheads="1"/>
          </p:cNvPicPr>
          <p:nvPr>
            <p:ph idx="1"/>
          </p:nvPr>
        </p:nvPicPr>
        <p:blipFill>
          <a:blip r:embed="rId2"/>
          <a:stretch>
            <a:fillRect/>
          </a:stretch>
        </p:blipFill>
        <p:spPr bwMode="auto">
          <a:xfrm>
            <a:off x="3186112" y="2446337"/>
            <a:ext cx="4105275" cy="3152775"/>
          </a:xfrm>
          <a:prstGeom prst="rect">
            <a:avLst/>
          </a:prstGeom>
          <a:noFill/>
          <a:ln w="9525">
            <a:noFill/>
            <a:miter lim="800000"/>
            <a:headEnd/>
            <a:tailEnd/>
          </a:ln>
          <a:effectLst/>
        </p:spPr>
      </p:pic>
      <p:pic>
        <p:nvPicPr>
          <p:cNvPr id="3075" name="Picture 3" descr="C:\Users\hp\Desktop\screenshot_Sat_Dec_19_10.09.42.png"/>
          <p:cNvPicPr>
            <a:picLocks noChangeAspect="1" noChangeArrowheads="1"/>
          </p:cNvPicPr>
          <p:nvPr/>
        </p:nvPicPr>
        <p:blipFill>
          <a:blip r:embed="rId3"/>
          <a:srcRect/>
          <a:stretch>
            <a:fillRect/>
          </a:stretch>
        </p:blipFill>
        <p:spPr bwMode="auto">
          <a:xfrm>
            <a:off x="0" y="3200400"/>
            <a:ext cx="4572000" cy="36576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FISTULA-</a:t>
            </a:r>
            <a:r>
              <a:rPr lang="en-US" b="1" i="1" dirty="0">
                <a:solidFill>
                  <a:srgbClr val="C00000"/>
                </a:solidFill>
              </a:rPr>
              <a:t>IN-ANO</a:t>
            </a:r>
            <a:endParaRPr lang="en-US" dirty="0">
              <a:solidFill>
                <a:srgbClr val="C00000"/>
              </a:solidFill>
            </a:endParaRPr>
          </a:p>
        </p:txBody>
      </p:sp>
      <p:sp>
        <p:nvSpPr>
          <p:cNvPr id="3" name="Content Placeholder 2"/>
          <p:cNvSpPr>
            <a:spLocks noGrp="1"/>
          </p:cNvSpPr>
          <p:nvPr>
            <p:ph idx="1"/>
          </p:nvPr>
        </p:nvSpPr>
        <p:spPr>
          <a:xfrm>
            <a:off x="304800" y="1554162"/>
            <a:ext cx="8686800" cy="5075238"/>
          </a:xfrm>
        </p:spPr>
        <p:txBody>
          <a:bodyPr>
            <a:normAutofit/>
          </a:bodyPr>
          <a:lstStyle/>
          <a:p>
            <a:r>
              <a:rPr lang="en-US" dirty="0"/>
              <a:t>A fistula-</a:t>
            </a:r>
            <a:r>
              <a:rPr lang="en-US" i="1" dirty="0"/>
              <a:t>in-</a:t>
            </a:r>
            <a:r>
              <a:rPr lang="en-US" i="1" dirty="0" err="1"/>
              <a:t>ano</a:t>
            </a:r>
            <a:r>
              <a:rPr lang="en-US" i="1" dirty="0"/>
              <a:t>, or anal fistula, is a chronic abnormal communication, </a:t>
            </a:r>
            <a:r>
              <a:rPr lang="en-US" dirty="0"/>
              <a:t>usually lined to some degree by granulation tissue, which runs outwards from the </a:t>
            </a:r>
            <a:r>
              <a:rPr lang="en-US" dirty="0" err="1"/>
              <a:t>anorectal</a:t>
            </a:r>
            <a:r>
              <a:rPr lang="en-US" dirty="0"/>
              <a:t> lumen (the internal opening) to an external opening on the skin of the perineum or buttock</a:t>
            </a:r>
          </a:p>
          <a:p>
            <a:r>
              <a:rPr lang="en-US" dirty="0"/>
              <a:t>Anal fistulae may be found in association with specific conditions, such as </a:t>
            </a:r>
            <a:r>
              <a:rPr lang="en-US" dirty="0" err="1"/>
              <a:t>Crohn’s</a:t>
            </a:r>
            <a:r>
              <a:rPr lang="en-US" dirty="0"/>
              <a:t> disease,</a:t>
            </a:r>
          </a:p>
          <a:p>
            <a:r>
              <a:rPr lang="en-US" dirty="0"/>
              <a:t>However, the majority are termed non-specific, idiopathic or </a:t>
            </a:r>
            <a:r>
              <a:rPr lang="en-US" dirty="0" err="1"/>
              <a:t>cryptoglandular</a:t>
            </a:r>
            <a:r>
              <a:rPr lang="en-US" dirty="0"/>
              <a:t>, and </a:t>
            </a:r>
            <a:r>
              <a:rPr lang="en-US" dirty="0" err="1"/>
              <a:t>intersphincteric</a:t>
            </a:r>
            <a:r>
              <a:rPr lang="en-US" dirty="0"/>
              <a:t> anal gland infection is deemed central to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p:txBody>
          <a:bodyPr/>
          <a:lstStyle/>
          <a:p>
            <a:endParaRPr lang="en-GB"/>
          </a:p>
        </p:txBody>
      </p:sp>
      <p:sp>
        <p:nvSpPr>
          <p:cNvPr id="1048591" name="Content Placeholder 1048590"/>
          <p:cNvSpPr>
            <a:spLocks noGrp="1"/>
          </p:cNvSpPr>
          <p:nvPr>
            <p:ph idx="1"/>
          </p:nvPr>
        </p:nvSpPr>
        <p:spPr>
          <a:xfrm>
            <a:off x="510363" y="2133599"/>
            <a:ext cx="8187070" cy="4479851"/>
          </a:xfrm>
        </p:spPr>
        <p:txBody>
          <a:bodyPr>
            <a:normAutofit fontScale="92500" lnSpcReduction="20000"/>
          </a:bodyPr>
          <a:lstStyle/>
          <a:p>
            <a:pPr algn="l" rtl="0"/>
            <a:r>
              <a:rPr lang="en-GB" sz="4200" dirty="0"/>
              <a:t>dentate line is a most important landmark both morphologically and surgically, </a:t>
            </a:r>
            <a:r>
              <a:rPr lang="en-US" sz="4200" dirty="0"/>
              <a:t>considered to be the embryological junction between the endodermal and ectodermal parts of the anal canal</a:t>
            </a:r>
            <a:r>
              <a:rPr lang="en-GB" sz="4200" dirty="0"/>
              <a:t>, and the site of the crypts of Morgagni</a:t>
            </a:r>
            <a:r>
              <a:rPr lang="en-US" altLang="en-GB" sz="4200" dirty="0"/>
              <a:t>.</a:t>
            </a:r>
            <a:endParaRPr lang="en-GB" sz="4200" dirty="0"/>
          </a:p>
          <a:p>
            <a:endParaRPr lang="en-GB" sz="36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normAutofit/>
          </a:bodyPr>
          <a:lstStyle/>
          <a:p>
            <a:r>
              <a:rPr lang="en-US" b="1" dirty="0"/>
              <a:t>                   Presentation</a:t>
            </a:r>
            <a:endParaRPr lang="en-US" dirty="0"/>
          </a:p>
        </p:txBody>
      </p:sp>
      <p:sp>
        <p:nvSpPr>
          <p:cNvPr id="3" name="Content Placeholder 2"/>
          <p:cNvSpPr>
            <a:spLocks noGrp="1"/>
          </p:cNvSpPr>
          <p:nvPr>
            <p:ph idx="1"/>
          </p:nvPr>
        </p:nvSpPr>
        <p:spPr>
          <a:xfrm>
            <a:off x="304800" y="1066800"/>
            <a:ext cx="8686800" cy="5791200"/>
          </a:xfrm>
        </p:spPr>
        <p:txBody>
          <a:bodyPr>
            <a:normAutofit/>
          </a:bodyPr>
          <a:lstStyle/>
          <a:p>
            <a:r>
              <a:rPr lang="en-US" dirty="0"/>
              <a:t>more common in men than women</a:t>
            </a:r>
          </a:p>
          <a:p>
            <a:r>
              <a:rPr lang="en-US" dirty="0"/>
              <a:t>The overall incidence is about nine cases per 100000 population per year</a:t>
            </a:r>
          </a:p>
          <a:p>
            <a:r>
              <a:rPr lang="en-US" dirty="0"/>
              <a:t>those in their third, fourth and fifth decades of life are most commonly affected.</a:t>
            </a:r>
          </a:p>
          <a:p>
            <a:r>
              <a:rPr lang="en-US" dirty="0"/>
              <a:t>Patients usually complain of intermittent purulent discharge, pain (which increases until temporary relief occurs when the pus discharges).</a:t>
            </a:r>
          </a:p>
          <a:p>
            <a:endParaRPr lang="en-US" dirty="0"/>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7D65-92FD-870F-88E1-212D13137AA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4EDCF9-668B-BB17-84CF-A1D0D71BE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98" y="765572"/>
            <a:ext cx="8960204" cy="5326856"/>
          </a:xfrm>
        </p:spPr>
      </p:pic>
    </p:spTree>
    <p:extLst>
      <p:ext uri="{BB962C8B-B14F-4D97-AF65-F5344CB8AC3E}">
        <p14:creationId xmlns:p14="http://schemas.microsoft.com/office/powerpoint/2010/main" val="3297050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lstStyle/>
          <a:p>
            <a:r>
              <a:rPr lang="en-US" b="1" dirty="0"/>
              <a:t>                Classification</a:t>
            </a:r>
            <a:endParaRPr lang="en-US" dirty="0"/>
          </a:p>
        </p:txBody>
      </p:sp>
      <p:pic>
        <p:nvPicPr>
          <p:cNvPr id="4098" name="Picture 2" descr="C:\Users\hp\Desktop\screenshot_Sat_Dec_19_10.47.09.png"/>
          <p:cNvPicPr>
            <a:picLocks noGrp="1" noChangeAspect="1" noChangeArrowheads="1"/>
          </p:cNvPicPr>
          <p:nvPr>
            <p:ph idx="1"/>
          </p:nvPr>
        </p:nvPicPr>
        <p:blipFill>
          <a:blip r:embed="rId2"/>
          <a:srcRect/>
          <a:stretch>
            <a:fillRect/>
          </a:stretch>
        </p:blipFill>
        <p:spPr bwMode="auto">
          <a:xfrm>
            <a:off x="0" y="1143000"/>
            <a:ext cx="9144000" cy="5715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6400800"/>
          </a:xfrm>
        </p:spPr>
        <p:txBody>
          <a:bodyPr/>
          <a:lstStyle/>
          <a:p>
            <a:r>
              <a:rPr lang="en-US" dirty="0" err="1"/>
              <a:t>Goodsall’s</a:t>
            </a:r>
            <a:r>
              <a:rPr lang="en-US" dirty="0"/>
              <a:t> rule</a:t>
            </a:r>
          </a:p>
          <a:p>
            <a:r>
              <a:rPr lang="en-US" dirty="0"/>
              <a:t>used to indicate the likely position of the internal opening according to the position of the external opening(s), is helpful but not infallible. The site of the internal opening may be felt</a:t>
            </a:r>
          </a:p>
        </p:txBody>
      </p:sp>
      <p:pic>
        <p:nvPicPr>
          <p:cNvPr id="5122" name="Picture 2" descr="C:\Users\hp\Desktop\screenshot_Sat_Dec_19_10.51.27.png"/>
          <p:cNvPicPr>
            <a:picLocks noChangeAspect="1" noChangeArrowheads="1"/>
          </p:cNvPicPr>
          <p:nvPr/>
        </p:nvPicPr>
        <p:blipFill>
          <a:blip r:embed="rId2"/>
          <a:srcRect/>
          <a:stretch>
            <a:fillRect/>
          </a:stretch>
        </p:blipFill>
        <p:spPr bwMode="auto">
          <a:xfrm>
            <a:off x="4343400" y="3352800"/>
            <a:ext cx="4800600" cy="35052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Special investigations</a:t>
            </a:r>
            <a:endParaRPr lang="en-US" dirty="0"/>
          </a:p>
        </p:txBody>
      </p:sp>
      <p:sp>
        <p:nvSpPr>
          <p:cNvPr id="3" name="Content Placeholder 2"/>
          <p:cNvSpPr>
            <a:spLocks noGrp="1"/>
          </p:cNvSpPr>
          <p:nvPr>
            <p:ph idx="1"/>
          </p:nvPr>
        </p:nvSpPr>
        <p:spPr/>
        <p:txBody>
          <a:bodyPr/>
          <a:lstStyle/>
          <a:p>
            <a:r>
              <a:rPr lang="en-US" dirty="0" err="1"/>
              <a:t>endoanal</a:t>
            </a:r>
            <a:r>
              <a:rPr lang="en-US" dirty="0"/>
              <a:t> ultrasound</a:t>
            </a:r>
          </a:p>
          <a:p>
            <a:r>
              <a:rPr lang="en-US" dirty="0" err="1"/>
              <a:t>Fistulagram</a:t>
            </a:r>
            <a:endParaRPr lang="en-US" dirty="0"/>
          </a:p>
          <a:p>
            <a:r>
              <a:rPr lang="en-US" dirty="0"/>
              <a:t>Magnetic resonance imaging (MRI) is acknowledged to be the ‘gold standard’ for fistula imaging, but it is limited by availability and cost and is usually reserved for difficult recurrent cases. </a:t>
            </a:r>
          </a:p>
          <a:p>
            <a:r>
              <a:rPr lang="en-US" dirty="0"/>
              <a:t>computed tomography (CT)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Surgical management</a:t>
            </a:r>
            <a:endParaRPr lang="en-US" dirty="0"/>
          </a:p>
        </p:txBody>
      </p:sp>
      <p:sp>
        <p:nvSpPr>
          <p:cNvPr id="3" name="Content Placeholder 2"/>
          <p:cNvSpPr>
            <a:spLocks noGrp="1"/>
          </p:cNvSpPr>
          <p:nvPr>
            <p:ph idx="1"/>
          </p:nvPr>
        </p:nvSpPr>
        <p:spPr/>
        <p:txBody>
          <a:bodyPr>
            <a:normAutofit/>
          </a:bodyPr>
          <a:lstStyle/>
          <a:p>
            <a:r>
              <a:rPr lang="en-US" i="1" dirty="0" err="1">
                <a:solidFill>
                  <a:srgbClr val="C00000"/>
                </a:solidFill>
              </a:rPr>
              <a:t>Fistulotomy</a:t>
            </a:r>
            <a:r>
              <a:rPr lang="en-US" i="1" dirty="0">
                <a:solidFill>
                  <a:srgbClr val="C00000"/>
                </a:solidFill>
              </a:rPr>
              <a:t> </a:t>
            </a:r>
            <a:r>
              <a:rPr lang="en-US" dirty="0"/>
              <a:t>That the fistulous track must be laid open</a:t>
            </a:r>
          </a:p>
          <a:p>
            <a:r>
              <a:rPr lang="en-US" i="1" dirty="0" err="1">
                <a:solidFill>
                  <a:srgbClr val="C00000"/>
                </a:solidFill>
              </a:rPr>
              <a:t>Fistulectomy</a:t>
            </a:r>
            <a:r>
              <a:rPr lang="en-US" i="1" dirty="0"/>
              <a:t> </a:t>
            </a:r>
            <a:r>
              <a:rPr lang="en-US" dirty="0"/>
              <a:t>This technique involves coring out of the fistula</a:t>
            </a:r>
          </a:p>
          <a:p>
            <a:r>
              <a:rPr lang="en-US" dirty="0" err="1">
                <a:solidFill>
                  <a:srgbClr val="C00000"/>
                </a:solidFill>
              </a:rPr>
              <a:t>seton</a:t>
            </a:r>
            <a:endParaRPr lang="en-US" dirty="0">
              <a:solidFill>
                <a:srgbClr val="C00000"/>
              </a:solidFill>
            </a:endParaRPr>
          </a:p>
          <a:p>
            <a:r>
              <a:rPr lang="en-US" b="1" dirty="0">
                <a:solidFill>
                  <a:srgbClr val="C00000"/>
                </a:solidFill>
              </a:rPr>
              <a:t>Advancement flaps</a:t>
            </a:r>
          </a:p>
          <a:p>
            <a:r>
              <a:rPr lang="en-US" b="1" dirty="0">
                <a:solidFill>
                  <a:srgbClr val="C00000"/>
                </a:solidFill>
              </a:rPr>
              <a:t>Biological agents </a:t>
            </a:r>
            <a:r>
              <a:rPr lang="en-US" dirty="0" err="1"/>
              <a:t>agents</a:t>
            </a:r>
            <a:r>
              <a:rPr lang="en-US" dirty="0"/>
              <a:t> that essentially plug and seal the track and allow </a:t>
            </a:r>
            <a:r>
              <a:rPr lang="en-US" dirty="0" err="1"/>
              <a:t>ingrowth</a:t>
            </a:r>
            <a:r>
              <a:rPr lang="en-US" dirty="0"/>
              <a:t> of healthy tissue to replace it</a:t>
            </a:r>
            <a:endParaRPr lang="en-US" i="1"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0"/>
            <a:ext cx="8686800" cy="457200"/>
          </a:xfrm>
        </p:spPr>
        <p:txBody>
          <a:bodyPr>
            <a:normAutofit fontScale="90000"/>
          </a:bodyPr>
          <a:lstStyle/>
          <a:p>
            <a:endParaRPr lang="en-US" dirty="0"/>
          </a:p>
        </p:txBody>
      </p:sp>
      <p:pic>
        <p:nvPicPr>
          <p:cNvPr id="6146" name="Picture 2" descr="C:\Users\hp\Desktop\mgm503224.fig3.jpg"/>
          <p:cNvPicPr>
            <a:picLocks noGrp="1" noChangeAspect="1" noChangeArrowheads="1"/>
          </p:cNvPicPr>
          <p:nvPr>
            <p:ph idx="1"/>
          </p:nvPr>
        </p:nvPicPr>
        <p:blipFill>
          <a:blip r:embed="rId2"/>
          <a:srcRect/>
          <a:stretch>
            <a:fillRect/>
          </a:stretch>
        </p:blipFill>
        <p:spPr bwMode="auto">
          <a:xfrm>
            <a:off x="0" y="609600"/>
            <a:ext cx="4648200" cy="6248400"/>
          </a:xfrm>
          <a:prstGeom prst="rect">
            <a:avLst/>
          </a:prstGeom>
          <a:noFill/>
        </p:spPr>
      </p:pic>
      <p:pic>
        <p:nvPicPr>
          <p:cNvPr id="6147" name="Picture 3" descr="C:\Users\hp\Desktop\eetr.jpg"/>
          <p:cNvPicPr>
            <a:picLocks noChangeAspect="1" noChangeArrowheads="1"/>
          </p:cNvPicPr>
          <p:nvPr/>
        </p:nvPicPr>
        <p:blipFill>
          <a:blip r:embed="rId3"/>
          <a:srcRect/>
          <a:stretch>
            <a:fillRect/>
          </a:stretch>
        </p:blipFill>
        <p:spPr bwMode="auto">
          <a:xfrm>
            <a:off x="4724400" y="609600"/>
            <a:ext cx="4419600" cy="62484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hp\Desktop\perianal_abscess_1.jpg"/>
          <p:cNvPicPr>
            <a:picLocks noGrp="1" noChangeAspect="1" noChangeArrowheads="1"/>
          </p:cNvPicPr>
          <p:nvPr>
            <p:ph idx="1"/>
          </p:nvPr>
        </p:nvPicPr>
        <p:blipFill>
          <a:blip r:embed="rId2"/>
          <a:srcRect/>
          <a:stretch>
            <a:fillRect/>
          </a:stretch>
        </p:blipFill>
        <p:spPr bwMode="auto">
          <a:xfrm>
            <a:off x="2590800" y="152400"/>
            <a:ext cx="3810000" cy="2524125"/>
          </a:xfrm>
          <a:prstGeom prst="rect">
            <a:avLst/>
          </a:prstGeom>
          <a:noFill/>
        </p:spPr>
      </p:pic>
      <p:pic>
        <p:nvPicPr>
          <p:cNvPr id="7171" name="Picture 3" descr="C:\Users\hp\Desktop\egrs.jpg"/>
          <p:cNvPicPr>
            <a:picLocks noChangeAspect="1" noChangeArrowheads="1"/>
          </p:cNvPicPr>
          <p:nvPr/>
        </p:nvPicPr>
        <p:blipFill>
          <a:blip r:embed="rId3"/>
          <a:srcRect/>
          <a:stretch>
            <a:fillRect/>
          </a:stretch>
        </p:blipFill>
        <p:spPr bwMode="auto">
          <a:xfrm>
            <a:off x="4648200" y="2743200"/>
            <a:ext cx="4191000" cy="3886200"/>
          </a:xfrm>
          <a:prstGeom prst="rect">
            <a:avLst/>
          </a:prstGeom>
          <a:noFill/>
        </p:spPr>
      </p:pic>
      <p:pic>
        <p:nvPicPr>
          <p:cNvPr id="7172" name="Picture 4" descr="C:\Users\hp\Desktop\images.jpg"/>
          <p:cNvPicPr>
            <a:picLocks noChangeAspect="1" noChangeArrowheads="1"/>
          </p:cNvPicPr>
          <p:nvPr/>
        </p:nvPicPr>
        <p:blipFill>
          <a:blip r:embed="rId4"/>
          <a:srcRect/>
          <a:stretch>
            <a:fillRect/>
          </a:stretch>
        </p:blipFill>
        <p:spPr bwMode="auto">
          <a:xfrm>
            <a:off x="0" y="2743200"/>
            <a:ext cx="4572000" cy="38862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E65A-D52E-3159-9C13-D7D3A9FCAC2C}"/>
              </a:ext>
            </a:extLst>
          </p:cNvPr>
          <p:cNvSpPr>
            <a:spLocks noGrp="1"/>
          </p:cNvSpPr>
          <p:nvPr>
            <p:ph type="title"/>
          </p:nvPr>
        </p:nvSpPr>
        <p:spPr/>
        <p:txBody>
          <a:bodyPr>
            <a:normAutofit/>
          </a:bodyPr>
          <a:lstStyle/>
          <a:p>
            <a:r>
              <a:rPr lang="en-US" dirty="0"/>
              <a:t>Ligation of </a:t>
            </a:r>
            <a:r>
              <a:rPr lang="en-US" dirty="0" err="1"/>
              <a:t>intersphincteric</a:t>
            </a:r>
            <a:r>
              <a:rPr lang="en-US" dirty="0"/>
              <a:t> </a:t>
            </a:r>
            <a:r>
              <a:rPr lang="en-US" dirty="0" err="1"/>
              <a:t>fstula</a:t>
            </a:r>
            <a:r>
              <a:rPr lang="en-US" dirty="0"/>
              <a:t> tract</a:t>
            </a:r>
          </a:p>
        </p:txBody>
      </p:sp>
      <p:sp>
        <p:nvSpPr>
          <p:cNvPr id="3" name="Content Placeholder 2">
            <a:extLst>
              <a:ext uri="{FF2B5EF4-FFF2-40B4-BE49-F238E27FC236}">
                <a16:creationId xmlns:a16="http://schemas.microsoft.com/office/drawing/2014/main" id="{3819C0AA-18D7-B882-FBA4-DE3B51F538E2}"/>
              </a:ext>
            </a:extLst>
          </p:cNvPr>
          <p:cNvSpPr>
            <a:spLocks noGrp="1"/>
          </p:cNvSpPr>
          <p:nvPr>
            <p:ph idx="1"/>
          </p:nvPr>
        </p:nvSpPr>
        <p:spPr/>
        <p:txBody>
          <a:bodyPr/>
          <a:lstStyle/>
          <a:p>
            <a:r>
              <a:rPr lang="en-US" dirty="0"/>
              <a:t>LIFT involves disconnection of the internal opening from the fistula tract at the level of the </a:t>
            </a:r>
            <a:r>
              <a:rPr lang="en-US" dirty="0" err="1"/>
              <a:t>intersphincteric</a:t>
            </a:r>
            <a:r>
              <a:rPr lang="en-US" dirty="0"/>
              <a:t> plane and removal of the residual infected glands without dividing any part of the sphincter complex. The tract is then ligated and divided, the internal part is removed and the external part of the track is curetted and drained</a:t>
            </a:r>
          </a:p>
        </p:txBody>
      </p:sp>
    </p:spTree>
    <p:extLst>
      <p:ext uri="{BB962C8B-B14F-4D97-AF65-F5344CB8AC3E}">
        <p14:creationId xmlns:p14="http://schemas.microsoft.com/office/powerpoint/2010/main" val="3358458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9B34-6C84-A927-86A1-8A666A1D7F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27A0CB0-2D9C-BBC0-E28B-FC595603B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068" y="381000"/>
            <a:ext cx="8794263" cy="5636419"/>
          </a:xfrm>
        </p:spPr>
      </p:pic>
    </p:spTree>
    <p:extLst>
      <p:ext uri="{BB962C8B-B14F-4D97-AF65-F5344CB8AC3E}">
        <p14:creationId xmlns:p14="http://schemas.microsoft.com/office/powerpoint/2010/main" val="33637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746"/>
          </a:xfrm>
        </p:spPr>
        <p:txBody>
          <a:bodyPr>
            <a:normAutofit fontScale="90000"/>
          </a:bodyPr>
          <a:lstStyle/>
          <a:p>
            <a:endParaRPr lang="en-US" dirty="0"/>
          </a:p>
        </p:txBody>
      </p:sp>
      <p:sp>
        <p:nvSpPr>
          <p:cNvPr id="3" name="Content Placeholder 2"/>
          <p:cNvSpPr>
            <a:spLocks noGrp="1"/>
          </p:cNvSpPr>
          <p:nvPr>
            <p:ph idx="1"/>
          </p:nvPr>
        </p:nvSpPr>
        <p:spPr>
          <a:xfrm>
            <a:off x="1" y="0"/>
            <a:ext cx="8830490" cy="6858000"/>
          </a:xfrm>
        </p:spPr>
        <p:txBody>
          <a:bodyPr/>
          <a:lstStyle/>
          <a:p>
            <a:r>
              <a:rPr lang="en-US" sz="2800" dirty="0"/>
              <a:t>The mucosa and submucosa above the dentate line is uneven and thrown into folds, the so-called anal cushions. There are variations in the numbers and positions of these cushions, but there are usually three,</a:t>
            </a:r>
          </a:p>
          <a:p>
            <a:endParaRPr lang="en-US" dirty="0"/>
          </a:p>
          <a:p>
            <a:endParaRPr lang="en-US" dirty="0"/>
          </a:p>
          <a:p>
            <a:endParaRPr lang="en-US" dirty="0"/>
          </a:p>
          <a:p>
            <a:endParaRPr lang="en-US" dirty="0"/>
          </a:p>
          <a:p>
            <a:endParaRPr lang="en-US" dirty="0"/>
          </a:p>
        </p:txBody>
      </p:sp>
      <p:pic>
        <p:nvPicPr>
          <p:cNvPr id="1032" name="Picture 8"/>
          <p:cNvPicPr>
            <a:picLocks noChangeAspect="1" noChangeArrowheads="1"/>
          </p:cNvPicPr>
          <p:nvPr/>
        </p:nvPicPr>
        <p:blipFill>
          <a:blip r:embed="rId2"/>
          <a:srcRect/>
          <a:stretch>
            <a:fillRect/>
          </a:stretch>
        </p:blipFill>
        <p:spPr bwMode="auto">
          <a:xfrm>
            <a:off x="0" y="2586446"/>
            <a:ext cx="9143999" cy="4271554"/>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DC2B-7504-5363-E1F0-3CD75FF4A6B4}"/>
              </a:ext>
            </a:extLst>
          </p:cNvPr>
          <p:cNvSpPr>
            <a:spLocks noGrp="1"/>
          </p:cNvSpPr>
          <p:nvPr>
            <p:ph type="title"/>
          </p:nvPr>
        </p:nvSpPr>
        <p:spPr/>
        <p:txBody>
          <a:bodyPr/>
          <a:lstStyle/>
          <a:p>
            <a:r>
              <a:rPr lang="en-US" dirty="0"/>
              <a:t>Other techniques</a:t>
            </a:r>
          </a:p>
        </p:txBody>
      </p:sp>
      <p:sp>
        <p:nvSpPr>
          <p:cNvPr id="3" name="Content Placeholder 2">
            <a:extLst>
              <a:ext uri="{FF2B5EF4-FFF2-40B4-BE49-F238E27FC236}">
                <a16:creationId xmlns:a16="http://schemas.microsoft.com/office/drawing/2014/main" id="{DCC0C630-069F-EF30-AEE7-A2646D6FABAD}"/>
              </a:ext>
            </a:extLst>
          </p:cNvPr>
          <p:cNvSpPr>
            <a:spLocks noGrp="1"/>
          </p:cNvSpPr>
          <p:nvPr>
            <p:ph idx="1"/>
          </p:nvPr>
        </p:nvSpPr>
        <p:spPr>
          <a:xfrm>
            <a:off x="882503" y="1531088"/>
            <a:ext cx="7651898" cy="4380134"/>
          </a:xfrm>
        </p:spPr>
        <p:txBody>
          <a:bodyPr>
            <a:normAutofit fontScale="92500" lnSpcReduction="10000"/>
          </a:bodyPr>
          <a:lstStyle/>
          <a:p>
            <a:r>
              <a:rPr lang="en-US" sz="2800" dirty="0"/>
              <a:t>Video-assisted anal fistula treatment (VAAFT) involves the introduction of a rigid </a:t>
            </a:r>
            <a:r>
              <a:rPr lang="en-US" sz="2800" dirty="0" err="1"/>
              <a:t>fistuloscope</a:t>
            </a:r>
            <a:r>
              <a:rPr lang="en-US" sz="2800" dirty="0"/>
              <a:t> into the tract through the external opening. The scope has a channel to accommodate a forceps, brush, or diathermy. The scope is passed into accessible tracks to allow lavage, curettage, cautery, or the introduction of setons. VAAFT represents a form of advanced track identification and preparation before a definitive technique is performed. </a:t>
            </a:r>
          </a:p>
        </p:txBody>
      </p:sp>
    </p:spTree>
    <p:extLst>
      <p:ext uri="{BB962C8B-B14F-4D97-AF65-F5344CB8AC3E}">
        <p14:creationId xmlns:p14="http://schemas.microsoft.com/office/powerpoint/2010/main" val="1282047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4D0B-3C01-90BF-3A8F-C828CC1B0D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21498B-7224-39A8-8062-1DF54208EF24}"/>
              </a:ext>
            </a:extLst>
          </p:cNvPr>
          <p:cNvSpPr>
            <a:spLocks noGrp="1"/>
          </p:cNvSpPr>
          <p:nvPr>
            <p:ph idx="1"/>
          </p:nvPr>
        </p:nvSpPr>
        <p:spPr/>
        <p:txBody>
          <a:bodyPr/>
          <a:lstStyle/>
          <a:p>
            <a:r>
              <a:rPr kumimoji="0" lang="en-US" sz="3000" b="0" i="0" u="none" strike="noStrike" kern="1200" cap="none" spc="0" normalizeH="0" baseline="0" noProof="0" dirty="0">
                <a:ln>
                  <a:noFill/>
                </a:ln>
                <a:solidFill>
                  <a:srgbClr val="646B86"/>
                </a:solidFill>
                <a:effectLst/>
                <a:uLnTx/>
                <a:uFillTx/>
                <a:latin typeface="Franklin Gothic Book"/>
                <a:ea typeface="+mn-ea"/>
                <a:cs typeface="+mn-cs"/>
              </a:rPr>
              <a:t>tract laser closure (</a:t>
            </a:r>
            <a:r>
              <a:rPr kumimoji="0" lang="en-US" sz="3000" b="0" i="0" u="none" strike="noStrike" kern="1200" cap="none" spc="0" normalizeH="0" baseline="0" noProof="0" dirty="0" err="1">
                <a:ln>
                  <a:noFill/>
                </a:ln>
                <a:solidFill>
                  <a:srgbClr val="646B86"/>
                </a:solidFill>
                <a:effectLst/>
                <a:uLnTx/>
                <a:uFillTx/>
                <a:latin typeface="Franklin Gothic Book"/>
                <a:ea typeface="+mn-ea"/>
                <a:cs typeface="+mn-cs"/>
              </a:rPr>
              <a:t>FiLaC</a:t>
            </a:r>
            <a:r>
              <a:rPr kumimoji="0" lang="en-US" sz="3000" b="0" i="0" u="none" strike="noStrike" kern="1200" cap="none" spc="0" normalizeH="0" baseline="0" noProof="0" dirty="0">
                <a:ln>
                  <a:noFill/>
                </a:ln>
                <a:solidFill>
                  <a:srgbClr val="646B86"/>
                </a:solidFill>
                <a:effectLst/>
                <a:uLnTx/>
                <a:uFillTx/>
                <a:latin typeface="Franklin Gothic Book"/>
                <a:ea typeface="+mn-ea"/>
                <a:cs typeface="+mn-cs"/>
              </a:rPr>
              <a:t>) uses radial emitting laser to obliterate the luminal aspect of the </a:t>
            </a:r>
            <a:r>
              <a:rPr kumimoji="0" lang="en-US" sz="3000" b="0" i="0" u="none" strike="noStrike" kern="1200" cap="none" spc="0" normalizeH="0" baseline="0" noProof="0" dirty="0" err="1">
                <a:ln>
                  <a:noFill/>
                </a:ln>
                <a:solidFill>
                  <a:srgbClr val="646B86"/>
                </a:solidFill>
                <a:effectLst/>
                <a:uLnTx/>
                <a:uFillTx/>
                <a:latin typeface="Franklin Gothic Book"/>
                <a:ea typeface="+mn-ea"/>
                <a:cs typeface="+mn-cs"/>
              </a:rPr>
              <a:t>fstula</a:t>
            </a:r>
            <a:r>
              <a:rPr kumimoji="0" lang="en-US" sz="3000" b="0" i="0" u="none" strike="noStrike" kern="1200" cap="none" spc="0" normalizeH="0" baseline="0" noProof="0" dirty="0">
                <a:ln>
                  <a:noFill/>
                </a:ln>
                <a:solidFill>
                  <a:srgbClr val="646B86"/>
                </a:solidFill>
                <a:effectLst/>
                <a:uLnTx/>
                <a:uFillTx/>
                <a:latin typeface="Franklin Gothic Book"/>
                <a:ea typeface="+mn-ea"/>
                <a:cs typeface="+mn-cs"/>
              </a:rPr>
              <a:t> to a known depth, throughout its length</a:t>
            </a:r>
            <a:endParaRPr lang="en-US" dirty="0"/>
          </a:p>
        </p:txBody>
      </p:sp>
    </p:spTree>
    <p:extLst>
      <p:ext uri="{BB962C8B-B14F-4D97-AF65-F5344CB8AC3E}">
        <p14:creationId xmlns:p14="http://schemas.microsoft.com/office/powerpoint/2010/main" val="3328247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ANAL INTRAEPITHELIAL NEOPLASIA</a:t>
            </a:r>
            <a:endParaRPr lang="en-US" dirty="0">
              <a:solidFill>
                <a:srgbClr val="C00000"/>
              </a:solidFill>
            </a:endParaRPr>
          </a:p>
        </p:txBody>
      </p:sp>
      <p:sp>
        <p:nvSpPr>
          <p:cNvPr id="3" name="Content Placeholder 2"/>
          <p:cNvSpPr>
            <a:spLocks noGrp="1"/>
          </p:cNvSpPr>
          <p:nvPr>
            <p:ph idx="1"/>
          </p:nvPr>
        </p:nvSpPr>
        <p:spPr/>
        <p:txBody>
          <a:bodyPr/>
          <a:lstStyle/>
          <a:p>
            <a:r>
              <a:rPr lang="en-US" dirty="0"/>
              <a:t>is a multifocal virally induced dysplasia of the </a:t>
            </a:r>
            <a:r>
              <a:rPr lang="en-US" dirty="0" err="1"/>
              <a:t>perianal</a:t>
            </a:r>
            <a:r>
              <a:rPr lang="en-US" dirty="0"/>
              <a:t> or intra-anal epidermis which is associated with the human </a:t>
            </a:r>
            <a:r>
              <a:rPr lang="en-US" dirty="0" err="1"/>
              <a:t>papilloma</a:t>
            </a:r>
            <a:r>
              <a:rPr lang="en-US" dirty="0"/>
              <a:t> virus</a:t>
            </a:r>
          </a:p>
          <a:p>
            <a:r>
              <a:rPr lang="en-US" dirty="0"/>
              <a:t>A high index of suspicion and targeted biopsy yields the diagnosis, whereas multiple (mapping) biopsies give an indication of the extent and overall severity of the disease.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524000"/>
          </a:xfrm>
        </p:spPr>
        <p:txBody>
          <a:bodyPr>
            <a:normAutofit fontScale="90000"/>
          </a:bodyPr>
          <a:lstStyle/>
          <a:p>
            <a:r>
              <a:rPr lang="en-US" dirty="0"/>
              <a:t>Extensive anal intraepithelial </a:t>
            </a:r>
            <a:r>
              <a:rPr lang="en-US" dirty="0" err="1"/>
              <a:t>neoplasia</a:t>
            </a:r>
            <a:r>
              <a:rPr lang="en-US" dirty="0"/>
              <a:t> (AIN), which extends intra-anally.</a:t>
            </a:r>
          </a:p>
        </p:txBody>
      </p:sp>
      <p:pic>
        <p:nvPicPr>
          <p:cNvPr id="8194" name="Picture 2"/>
          <p:cNvPicPr>
            <a:picLocks noGrp="1" noChangeAspect="1" noChangeArrowheads="1"/>
          </p:cNvPicPr>
          <p:nvPr>
            <p:ph idx="1"/>
          </p:nvPr>
        </p:nvPicPr>
        <p:blipFill>
          <a:blip r:embed="rId2"/>
          <a:stretch>
            <a:fillRect/>
          </a:stretch>
        </p:blipFill>
        <p:spPr bwMode="auto">
          <a:xfrm>
            <a:off x="3128962" y="2427287"/>
            <a:ext cx="4219575" cy="3190875"/>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NON-MALIGNANT STRICTURES – ANAL</a:t>
            </a:r>
            <a:br>
              <a:rPr lang="en-US" b="1" dirty="0">
                <a:solidFill>
                  <a:srgbClr val="FF0000"/>
                </a:solidFill>
              </a:rPr>
            </a:br>
            <a:r>
              <a:rPr lang="en-US" b="1" dirty="0">
                <a:solidFill>
                  <a:srgbClr val="FF0000"/>
                </a:solidFill>
              </a:rPr>
              <a:t>STENOSIS</a:t>
            </a:r>
            <a:endParaRPr lang="en-US" dirty="0">
              <a:solidFill>
                <a:srgbClr val="FF0000"/>
              </a:solidFill>
            </a:endParaRPr>
          </a:p>
        </p:txBody>
      </p:sp>
      <p:sp>
        <p:nvSpPr>
          <p:cNvPr id="3" name="Content Placeholder 2"/>
          <p:cNvSpPr>
            <a:spLocks noGrp="1"/>
          </p:cNvSpPr>
          <p:nvPr>
            <p:ph idx="1"/>
          </p:nvPr>
        </p:nvSpPr>
        <p:spPr>
          <a:xfrm>
            <a:off x="0" y="1554162"/>
            <a:ext cx="9144000" cy="5303838"/>
          </a:xfrm>
        </p:spPr>
        <p:txBody>
          <a:bodyPr/>
          <a:lstStyle/>
          <a:p>
            <a:r>
              <a:rPr lang="en-US" b="1" dirty="0">
                <a:solidFill>
                  <a:srgbClr val="C00000"/>
                </a:solidFill>
              </a:rPr>
              <a:t>Spasmodic </a:t>
            </a:r>
            <a:r>
              <a:rPr lang="en-US" dirty="0"/>
              <a:t>An anal fissure causes spasm of the internal sphincter</a:t>
            </a:r>
          </a:p>
          <a:p>
            <a:r>
              <a:rPr lang="en-US" b="1" dirty="0">
                <a:solidFill>
                  <a:srgbClr val="C00000"/>
                </a:solidFill>
              </a:rPr>
              <a:t>Organic</a:t>
            </a:r>
            <a:r>
              <a:rPr lang="en-US" b="1" dirty="0"/>
              <a:t> </a:t>
            </a:r>
            <a:r>
              <a:rPr lang="en-US" dirty="0"/>
              <a:t>Anal </a:t>
            </a:r>
            <a:r>
              <a:rPr lang="en-US" dirty="0" err="1"/>
              <a:t>stenosis</a:t>
            </a:r>
            <a:r>
              <a:rPr lang="en-US" dirty="0"/>
              <a:t> is a rare but serious complication of </a:t>
            </a:r>
            <a:r>
              <a:rPr lang="en-US" dirty="0" err="1"/>
              <a:t>anorectal</a:t>
            </a:r>
            <a:r>
              <a:rPr lang="en-US" dirty="0"/>
              <a:t> surgery, Other causes include trauma, inflammatory bowel disease, radiation</a:t>
            </a:r>
          </a:p>
          <a:p>
            <a:r>
              <a:rPr lang="en-US" i="1" dirty="0">
                <a:solidFill>
                  <a:srgbClr val="C00000"/>
                </a:solidFill>
              </a:rPr>
              <a:t>Postoperative stricture</a:t>
            </a:r>
          </a:p>
          <a:p>
            <a:r>
              <a:rPr lang="en-US" i="1" dirty="0">
                <a:solidFill>
                  <a:srgbClr val="C00000"/>
                </a:solidFill>
              </a:rPr>
              <a:t>Irradiation stricture</a:t>
            </a:r>
          </a:p>
          <a:p>
            <a:r>
              <a:rPr lang="en-US" i="1" dirty="0">
                <a:solidFill>
                  <a:srgbClr val="C00000"/>
                </a:solidFill>
              </a:rPr>
              <a:t>Senile anal stenosis</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US" sz="1800" b="0" i="1" u="none" strike="noStrike" kern="1200" cap="none" spc="0" normalizeH="0" baseline="0" noProof="0" dirty="0">
                <a:ln>
                  <a:noFill/>
                </a:ln>
                <a:solidFill>
                  <a:srgbClr val="C00000"/>
                </a:solidFill>
                <a:effectLst/>
                <a:uLnTx/>
                <a:uFillTx/>
                <a:latin typeface="Century Gothic" panose="020B0502020202020204"/>
                <a:ea typeface="+mn-ea"/>
                <a:cs typeface="+mn-cs"/>
              </a:rPr>
              <a:t>Lymphogranuloma inguinale</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US" sz="1800" b="0" i="1" u="none" strike="noStrike" kern="1200" cap="none" spc="0" normalizeH="0" baseline="0" noProof="0" dirty="0">
                <a:ln>
                  <a:noFill/>
                </a:ln>
                <a:solidFill>
                  <a:srgbClr val="C00000"/>
                </a:solidFill>
                <a:effectLst/>
                <a:uLnTx/>
                <a:uFillTx/>
                <a:latin typeface="Century Gothic" panose="020B0502020202020204"/>
                <a:ea typeface="+mn-ea"/>
                <a:cs typeface="+mn-cs"/>
              </a:rPr>
              <a:t>Inflammatory bowel disease</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US" sz="1800" b="0" i="1" u="none" strike="noStrike" kern="1200" cap="none" spc="0" normalizeH="0" baseline="0" noProof="0" dirty="0">
                <a:ln>
                  <a:noFill/>
                </a:ln>
                <a:solidFill>
                  <a:srgbClr val="C00000"/>
                </a:solidFill>
                <a:effectLst/>
                <a:uLnTx/>
                <a:uFillTx/>
                <a:latin typeface="Century Gothic" panose="020B0502020202020204"/>
                <a:ea typeface="+mn-ea"/>
                <a:cs typeface="+mn-cs"/>
              </a:rPr>
              <a:t>Endometriosis</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r>
              <a:rPr kumimoji="0" lang="en-US" sz="1800" b="0" i="1" u="none" strike="noStrike" kern="1200" cap="none" spc="0" normalizeH="0" baseline="0" noProof="0" dirty="0">
                <a:ln>
                  <a:noFill/>
                </a:ln>
                <a:solidFill>
                  <a:srgbClr val="C00000"/>
                </a:solidFill>
                <a:effectLst/>
                <a:uLnTx/>
                <a:uFillTx/>
                <a:latin typeface="Century Gothic" panose="020B0502020202020204"/>
                <a:ea typeface="+mn-ea"/>
                <a:cs typeface="+mn-cs"/>
              </a:rPr>
              <a:t>Neoplastic</a:t>
            </a:r>
            <a:endParaRPr kumimoji="0" lang="en-US" sz="1800" b="0" i="0" u="none" strike="noStrike" kern="1200" cap="none" spc="0" normalizeH="0" baseline="0" noProof="0" dirty="0">
              <a:ln>
                <a:noFill/>
              </a:ln>
              <a:solidFill>
                <a:srgbClr val="C00000"/>
              </a:solidFill>
              <a:effectLst/>
              <a:uLnTx/>
              <a:uFillTx/>
              <a:latin typeface="Century Gothic" panose="020B0502020202020204"/>
              <a:ea typeface="+mn-ea"/>
              <a:cs typeface="+mn-cs"/>
            </a:endParaRPr>
          </a:p>
          <a:p>
            <a:endParaRPr lang="en-US" i="1" dirty="0">
              <a:solidFill>
                <a:srgbClr val="C00000"/>
              </a:solidFill>
            </a:endParaRPr>
          </a:p>
          <a:p>
            <a:endParaRPr lang="en-US" dirty="0">
              <a:solidFill>
                <a:srgbClr val="C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4000" b="1" dirty="0">
                <a:solidFill>
                  <a:srgbClr val="C00000"/>
                </a:solidFill>
              </a:rPr>
              <a:t>Clinical features</a:t>
            </a:r>
            <a:endParaRPr lang="en-US" sz="4000" dirty="0">
              <a:solidFill>
                <a:srgbClr val="C00000"/>
              </a:solidFill>
            </a:endParaRPr>
          </a:p>
        </p:txBody>
      </p:sp>
      <p:sp>
        <p:nvSpPr>
          <p:cNvPr id="3" name="Content Placeholder 2"/>
          <p:cNvSpPr>
            <a:spLocks noGrp="1"/>
          </p:cNvSpPr>
          <p:nvPr>
            <p:ph idx="1"/>
          </p:nvPr>
        </p:nvSpPr>
        <p:spPr/>
        <p:txBody>
          <a:bodyPr/>
          <a:lstStyle/>
          <a:p>
            <a:r>
              <a:rPr lang="en-US" dirty="0"/>
              <a:t>Increasing difficulty in </a:t>
            </a:r>
            <a:r>
              <a:rPr lang="en-US" dirty="0" err="1"/>
              <a:t>defaecation</a:t>
            </a:r>
            <a:r>
              <a:rPr lang="en-US" dirty="0"/>
              <a:t> is the leading symptom.</a:t>
            </a:r>
          </a:p>
          <a:p>
            <a:r>
              <a:rPr lang="en-US" dirty="0"/>
              <a:t>if the stools are formed, they are ‘pipe-stem’ in</a:t>
            </a:r>
          </a:p>
          <a:p>
            <a:pPr>
              <a:buNone/>
            </a:pPr>
            <a:r>
              <a:rPr lang="en-US" dirty="0"/>
              <a:t>shape.</a:t>
            </a:r>
          </a:p>
          <a:p>
            <a:r>
              <a:rPr lang="en-US" dirty="0"/>
              <a:t>In cases of inflammatory stricture, </a:t>
            </a:r>
            <a:r>
              <a:rPr lang="en-US" dirty="0" err="1"/>
              <a:t>tenesmus</a:t>
            </a:r>
            <a:r>
              <a:rPr lang="en-US" dirty="0"/>
              <a:t>, bleeding and the passage of mucus are superadded.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      Treatment</a:t>
            </a:r>
            <a:endParaRPr lang="en-US" sz="4800" dirty="0">
              <a:solidFill>
                <a:srgbClr val="C00000"/>
              </a:solidFill>
            </a:endParaRPr>
          </a:p>
        </p:txBody>
      </p:sp>
      <p:sp>
        <p:nvSpPr>
          <p:cNvPr id="3" name="Content Placeholder 2"/>
          <p:cNvSpPr>
            <a:spLocks noGrp="1"/>
          </p:cNvSpPr>
          <p:nvPr>
            <p:ph idx="1"/>
          </p:nvPr>
        </p:nvSpPr>
        <p:spPr/>
        <p:txBody>
          <a:bodyPr>
            <a:normAutofit/>
          </a:bodyPr>
          <a:lstStyle/>
          <a:p>
            <a:r>
              <a:rPr lang="en-US" sz="2800" dirty="0"/>
              <a:t>Before starting treatment, it is important to ascertain the cause of the stricture.</a:t>
            </a:r>
          </a:p>
          <a:p>
            <a:r>
              <a:rPr lang="en-US" sz="2800" dirty="0"/>
              <a:t>Non-operative treatment is recommended for mild </a:t>
            </a:r>
            <a:r>
              <a:rPr lang="en-US" sz="2800" dirty="0" err="1"/>
              <a:t>stenosis</a:t>
            </a:r>
            <a:r>
              <a:rPr lang="en-US" sz="2800" dirty="0"/>
              <a:t>.</a:t>
            </a:r>
          </a:p>
          <a:p>
            <a:r>
              <a:rPr lang="en-US" sz="2800" dirty="0"/>
              <a:t>The use of stool softeners and </a:t>
            </a:r>
            <a:r>
              <a:rPr lang="en-US" sz="2800" dirty="0" err="1"/>
              <a:t>fibre</a:t>
            </a:r>
            <a:r>
              <a:rPr lang="en-US" sz="2800" dirty="0"/>
              <a:t> supplements helps aid the passage of stools.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t>
            </a:r>
            <a:r>
              <a:rPr lang="en-US" sz="4400" i="1" dirty="0">
                <a:solidFill>
                  <a:srgbClr val="0070C0"/>
                </a:solidFill>
              </a:rPr>
              <a:t>Prophylactic</a:t>
            </a:r>
            <a:endParaRPr lang="en-US" sz="4400"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3600" dirty="0"/>
              <a:t>The passage of an anal dilator during convalescence after </a:t>
            </a:r>
            <a:r>
              <a:rPr lang="en-US" sz="3600" dirty="0" err="1"/>
              <a:t>haemorrhoidectomy</a:t>
            </a:r>
            <a:r>
              <a:rPr lang="en-US" sz="3600" dirty="0"/>
              <a:t> greatly reduces the incidence of postoperative stricture.</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t>
            </a:r>
            <a:r>
              <a:rPr lang="en-US" sz="4800" i="1" dirty="0"/>
              <a:t>Dilatation</a:t>
            </a:r>
            <a:endParaRPr lang="en-US" dirty="0"/>
          </a:p>
        </p:txBody>
      </p:sp>
      <p:sp>
        <p:nvSpPr>
          <p:cNvPr id="3" name="Content Placeholder 2"/>
          <p:cNvSpPr>
            <a:spLocks noGrp="1"/>
          </p:cNvSpPr>
          <p:nvPr>
            <p:ph idx="1"/>
          </p:nvPr>
        </p:nvSpPr>
        <p:spPr/>
        <p:txBody>
          <a:bodyPr>
            <a:normAutofit/>
          </a:bodyPr>
          <a:lstStyle/>
          <a:p>
            <a:r>
              <a:rPr lang="en-US" sz="3600" dirty="0"/>
              <a:t>Anal dilatation can be performed under general </a:t>
            </a:r>
            <a:r>
              <a:rPr lang="en-US" sz="3600" dirty="0" err="1"/>
              <a:t>anaesthesia</a:t>
            </a:r>
            <a:r>
              <a:rPr lang="en-US" sz="3600" dirty="0"/>
              <a:t> and then, by the patient, using an anal dilator.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Anoplasty</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For severe anal </a:t>
            </a:r>
            <a:r>
              <a:rPr lang="en-US" sz="3600" dirty="0" err="1"/>
              <a:t>stenosis</a:t>
            </a:r>
            <a:r>
              <a:rPr lang="en-US" sz="3600" dirty="0"/>
              <a:t>, an </a:t>
            </a:r>
            <a:r>
              <a:rPr lang="en-US" sz="3600" dirty="0" err="1"/>
              <a:t>anoplasty</a:t>
            </a:r>
            <a:r>
              <a:rPr lang="en-US" sz="3600" dirty="0"/>
              <a:t> is used to replace loss of anal tissue.</a:t>
            </a:r>
          </a:p>
          <a:p>
            <a:r>
              <a:rPr lang="en-US" sz="3600" dirty="0"/>
              <a:t>The stricture is incised and a rotation or advancement flap of skin and subcutaneous tissue replaces the defect</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TotalTime>
  <Words>3276</Words>
  <Application>Microsoft Office PowerPoint</Application>
  <PresentationFormat>On-screen Show (4:3)</PresentationFormat>
  <Paragraphs>226</Paragraphs>
  <Slides>104</Slides>
  <Notes>1</Notes>
  <HiddenSlides>0</HiddenSlides>
  <MMClips>0</MMClips>
  <ScaleCrop>false</ScaleCrop>
  <HeadingPairs>
    <vt:vector size="4" baseType="variant">
      <vt:variant>
        <vt:lpstr>Theme</vt:lpstr>
      </vt:variant>
      <vt:variant>
        <vt:i4>2</vt:i4>
      </vt:variant>
      <vt:variant>
        <vt:lpstr>Slide Titles</vt:lpstr>
      </vt:variant>
      <vt:variant>
        <vt:i4>104</vt:i4>
      </vt:variant>
    </vt:vector>
  </HeadingPairs>
  <TitlesOfParts>
    <vt:vector size="106" baseType="lpstr">
      <vt:lpstr>1_Office Theme</vt:lpstr>
      <vt:lpstr>Wisp</vt:lpstr>
      <vt:lpstr>Anus and anal    canal</vt:lpstr>
      <vt:lpstr> Surgical anatomy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Blood supply </vt:lpstr>
      <vt:lpstr>PowerPoint Presentation</vt:lpstr>
      <vt:lpstr>PowerPoint Presentation</vt:lpstr>
      <vt:lpstr>PowerPoint Presentation</vt:lpstr>
      <vt:lpstr>investigations</vt:lpstr>
      <vt:lpstr>PowerPoint Presentation</vt:lpstr>
      <vt:lpstr>PowerPoint Presentation</vt:lpstr>
      <vt:lpstr>PowerPoint Presentation</vt:lpstr>
      <vt:lpstr>   SPECIAL INVESTIGATIONS       </vt:lpstr>
      <vt:lpstr>PowerPoint Presentation</vt:lpstr>
      <vt:lpstr>PowerPoint Presentation</vt:lpstr>
      <vt:lpstr>PowerPoint Presentation</vt:lpstr>
      <vt:lpstr>PowerPoint Presentation</vt:lpstr>
      <vt:lpstr>          Pilonidal sinus</vt:lpstr>
      <vt:lpstr>        Clinical features</vt:lpstr>
      <vt:lpstr>PowerPoint Presentation</vt:lpstr>
      <vt:lpstr>              treatment</vt:lpstr>
      <vt:lpstr>PowerPoint Presentation</vt:lpstr>
      <vt:lpstr>PowerPoint Presentation</vt:lpstr>
      <vt:lpstr>      ANAL INCONTINENCE</vt:lpstr>
      <vt:lpstr>PowerPoint Presentation</vt:lpstr>
      <vt:lpstr>PowerPoint Presentation</vt:lpstr>
      <vt:lpstr>PowerPoint Presentation</vt:lpstr>
      <vt:lpstr>PowerPoint Presentation</vt:lpstr>
      <vt:lpstr>PowerPoint Presentation</vt:lpstr>
      <vt:lpstr>Definition</vt:lpstr>
      <vt:lpstr>        Aetiology</vt:lpstr>
      <vt:lpstr>       Clinical features</vt:lpstr>
      <vt:lpstr>PowerPoint Presentation</vt:lpstr>
      <vt:lpstr>          Treatment</vt:lpstr>
      <vt:lpstr>PowerPoint Presentation</vt:lpstr>
      <vt:lpstr>   Operative measures</vt:lpstr>
      <vt:lpstr>PowerPoint Presentation</vt:lpstr>
      <vt:lpstr>PowerPoint Presentation</vt:lpstr>
      <vt:lpstr>     HAEMORRHOIDS</vt:lpstr>
      <vt:lpstr>PowerPoint Presentation</vt:lpstr>
      <vt:lpstr>PowerPoint Presentation</vt:lpstr>
      <vt:lpstr>PowerPoint Presentation</vt:lpstr>
      <vt:lpstr>     Theories of development</vt:lpstr>
      <vt:lpstr>         Clinical features</vt:lpstr>
      <vt:lpstr>PowerPoint Presentation</vt:lpstr>
      <vt:lpstr>PowerPoint Presentation</vt:lpstr>
      <vt:lpstr>PowerPoint Presentation</vt:lpstr>
      <vt:lpstr>      Management</vt:lpstr>
      <vt:lpstr>      injection sclerotherapy</vt:lpstr>
      <vt:lpstr>PowerPoint Presentation</vt:lpstr>
      <vt:lpstr>           Operation</vt:lpstr>
      <vt:lpstr>Open and closed hemorroidectomy </vt:lpstr>
      <vt:lpstr>stapled haemorrhoidopexy</vt:lpstr>
      <vt:lpstr>PowerPoint Presentation</vt:lpstr>
      <vt:lpstr>Transanal haemorrhoidal ligation (HAL).</vt:lpstr>
      <vt:lpstr>PowerPoint Presentation</vt:lpstr>
      <vt:lpstr>External haemorrhoids</vt:lpstr>
      <vt:lpstr>PowerPoint Presentation</vt:lpstr>
      <vt:lpstr>PowerPoint Presentation</vt:lpstr>
      <vt:lpstr>PowerPoint Presentation</vt:lpstr>
      <vt:lpstr>PRURITUS ANI</vt:lpstr>
      <vt:lpstr>Causes</vt:lpstr>
      <vt:lpstr>Treatment</vt:lpstr>
      <vt:lpstr>ANORECTAL ABSCESSES</vt:lpstr>
      <vt:lpstr>PowerPoint Presentation</vt:lpstr>
      <vt:lpstr>PowerPoint Presentation</vt:lpstr>
      <vt:lpstr>PowerPoint Presentation</vt:lpstr>
      <vt:lpstr>PowerPoint Presentation</vt:lpstr>
      <vt:lpstr>PowerPoint Presentation</vt:lpstr>
      <vt:lpstr>PowerPoint Presentation</vt:lpstr>
      <vt:lpstr>                   Presentation</vt:lpstr>
      <vt:lpstr>                   Management</vt:lpstr>
      <vt:lpstr>Incision of an ischiorectal abscess. The cavity is explored and, if septa exist, they should be broken down gently with a finger and the necrotic tissue lining the walls of the abscess removed by th finger wrapped in gauze. It is wise to biopsy the wall and send the pus for culture.</vt:lpstr>
      <vt:lpstr>                 FISTULA-IN-ANO</vt:lpstr>
      <vt:lpstr>                   Presentation</vt:lpstr>
      <vt:lpstr>PowerPoint Presentation</vt:lpstr>
      <vt:lpstr>                Classification</vt:lpstr>
      <vt:lpstr>PowerPoint Presentation</vt:lpstr>
      <vt:lpstr>          Special investigations</vt:lpstr>
      <vt:lpstr>         Surgical management</vt:lpstr>
      <vt:lpstr>PowerPoint Presentation</vt:lpstr>
      <vt:lpstr>PowerPoint Presentation</vt:lpstr>
      <vt:lpstr>Ligation of intersphincteric fstula tract</vt:lpstr>
      <vt:lpstr>PowerPoint Presentation</vt:lpstr>
      <vt:lpstr>Other techniques</vt:lpstr>
      <vt:lpstr>PowerPoint Presentation</vt:lpstr>
      <vt:lpstr>ANAL INTRAEPITHELIAL NEOPLASIA</vt:lpstr>
      <vt:lpstr>Extensive anal intraepithelial neoplasia (AIN), which extends intra-anally.</vt:lpstr>
      <vt:lpstr>NON-MALIGNANT STRICTURES – ANAL STENOSIS</vt:lpstr>
      <vt:lpstr>          Clinical features</vt:lpstr>
      <vt:lpstr>      Treatment</vt:lpstr>
      <vt:lpstr>              Prophylactic</vt:lpstr>
      <vt:lpstr>              Dilatation</vt:lpstr>
      <vt:lpstr>Anoplasty</vt:lpstr>
      <vt:lpstr>Colostomy</vt:lpstr>
      <vt:lpstr>Rectal excision and coloanal anastomosis </vt:lpstr>
      <vt:lpstr>            MALIGNANT TUMOURS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Anus and anal canal</dc:title>
  <cp:lastModifiedBy>hasanain jasim</cp:lastModifiedBy>
  <cp:revision>70</cp:revision>
  <dcterms:created xsi:type="dcterms:W3CDTF">2015-05-11T15:30:45Z</dcterms:created>
  <dcterms:modified xsi:type="dcterms:W3CDTF">2025-02-28T13:52:03Z</dcterms:modified>
</cp:coreProperties>
</file>