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60" r:id="rId5"/>
    <p:sldId id="261" r:id="rId6"/>
    <p:sldId id="259" r:id="rId7"/>
    <p:sldId id="262" r:id="rId8"/>
    <p:sldId id="324" r:id="rId9"/>
    <p:sldId id="325" r:id="rId10"/>
    <p:sldId id="263" r:id="rId11"/>
    <p:sldId id="264" r:id="rId12"/>
    <p:sldId id="265" r:id="rId13"/>
    <p:sldId id="266" r:id="rId14"/>
    <p:sldId id="267" r:id="rId15"/>
    <p:sldId id="268" r:id="rId16"/>
    <p:sldId id="269" r:id="rId17"/>
    <p:sldId id="326" r:id="rId18"/>
    <p:sldId id="270" r:id="rId19"/>
    <p:sldId id="271" r:id="rId20"/>
    <p:sldId id="272" r:id="rId21"/>
    <p:sldId id="275" r:id="rId22"/>
    <p:sldId id="273" r:id="rId23"/>
    <p:sldId id="274" r:id="rId24"/>
    <p:sldId id="276" r:id="rId25"/>
    <p:sldId id="277" r:id="rId26"/>
    <p:sldId id="278" r:id="rId27"/>
    <p:sldId id="327" r:id="rId28"/>
    <p:sldId id="279" r:id="rId29"/>
    <p:sldId id="280" r:id="rId30"/>
    <p:sldId id="281" r:id="rId31"/>
    <p:sldId id="283" r:id="rId32"/>
    <p:sldId id="282" r:id="rId33"/>
    <p:sldId id="284" r:id="rId34"/>
    <p:sldId id="285" r:id="rId35"/>
    <p:sldId id="328" r:id="rId36"/>
    <p:sldId id="329" r:id="rId37"/>
    <p:sldId id="286" r:id="rId38"/>
    <p:sldId id="321" r:id="rId39"/>
    <p:sldId id="287" r:id="rId40"/>
    <p:sldId id="330" r:id="rId41"/>
    <p:sldId id="288" r:id="rId42"/>
    <p:sldId id="322" r:id="rId43"/>
    <p:sldId id="289" r:id="rId44"/>
    <p:sldId id="290" r:id="rId45"/>
    <p:sldId id="331" r:id="rId46"/>
    <p:sldId id="291" r:id="rId47"/>
    <p:sldId id="292" r:id="rId48"/>
    <p:sldId id="293" r:id="rId49"/>
    <p:sldId id="323" r:id="rId50"/>
    <p:sldId id="294" r:id="rId51"/>
    <p:sldId id="295" r:id="rId52"/>
    <p:sldId id="296" r:id="rId53"/>
    <p:sldId id="297" r:id="rId54"/>
    <p:sldId id="332" r:id="rId55"/>
    <p:sldId id="298" r:id="rId56"/>
    <p:sldId id="333" r:id="rId57"/>
    <p:sldId id="299" r:id="rId58"/>
    <p:sldId id="300" r:id="rId59"/>
    <p:sldId id="301" r:id="rId60"/>
    <p:sldId id="302" r:id="rId61"/>
    <p:sldId id="318" r:id="rId62"/>
    <p:sldId id="319" r:id="rId63"/>
    <p:sldId id="334" r:id="rId64"/>
    <p:sldId id="303" r:id="rId65"/>
    <p:sldId id="306" r:id="rId66"/>
    <p:sldId id="304" r:id="rId67"/>
    <p:sldId id="305" r:id="rId68"/>
    <p:sldId id="307" r:id="rId69"/>
    <p:sldId id="308" r:id="rId70"/>
    <p:sldId id="309" r:id="rId71"/>
    <p:sldId id="310" r:id="rId72"/>
    <p:sldId id="311" r:id="rId73"/>
    <p:sldId id="312" r:id="rId74"/>
    <p:sldId id="313" r:id="rId75"/>
    <p:sldId id="314" r:id="rId76"/>
    <p:sldId id="315" r:id="rId77"/>
    <p:sldId id="316" r:id="rId78"/>
    <p:sldId id="317" r:id="rId7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4" d="100"/>
          <a:sy n="74" d="100"/>
        </p:scale>
        <p:origin x="171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007AF0B-55A4-4135-A0B6-71925DEF90BF}" type="datetimeFigureOut">
              <a:rPr lang="ar-IQ" smtClean="0"/>
              <a:t>08/10/1446</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11D6714-8BC8-4FE3-B20B-F7A3250B8335}" type="slidenum">
              <a:rPr lang="ar-IQ" smtClean="0"/>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07AF0B-55A4-4135-A0B6-71925DEF90BF}" type="datetimeFigureOut">
              <a:rPr lang="ar-IQ" smtClean="0"/>
              <a:t>08/10/1446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11D6714-8BC8-4FE3-B20B-F7A3250B833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11D6714-8BC8-4FE3-B20B-F7A3250B8335}" type="slidenum">
              <a:rPr lang="ar-IQ" smtClean="0"/>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07AF0B-55A4-4135-A0B6-71925DEF90BF}" type="datetimeFigureOut">
              <a:rPr lang="ar-IQ" smtClean="0"/>
              <a:t>08/10/1446</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007AF0B-55A4-4135-A0B6-71925DEF90BF}" type="datetimeFigureOut">
              <a:rPr lang="ar-IQ" smtClean="0"/>
              <a:t>08/10/1446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311D6714-8BC8-4FE3-B20B-F7A3250B8335}" type="slidenum">
              <a:rPr lang="ar-IQ" smtClean="0"/>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E007AF0B-55A4-4135-A0B6-71925DEF90BF}" type="datetimeFigureOut">
              <a:rPr lang="ar-IQ" smtClean="0"/>
              <a:t>08/10/1446</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11D6714-8BC8-4FE3-B20B-F7A3250B8335}" type="slidenum">
              <a:rPr lang="ar-IQ" smtClean="0"/>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E007AF0B-55A4-4135-A0B6-71925DEF90BF}" type="datetimeFigureOut">
              <a:rPr lang="ar-IQ" smtClean="0"/>
              <a:t>08/10/1446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11D6714-8BC8-4FE3-B20B-F7A3250B8335}" type="slidenum">
              <a:rPr lang="ar-IQ" smtClean="0"/>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007AF0B-55A4-4135-A0B6-71925DEF90BF}" type="datetimeFigureOut">
              <a:rPr lang="ar-IQ" smtClean="0"/>
              <a:t>08/10/1446</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11D6714-8BC8-4FE3-B20B-F7A3250B8335}" type="slidenum">
              <a:rPr lang="ar-IQ" smtClean="0"/>
              <a:t>‹#›</a:t>
            </a:fld>
            <a:endParaRPr lang="ar-IQ"/>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007AF0B-55A4-4135-A0B6-71925DEF90BF}" type="datetimeFigureOut">
              <a:rPr lang="ar-IQ" smtClean="0"/>
              <a:t>08/10/1446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311D6714-8BC8-4FE3-B20B-F7A3250B833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007AF0B-55A4-4135-A0B6-71925DEF90BF}" type="datetimeFigureOut">
              <a:rPr lang="ar-IQ" smtClean="0"/>
              <a:t>08/10/1446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11D6714-8BC8-4FE3-B20B-F7A3250B833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11D6714-8BC8-4FE3-B20B-F7A3250B8335}" type="slidenum">
              <a:rPr lang="ar-IQ" smtClean="0"/>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007AF0B-55A4-4135-A0B6-71925DEF90BF}" type="datetimeFigureOut">
              <a:rPr lang="ar-IQ" smtClean="0"/>
              <a:t>08/10/1446</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11D6714-8BC8-4FE3-B20B-F7A3250B8335}" type="slidenum">
              <a:rPr lang="ar-IQ" smtClean="0"/>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007AF0B-55A4-4135-A0B6-71925DEF90BF}" type="datetimeFigureOut">
              <a:rPr lang="ar-IQ" smtClean="0"/>
              <a:t>08/10/1446</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007AF0B-55A4-4135-A0B6-71925DEF90BF}" type="datetimeFigureOut">
              <a:rPr lang="ar-IQ" smtClean="0"/>
              <a:t>08/10/1446</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11D6714-8BC8-4FE3-B20B-F7A3250B8335}" type="slidenum">
              <a:rPr lang="ar-IQ" smtClean="0"/>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rtl="0"/>
            <a:endParaRPr lang="ar-IQ" dirty="0"/>
          </a:p>
        </p:txBody>
      </p:sp>
      <p:sp>
        <p:nvSpPr>
          <p:cNvPr id="2" name="Title 1"/>
          <p:cNvSpPr>
            <a:spLocks noGrp="1"/>
          </p:cNvSpPr>
          <p:nvPr>
            <p:ph type="ctrTitle"/>
          </p:nvPr>
        </p:nvSpPr>
        <p:spPr/>
        <p:txBody>
          <a:bodyPr>
            <a:normAutofit/>
          </a:bodyPr>
          <a:lstStyle/>
          <a:p>
            <a:pPr rtl="0"/>
            <a:r>
              <a:rPr lang="en-US" dirty="0"/>
              <a:t>Skin and subcutaneous tissue</a:t>
            </a:r>
            <a:endParaRPr lang="ar-IQ" dirty="0"/>
          </a:p>
        </p:txBody>
      </p:sp>
    </p:spTree>
    <p:extLst>
      <p:ext uri="{BB962C8B-B14F-4D97-AF65-F5344CB8AC3E}">
        <p14:creationId xmlns:p14="http://schemas.microsoft.com/office/powerpoint/2010/main" val="225199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Congenital/genetic disorders</a:t>
            </a:r>
            <a:br>
              <a:rPr lang="en-US" dirty="0"/>
            </a:br>
            <a:r>
              <a:rPr lang="en-US" sz="2000" dirty="0">
                <a:solidFill>
                  <a:srgbClr val="FF0000"/>
                </a:solidFill>
              </a:rPr>
              <a:t>neurofibromatosis </a:t>
            </a:r>
            <a:endParaRPr lang="ar-IQ" sz="2000"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lgn="l" rtl="0"/>
            <a:r>
              <a:rPr lang="en-US" dirty="0"/>
              <a:t>There are two distinct </a:t>
            </a:r>
            <a:r>
              <a:rPr lang="en-US" dirty="0">
                <a:solidFill>
                  <a:srgbClr val="FF0000"/>
                </a:solidFill>
              </a:rPr>
              <a:t>neurofibromatosis (NF) </a:t>
            </a:r>
            <a:r>
              <a:rPr lang="en-US" dirty="0"/>
              <a:t>syndromes, where Schwann cells form </a:t>
            </a:r>
            <a:r>
              <a:rPr lang="en-US" dirty="0" err="1"/>
              <a:t>tumours</a:t>
            </a:r>
            <a:endParaRPr lang="en-US" dirty="0"/>
          </a:p>
          <a:p>
            <a:pPr algn="l" rtl="0"/>
            <a:r>
              <a:rPr lang="en-US" dirty="0"/>
              <a:t>70% are autosomal dominant and 30% arise from sporadic mutations.</a:t>
            </a:r>
          </a:p>
          <a:p>
            <a:pPr algn="l" rtl="0"/>
            <a:r>
              <a:rPr lang="en-US" dirty="0"/>
              <a:t>NF 1 (Von Recklinghausen’s disease) is the commoner variant,</a:t>
            </a:r>
          </a:p>
          <a:p>
            <a:pPr algn="l" rtl="0"/>
            <a:r>
              <a:rPr lang="en-US" dirty="0"/>
              <a:t>affecting approximately 1:4000 births. It arises from a gene mutation on chromosome (Ch.) 17. </a:t>
            </a:r>
          </a:p>
          <a:p>
            <a:pPr algn="l" rtl="0"/>
            <a:r>
              <a:rPr lang="en-US" dirty="0"/>
              <a:t>Skin manifestations appear in early life, with the development of more than five smooth surfaced café-au-</a:t>
            </a:r>
            <a:r>
              <a:rPr lang="en-US" dirty="0" err="1"/>
              <a:t>lait</a:t>
            </a:r>
            <a:r>
              <a:rPr lang="en-US" dirty="0"/>
              <a:t> spots, subcutaneous </a:t>
            </a:r>
            <a:r>
              <a:rPr lang="en-US" dirty="0" err="1"/>
              <a:t>neurofibromata</a:t>
            </a:r>
            <a:r>
              <a:rPr lang="en-US" dirty="0"/>
              <a:t>, armpit or groin freckling and </a:t>
            </a:r>
            <a:r>
              <a:rPr lang="en-US" dirty="0" err="1"/>
              <a:t>Lisch</a:t>
            </a:r>
            <a:r>
              <a:rPr lang="en-US" dirty="0"/>
              <a:t> nodules.</a:t>
            </a:r>
            <a:endParaRPr lang="ar-IQ" dirty="0"/>
          </a:p>
        </p:txBody>
      </p:sp>
    </p:spTree>
    <p:extLst>
      <p:ext uri="{BB962C8B-B14F-4D97-AF65-F5344CB8AC3E}">
        <p14:creationId xmlns:p14="http://schemas.microsoft.com/office/powerpoint/2010/main" val="54036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Neurofibromatosis</a:t>
            </a:r>
            <a:endParaRPr lang="ar-IQ" dirty="0"/>
          </a:p>
        </p:txBody>
      </p:sp>
      <p:pic>
        <p:nvPicPr>
          <p:cNvPr id="1028"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468894" y="2461690"/>
            <a:ext cx="4169700" cy="270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56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Naevoid</a:t>
            </a:r>
            <a:r>
              <a:rPr lang="en-US" dirty="0"/>
              <a:t> basal cell carcinoma (</a:t>
            </a:r>
            <a:r>
              <a:rPr lang="en-US" dirty="0" err="1"/>
              <a:t>Gorlin’s</a:t>
            </a:r>
            <a:r>
              <a:rPr lang="en-US" dirty="0"/>
              <a:t>)</a:t>
            </a:r>
            <a:br>
              <a:rPr lang="en-US" dirty="0"/>
            </a:br>
            <a:r>
              <a:rPr lang="en-US" sz="2200" dirty="0"/>
              <a:t>syndrome</a:t>
            </a:r>
            <a:endParaRPr lang="ar-IQ" sz="2200" dirty="0"/>
          </a:p>
        </p:txBody>
      </p:sp>
      <p:sp>
        <p:nvSpPr>
          <p:cNvPr id="3" name="Content Placeholder 2"/>
          <p:cNvSpPr>
            <a:spLocks noGrp="1"/>
          </p:cNvSpPr>
          <p:nvPr>
            <p:ph sz="quarter" idx="1"/>
          </p:nvPr>
        </p:nvSpPr>
        <p:spPr/>
        <p:txBody>
          <a:bodyPr>
            <a:normAutofit/>
          </a:bodyPr>
          <a:lstStyle/>
          <a:p>
            <a:pPr algn="l" rtl="0"/>
            <a:r>
              <a:rPr lang="en-US" dirty="0"/>
              <a:t>This is an autosomal dominant inherited condition caused by an abnormal </a:t>
            </a:r>
            <a:r>
              <a:rPr lang="en-US" dirty="0" err="1"/>
              <a:t>tumour</a:t>
            </a:r>
            <a:r>
              <a:rPr lang="en-US" dirty="0"/>
              <a:t> suppressor gene on Ch. 9q 22-31 coding the ‘patched’ protein. </a:t>
            </a:r>
          </a:p>
          <a:p>
            <a:pPr algn="l" rtl="0"/>
            <a:r>
              <a:rPr lang="en-US" dirty="0"/>
              <a:t>90% of patients develop multiple basal cell carcinomas (BCCs).  </a:t>
            </a:r>
          </a:p>
          <a:p>
            <a:pPr algn="l" rtl="0"/>
            <a:r>
              <a:rPr lang="en-US" sz="2400" dirty="0"/>
              <a:t>Patients may exhibit specific phenotypical characteristics including: over-developed supraorbital ridges; broad nasal roots; </a:t>
            </a:r>
            <a:r>
              <a:rPr lang="en-US" sz="2400" dirty="0" err="1"/>
              <a:t>hyperteliorism</a:t>
            </a:r>
            <a:r>
              <a:rPr lang="en-US" sz="2400" dirty="0"/>
              <a:t>; bifid ribs; scoliosis; </a:t>
            </a:r>
            <a:r>
              <a:rPr lang="en-US" sz="2400" dirty="0" err="1"/>
              <a:t>brachymetacarpalism</a:t>
            </a:r>
            <a:r>
              <a:rPr lang="en-US" sz="2400" dirty="0"/>
              <a:t>; palmar pits and molar odontogenic cysts.</a:t>
            </a:r>
            <a:endParaRPr lang="ar-IQ" sz="2400" dirty="0"/>
          </a:p>
        </p:txBody>
      </p:sp>
    </p:spTree>
    <p:extLst>
      <p:ext uri="{BB962C8B-B14F-4D97-AF65-F5344CB8AC3E}">
        <p14:creationId xmlns:p14="http://schemas.microsoft.com/office/powerpoint/2010/main" val="55689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Xeroderma</a:t>
            </a:r>
            <a:r>
              <a:rPr lang="en-US" dirty="0"/>
              <a:t> </a:t>
            </a:r>
            <a:r>
              <a:rPr lang="en-US" dirty="0" err="1"/>
              <a:t>pigmentosum</a:t>
            </a:r>
            <a:endParaRPr lang="ar-IQ" dirty="0"/>
          </a:p>
        </p:txBody>
      </p:sp>
      <p:sp>
        <p:nvSpPr>
          <p:cNvPr id="3" name="Content Placeholder 2"/>
          <p:cNvSpPr>
            <a:spLocks noGrp="1"/>
          </p:cNvSpPr>
          <p:nvPr>
            <p:ph sz="quarter" idx="1"/>
          </p:nvPr>
        </p:nvSpPr>
        <p:spPr/>
        <p:txBody>
          <a:bodyPr>
            <a:normAutofit lnSpcReduction="10000"/>
          </a:bodyPr>
          <a:lstStyle/>
          <a:p>
            <a:pPr algn="l" rtl="0"/>
            <a:r>
              <a:rPr lang="en-US" dirty="0"/>
              <a:t>This syndrome is caused by an abnormality on the ‘patched’ gene of Ch. 9q resulting in aberrant nucleotide repair during cellular DNA maintenance. </a:t>
            </a:r>
          </a:p>
          <a:p>
            <a:pPr algn="l" rtl="0"/>
            <a:r>
              <a:rPr lang="en-US" dirty="0"/>
              <a:t>It confers a &gt;2000-fold increase in skin cancer risk and has autosomal recessive inheritance.</a:t>
            </a:r>
          </a:p>
          <a:p>
            <a:pPr algn="l" rtl="0"/>
            <a:r>
              <a:rPr lang="en-US" dirty="0"/>
              <a:t>Sufferers are intolerant of UVR, leading to premature skin ageing and development of multiple neoplasms. </a:t>
            </a:r>
          </a:p>
          <a:p>
            <a:pPr algn="l" rtl="0"/>
            <a:r>
              <a:rPr lang="en-US" dirty="0"/>
              <a:t>Most affected individuals die in early adulthood from metastatic disease (60% mortality by 20 years of age).</a:t>
            </a:r>
            <a:endParaRPr lang="ar-IQ" dirty="0"/>
          </a:p>
        </p:txBody>
      </p:sp>
    </p:spTree>
    <p:extLst>
      <p:ext uri="{BB962C8B-B14F-4D97-AF65-F5344CB8AC3E}">
        <p14:creationId xmlns:p14="http://schemas.microsoft.com/office/powerpoint/2010/main" val="37936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rmAutofit fontScale="90000"/>
          </a:bodyPr>
          <a:lstStyle/>
          <a:p>
            <a:r>
              <a:rPr lang="en-US" dirty="0"/>
              <a:t>Cutaneous manifestations of</a:t>
            </a:r>
            <a:br>
              <a:rPr lang="en-US" dirty="0"/>
            </a:br>
            <a:r>
              <a:rPr lang="en-US" dirty="0" err="1"/>
              <a:t>generalised</a:t>
            </a:r>
            <a:r>
              <a:rPr lang="en-US" dirty="0"/>
              <a:t> disease</a:t>
            </a:r>
            <a:endParaRPr lang="ar-IQ" dirty="0"/>
          </a:p>
        </p:txBody>
      </p:sp>
      <p:sp>
        <p:nvSpPr>
          <p:cNvPr id="3" name="Content Placeholder 2"/>
          <p:cNvSpPr>
            <a:spLocks noGrp="1"/>
          </p:cNvSpPr>
          <p:nvPr>
            <p:ph sz="quarter" idx="1"/>
          </p:nvPr>
        </p:nvSpPr>
        <p:spPr/>
        <p:txBody>
          <a:bodyPr>
            <a:normAutofit fontScale="92500" lnSpcReduction="10000"/>
          </a:bodyPr>
          <a:lstStyle/>
          <a:p>
            <a:pPr marL="0" indent="0" algn="l" rtl="0">
              <a:buNone/>
            </a:pPr>
            <a:r>
              <a:rPr lang="en-US" b="1" dirty="0" err="1">
                <a:solidFill>
                  <a:srgbClr val="FF0000"/>
                </a:solidFill>
              </a:rPr>
              <a:t>Hyperhydrosis</a:t>
            </a:r>
            <a:r>
              <a:rPr lang="en-US" dirty="0"/>
              <a:t> : </a:t>
            </a:r>
            <a:r>
              <a:rPr lang="en-US" sz="2400" dirty="0"/>
              <a:t>This involves excessive eccrine sweating of the palms, soles of the feet, axillae and groins, causing functional and social problems. </a:t>
            </a:r>
          </a:p>
          <a:p>
            <a:pPr marL="0" indent="0" algn="l" rtl="0">
              <a:buNone/>
            </a:pPr>
            <a:r>
              <a:rPr lang="en-US" sz="2400" dirty="0"/>
              <a:t>It can be treated with antiperspirants or periodic local injections with botulinum toxin A. More resistant cases are treated by laparoscopic cervical </a:t>
            </a:r>
            <a:r>
              <a:rPr lang="en-US" sz="2400" dirty="0" err="1"/>
              <a:t>sympathectomy</a:t>
            </a:r>
            <a:endParaRPr lang="en-US" sz="2400" dirty="0"/>
          </a:p>
          <a:p>
            <a:pPr marL="0" indent="0" algn="l" rtl="0">
              <a:buNone/>
            </a:pPr>
            <a:r>
              <a:rPr lang="en-US" sz="2600" b="1" dirty="0">
                <a:solidFill>
                  <a:srgbClr val="FF0000"/>
                </a:solidFill>
              </a:rPr>
              <a:t>Lipodystrophy : </a:t>
            </a:r>
            <a:r>
              <a:rPr lang="en-US" sz="2400" dirty="0"/>
              <a:t>Lipodystrophy (lipoatrophy) is a </a:t>
            </a:r>
            <a:r>
              <a:rPr lang="en-US" sz="2400" dirty="0" err="1"/>
              <a:t>localised</a:t>
            </a:r>
            <a:r>
              <a:rPr lang="en-US" sz="2400" dirty="0"/>
              <a:t> or </a:t>
            </a:r>
            <a:r>
              <a:rPr lang="en-US" sz="2400" dirty="0" err="1"/>
              <a:t>generalised</a:t>
            </a:r>
            <a:r>
              <a:rPr lang="en-US" sz="2400" dirty="0"/>
              <a:t> loss of fatty tissue, which can be primary or secondary. It can be a complication of long-term administration of insulin, following treatment of human immunodeficiency virus (HIV) with protease inhibitors or in transplant recipients. It can be treated in selected cases by autologous fat grafting, injections of poly-L-lactic acid and free tissue transfer.</a:t>
            </a:r>
          </a:p>
          <a:p>
            <a:pPr algn="l" rtl="0"/>
            <a:endParaRPr lang="ar-IQ" sz="2400" dirty="0"/>
          </a:p>
        </p:txBody>
      </p:sp>
    </p:spTree>
    <p:extLst>
      <p:ext uri="{BB962C8B-B14F-4D97-AF65-F5344CB8AC3E}">
        <p14:creationId xmlns:p14="http://schemas.microsoft.com/office/powerpoint/2010/main" val="35690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Inflammatory conditions</a:t>
            </a:r>
            <a:endParaRPr lang="ar-IQ" dirty="0"/>
          </a:p>
        </p:txBody>
      </p:sp>
      <p:sp>
        <p:nvSpPr>
          <p:cNvPr id="3" name="Content Placeholder 2"/>
          <p:cNvSpPr>
            <a:spLocks noGrp="1"/>
          </p:cNvSpPr>
          <p:nvPr>
            <p:ph sz="quarter" idx="1"/>
          </p:nvPr>
        </p:nvSpPr>
        <p:spPr>
          <a:xfrm>
            <a:off x="457200" y="1340768"/>
            <a:ext cx="8229600" cy="5256584"/>
          </a:xfrm>
        </p:spPr>
        <p:txBody>
          <a:bodyPr>
            <a:normAutofit lnSpcReduction="10000"/>
          </a:bodyPr>
          <a:lstStyle/>
          <a:p>
            <a:pPr marL="0" indent="0" algn="l" rtl="0">
              <a:buNone/>
            </a:pPr>
            <a:r>
              <a:rPr lang="en-US" b="1" dirty="0">
                <a:solidFill>
                  <a:srgbClr val="FF0000"/>
                </a:solidFill>
              </a:rPr>
              <a:t>HIDRADENITIS SUPPURATIVA (HS</a:t>
            </a:r>
            <a:r>
              <a:rPr lang="en-US" dirty="0"/>
              <a:t>) :Follicular occlusion followed by folliculitis and secondary infection with skin flora (usually Staphylococcus aureus and Propionibacterium acnes) culminates in chronic </a:t>
            </a:r>
            <a:r>
              <a:rPr lang="en-US" dirty="0" err="1"/>
              <a:t>suppurative</a:t>
            </a:r>
            <a:r>
              <a:rPr lang="en-US" dirty="0"/>
              <a:t>, painful, skin abscesses, sinus tracts and scarring. </a:t>
            </a:r>
          </a:p>
          <a:p>
            <a:pPr algn="l" rtl="0"/>
            <a:r>
              <a:rPr lang="en-US" dirty="0"/>
              <a:t>HS occurs in skin containing apocrine glands, commonly in the axillae and groins; but also the scalp, breast, chest and perineum. </a:t>
            </a:r>
          </a:p>
          <a:p>
            <a:pPr algn="l" rtl="0"/>
            <a:r>
              <a:rPr lang="en-US" dirty="0"/>
              <a:t>It appears to have a genetic predisposition with variable penetrance, and is strongly associated with obesity and smoking and sex </a:t>
            </a:r>
            <a:r>
              <a:rPr lang="en-US" dirty="0" err="1"/>
              <a:t>hormons</a:t>
            </a:r>
            <a:r>
              <a:rPr lang="en-US" dirty="0"/>
              <a:t> . It affects four women for every man.</a:t>
            </a:r>
          </a:p>
        </p:txBody>
      </p:sp>
    </p:spTree>
    <p:extLst>
      <p:ext uri="{BB962C8B-B14F-4D97-AF65-F5344CB8AC3E}">
        <p14:creationId xmlns:p14="http://schemas.microsoft.com/office/powerpoint/2010/main" val="270179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55776" y="1628800"/>
            <a:ext cx="2796750" cy="414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144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pPr algn="l" rtl="0"/>
            <a:r>
              <a:rPr lang="en-US" dirty="0"/>
              <a:t>Management Patients should stop smoking and lose excess weight. Symptoms can be reduced by the use of antiseptic soaps, tea tree oil and wearing non-compressive and aerated underwear. Medical treatments include topical and oral antibiotics and antiandrogen drugs. In selected cases, patients require radical excision of the affected skin and subcutaneous tissue. Reconstruction after excision avoids contracture and functional impairment.</a:t>
            </a:r>
          </a:p>
          <a:p>
            <a:pPr algn="l" rtl="0"/>
            <a:endParaRPr lang="ar-IQ" dirty="0"/>
          </a:p>
        </p:txBody>
      </p:sp>
    </p:spTree>
    <p:extLst>
      <p:ext uri="{BB962C8B-B14F-4D97-AF65-F5344CB8AC3E}">
        <p14:creationId xmlns:p14="http://schemas.microsoft.com/office/powerpoint/2010/main" val="179631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US" dirty="0"/>
              <a:t>PYODERMA GANGRENOSUM (PG)</a:t>
            </a:r>
            <a:br>
              <a:rPr lang="en-US" dirty="0"/>
            </a:br>
            <a:endParaRPr lang="ar-IQ" dirty="0"/>
          </a:p>
        </p:txBody>
      </p:sp>
      <p:sp>
        <p:nvSpPr>
          <p:cNvPr id="3" name="Content Placeholder 2"/>
          <p:cNvSpPr>
            <a:spLocks noGrp="1"/>
          </p:cNvSpPr>
          <p:nvPr>
            <p:ph sz="quarter" idx="1"/>
          </p:nvPr>
        </p:nvSpPr>
        <p:spPr>
          <a:xfrm>
            <a:off x="395536" y="1628800"/>
            <a:ext cx="8229600" cy="4857403"/>
          </a:xfrm>
        </p:spPr>
        <p:txBody>
          <a:bodyPr>
            <a:normAutofit/>
          </a:bodyPr>
          <a:lstStyle/>
          <a:p>
            <a:pPr algn="l" rtl="0"/>
            <a:r>
              <a:rPr lang="en-US" dirty="0" err="1"/>
              <a:t>Characterised</a:t>
            </a:r>
            <a:r>
              <a:rPr lang="en-US" dirty="0"/>
              <a:t> by cutaneous ulceration with purple undermined edges, PG is secondary to heightened immunological reactivity, usually from another disease process, such as inflammatory bowel disease, rheumatoid arthritis, non-Hodgkin’s lymphoma or Wegener’s granulomatosis </a:t>
            </a:r>
          </a:p>
          <a:p>
            <a:pPr algn="l" rtl="0"/>
            <a:r>
              <a:rPr lang="en-US" dirty="0"/>
              <a:t>Ulcers generally respond to steroids; surgery is rarely indicated and may exacerbate the condition.</a:t>
            </a:r>
            <a:endParaRPr lang="ar-IQ" dirty="0"/>
          </a:p>
        </p:txBody>
      </p:sp>
    </p:spTree>
    <p:extLst>
      <p:ext uri="{BB962C8B-B14F-4D97-AF65-F5344CB8AC3E}">
        <p14:creationId xmlns:p14="http://schemas.microsoft.com/office/powerpoint/2010/main" val="260127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468894" y="2461690"/>
            <a:ext cx="4169700" cy="270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49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ar-IQ" dirty="0"/>
          </a:p>
        </p:txBody>
      </p:sp>
      <p:sp>
        <p:nvSpPr>
          <p:cNvPr id="3" name="Content Placeholder 2"/>
          <p:cNvSpPr>
            <a:spLocks noGrp="1"/>
          </p:cNvSpPr>
          <p:nvPr>
            <p:ph sz="quarter" idx="1"/>
          </p:nvPr>
        </p:nvSpPr>
        <p:spPr/>
        <p:txBody>
          <a:bodyPr>
            <a:normAutofit/>
          </a:bodyPr>
          <a:lstStyle/>
          <a:p>
            <a:pPr algn="l"/>
            <a:r>
              <a:rPr lang="en-US" b="1" dirty="0"/>
              <a:t>To understand:</a:t>
            </a:r>
          </a:p>
          <a:p>
            <a:pPr algn="l"/>
            <a:r>
              <a:rPr lang="en-US" dirty="0"/>
              <a:t>•• The structure and functional properties of skin</a:t>
            </a:r>
          </a:p>
          <a:p>
            <a:pPr algn="l"/>
            <a:r>
              <a:rPr lang="en-US" dirty="0"/>
              <a:t>•• The classification of vascular skin lesions</a:t>
            </a:r>
          </a:p>
          <a:p>
            <a:pPr algn="l"/>
            <a:r>
              <a:rPr lang="en-US" dirty="0"/>
              <a:t>•• The cutaneous manifestations of </a:t>
            </a:r>
            <a:r>
              <a:rPr lang="en-US" dirty="0" err="1"/>
              <a:t>generalised</a:t>
            </a:r>
            <a:r>
              <a:rPr lang="en-US" dirty="0"/>
              <a:t> disease as</a:t>
            </a:r>
          </a:p>
          <a:p>
            <a:pPr algn="l"/>
            <a:r>
              <a:rPr lang="en-US" dirty="0"/>
              <a:t>related to surgery</a:t>
            </a:r>
          </a:p>
          <a:p>
            <a:pPr algn="l"/>
            <a:r>
              <a:rPr lang="en-US" dirty="0"/>
              <a:t>•• The classification of benign skin </a:t>
            </a:r>
            <a:r>
              <a:rPr lang="en-US" dirty="0" err="1"/>
              <a:t>tumours</a:t>
            </a:r>
            <a:endParaRPr lang="en-US" dirty="0"/>
          </a:p>
          <a:p>
            <a:pPr algn="l"/>
            <a:r>
              <a:rPr lang="en-US" dirty="0"/>
              <a:t>•• The management of malignant skin </a:t>
            </a:r>
            <a:r>
              <a:rPr lang="en-US" dirty="0" err="1"/>
              <a:t>tumours</a:t>
            </a:r>
            <a:endParaRPr lang="ar-IQ" dirty="0"/>
          </a:p>
        </p:txBody>
      </p:sp>
    </p:spTree>
    <p:extLst>
      <p:ext uri="{BB962C8B-B14F-4D97-AF65-F5344CB8AC3E}">
        <p14:creationId xmlns:p14="http://schemas.microsoft.com/office/powerpoint/2010/main" val="22073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Infections</a:t>
            </a:r>
            <a:endParaRPr lang="ar-IQ" dirty="0"/>
          </a:p>
        </p:txBody>
      </p:sp>
      <p:sp>
        <p:nvSpPr>
          <p:cNvPr id="3" name="Content Placeholder 2"/>
          <p:cNvSpPr>
            <a:spLocks noGrp="1"/>
          </p:cNvSpPr>
          <p:nvPr>
            <p:ph sz="quarter" idx="1"/>
          </p:nvPr>
        </p:nvSpPr>
        <p:spPr>
          <a:xfrm>
            <a:off x="457200" y="1268760"/>
            <a:ext cx="8229600" cy="5328592"/>
          </a:xfrm>
        </p:spPr>
        <p:txBody>
          <a:bodyPr>
            <a:normAutofit fontScale="92500" lnSpcReduction="20000"/>
          </a:bodyPr>
          <a:lstStyle/>
          <a:p>
            <a:pPr marL="0" indent="0" algn="l" rtl="0">
              <a:buNone/>
            </a:pPr>
            <a:r>
              <a:rPr lang="en-US" sz="2800" b="1" dirty="0">
                <a:solidFill>
                  <a:srgbClr val="FF0000"/>
                </a:solidFill>
              </a:rPr>
              <a:t>Impetigo</a:t>
            </a:r>
            <a:r>
              <a:rPr lang="en-US" sz="2800" dirty="0"/>
              <a:t> is a superficial infection of skin with staphylococci, streptococci or both It is highly infectious, </a:t>
            </a:r>
            <a:r>
              <a:rPr lang="en-US" sz="2800" dirty="0" err="1"/>
              <a:t>characterised</a:t>
            </a:r>
            <a:r>
              <a:rPr lang="en-US" sz="2800" dirty="0"/>
              <a:t> by blisters that rupture and coalesce to form a honey-</a:t>
            </a:r>
            <a:r>
              <a:rPr lang="en-US" sz="2800" dirty="0" err="1"/>
              <a:t>coloured</a:t>
            </a:r>
            <a:r>
              <a:rPr lang="en-US" sz="2800" dirty="0"/>
              <a:t> crust and usually affects children. Treatment is directed at washing the affected areas and applying topical </a:t>
            </a:r>
            <a:r>
              <a:rPr lang="en-US" sz="2800" dirty="0" err="1"/>
              <a:t>antistaphyloccocal</a:t>
            </a:r>
            <a:r>
              <a:rPr lang="en-US" sz="2800" dirty="0"/>
              <a:t> treatments, and broad spectrum oral antibiotics if streptococcal infection is also implicated.</a:t>
            </a:r>
          </a:p>
          <a:p>
            <a:pPr marL="0" indent="0" algn="l" rtl="0">
              <a:buNone/>
            </a:pPr>
            <a:r>
              <a:rPr lang="en-US" sz="2800" b="1" dirty="0">
                <a:solidFill>
                  <a:srgbClr val="FF0000"/>
                </a:solidFill>
              </a:rPr>
              <a:t>Erysipelas</a:t>
            </a:r>
            <a:r>
              <a:rPr lang="en-US" sz="2800" dirty="0"/>
              <a:t> is a sharply demarcated streptococcal infection of the superficial lymphatics, usually associated with broken skin on the </a:t>
            </a:r>
            <a:r>
              <a:rPr lang="en-US" sz="2800" dirty="0" err="1"/>
              <a:t>faceThe</a:t>
            </a:r>
            <a:r>
              <a:rPr lang="en-US" sz="2800" dirty="0"/>
              <a:t> patient may be febrile and have a </a:t>
            </a:r>
            <a:r>
              <a:rPr lang="en-US" sz="2800" dirty="0" err="1"/>
              <a:t>leucocytosis</a:t>
            </a:r>
            <a:r>
              <a:rPr lang="en-US" sz="2800" dirty="0"/>
              <a:t>. Prompt administration of broad spectrum antibiotics after swabbing the area for culture and sensitivity is usually all that is necessary.</a:t>
            </a:r>
          </a:p>
          <a:p>
            <a:pPr algn="l" rtl="0"/>
            <a:endParaRPr lang="ar-IQ" dirty="0"/>
          </a:p>
        </p:txBody>
      </p:sp>
    </p:spTree>
    <p:extLst>
      <p:ext uri="{BB962C8B-B14F-4D97-AF65-F5344CB8AC3E}">
        <p14:creationId xmlns:p14="http://schemas.microsoft.com/office/powerpoint/2010/main" val="351641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a:t>Erysipelas</a:t>
            </a:r>
            <a:endParaRPr lang="ar-IQ" dirty="0"/>
          </a:p>
        </p:txBody>
      </p:sp>
      <p:sp>
        <p:nvSpPr>
          <p:cNvPr id="6" name="Text Placeholder 5"/>
          <p:cNvSpPr>
            <a:spLocks noGrp="1"/>
          </p:cNvSpPr>
          <p:nvPr>
            <p:ph type="body" sz="half" idx="3"/>
          </p:nvPr>
        </p:nvSpPr>
        <p:spPr/>
        <p:txBody>
          <a:bodyPr/>
          <a:lstStyle/>
          <a:p>
            <a:pPr algn="ctr"/>
            <a:r>
              <a:rPr lang="en-US" dirty="0"/>
              <a:t>Impetigo </a:t>
            </a:r>
            <a:endParaRPr lang="ar-IQ" dirty="0"/>
          </a:p>
        </p:txBody>
      </p:sp>
      <p:pic>
        <p:nvPicPr>
          <p:cNvPr id="512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1051462" y="2471738"/>
            <a:ext cx="2542100"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4"/>
          </p:nvPr>
        </p:nvSpPr>
        <p:spPr/>
        <p:txBody>
          <a:bodyPr/>
          <a:lstStyle/>
          <a:p>
            <a:endParaRPr lang="ar-IQ" dirty="0"/>
          </a:p>
        </p:txBody>
      </p:sp>
      <p:sp>
        <p:nvSpPr>
          <p:cNvPr id="4" name="Title 3"/>
          <p:cNvSpPr>
            <a:spLocks noGrp="1"/>
          </p:cNvSpPr>
          <p:nvPr>
            <p:ph type="title"/>
          </p:nvPr>
        </p:nvSpPr>
        <p:spPr>
          <a:xfrm>
            <a:off x="457200" y="274638"/>
            <a:ext cx="8229600" cy="562074"/>
          </a:xfrm>
        </p:spPr>
        <p:txBody>
          <a:bodyPr>
            <a:normAutofit fontScale="90000"/>
          </a:bodyPr>
          <a:lstStyle/>
          <a:p>
            <a:endParaRPr lang="ar-IQ"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2492896"/>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8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764704"/>
            <a:ext cx="8229600" cy="5361459"/>
          </a:xfrm>
        </p:spPr>
        <p:txBody>
          <a:bodyPr>
            <a:normAutofit fontScale="92500"/>
          </a:bodyPr>
          <a:lstStyle/>
          <a:p>
            <a:pPr marL="0" indent="0" algn="l" rtl="0">
              <a:buNone/>
            </a:pPr>
            <a:r>
              <a:rPr lang="en-US" b="1" dirty="0">
                <a:solidFill>
                  <a:srgbClr val="FF0000"/>
                </a:solidFill>
              </a:rPr>
              <a:t>Cellulitis/lymphangitis</a:t>
            </a:r>
          </a:p>
          <a:p>
            <a:pPr marL="0" indent="0" algn="l" rtl="0">
              <a:buNone/>
            </a:pPr>
            <a:r>
              <a:rPr lang="en-US" dirty="0"/>
              <a:t>This is a bacterial infection of the skin and subcutaneous tissue that is more </a:t>
            </a:r>
            <a:r>
              <a:rPr lang="en-US" dirty="0" err="1"/>
              <a:t>generalised</a:t>
            </a:r>
            <a:r>
              <a:rPr lang="en-US" dirty="0"/>
              <a:t> than erysipelas. It is usually associated with broken skin or pre-existing ulceration.</a:t>
            </a:r>
          </a:p>
          <a:p>
            <a:pPr marL="0" indent="0" algn="l" rtl="0">
              <a:buNone/>
            </a:pPr>
            <a:r>
              <a:rPr lang="en-US" dirty="0"/>
              <a:t>It is </a:t>
            </a:r>
            <a:r>
              <a:rPr lang="en-US" dirty="0" err="1"/>
              <a:t>characterised</a:t>
            </a:r>
            <a:r>
              <a:rPr lang="en-US" dirty="0"/>
              <a:t> by an expanding area of erythematous, </a:t>
            </a:r>
            <a:r>
              <a:rPr lang="en-US" dirty="0" err="1"/>
              <a:t>oedematous</a:t>
            </a:r>
            <a:r>
              <a:rPr lang="en-US" dirty="0"/>
              <a:t> tissue that is painful, in association with fever, malaise and </a:t>
            </a:r>
            <a:r>
              <a:rPr lang="en-US" dirty="0" err="1"/>
              <a:t>leucocytosis</a:t>
            </a:r>
            <a:r>
              <a:rPr lang="en-US" dirty="0"/>
              <a:t>. Erythema tracking along lymphatics may be visible (lymphangitis). The commonest causative organism is Streptococcus. Blood and skin cultures for sensitivity should be taken before prompt administration of broad spectrum, intravenous antibiotics and elevation of the affected extremity.</a:t>
            </a:r>
            <a:endParaRPr lang="ar-IQ" dirty="0"/>
          </a:p>
        </p:txBody>
      </p:sp>
    </p:spTree>
    <p:extLst>
      <p:ext uri="{BB962C8B-B14F-4D97-AF65-F5344CB8AC3E}">
        <p14:creationId xmlns:p14="http://schemas.microsoft.com/office/powerpoint/2010/main" val="62105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079094" y="1719324"/>
            <a:ext cx="2949300" cy="418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068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Necrotising</a:t>
            </a:r>
            <a:r>
              <a:rPr lang="en-US" dirty="0"/>
              <a:t> fasciitis</a:t>
            </a:r>
            <a:endParaRPr lang="ar-IQ" dirty="0"/>
          </a:p>
        </p:txBody>
      </p:sp>
      <p:sp>
        <p:nvSpPr>
          <p:cNvPr id="3" name="Content Placeholder 2"/>
          <p:cNvSpPr>
            <a:spLocks noGrp="1"/>
          </p:cNvSpPr>
          <p:nvPr>
            <p:ph sz="quarter" idx="1"/>
          </p:nvPr>
        </p:nvSpPr>
        <p:spPr>
          <a:xfrm>
            <a:off x="457200" y="1124744"/>
            <a:ext cx="8229600" cy="5544616"/>
          </a:xfrm>
        </p:spPr>
        <p:txBody>
          <a:bodyPr>
            <a:normAutofit fontScale="92500" lnSpcReduction="10000"/>
          </a:bodyPr>
          <a:lstStyle/>
          <a:p>
            <a:pPr algn="l" rtl="0"/>
            <a:r>
              <a:rPr lang="en-US" dirty="0" err="1"/>
              <a:t>Meleney’s</a:t>
            </a:r>
            <a:r>
              <a:rPr lang="en-US" dirty="0"/>
              <a:t> synergistic gangrene and Fournier’s gangrene are variants of a similar disease process.</a:t>
            </a:r>
          </a:p>
          <a:p>
            <a:pPr algn="l" rtl="0"/>
            <a:r>
              <a:rPr lang="en-US" dirty="0" err="1"/>
              <a:t>Necrotising</a:t>
            </a:r>
            <a:r>
              <a:rPr lang="en-US" dirty="0"/>
              <a:t> fasciitis results from synergistic, </a:t>
            </a:r>
            <a:r>
              <a:rPr lang="en-US" dirty="0" err="1"/>
              <a:t>polymicrobial</a:t>
            </a:r>
            <a:r>
              <a:rPr lang="en-US" dirty="0"/>
              <a:t> infection; most commonly a streptococcal species (Group A </a:t>
            </a:r>
            <a:r>
              <a:rPr lang="el-GR" dirty="0"/>
              <a:t>β-</a:t>
            </a:r>
            <a:r>
              <a:rPr lang="en-US" dirty="0" err="1"/>
              <a:t>haemolytic</a:t>
            </a:r>
            <a:r>
              <a:rPr lang="en-US" dirty="0"/>
              <a:t>) in combination with Staphylococcus, Escherichia coli, Pseudomonas, Proteus, </a:t>
            </a:r>
            <a:r>
              <a:rPr lang="en-US" dirty="0" err="1"/>
              <a:t>Bacteroides</a:t>
            </a:r>
            <a:r>
              <a:rPr lang="en-US" dirty="0"/>
              <a:t> or Clostridia.</a:t>
            </a:r>
          </a:p>
          <a:p>
            <a:pPr algn="l" rtl="0"/>
            <a:r>
              <a:rPr lang="en-US" dirty="0"/>
              <a:t>80% have a history of previous trauma/infection and over 60% commence in the lower extremities. Predisposing conditions include: diabetes mellitus; smoking; penetrating trauma ; pressure sores; immunosuppression; intravenous drug abuse; perineal infection (perianal abscess, Bartholin’s cysts); and skin damage/infection (abrasions, bites, boils).</a:t>
            </a:r>
            <a:endParaRPr lang="ar-IQ" dirty="0"/>
          </a:p>
        </p:txBody>
      </p:sp>
    </p:spTree>
    <p:extLst>
      <p:ext uri="{BB962C8B-B14F-4D97-AF65-F5344CB8AC3E}">
        <p14:creationId xmlns:p14="http://schemas.microsoft.com/office/powerpoint/2010/main" val="1769818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sz="quarter" idx="1"/>
          </p:nvPr>
        </p:nvSpPr>
        <p:spPr>
          <a:xfrm>
            <a:off x="611560" y="1209328"/>
            <a:ext cx="8229600" cy="5616624"/>
          </a:xfrm>
        </p:spPr>
        <p:txBody>
          <a:bodyPr>
            <a:noAutofit/>
          </a:bodyPr>
          <a:lstStyle/>
          <a:p>
            <a:pPr algn="l" rtl="0"/>
            <a:r>
              <a:rPr lang="en-US" sz="2400" dirty="0"/>
              <a:t>Classical clinical signs include: </a:t>
            </a:r>
            <a:r>
              <a:rPr lang="en-US" sz="2400" dirty="0" err="1"/>
              <a:t>oedema</a:t>
            </a:r>
            <a:r>
              <a:rPr lang="en-US" sz="2400" dirty="0"/>
              <a:t> stretching beyond visible skin erythema; a woody-hard texture to the subcutaneous tissues; an inability to distinguish fascial planes and muscle groups on palpation; disproportionate pain in relation to the affected area, with associated skin vesicles and soft tissue crepitus .Lymphangitis tends to be absent.</a:t>
            </a:r>
          </a:p>
          <a:p>
            <a:pPr algn="l" rtl="0"/>
            <a:r>
              <a:rPr lang="en-US" sz="2400" dirty="0"/>
              <a:t>Early on, patients may be febrile and </a:t>
            </a:r>
            <a:r>
              <a:rPr lang="en-US" sz="2400" dirty="0" err="1"/>
              <a:t>tachycardic</a:t>
            </a:r>
            <a:r>
              <a:rPr lang="en-US" sz="2400" dirty="0"/>
              <a:t>, with a very rapid progression to septic shock. Radiographs, that should not have delayed urgent treatment, may demonstrate air in the tissues. Management should commence with urgent fluid resuscitation, monitoring of </a:t>
            </a:r>
            <a:r>
              <a:rPr lang="en-US" sz="2400" dirty="0" err="1"/>
              <a:t>haemodynamic</a:t>
            </a:r>
            <a:r>
              <a:rPr lang="en-US" sz="2400" dirty="0"/>
              <a:t> status and administration of high-dose, intravenous broad spectrum, antibiotics</a:t>
            </a:r>
            <a:endParaRPr lang="ar-IQ" sz="2400" dirty="0"/>
          </a:p>
        </p:txBody>
      </p:sp>
    </p:spTree>
    <p:extLst>
      <p:ext uri="{BB962C8B-B14F-4D97-AF65-F5344CB8AC3E}">
        <p14:creationId xmlns:p14="http://schemas.microsoft.com/office/powerpoint/2010/main" val="174753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dirty="0"/>
              <a:t>This is a surgical emergency and the diseased area should be debrided as soon as possible until viable, healthy, bleeding tissue is reached. Early surgical review and further debridement is advisable, together with the use vacuum-assisted dressings.</a:t>
            </a:r>
          </a:p>
          <a:p>
            <a:pPr algn="l" rtl="0"/>
            <a:r>
              <a:rPr lang="en-US" dirty="0"/>
              <a:t>Early skin grafting in selected cases may </a:t>
            </a:r>
            <a:r>
              <a:rPr lang="en-US" dirty="0" err="1"/>
              <a:t>minimise</a:t>
            </a:r>
            <a:r>
              <a:rPr lang="en-US" dirty="0"/>
              <a:t> protein and fluid losses. Mortality of between 30% and 50% can be expected, even with prompt with operative intervention.</a:t>
            </a:r>
            <a:endParaRPr lang="ar-IQ" dirty="0"/>
          </a:p>
        </p:txBody>
      </p:sp>
    </p:spTree>
    <p:extLst>
      <p:ext uri="{BB962C8B-B14F-4D97-AF65-F5344CB8AC3E}">
        <p14:creationId xmlns:p14="http://schemas.microsoft.com/office/powerpoint/2010/main" val="3404716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79912" y="1628801"/>
            <a:ext cx="5184576" cy="373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3672408" cy="373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053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611560" y="1196752"/>
            <a:ext cx="8229600" cy="5400600"/>
          </a:xfrm>
        </p:spPr>
        <p:txBody>
          <a:bodyPr>
            <a:normAutofit fontScale="77500" lnSpcReduction="20000"/>
          </a:bodyPr>
          <a:lstStyle/>
          <a:p>
            <a:pPr marL="0" indent="0" algn="l" rtl="0">
              <a:buNone/>
            </a:pPr>
            <a:r>
              <a:rPr lang="en-US" b="1" dirty="0">
                <a:solidFill>
                  <a:srgbClr val="FF0000"/>
                </a:solidFill>
              </a:rPr>
              <a:t>Purpura </a:t>
            </a:r>
            <a:r>
              <a:rPr lang="en-US" b="1" dirty="0" err="1">
                <a:solidFill>
                  <a:srgbClr val="FF0000"/>
                </a:solidFill>
              </a:rPr>
              <a:t>fulminans</a:t>
            </a:r>
            <a:endParaRPr lang="en-US" b="1" dirty="0">
              <a:solidFill>
                <a:srgbClr val="FF0000"/>
              </a:solidFill>
            </a:endParaRPr>
          </a:p>
          <a:p>
            <a:pPr algn="l" rtl="0"/>
            <a:r>
              <a:rPr lang="en-US" dirty="0"/>
              <a:t>This is a relatively rare condition in which intravascular thrombosis produces rapid skin necrosis and </a:t>
            </a:r>
            <a:r>
              <a:rPr lang="en-US" dirty="0" err="1"/>
              <a:t>haemorrhagic</a:t>
            </a:r>
            <a:r>
              <a:rPr lang="en-US" dirty="0"/>
              <a:t> infarction, which progresses rapidly to septic shock and disseminated intravascular coagulation. </a:t>
            </a:r>
          </a:p>
          <a:p>
            <a:pPr algn="l" rtl="0"/>
            <a:r>
              <a:rPr lang="en-US" dirty="0"/>
              <a:t>Usually seen in </a:t>
            </a:r>
            <a:r>
              <a:rPr lang="en-US" dirty="0" err="1"/>
              <a:t>children,it</a:t>
            </a:r>
            <a:r>
              <a:rPr lang="en-US" dirty="0"/>
              <a:t> can occur in adults </a:t>
            </a:r>
          </a:p>
          <a:p>
            <a:pPr algn="l" rtl="0"/>
            <a:r>
              <a:rPr lang="en-US" dirty="0"/>
              <a:t>It is associated a mortality rate of 40–50%, usually from </a:t>
            </a:r>
            <a:r>
              <a:rPr lang="en-US" dirty="0" err="1"/>
              <a:t>multiorgan</a:t>
            </a:r>
            <a:r>
              <a:rPr lang="en-US" dirty="0"/>
              <a:t> failure</a:t>
            </a:r>
          </a:p>
          <a:p>
            <a:pPr algn="l" rtl="0"/>
            <a:r>
              <a:rPr lang="en-US" dirty="0"/>
              <a:t>and is secondary to either an acute bacterial (Neisseria </a:t>
            </a:r>
            <a:r>
              <a:rPr lang="en-US" dirty="0" err="1"/>
              <a:t>meningitidis</a:t>
            </a:r>
            <a:r>
              <a:rPr lang="en-US" dirty="0"/>
              <a:t>) or viral infection (varicella). It is most common in children under 7 years, following an upper respiratory tract infection, or in </a:t>
            </a:r>
            <a:r>
              <a:rPr lang="en-US" dirty="0" err="1"/>
              <a:t>asplenia</a:t>
            </a:r>
            <a:r>
              <a:rPr lang="en-US" dirty="0"/>
              <a:t>. Endotoxins produce an imbalance in </a:t>
            </a:r>
            <a:r>
              <a:rPr lang="en-US" dirty="0" err="1"/>
              <a:t>procoagulant</a:t>
            </a:r>
            <a:r>
              <a:rPr lang="en-US" dirty="0"/>
              <a:t> and anticoagulant endothelial activity, producing protein C deficiency; this gives the clinical picture of an initial petechial rash developing into confluent </a:t>
            </a:r>
            <a:r>
              <a:rPr lang="en-US" dirty="0" err="1"/>
              <a:t>ecchymoses</a:t>
            </a:r>
            <a:r>
              <a:rPr lang="en-US" dirty="0"/>
              <a:t> and </a:t>
            </a:r>
            <a:r>
              <a:rPr lang="en-US" dirty="0" err="1"/>
              <a:t>haemorrhagic</a:t>
            </a:r>
            <a:r>
              <a:rPr lang="en-US" dirty="0"/>
              <a:t> bullae, which </a:t>
            </a:r>
            <a:r>
              <a:rPr lang="en-US" dirty="0" err="1"/>
              <a:t>necrose</a:t>
            </a:r>
            <a:r>
              <a:rPr lang="en-US" dirty="0"/>
              <a:t> to form well demarcated</a:t>
            </a:r>
          </a:p>
          <a:p>
            <a:pPr algn="l" rtl="0"/>
            <a:r>
              <a:rPr lang="en-US" dirty="0"/>
              <a:t>lesions that form hard eschars. Extensive tissue loss is common, which often culminates in limb amputation</a:t>
            </a:r>
            <a:endParaRPr lang="ar-IQ" dirty="0"/>
          </a:p>
        </p:txBody>
      </p:sp>
    </p:spTree>
    <p:extLst>
      <p:ext uri="{BB962C8B-B14F-4D97-AF65-F5344CB8AC3E}">
        <p14:creationId xmlns:p14="http://schemas.microsoft.com/office/powerpoint/2010/main" val="1797722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and soft tissue cysts</a:t>
            </a:r>
            <a:endParaRPr lang="ar-IQ" dirty="0"/>
          </a:p>
        </p:txBody>
      </p:sp>
      <p:sp>
        <p:nvSpPr>
          <p:cNvPr id="3" name="Content Placeholder 2"/>
          <p:cNvSpPr>
            <a:spLocks noGrp="1"/>
          </p:cNvSpPr>
          <p:nvPr>
            <p:ph sz="quarter" idx="1"/>
          </p:nvPr>
        </p:nvSpPr>
        <p:spPr/>
        <p:txBody>
          <a:bodyPr/>
          <a:lstStyle/>
          <a:p>
            <a:pPr algn="l" rtl="0"/>
            <a:r>
              <a:rPr lang="en-US" b="1" dirty="0" err="1">
                <a:solidFill>
                  <a:srgbClr val="FF0000"/>
                </a:solidFill>
              </a:rPr>
              <a:t>Milia</a:t>
            </a:r>
            <a:r>
              <a:rPr lang="en-US" dirty="0"/>
              <a:t> are small, hard, keratin retention cysts seen both in babies and, after chronic sun exposure, in the elderly</a:t>
            </a: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356992"/>
            <a:ext cx="31146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96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538" y="260649"/>
            <a:ext cx="9111462" cy="657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45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marL="0" indent="0" algn="l" rtl="0">
              <a:buNone/>
            </a:pPr>
            <a:r>
              <a:rPr lang="en-US" b="1" dirty="0">
                <a:solidFill>
                  <a:srgbClr val="FF0000"/>
                </a:solidFill>
              </a:rPr>
              <a:t>Epidermal cysts</a:t>
            </a:r>
          </a:p>
          <a:p>
            <a:pPr marL="0" indent="0" algn="l" rtl="0">
              <a:buNone/>
            </a:pPr>
            <a:r>
              <a:rPr lang="en-US" dirty="0"/>
              <a:t>These cysts are lined with true, stratified-squamous epithelium, derived from hair follicle </a:t>
            </a:r>
            <a:r>
              <a:rPr lang="en-US" dirty="0" err="1"/>
              <a:t>infundibuli</a:t>
            </a:r>
            <a:r>
              <a:rPr lang="en-US" dirty="0"/>
              <a:t> or traumatic inclusion. Commonly known as </a:t>
            </a:r>
            <a:r>
              <a:rPr lang="en-US" dirty="0">
                <a:solidFill>
                  <a:srgbClr val="FF0000"/>
                </a:solidFill>
              </a:rPr>
              <a:t>sebaceous</a:t>
            </a:r>
            <a:r>
              <a:rPr lang="en-US" dirty="0"/>
              <a:t> </a:t>
            </a:r>
            <a:r>
              <a:rPr lang="en-US" dirty="0">
                <a:solidFill>
                  <a:srgbClr val="FF0000"/>
                </a:solidFill>
              </a:rPr>
              <a:t>cysts</a:t>
            </a:r>
            <a:r>
              <a:rPr lang="en-US" dirty="0"/>
              <a:t>, they can occur anywhere. They are fixed to the skin and usually have a central punctum .</a:t>
            </a:r>
          </a:p>
          <a:p>
            <a:pPr algn="l" rtl="0"/>
            <a:r>
              <a:rPr lang="en-US" dirty="0"/>
              <a:t>Treatment depends on the clinical state of the cyst. When inflamed or infected, they should be incised and drained initially, and removed later once the inflammation and induration has subsided</a:t>
            </a:r>
            <a:endParaRPr lang="ar-IQ" dirty="0"/>
          </a:p>
        </p:txBody>
      </p:sp>
    </p:spTree>
    <p:extLst>
      <p:ext uri="{BB962C8B-B14F-4D97-AF65-F5344CB8AC3E}">
        <p14:creationId xmlns:p14="http://schemas.microsoft.com/office/powerpoint/2010/main" val="168412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155369" y="1858914"/>
            <a:ext cx="2796750" cy="390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09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dirty="0"/>
              <a:t>It is important to excise the cyst in its entirety as failure to do so usually results in recurrence.</a:t>
            </a:r>
          </a:p>
          <a:p>
            <a:pPr algn="l" rtl="0"/>
            <a:r>
              <a:rPr lang="en-US" dirty="0"/>
              <a:t>Meibomian cysts are epidermal cysts found on the free edge of the eyelid. </a:t>
            </a:r>
          </a:p>
          <a:p>
            <a:pPr algn="l" rtl="0"/>
            <a:r>
              <a:rPr lang="en-US" dirty="0" err="1"/>
              <a:t>Tricholemmal</a:t>
            </a:r>
            <a:r>
              <a:rPr lang="en-US" dirty="0"/>
              <a:t> (</a:t>
            </a:r>
            <a:r>
              <a:rPr lang="en-US" dirty="0" err="1"/>
              <a:t>pilar</a:t>
            </a:r>
            <a:r>
              <a:rPr lang="en-US" dirty="0"/>
              <a:t>/</a:t>
            </a:r>
            <a:r>
              <a:rPr lang="en-US" dirty="0" err="1"/>
              <a:t>pilosebaceous</a:t>
            </a:r>
            <a:r>
              <a:rPr lang="en-US" dirty="0"/>
              <a:t>) cysts are derived from the epidermis of the external root sheath of the hair follicle. 90% are found in the scalp and 70% are multiple; they are usually distinguished from epidermal cysts by pathologists, rather than clinically.</a:t>
            </a:r>
            <a:endParaRPr lang="ar-IQ" dirty="0"/>
          </a:p>
        </p:txBody>
      </p:sp>
    </p:spTree>
    <p:extLst>
      <p:ext uri="{BB962C8B-B14F-4D97-AF65-F5344CB8AC3E}">
        <p14:creationId xmlns:p14="http://schemas.microsoft.com/office/powerpoint/2010/main" val="4018539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Benign lesions</a:t>
            </a:r>
            <a:endParaRPr lang="ar-IQ" dirty="0"/>
          </a:p>
        </p:txBody>
      </p:sp>
      <p:sp>
        <p:nvSpPr>
          <p:cNvPr id="3" name="Content Placeholder 2"/>
          <p:cNvSpPr>
            <a:spLocks noGrp="1"/>
          </p:cNvSpPr>
          <p:nvPr>
            <p:ph sz="quarter" idx="1"/>
          </p:nvPr>
        </p:nvSpPr>
        <p:spPr/>
        <p:txBody>
          <a:bodyPr>
            <a:normAutofit/>
          </a:bodyPr>
          <a:lstStyle/>
          <a:p>
            <a:pPr algn="l" rtl="0"/>
            <a:r>
              <a:rPr lang="en-US" sz="2800" b="1" dirty="0">
                <a:solidFill>
                  <a:srgbClr val="FF0000"/>
                </a:solidFill>
              </a:rPr>
              <a:t>Basal cell papilloma </a:t>
            </a:r>
            <a:r>
              <a:rPr lang="en-US" sz="2800" dirty="0">
                <a:solidFill>
                  <a:srgbClr val="FF0000"/>
                </a:solidFill>
              </a:rPr>
              <a:t>(</a:t>
            </a:r>
            <a:r>
              <a:rPr lang="en-US" sz="2800" dirty="0" err="1">
                <a:solidFill>
                  <a:srgbClr val="FF0000"/>
                </a:solidFill>
              </a:rPr>
              <a:t>seborrhoeic</a:t>
            </a:r>
            <a:r>
              <a:rPr lang="en-US" sz="2800" dirty="0">
                <a:solidFill>
                  <a:srgbClr val="FF0000"/>
                </a:solidFill>
              </a:rPr>
              <a:t> keratosis, senile keratosis, verruca </a:t>
            </a:r>
            <a:r>
              <a:rPr lang="en-US" sz="2800" dirty="0" err="1">
                <a:solidFill>
                  <a:srgbClr val="FF0000"/>
                </a:solidFill>
              </a:rPr>
              <a:t>senilis</a:t>
            </a:r>
            <a:r>
              <a:rPr lang="en-US" sz="2800" dirty="0"/>
              <a:t>) These vary from macular to soft, excrescent, warty lesions, which are often pigmented and hyperkeratotic. They are formed from the basal layer of epidermal cells and contain melanocytes.</a:t>
            </a:r>
          </a:p>
          <a:p>
            <a:pPr algn="l" rtl="0"/>
            <a:r>
              <a:rPr lang="en-US" sz="2800" b="1" dirty="0">
                <a:solidFill>
                  <a:srgbClr val="FF0000"/>
                </a:solidFill>
              </a:rPr>
              <a:t>Papillary wart </a:t>
            </a:r>
            <a:r>
              <a:rPr lang="en-US" sz="2800" dirty="0"/>
              <a:t>(verruca vulgaris) This is a benign skin </a:t>
            </a:r>
            <a:r>
              <a:rPr lang="en-US" sz="2800" dirty="0" err="1"/>
              <a:t>tumour</a:t>
            </a:r>
            <a:r>
              <a:rPr lang="en-US" sz="2800" dirty="0"/>
              <a:t> arising from infection with the human papilloma virus (HPV), which is also responsible for plantar warts and </a:t>
            </a:r>
            <a:r>
              <a:rPr lang="en-US" sz="2800" dirty="0" err="1"/>
              <a:t>condylomata</a:t>
            </a:r>
            <a:r>
              <a:rPr lang="en-US" sz="2800" dirty="0"/>
              <a:t> </a:t>
            </a:r>
            <a:r>
              <a:rPr lang="en-US" sz="2800" dirty="0" err="1"/>
              <a:t>acuminata</a:t>
            </a:r>
            <a:r>
              <a:rPr lang="en-US" sz="2800" dirty="0"/>
              <a:t>.</a:t>
            </a:r>
            <a:endParaRPr lang="ar-IQ" sz="2800" dirty="0"/>
          </a:p>
        </p:txBody>
      </p:sp>
    </p:spTree>
    <p:extLst>
      <p:ext uri="{BB962C8B-B14F-4D97-AF65-F5344CB8AC3E}">
        <p14:creationId xmlns:p14="http://schemas.microsoft.com/office/powerpoint/2010/main" val="3134023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Moles/</a:t>
            </a:r>
            <a:r>
              <a:rPr lang="en-US" dirty="0" err="1"/>
              <a:t>naevi</a:t>
            </a:r>
            <a:r>
              <a:rPr lang="en-US" dirty="0"/>
              <a:t> </a:t>
            </a:r>
            <a:endParaRPr lang="ar-IQ" dirty="0"/>
          </a:p>
        </p:txBody>
      </p:sp>
      <p:sp>
        <p:nvSpPr>
          <p:cNvPr id="3" name="Content Placeholder 2"/>
          <p:cNvSpPr>
            <a:spLocks noGrp="1"/>
          </p:cNvSpPr>
          <p:nvPr>
            <p:ph sz="quarter" idx="1"/>
          </p:nvPr>
        </p:nvSpPr>
        <p:spPr/>
        <p:txBody>
          <a:bodyPr>
            <a:normAutofit lnSpcReduction="10000"/>
          </a:bodyPr>
          <a:lstStyle/>
          <a:p>
            <a:pPr algn="l" rtl="0"/>
            <a:r>
              <a:rPr lang="en-US" sz="3200" b="1" dirty="0">
                <a:solidFill>
                  <a:schemeClr val="tx2"/>
                </a:solidFill>
              </a:rPr>
              <a:t>Moles/</a:t>
            </a:r>
            <a:r>
              <a:rPr lang="en-US" sz="3200" b="1" dirty="0" err="1">
                <a:solidFill>
                  <a:schemeClr val="tx2"/>
                </a:solidFill>
              </a:rPr>
              <a:t>naevi</a:t>
            </a:r>
            <a:r>
              <a:rPr lang="en-US" sz="2800" dirty="0"/>
              <a:t> Melanocytes migrate from the neural crest to the basal epidermis during embryogenesis. When melanocytes aggregate in the dermis or at the </a:t>
            </a:r>
            <a:r>
              <a:rPr lang="en-US" sz="2800" dirty="0" err="1"/>
              <a:t>dermo</a:t>
            </a:r>
            <a:r>
              <a:rPr lang="en-US" sz="2800" dirty="0"/>
              <a:t>-epidermal junction, they are called </a:t>
            </a:r>
            <a:r>
              <a:rPr lang="en-US" sz="2800" dirty="0" err="1"/>
              <a:t>naevus</a:t>
            </a:r>
            <a:r>
              <a:rPr lang="en-US" sz="2800" dirty="0"/>
              <a:t> cells.</a:t>
            </a:r>
          </a:p>
          <a:p>
            <a:pPr algn="l" rtl="0"/>
            <a:r>
              <a:rPr lang="en-US" sz="2800" b="1" dirty="0">
                <a:solidFill>
                  <a:srgbClr val="FF0000"/>
                </a:solidFill>
              </a:rPr>
              <a:t>junctional </a:t>
            </a:r>
            <a:r>
              <a:rPr lang="en-US" sz="2800" b="1" dirty="0" err="1">
                <a:solidFill>
                  <a:srgbClr val="FF0000"/>
                </a:solidFill>
              </a:rPr>
              <a:t>naevus</a:t>
            </a:r>
            <a:r>
              <a:rPr lang="en-US" sz="2800" b="1" dirty="0">
                <a:solidFill>
                  <a:srgbClr val="FF0000"/>
                </a:solidFill>
              </a:rPr>
              <a:t> </a:t>
            </a:r>
            <a:r>
              <a:rPr lang="en-US" sz="2800" dirty="0"/>
              <a:t>is a </a:t>
            </a:r>
            <a:r>
              <a:rPr lang="en-US" sz="2800" dirty="0" err="1"/>
              <a:t>dermo</a:t>
            </a:r>
            <a:r>
              <a:rPr lang="en-US" sz="2800" dirty="0"/>
              <a:t>-epidermal proliferation of </a:t>
            </a:r>
            <a:r>
              <a:rPr lang="en-US" sz="2800" dirty="0" err="1"/>
              <a:t>naevus</a:t>
            </a:r>
            <a:r>
              <a:rPr lang="en-US" sz="2800" dirty="0"/>
              <a:t> cells, visible as deeply pigmented macules or papules that occur commonly in childhood or adolescence, usually progressing to form compound or intradermal </a:t>
            </a:r>
            <a:r>
              <a:rPr lang="en-US" sz="2800" dirty="0" err="1"/>
              <a:t>naevi</a:t>
            </a:r>
            <a:r>
              <a:rPr lang="en-US" sz="2800" dirty="0"/>
              <a:t> with advancing age. </a:t>
            </a:r>
            <a:endParaRPr lang="ar-IQ" sz="2800" dirty="0"/>
          </a:p>
        </p:txBody>
      </p:sp>
    </p:spTree>
    <p:extLst>
      <p:ext uri="{BB962C8B-B14F-4D97-AF65-F5344CB8AC3E}">
        <p14:creationId xmlns:p14="http://schemas.microsoft.com/office/powerpoint/2010/main" val="2609322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b="1" dirty="0">
                <a:solidFill>
                  <a:srgbClr val="FF0000"/>
                </a:solidFill>
              </a:rPr>
              <a:t>Compound </a:t>
            </a:r>
            <a:r>
              <a:rPr lang="en-US" b="1" dirty="0" err="1">
                <a:solidFill>
                  <a:srgbClr val="FF0000"/>
                </a:solidFill>
              </a:rPr>
              <a:t>naevus</a:t>
            </a:r>
            <a:r>
              <a:rPr lang="en-US" b="1" dirty="0">
                <a:solidFill>
                  <a:srgbClr val="FF0000"/>
                </a:solidFill>
              </a:rPr>
              <a:t> </a:t>
            </a:r>
            <a:r>
              <a:rPr lang="en-US" dirty="0"/>
              <a:t>This is a maculopapular, pigmented lesion that becomes most prominent during adolescence. It represents a junctional proliferation of </a:t>
            </a:r>
            <a:r>
              <a:rPr lang="en-US" dirty="0" err="1"/>
              <a:t>naevus</a:t>
            </a:r>
            <a:r>
              <a:rPr lang="en-US" dirty="0"/>
              <a:t> cells, with nests and columns in the dermis.</a:t>
            </a:r>
          </a:p>
          <a:p>
            <a:pPr algn="l" rtl="0"/>
            <a:r>
              <a:rPr lang="en-US" b="1" dirty="0">
                <a:solidFill>
                  <a:srgbClr val="FF0000"/>
                </a:solidFill>
              </a:rPr>
              <a:t>Intradermal </a:t>
            </a:r>
            <a:r>
              <a:rPr lang="en-US" b="1" dirty="0" err="1">
                <a:solidFill>
                  <a:srgbClr val="FF0000"/>
                </a:solidFill>
              </a:rPr>
              <a:t>naevus</a:t>
            </a:r>
            <a:r>
              <a:rPr lang="en-US" b="1" dirty="0">
                <a:solidFill>
                  <a:srgbClr val="FF0000"/>
                </a:solidFill>
              </a:rPr>
              <a:t> </a:t>
            </a:r>
            <a:r>
              <a:rPr lang="en-US" dirty="0"/>
              <a:t>Intradermal </a:t>
            </a:r>
            <a:r>
              <a:rPr lang="en-US" dirty="0" err="1"/>
              <a:t>naevi</a:t>
            </a:r>
            <a:r>
              <a:rPr lang="en-US" dirty="0"/>
              <a:t> are faintly pigmented papules in adults showing no junctional proliferation, but a cluster of dermal melanocytes</a:t>
            </a:r>
            <a:endParaRPr lang="ar-IQ" dirty="0"/>
          </a:p>
        </p:txBody>
      </p:sp>
    </p:spTree>
    <p:extLst>
      <p:ext uri="{BB962C8B-B14F-4D97-AF65-F5344CB8AC3E}">
        <p14:creationId xmlns:p14="http://schemas.microsoft.com/office/powerpoint/2010/main" val="589864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6576" y="4077072"/>
            <a:ext cx="2876530" cy="227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340768"/>
            <a:ext cx="31146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340768"/>
            <a:ext cx="31146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797" y="4484478"/>
            <a:ext cx="31146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3360068"/>
            <a:ext cx="2160240" cy="3571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junctional </a:t>
            </a:r>
            <a:r>
              <a:rPr lang="en-US" dirty="0" err="1"/>
              <a:t>naevus</a:t>
            </a:r>
            <a:r>
              <a:rPr lang="en-US" dirty="0"/>
              <a:t> </a:t>
            </a:r>
            <a:endParaRPr lang="ar-IQ" dirty="0"/>
          </a:p>
        </p:txBody>
      </p:sp>
      <p:sp>
        <p:nvSpPr>
          <p:cNvPr id="5" name="Rectangle 4"/>
          <p:cNvSpPr/>
          <p:nvPr/>
        </p:nvSpPr>
        <p:spPr>
          <a:xfrm>
            <a:off x="477906" y="6335379"/>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Compound </a:t>
            </a:r>
            <a:r>
              <a:rPr lang="en-US" dirty="0" err="1"/>
              <a:t>naevus</a:t>
            </a:r>
            <a:r>
              <a:rPr lang="en-US" dirty="0"/>
              <a:t> </a:t>
            </a:r>
            <a:endParaRPr lang="ar-IQ" dirty="0"/>
          </a:p>
        </p:txBody>
      </p:sp>
      <p:sp>
        <p:nvSpPr>
          <p:cNvPr id="6" name="Rectangle 5"/>
          <p:cNvSpPr/>
          <p:nvPr/>
        </p:nvSpPr>
        <p:spPr>
          <a:xfrm>
            <a:off x="6516216" y="3861271"/>
            <a:ext cx="2304256" cy="287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Intradermal </a:t>
            </a:r>
            <a:r>
              <a:rPr lang="en-US" dirty="0" err="1"/>
              <a:t>naevus</a:t>
            </a:r>
            <a:r>
              <a:rPr lang="en-US" dirty="0"/>
              <a:t> </a:t>
            </a:r>
            <a:endParaRPr lang="ar-IQ" dirty="0"/>
          </a:p>
        </p:txBody>
      </p:sp>
      <p:sp>
        <p:nvSpPr>
          <p:cNvPr id="7" name="Rectangle 6"/>
          <p:cNvSpPr/>
          <p:nvPr/>
        </p:nvSpPr>
        <p:spPr>
          <a:xfrm>
            <a:off x="6491034" y="6380745"/>
            <a:ext cx="1584176" cy="34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Spitz </a:t>
            </a:r>
            <a:r>
              <a:rPr lang="en-US" dirty="0" err="1"/>
              <a:t>naevus</a:t>
            </a:r>
            <a:r>
              <a:rPr lang="en-US" dirty="0"/>
              <a:t> </a:t>
            </a:r>
            <a:endParaRPr lang="ar-IQ" dirty="0"/>
          </a:p>
        </p:txBody>
      </p:sp>
    </p:spTree>
    <p:extLst>
      <p:ext uri="{BB962C8B-B14F-4D97-AF65-F5344CB8AC3E}">
        <p14:creationId xmlns:p14="http://schemas.microsoft.com/office/powerpoint/2010/main" val="151873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2800" b="1" dirty="0">
                <a:solidFill>
                  <a:srgbClr val="FF0000"/>
                </a:solidFill>
              </a:rPr>
              <a:t>Spitz </a:t>
            </a:r>
            <a:r>
              <a:rPr lang="en-US" sz="2800" b="1" dirty="0" err="1">
                <a:solidFill>
                  <a:srgbClr val="FF0000"/>
                </a:solidFill>
              </a:rPr>
              <a:t>naevus</a:t>
            </a:r>
            <a:r>
              <a:rPr lang="en-US" sz="2800" b="1" dirty="0">
                <a:solidFill>
                  <a:srgbClr val="FF0000"/>
                </a:solidFill>
              </a:rPr>
              <a:t> </a:t>
            </a:r>
            <a:r>
              <a:rPr lang="en-US" sz="2800" dirty="0"/>
              <a:t>These are reddish brown (occasionally deeply pigmented) nodules, previously termed ‘juvenile melanoma They most commonly occur on the face and legs.</a:t>
            </a:r>
          </a:p>
          <a:p>
            <a:pPr algn="l" rtl="0"/>
            <a:r>
              <a:rPr lang="en-US" sz="2800" b="1" dirty="0">
                <a:solidFill>
                  <a:srgbClr val="FF0000"/>
                </a:solidFill>
              </a:rPr>
              <a:t>Café-au-</a:t>
            </a:r>
            <a:r>
              <a:rPr lang="en-US" sz="2800" b="1" dirty="0" err="1">
                <a:solidFill>
                  <a:srgbClr val="FF0000"/>
                </a:solidFill>
              </a:rPr>
              <a:t>lait</a:t>
            </a:r>
            <a:r>
              <a:rPr lang="en-US" sz="2800" b="1" dirty="0">
                <a:solidFill>
                  <a:srgbClr val="FF0000"/>
                </a:solidFill>
              </a:rPr>
              <a:t> spots </a:t>
            </a:r>
            <a:r>
              <a:rPr lang="en-US" sz="2800" dirty="0"/>
              <a:t>These are coffee-</a:t>
            </a:r>
            <a:r>
              <a:rPr lang="en-US" sz="2800" dirty="0" err="1"/>
              <a:t>coloured</a:t>
            </a:r>
            <a:r>
              <a:rPr lang="en-US" sz="2800" dirty="0"/>
              <a:t> macules of variable size (from a few mm to 10 </a:t>
            </a:r>
            <a:r>
              <a:rPr lang="en-US" sz="2800" dirty="0" err="1"/>
              <a:t>cm.Multiple</a:t>
            </a:r>
            <a:r>
              <a:rPr lang="en-US" sz="2800" dirty="0"/>
              <a:t> lesions are associated with NF 1 and McCune–Albright syndromes. They are more common in dark-skinned races</a:t>
            </a:r>
          </a:p>
          <a:p>
            <a:pPr algn="l" rtl="0"/>
            <a:endParaRPr lang="ar-IQ" sz="2800" dirty="0"/>
          </a:p>
        </p:txBody>
      </p:sp>
    </p:spTree>
    <p:extLst>
      <p:ext uri="{BB962C8B-B14F-4D97-AF65-F5344CB8AC3E}">
        <p14:creationId xmlns:p14="http://schemas.microsoft.com/office/powerpoint/2010/main" val="3897221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a:t>Mongolian spot </a:t>
            </a:r>
            <a:endParaRPr lang="ar-IQ" dirty="0"/>
          </a:p>
        </p:txBody>
      </p:sp>
      <p:sp>
        <p:nvSpPr>
          <p:cNvPr id="5" name="Text Placeholder 4"/>
          <p:cNvSpPr>
            <a:spLocks noGrp="1"/>
          </p:cNvSpPr>
          <p:nvPr>
            <p:ph type="body" sz="half" idx="3"/>
          </p:nvPr>
        </p:nvSpPr>
        <p:spPr/>
        <p:txBody>
          <a:bodyPr/>
          <a:lstStyle/>
          <a:p>
            <a:pPr algn="ctr"/>
            <a:r>
              <a:rPr lang="en-US" dirty="0"/>
              <a:t>Café-au-</a:t>
            </a:r>
            <a:r>
              <a:rPr lang="en-US" dirty="0" err="1"/>
              <a:t>lait</a:t>
            </a:r>
            <a:r>
              <a:rPr lang="en-US" dirty="0"/>
              <a:t> spots </a:t>
            </a:r>
            <a:endParaRPr lang="ar-IQ" dirty="0"/>
          </a:p>
        </p:txBody>
      </p:sp>
      <p:pic>
        <p:nvPicPr>
          <p:cNvPr id="1024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1103041" y="2471738"/>
            <a:ext cx="2438942"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4"/>
          </p:nvPr>
        </p:nvSpPr>
        <p:spPr/>
        <p:txBody>
          <a:bodyPr/>
          <a:lstStyle/>
          <a:p>
            <a:endParaRPr lang="ar-IQ"/>
          </a:p>
        </p:txBody>
      </p:sp>
      <p:sp>
        <p:nvSpPr>
          <p:cNvPr id="3" name="Title 2"/>
          <p:cNvSpPr>
            <a:spLocks noGrp="1"/>
          </p:cNvSpPr>
          <p:nvPr>
            <p:ph type="title"/>
          </p:nvPr>
        </p:nvSpPr>
        <p:spPr/>
        <p:txBody>
          <a:bodyPr/>
          <a:lstStyle/>
          <a:p>
            <a:endParaRPr lang="ar-IQ"/>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924944"/>
            <a:ext cx="20859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17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2400" b="1" dirty="0">
                <a:solidFill>
                  <a:srgbClr val="FF0000"/>
                </a:solidFill>
              </a:rPr>
              <a:t>Mongolian spot </a:t>
            </a:r>
            <a:r>
              <a:rPr lang="en-US" sz="2400" dirty="0"/>
              <a:t>is a congenital blue grey macule found on the sacral skin Pigmentation initially deepens and then regresses completely by age 7 years.</a:t>
            </a:r>
          </a:p>
          <a:p>
            <a:pPr algn="l" rtl="0"/>
            <a:r>
              <a:rPr lang="en-US" sz="2400" b="1" dirty="0">
                <a:solidFill>
                  <a:srgbClr val="FF0000"/>
                </a:solidFill>
              </a:rPr>
              <a:t>Blue </a:t>
            </a:r>
            <a:r>
              <a:rPr lang="en-US" sz="2400" b="1" dirty="0" err="1">
                <a:solidFill>
                  <a:srgbClr val="FF0000"/>
                </a:solidFill>
              </a:rPr>
              <a:t>naevus</a:t>
            </a:r>
            <a:r>
              <a:rPr lang="en-US" sz="2400" b="1" dirty="0">
                <a:solidFill>
                  <a:srgbClr val="FF0000"/>
                </a:solidFill>
              </a:rPr>
              <a:t> </a:t>
            </a:r>
            <a:r>
              <a:rPr lang="en-US" sz="2400" dirty="0"/>
              <a:t>This is a benign skin lesion that is four times more common in children, typically affecting the extremities and face</a:t>
            </a:r>
          </a:p>
          <a:p>
            <a:pPr algn="l" rtl="0"/>
            <a:r>
              <a:rPr lang="en-US" sz="2400" b="1" dirty="0">
                <a:solidFill>
                  <a:srgbClr val="FF0000"/>
                </a:solidFill>
              </a:rPr>
              <a:t>A </a:t>
            </a:r>
            <a:r>
              <a:rPr lang="en-US" sz="2400" b="1" dirty="0" err="1">
                <a:solidFill>
                  <a:srgbClr val="FF0000"/>
                </a:solidFill>
              </a:rPr>
              <a:t>naevus</a:t>
            </a:r>
            <a:r>
              <a:rPr lang="en-US" sz="2400" b="1" dirty="0">
                <a:solidFill>
                  <a:srgbClr val="FF0000"/>
                </a:solidFill>
              </a:rPr>
              <a:t> of Ota </a:t>
            </a:r>
            <a:r>
              <a:rPr lang="en-US" sz="2400" dirty="0"/>
              <a:t>is a dermal, melanocytic hamartoma visible as a blue or grey macule in the trigeminal V1 and V2 dermatomes. It is four times more common in women and most frequently seen in Oriental and African races</a:t>
            </a:r>
            <a:endParaRPr lang="ar-IQ" sz="2400" dirty="0"/>
          </a:p>
        </p:txBody>
      </p:sp>
    </p:spTree>
    <p:extLst>
      <p:ext uri="{BB962C8B-B14F-4D97-AF65-F5344CB8AC3E}">
        <p14:creationId xmlns:p14="http://schemas.microsoft.com/office/powerpoint/2010/main" val="377358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dirty="0"/>
              <a:t>The skin is a large organ. In an adult it may have an area of 1–2 m2 and weigh 15–20 kg</a:t>
            </a:r>
          </a:p>
          <a:p>
            <a:pPr algn="l" rtl="0"/>
            <a:r>
              <a:rPr lang="en-US" dirty="0"/>
              <a:t>The epidermis is 5% of the skin and is composed of five layers of </a:t>
            </a:r>
            <a:r>
              <a:rPr lang="en-US" dirty="0" err="1"/>
              <a:t>keratinised</a:t>
            </a:r>
            <a:r>
              <a:rPr lang="en-US" dirty="0"/>
              <a:t>, stratified squamous epithelium; </a:t>
            </a:r>
          </a:p>
          <a:p>
            <a:pPr algn="l" rtl="0"/>
            <a:r>
              <a:rPr lang="en-US" dirty="0"/>
              <a:t>the strata: basalis (deep), spinosum, granulosum, </a:t>
            </a:r>
            <a:r>
              <a:rPr lang="en-US" dirty="0" err="1"/>
              <a:t>lucidum</a:t>
            </a:r>
            <a:r>
              <a:rPr lang="en-US" dirty="0"/>
              <a:t> and </a:t>
            </a:r>
            <a:r>
              <a:rPr lang="en-US" dirty="0" err="1"/>
              <a:t>corneum</a:t>
            </a:r>
            <a:r>
              <a:rPr lang="en-US" dirty="0"/>
              <a:t> (superficial). </a:t>
            </a:r>
          </a:p>
          <a:p>
            <a:pPr algn="l" rtl="0"/>
            <a:r>
              <a:rPr lang="en-US" dirty="0"/>
              <a:t>Dermis comprises 95% of skin and is structurally divided into a superficial papillary layer , and a deeper reticular layer</a:t>
            </a:r>
            <a:endParaRPr lang="ar-IQ" dirty="0"/>
          </a:p>
        </p:txBody>
      </p:sp>
    </p:spTree>
    <p:extLst>
      <p:ext uri="{BB962C8B-B14F-4D97-AF65-F5344CB8AC3E}">
        <p14:creationId xmlns:p14="http://schemas.microsoft.com/office/powerpoint/2010/main" val="1627960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err="1"/>
              <a:t>Naevus</a:t>
            </a:r>
            <a:r>
              <a:rPr lang="en-US" dirty="0"/>
              <a:t> of Ota</a:t>
            </a:r>
            <a:endParaRPr lang="ar-IQ" dirty="0"/>
          </a:p>
        </p:txBody>
      </p:sp>
      <p:sp>
        <p:nvSpPr>
          <p:cNvPr id="3" name="Text Placeholder 2"/>
          <p:cNvSpPr>
            <a:spLocks noGrp="1"/>
          </p:cNvSpPr>
          <p:nvPr>
            <p:ph type="body" sz="half" idx="3"/>
          </p:nvPr>
        </p:nvSpPr>
        <p:spPr/>
        <p:txBody>
          <a:bodyPr/>
          <a:lstStyle/>
          <a:p>
            <a:pPr algn="ctr"/>
            <a:r>
              <a:rPr lang="en-US" dirty="0"/>
              <a:t>Blue </a:t>
            </a:r>
            <a:r>
              <a:rPr lang="en-US" dirty="0" err="1"/>
              <a:t>naevus</a:t>
            </a:r>
            <a:endParaRPr lang="ar-IQ" dirty="0"/>
          </a:p>
        </p:txBody>
      </p:sp>
      <p:sp>
        <p:nvSpPr>
          <p:cNvPr id="6" name="Title 5"/>
          <p:cNvSpPr>
            <a:spLocks noGrp="1"/>
          </p:cNvSpPr>
          <p:nvPr>
            <p:ph type="title"/>
          </p:nvPr>
        </p:nvSpPr>
        <p:spPr/>
        <p:txBody>
          <a:bodyPr/>
          <a:lstStyle/>
          <a:p>
            <a:endParaRPr lang="ar-IQ"/>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00600" y="3079447"/>
            <a:ext cx="4038600" cy="260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01625" y="3015331"/>
            <a:ext cx="4041775" cy="2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087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Hair follicles</a:t>
            </a:r>
            <a:endParaRPr lang="ar-IQ" dirty="0"/>
          </a:p>
        </p:txBody>
      </p:sp>
      <p:sp>
        <p:nvSpPr>
          <p:cNvPr id="3" name="Content Placeholder 2"/>
          <p:cNvSpPr>
            <a:spLocks noGrp="1"/>
          </p:cNvSpPr>
          <p:nvPr>
            <p:ph sz="quarter" idx="1"/>
          </p:nvPr>
        </p:nvSpPr>
        <p:spPr/>
        <p:txBody>
          <a:bodyPr>
            <a:normAutofit/>
          </a:bodyPr>
          <a:lstStyle/>
          <a:p>
            <a:pPr algn="l" rtl="0"/>
            <a:r>
              <a:rPr lang="en-US" sz="2400" b="1" dirty="0">
                <a:solidFill>
                  <a:srgbClr val="FF0000"/>
                </a:solidFill>
              </a:rPr>
              <a:t>Trichoepithelioma </a:t>
            </a:r>
            <a:r>
              <a:rPr lang="en-US" sz="2400" dirty="0"/>
              <a:t>These are small skin-</a:t>
            </a:r>
            <a:r>
              <a:rPr lang="en-US" sz="2400" dirty="0" err="1"/>
              <a:t>coloured</a:t>
            </a:r>
            <a:r>
              <a:rPr lang="en-US" sz="2400" dirty="0"/>
              <a:t> nodules, found most often in the nasolabial folds. It is clinically and histologically similar to a basal cell carcinoma.</a:t>
            </a:r>
          </a:p>
          <a:p>
            <a:pPr algn="l" rtl="0"/>
            <a:r>
              <a:rPr lang="en-US" sz="2400" b="1" dirty="0" err="1">
                <a:solidFill>
                  <a:srgbClr val="FF0000"/>
                </a:solidFill>
              </a:rPr>
              <a:t>Tricholemmoma</a:t>
            </a:r>
            <a:r>
              <a:rPr lang="en-US" sz="2400" b="1" dirty="0">
                <a:solidFill>
                  <a:srgbClr val="FF0000"/>
                </a:solidFill>
              </a:rPr>
              <a:t> </a:t>
            </a:r>
            <a:r>
              <a:rPr lang="en-US" sz="2400" dirty="0"/>
              <a:t>(</a:t>
            </a:r>
            <a:r>
              <a:rPr lang="en-US" sz="2400" dirty="0" err="1"/>
              <a:t>naevus</a:t>
            </a:r>
            <a:r>
              <a:rPr lang="en-US" sz="2400" dirty="0"/>
              <a:t> sebaceous of </a:t>
            </a:r>
            <a:r>
              <a:rPr lang="en-US" sz="2400" dirty="0" err="1"/>
              <a:t>Jadassohn</a:t>
            </a:r>
            <a:r>
              <a:rPr lang="en-US" sz="2400" dirty="0"/>
              <a:t>) is a congenital hamartoma with the appearance of a linear verrucous </a:t>
            </a:r>
            <a:r>
              <a:rPr lang="en-US" sz="2400" dirty="0" err="1"/>
              <a:t>naevus</a:t>
            </a:r>
            <a:r>
              <a:rPr lang="en-US" sz="2400" dirty="0"/>
              <a:t>. 10% form a BCC life-long</a:t>
            </a:r>
          </a:p>
          <a:p>
            <a:pPr algn="l" rtl="0"/>
            <a:r>
              <a:rPr lang="en-US" sz="2400" b="1" dirty="0" err="1">
                <a:solidFill>
                  <a:srgbClr val="FF0000"/>
                </a:solidFill>
              </a:rPr>
              <a:t>Rhinophyma</a:t>
            </a:r>
            <a:r>
              <a:rPr lang="en-US" sz="2400" dirty="0"/>
              <a:t> is the end-stage sequela of nasal acne rosacea</a:t>
            </a:r>
          </a:p>
          <a:p>
            <a:pPr marL="0" indent="0" algn="l" rtl="0">
              <a:buNone/>
            </a:pPr>
            <a:r>
              <a:rPr lang="en-US" sz="2400" dirty="0"/>
              <a:t>It is nasal sebaceous gland hypertrophy and tends to affect elderly men</a:t>
            </a:r>
            <a:endParaRPr lang="ar-IQ" sz="2400" dirty="0"/>
          </a:p>
        </p:txBody>
      </p:sp>
    </p:spTree>
    <p:extLst>
      <p:ext uri="{BB962C8B-B14F-4D97-AF65-F5344CB8AC3E}">
        <p14:creationId xmlns:p14="http://schemas.microsoft.com/office/powerpoint/2010/main" val="1231402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err="1"/>
              <a:t>Rhinophyma</a:t>
            </a:r>
            <a:endParaRPr lang="ar-IQ" dirty="0"/>
          </a:p>
        </p:txBody>
      </p:sp>
      <p:sp>
        <p:nvSpPr>
          <p:cNvPr id="7" name="Text Placeholder 6"/>
          <p:cNvSpPr>
            <a:spLocks noGrp="1"/>
          </p:cNvSpPr>
          <p:nvPr>
            <p:ph type="body" sz="half" idx="3"/>
          </p:nvPr>
        </p:nvSpPr>
        <p:spPr>
          <a:xfrm>
            <a:off x="4791330" y="1196752"/>
            <a:ext cx="4041775" cy="1296144"/>
          </a:xfrm>
        </p:spPr>
        <p:txBody>
          <a:bodyPr/>
          <a:lstStyle/>
          <a:p>
            <a:r>
              <a:rPr lang="en-US" dirty="0" err="1"/>
              <a:t>Extramammary</a:t>
            </a:r>
            <a:r>
              <a:rPr lang="en-US" dirty="0"/>
              <a:t> Paget’s disease involving the perineum</a:t>
            </a:r>
            <a:endParaRPr lang="ar-IQ" dirty="0"/>
          </a:p>
        </p:txBody>
      </p:sp>
      <p:sp>
        <p:nvSpPr>
          <p:cNvPr id="6" name="Content Placeholder 5"/>
          <p:cNvSpPr>
            <a:spLocks noGrp="1"/>
          </p:cNvSpPr>
          <p:nvPr>
            <p:ph sz="quarter" idx="2"/>
          </p:nvPr>
        </p:nvSpPr>
        <p:spPr/>
        <p:txBody>
          <a:bodyPr/>
          <a:lstStyle/>
          <a:p>
            <a:endParaRPr lang="ar-IQ"/>
          </a:p>
        </p:txBody>
      </p:sp>
      <p:sp>
        <p:nvSpPr>
          <p:cNvPr id="8" name="Content Placeholder 7"/>
          <p:cNvSpPr>
            <a:spLocks noGrp="1"/>
          </p:cNvSpPr>
          <p:nvPr>
            <p:ph sz="quarter" idx="4"/>
          </p:nvPr>
        </p:nvSpPr>
        <p:spPr/>
        <p:txBody>
          <a:bodyPr/>
          <a:lstStyle/>
          <a:p>
            <a:endParaRPr lang="ar-IQ"/>
          </a:p>
        </p:txBody>
      </p:sp>
      <p:sp>
        <p:nvSpPr>
          <p:cNvPr id="4" name="Title 3"/>
          <p:cNvSpPr>
            <a:spLocks noGrp="1"/>
          </p:cNvSpPr>
          <p:nvPr>
            <p:ph type="title"/>
          </p:nvPr>
        </p:nvSpPr>
        <p:spPr/>
        <p:txBody>
          <a:bodyPr/>
          <a:lstStyle/>
          <a:p>
            <a:endParaRPr lang="ar-IQ"/>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492896"/>
            <a:ext cx="20859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08920"/>
            <a:ext cx="265747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477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Premalignant lesions</a:t>
            </a:r>
            <a:endParaRPr lang="ar-IQ" dirty="0"/>
          </a:p>
        </p:txBody>
      </p:sp>
      <p:sp>
        <p:nvSpPr>
          <p:cNvPr id="3" name="Content Placeholder 2"/>
          <p:cNvSpPr>
            <a:spLocks noGrp="1"/>
          </p:cNvSpPr>
          <p:nvPr>
            <p:ph sz="quarter" idx="1"/>
          </p:nvPr>
        </p:nvSpPr>
        <p:spPr/>
        <p:txBody>
          <a:bodyPr>
            <a:normAutofit lnSpcReduction="10000"/>
          </a:bodyPr>
          <a:lstStyle/>
          <a:p>
            <a:pPr algn="l" rtl="0"/>
            <a:r>
              <a:rPr lang="en-US" sz="2800" b="1" dirty="0" err="1">
                <a:solidFill>
                  <a:srgbClr val="FF0000"/>
                </a:solidFill>
              </a:rPr>
              <a:t>Extramammary</a:t>
            </a:r>
            <a:r>
              <a:rPr lang="en-US" sz="2800" b="1" dirty="0">
                <a:solidFill>
                  <a:srgbClr val="FF0000"/>
                </a:solidFill>
              </a:rPr>
              <a:t> Paget’s disease (</a:t>
            </a:r>
            <a:r>
              <a:rPr lang="en-US" sz="2800" b="1" dirty="0" err="1">
                <a:solidFill>
                  <a:srgbClr val="FF0000"/>
                </a:solidFill>
              </a:rPr>
              <a:t>intraepidermal</a:t>
            </a:r>
            <a:r>
              <a:rPr lang="en-US" sz="2800" b="1" dirty="0">
                <a:solidFill>
                  <a:srgbClr val="FF0000"/>
                </a:solidFill>
              </a:rPr>
              <a:t> adenocarcinoma) </a:t>
            </a:r>
            <a:r>
              <a:rPr lang="en-US" sz="2800" dirty="0"/>
              <a:t>This occurs in cutaneous sites rich in apocrine glands such as the axillae, genital and perianal regions. Approximately 25% are associated with an underlying in situ or invasive adenocarcinoma. Early skin changes are subtle and may present as an eczematous lesion or </a:t>
            </a:r>
            <a:r>
              <a:rPr lang="en-US" sz="2800" dirty="0" err="1"/>
              <a:t>intertrigo</a:t>
            </a:r>
            <a:r>
              <a:rPr lang="en-US" sz="2800" dirty="0"/>
              <a:t>. Surgical excision forms the basis of treatment, with up to 20% demonstrating invasive disease after pathology assessment</a:t>
            </a:r>
            <a:endParaRPr lang="ar-IQ" sz="2800" dirty="0"/>
          </a:p>
        </p:txBody>
      </p:sp>
    </p:spTree>
    <p:extLst>
      <p:ext uri="{BB962C8B-B14F-4D97-AF65-F5344CB8AC3E}">
        <p14:creationId xmlns:p14="http://schemas.microsoft.com/office/powerpoint/2010/main" val="2298452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2400" b="1" dirty="0">
                <a:solidFill>
                  <a:srgbClr val="C00000"/>
                </a:solidFill>
              </a:rPr>
              <a:t>Giant congenital pigmented </a:t>
            </a:r>
            <a:r>
              <a:rPr lang="en-US" sz="2400" b="1" dirty="0" err="1">
                <a:solidFill>
                  <a:srgbClr val="C00000"/>
                </a:solidFill>
              </a:rPr>
              <a:t>naevus</a:t>
            </a:r>
            <a:r>
              <a:rPr lang="en-US" sz="2400" b="1" dirty="0">
                <a:solidFill>
                  <a:srgbClr val="C00000"/>
                </a:solidFill>
              </a:rPr>
              <a:t> (GCPN) or giant hairy </a:t>
            </a:r>
            <a:r>
              <a:rPr lang="en-US" sz="2400" b="1" dirty="0" err="1">
                <a:solidFill>
                  <a:srgbClr val="C00000"/>
                </a:solidFill>
              </a:rPr>
              <a:t>naevus</a:t>
            </a:r>
            <a:r>
              <a:rPr lang="en-US" sz="2400" b="1" dirty="0">
                <a:solidFill>
                  <a:srgbClr val="C00000"/>
                </a:solidFill>
              </a:rPr>
              <a:t> </a:t>
            </a:r>
            <a:r>
              <a:rPr lang="en-US" sz="2400" dirty="0"/>
              <a:t>This </a:t>
            </a:r>
            <a:r>
              <a:rPr lang="en-US" sz="2400" dirty="0" err="1"/>
              <a:t>naevus</a:t>
            </a:r>
            <a:r>
              <a:rPr lang="en-US" sz="2400" dirty="0"/>
              <a:t> causes a great deal of confusion as its definition and management is contentious. It is a hamartoma of </a:t>
            </a:r>
            <a:r>
              <a:rPr lang="en-US" sz="2400" dirty="0" err="1"/>
              <a:t>naevo</a:t>
            </a:r>
            <a:r>
              <a:rPr lang="en-US" sz="2400" dirty="0"/>
              <a:t>- melanocytes that has a tendency to dermatomal distribution</a:t>
            </a:r>
          </a:p>
          <a:p>
            <a:pPr algn="l" rtl="0"/>
            <a:r>
              <a:rPr lang="en-US" sz="2400" b="1" dirty="0">
                <a:solidFill>
                  <a:srgbClr val="C00000"/>
                </a:solidFill>
              </a:rPr>
              <a:t>Atypical (dysplastic) </a:t>
            </a:r>
            <a:r>
              <a:rPr lang="en-US" sz="2400" b="1" dirty="0" err="1">
                <a:solidFill>
                  <a:srgbClr val="C00000"/>
                </a:solidFill>
              </a:rPr>
              <a:t>naevus</a:t>
            </a:r>
            <a:r>
              <a:rPr lang="en-US" sz="2400" b="1" dirty="0">
                <a:solidFill>
                  <a:srgbClr val="C00000"/>
                </a:solidFill>
              </a:rPr>
              <a:t> </a:t>
            </a:r>
            <a:r>
              <a:rPr lang="en-US" sz="2400" dirty="0"/>
              <a:t>To be ‘atypical </a:t>
            </a:r>
            <a:r>
              <a:rPr lang="en-US" sz="2400" dirty="0" err="1"/>
              <a:t>naevi</a:t>
            </a:r>
            <a:r>
              <a:rPr lang="en-US" sz="2400" dirty="0"/>
              <a:t>’, lesions must have three of the following characteristics: variegated pigmentation; ill-defined borders; undulating irregular surfaces; or measure &gt;5 mm. Histologically, they are irregular proliferations of melanocytes at the basal layer of epidermis. They can be sporadic or familial</a:t>
            </a:r>
            <a:endParaRPr lang="ar-IQ" sz="2400" dirty="0"/>
          </a:p>
        </p:txBody>
      </p:sp>
    </p:spTree>
    <p:extLst>
      <p:ext uri="{BB962C8B-B14F-4D97-AF65-F5344CB8AC3E}">
        <p14:creationId xmlns:p14="http://schemas.microsoft.com/office/powerpoint/2010/main" val="1876754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a:t>Giant congenital pigmented </a:t>
            </a:r>
            <a:r>
              <a:rPr lang="en-US" dirty="0" err="1"/>
              <a:t>naevus</a:t>
            </a:r>
            <a:endParaRPr lang="ar-IQ" dirty="0"/>
          </a:p>
        </p:txBody>
      </p:sp>
      <p:sp>
        <p:nvSpPr>
          <p:cNvPr id="7" name="Text Placeholder 6"/>
          <p:cNvSpPr>
            <a:spLocks noGrp="1"/>
          </p:cNvSpPr>
          <p:nvPr>
            <p:ph type="body" sz="half" idx="3"/>
          </p:nvPr>
        </p:nvSpPr>
        <p:spPr/>
        <p:txBody>
          <a:bodyPr/>
          <a:lstStyle/>
          <a:p>
            <a:pPr algn="ctr"/>
            <a:r>
              <a:rPr lang="en-US" dirty="0"/>
              <a:t>Dysplastic </a:t>
            </a:r>
            <a:r>
              <a:rPr lang="en-US" dirty="0" err="1"/>
              <a:t>naevus</a:t>
            </a:r>
            <a:endParaRPr lang="ar-IQ" dirty="0"/>
          </a:p>
        </p:txBody>
      </p:sp>
      <p:sp>
        <p:nvSpPr>
          <p:cNvPr id="4" name="Title 3"/>
          <p:cNvSpPr>
            <a:spLocks noGrp="1"/>
          </p:cNvSpPr>
          <p:nvPr>
            <p:ph type="title"/>
          </p:nvPr>
        </p:nvSpPr>
        <p:spPr/>
        <p:txBody>
          <a:bodyPr/>
          <a:lstStyle/>
          <a:p>
            <a:endParaRPr lang="ar-IQ"/>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085108" y="2471738"/>
            <a:ext cx="2474809" cy="38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0600" y="3116320"/>
            <a:ext cx="4038600" cy="253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601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Malignant lesions</a:t>
            </a:r>
            <a:endParaRPr lang="ar-IQ" dirty="0"/>
          </a:p>
        </p:txBody>
      </p:sp>
      <p:sp>
        <p:nvSpPr>
          <p:cNvPr id="3" name="Content Placeholder 2"/>
          <p:cNvSpPr>
            <a:spLocks noGrp="1"/>
          </p:cNvSpPr>
          <p:nvPr>
            <p:ph sz="quarter" idx="1"/>
          </p:nvPr>
        </p:nvSpPr>
        <p:spPr/>
        <p:txBody>
          <a:bodyPr/>
          <a:lstStyle/>
          <a:p>
            <a:pPr algn="l" rtl="0"/>
            <a:r>
              <a:rPr lang="en-US" dirty="0"/>
              <a:t>Annually, global figures reveal 33% of all recorded malignancy</a:t>
            </a:r>
          </a:p>
          <a:p>
            <a:pPr algn="l" rtl="0"/>
            <a:r>
              <a:rPr lang="en-US" dirty="0"/>
              <a:t>affects the skin, with 2–3 million new non-melanoma</a:t>
            </a:r>
          </a:p>
          <a:p>
            <a:pPr algn="l" rtl="0"/>
            <a:r>
              <a:rPr lang="en-US" dirty="0"/>
              <a:t>skin cancers and 132 000 new malignant melanomas diagnosed each year.</a:t>
            </a:r>
            <a:endParaRPr lang="ar-IQ" dirty="0"/>
          </a:p>
        </p:txBody>
      </p:sp>
    </p:spTree>
    <p:extLst>
      <p:ext uri="{BB962C8B-B14F-4D97-AF65-F5344CB8AC3E}">
        <p14:creationId xmlns:p14="http://schemas.microsoft.com/office/powerpoint/2010/main" val="4143526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Basal cell carcinoma</a:t>
            </a:r>
            <a:endParaRPr lang="ar-IQ" dirty="0"/>
          </a:p>
        </p:txBody>
      </p:sp>
      <p:sp>
        <p:nvSpPr>
          <p:cNvPr id="3" name="Content Placeholder 2"/>
          <p:cNvSpPr>
            <a:spLocks noGrp="1"/>
          </p:cNvSpPr>
          <p:nvPr>
            <p:ph sz="quarter" idx="1"/>
          </p:nvPr>
        </p:nvSpPr>
        <p:spPr/>
        <p:txBody>
          <a:bodyPr>
            <a:normAutofit fontScale="92500"/>
          </a:bodyPr>
          <a:lstStyle/>
          <a:p>
            <a:pPr algn="l" rtl="0"/>
            <a:r>
              <a:rPr lang="en-US" sz="2400" dirty="0"/>
              <a:t>This is usually a slow-growing, locally-invasive, malignant </a:t>
            </a:r>
            <a:r>
              <a:rPr lang="en-US" sz="2400" dirty="0" err="1"/>
              <a:t>tumour</a:t>
            </a:r>
            <a:r>
              <a:rPr lang="en-US" sz="2400" dirty="0"/>
              <a:t> of </a:t>
            </a:r>
            <a:r>
              <a:rPr lang="en-US" sz="2400" dirty="0" err="1"/>
              <a:t>pluripotential</a:t>
            </a:r>
            <a:r>
              <a:rPr lang="en-US" sz="2400" dirty="0"/>
              <a:t> epithelial cells arising from basal epidermis and hair follicles; hence, it affects the </a:t>
            </a:r>
            <a:r>
              <a:rPr lang="en-US" sz="2400" dirty="0" err="1"/>
              <a:t>pilo</a:t>
            </a:r>
            <a:r>
              <a:rPr lang="en-US" sz="2400" dirty="0"/>
              <a:t>-sebaceous skin.</a:t>
            </a:r>
          </a:p>
          <a:p>
            <a:pPr algn="l" rtl="0"/>
            <a:r>
              <a:rPr lang="en-US" sz="2400" dirty="0"/>
              <a:t>The strongest predisposing factor to BCC is UVR. It occurs in the elderly or the middle-aged after excessive sun exposure, with 95% occurring between the ages of 40 and 80 years</a:t>
            </a:r>
          </a:p>
          <a:p>
            <a:pPr algn="l" rtl="0"/>
            <a:r>
              <a:rPr lang="en-US" sz="2400" dirty="0"/>
              <a:t>Arsenical compounds, coal tar, aromatic hydrocarbons, </a:t>
            </a:r>
            <a:r>
              <a:rPr lang="en-US" sz="2400" b="1" dirty="0" err="1"/>
              <a:t>ionising</a:t>
            </a:r>
            <a:r>
              <a:rPr lang="en-US" sz="2400" b="1" dirty="0"/>
              <a:t> radiation and genetic skin cancer syndromes. </a:t>
            </a:r>
          </a:p>
          <a:p>
            <a:pPr algn="l" rtl="0"/>
            <a:r>
              <a:rPr lang="en-US" sz="2400" dirty="0"/>
              <a:t>White-skinned people are almost exclusively affected. BCC is more common in men than women.</a:t>
            </a:r>
            <a:endParaRPr lang="ar-IQ" sz="2400" dirty="0"/>
          </a:p>
        </p:txBody>
      </p:sp>
    </p:spTree>
    <p:extLst>
      <p:ext uri="{BB962C8B-B14F-4D97-AF65-F5344CB8AC3E}">
        <p14:creationId xmlns:p14="http://schemas.microsoft.com/office/powerpoint/2010/main" val="3526921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1600200"/>
            <a:ext cx="8229600" cy="4925144"/>
          </a:xfrm>
        </p:spPr>
        <p:txBody>
          <a:bodyPr>
            <a:normAutofit fontScale="92500" lnSpcReduction="10000"/>
          </a:bodyPr>
          <a:lstStyle/>
          <a:p>
            <a:pPr algn="l" rtl="0"/>
            <a:r>
              <a:rPr lang="en-US" sz="2400" dirty="0">
                <a:solidFill>
                  <a:srgbClr val="FF0000"/>
                </a:solidFill>
              </a:rPr>
              <a:t>MACROSCOPIC</a:t>
            </a:r>
          </a:p>
          <a:p>
            <a:pPr marL="0" indent="0" algn="l" rtl="0">
              <a:buNone/>
            </a:pPr>
            <a:r>
              <a:rPr lang="en-US" sz="2400" dirty="0"/>
              <a:t>BCC can be divided into </a:t>
            </a:r>
            <a:r>
              <a:rPr lang="en-US" sz="2400" dirty="0" err="1"/>
              <a:t>localised</a:t>
            </a:r>
            <a:r>
              <a:rPr lang="en-US" sz="2400" dirty="0"/>
              <a:t> (nodular; </a:t>
            </a:r>
            <a:r>
              <a:rPr lang="en-US" sz="2400" dirty="0" err="1"/>
              <a:t>nodulocystic</a:t>
            </a:r>
            <a:r>
              <a:rPr lang="en-US" sz="2400" dirty="0"/>
              <a:t>; cystic; pigmented and </a:t>
            </a:r>
            <a:r>
              <a:rPr lang="en-US" sz="2400" dirty="0" err="1"/>
              <a:t>naevoid</a:t>
            </a:r>
            <a:r>
              <a:rPr lang="en-US" sz="2400" dirty="0"/>
              <a:t>) and </a:t>
            </a:r>
            <a:r>
              <a:rPr lang="en-US" sz="2400" dirty="0" err="1"/>
              <a:t>generalised</a:t>
            </a:r>
            <a:r>
              <a:rPr lang="en-US" sz="2400" dirty="0"/>
              <a:t> (superficial: multifocal and superficial spreading; or infiltrative: </a:t>
            </a:r>
            <a:r>
              <a:rPr lang="en-US" sz="2400" dirty="0" err="1"/>
              <a:t>morphoeic</a:t>
            </a:r>
            <a:r>
              <a:rPr lang="en-US" sz="2400" dirty="0"/>
              <a:t>,</a:t>
            </a:r>
          </a:p>
          <a:p>
            <a:pPr marL="0" indent="0" algn="l" rtl="0">
              <a:buNone/>
            </a:pPr>
            <a:r>
              <a:rPr lang="en-US" sz="2400" dirty="0"/>
              <a:t>ice pick and cicatrizing). Nodular and </a:t>
            </a:r>
            <a:r>
              <a:rPr lang="en-US" sz="2400" dirty="0" err="1"/>
              <a:t>nodulocystic</a:t>
            </a:r>
            <a:r>
              <a:rPr lang="en-US" sz="2400" dirty="0"/>
              <a:t> variants account for 90% of BCC.</a:t>
            </a:r>
          </a:p>
          <a:p>
            <a:pPr algn="l" rtl="0"/>
            <a:r>
              <a:rPr lang="en-US" sz="2400" dirty="0">
                <a:solidFill>
                  <a:srgbClr val="FF0000"/>
                </a:solidFill>
              </a:rPr>
              <a:t>MICROSCOPIC</a:t>
            </a:r>
          </a:p>
          <a:p>
            <a:pPr marL="0" indent="0" algn="l" rtl="0">
              <a:buNone/>
            </a:pPr>
            <a:r>
              <a:rPr lang="en-US" sz="2400" dirty="0"/>
              <a:t>Twenty-six histological subtypes have been described. The</a:t>
            </a:r>
          </a:p>
          <a:p>
            <a:pPr marL="0" indent="0" algn="l" rtl="0">
              <a:buNone/>
            </a:pPr>
            <a:r>
              <a:rPr lang="en-US" sz="2400" dirty="0"/>
              <a:t>characteristic finding is of ovoid cells in nests with a single</a:t>
            </a:r>
          </a:p>
          <a:p>
            <a:pPr marL="0" indent="0" algn="l" rtl="0">
              <a:buNone/>
            </a:pPr>
            <a:r>
              <a:rPr lang="en-US" sz="2400" dirty="0"/>
              <a:t>‘palisading’ layer. It is only the outer layer of cells that actively</a:t>
            </a:r>
          </a:p>
          <a:p>
            <a:pPr marL="0" indent="0" algn="l" rtl="0">
              <a:buNone/>
            </a:pPr>
            <a:r>
              <a:rPr lang="en-US" sz="2400" dirty="0"/>
              <a:t>divide, explaining why </a:t>
            </a:r>
            <a:r>
              <a:rPr lang="en-US" sz="2400" dirty="0" err="1"/>
              <a:t>tumour</a:t>
            </a:r>
            <a:r>
              <a:rPr lang="en-US" sz="2400" dirty="0"/>
              <a:t> growth rates are slower than their cell cycle speed would suggest, and why incompletely</a:t>
            </a:r>
          </a:p>
          <a:p>
            <a:pPr marL="0" indent="0" algn="l" rtl="0">
              <a:buNone/>
            </a:pPr>
            <a:r>
              <a:rPr lang="en-US" sz="2400" dirty="0"/>
              <a:t>excised lesions are more aggressive.</a:t>
            </a:r>
            <a:endParaRPr lang="ar-IQ" sz="2400" dirty="0"/>
          </a:p>
        </p:txBody>
      </p:sp>
    </p:spTree>
    <p:extLst>
      <p:ext uri="{BB962C8B-B14F-4D97-AF65-F5344CB8AC3E}">
        <p14:creationId xmlns:p14="http://schemas.microsoft.com/office/powerpoint/2010/main" val="1297938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dirty="0"/>
              <a:t>A </a:t>
            </a:r>
            <a:r>
              <a:rPr lang="en-US" sz="1400" dirty="0" err="1"/>
              <a:t>nodulocystic</a:t>
            </a:r>
            <a:r>
              <a:rPr lang="en-US" sz="1400" dirty="0"/>
              <a:t> basal carcinoma (BCC). Note the</a:t>
            </a:r>
            <a:br>
              <a:rPr lang="en-US" sz="1400" dirty="0"/>
            </a:br>
            <a:r>
              <a:rPr lang="en-US" sz="1400" dirty="0"/>
              <a:t>characteristic pearly surface with </a:t>
            </a:r>
            <a:r>
              <a:rPr lang="en-US" sz="1400" dirty="0" err="1"/>
              <a:t>telangectasia</a:t>
            </a:r>
            <a:r>
              <a:rPr lang="en-US" sz="1400" dirty="0"/>
              <a:t>. (b) An ulcerating</a:t>
            </a:r>
            <a:br>
              <a:rPr lang="en-US" sz="1400" dirty="0"/>
            </a:br>
            <a:r>
              <a:rPr lang="en-US" sz="1400" dirty="0"/>
              <a:t>BCC on the lower eyelid. (c) A recurrent </a:t>
            </a:r>
            <a:r>
              <a:rPr lang="en-US" sz="1400" dirty="0" err="1"/>
              <a:t>morphoeic</a:t>
            </a:r>
            <a:r>
              <a:rPr lang="en-US" sz="1400" dirty="0"/>
              <a:t> BCC</a:t>
            </a:r>
            <a:endParaRPr lang="ar-IQ" sz="1400" dirty="0"/>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596815"/>
            <a:ext cx="4169700" cy="274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580022"/>
            <a:ext cx="388843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1844824"/>
            <a:ext cx="1404157" cy="923330"/>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300192" y="2967335"/>
            <a:ext cx="2664295" cy="923330"/>
          </a:xfrm>
          <a:prstGeom prst="rect">
            <a:avLst/>
          </a:prstGeom>
          <a:noFill/>
        </p:spPr>
        <p:txBody>
          <a:bodyPr wrap="squar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grpSp>
        <p:nvGrpSpPr>
          <p:cNvPr id="7" name="Group 4"/>
          <p:cNvGrpSpPr>
            <a:grpSpLocks noChangeAspect="1"/>
          </p:cNvGrpSpPr>
          <p:nvPr/>
        </p:nvGrpSpPr>
        <p:grpSpPr bwMode="auto">
          <a:xfrm>
            <a:off x="5140325" y="4076700"/>
            <a:ext cx="3752850" cy="2447925"/>
            <a:chOff x="3238" y="2568"/>
            <a:chExt cx="2364" cy="1542"/>
          </a:xfrm>
        </p:grpSpPr>
        <p:sp>
          <p:nvSpPr>
            <p:cNvPr id="8" name="AutoShape 3"/>
            <p:cNvSpPr>
              <a:spLocks noChangeAspect="1" noChangeArrowheads="1" noTextEdit="1"/>
            </p:cNvSpPr>
            <p:nvPr/>
          </p:nvSpPr>
          <p:spPr bwMode="auto">
            <a:xfrm>
              <a:off x="3238" y="2568"/>
              <a:ext cx="2364"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 y="2568"/>
              <a:ext cx="2371"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532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1371600"/>
            <a:ext cx="8229600" cy="4754563"/>
          </a:xfrm>
        </p:spPr>
        <p:txBody>
          <a:bodyPr>
            <a:normAutofit/>
          </a:bodyPr>
          <a:lstStyle/>
          <a:p>
            <a:pPr algn="l" rtl="0"/>
            <a:r>
              <a:rPr lang="en-US" sz="2800" dirty="0"/>
              <a:t>Skin thickness varies with age, location and sun damage, in any given region it is thinner in children than adults. The dermis is between 15 and 40 times thicker than the epidermis, but starts to thin during the fourth decade.</a:t>
            </a:r>
          </a:p>
          <a:p>
            <a:pPr algn="l" rtl="0"/>
            <a:r>
              <a:rPr lang="en-US" sz="2800" dirty="0"/>
              <a:t>Blood flow to the skin can vary between 5 and 100 mL/100 g/min in the temperature range 20–40°C</a:t>
            </a:r>
            <a:r>
              <a:rPr lang="en-US" dirty="0"/>
              <a:t>.</a:t>
            </a:r>
          </a:p>
          <a:p>
            <a:pPr algn="l" rtl="0"/>
            <a:r>
              <a:rPr lang="en-US" dirty="0"/>
              <a:t>The epidermis is thickest on the palms, soles, back and buttocks and thinnest on eyelid.</a:t>
            </a:r>
            <a:endParaRPr lang="ar-IQ" dirty="0"/>
          </a:p>
        </p:txBody>
      </p:sp>
    </p:spTree>
    <p:extLst>
      <p:ext uri="{BB962C8B-B14F-4D97-AF65-F5344CB8AC3E}">
        <p14:creationId xmlns:p14="http://schemas.microsoft.com/office/powerpoint/2010/main" val="720757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2400" dirty="0">
                <a:solidFill>
                  <a:srgbClr val="FF0000"/>
                </a:solidFill>
              </a:rPr>
              <a:t>PROGNOSIS</a:t>
            </a:r>
          </a:p>
          <a:p>
            <a:pPr marL="0" indent="0" algn="l" rtl="0">
              <a:buNone/>
            </a:pPr>
            <a:r>
              <a:rPr lang="en-US" sz="2400" dirty="0"/>
              <a:t>There are ‘high-risk’ and ‘low-risk’ BCCs. High-risk BCCs are: large (&gt;2 cm); located at sites where direct invasion gives access to the cranium (near the eye, nose and ear); recurrent </a:t>
            </a:r>
            <a:r>
              <a:rPr lang="en-US" sz="2400" dirty="0" err="1"/>
              <a:t>tumours</a:t>
            </a:r>
            <a:r>
              <a:rPr lang="en-US" sz="2400" dirty="0"/>
              <a:t>; </a:t>
            </a:r>
            <a:r>
              <a:rPr lang="en-US" sz="2400" dirty="0" err="1"/>
              <a:t>tumours</a:t>
            </a:r>
            <a:r>
              <a:rPr lang="en-US" sz="2400" dirty="0"/>
              <a:t> forming in the presence of immunosuppression; or that have </a:t>
            </a:r>
            <a:r>
              <a:rPr lang="en-US" sz="2400" dirty="0" err="1"/>
              <a:t>micronodular</a:t>
            </a:r>
            <a:r>
              <a:rPr lang="en-US" sz="2400" dirty="0"/>
              <a:t> or infiltrating histological subtype</a:t>
            </a:r>
          </a:p>
          <a:p>
            <a:pPr algn="l" rtl="0"/>
            <a:r>
              <a:rPr lang="en-US" sz="2400" dirty="0">
                <a:solidFill>
                  <a:srgbClr val="FF0000"/>
                </a:solidFill>
              </a:rPr>
              <a:t>Treatment</a:t>
            </a:r>
          </a:p>
          <a:p>
            <a:pPr marL="0" indent="0" algn="l" rtl="0">
              <a:buNone/>
            </a:pPr>
            <a:r>
              <a:rPr lang="en-US" sz="2400" dirty="0"/>
              <a:t> </a:t>
            </a:r>
            <a:r>
              <a:rPr lang="en-US" sz="2000" dirty="0"/>
              <a:t>can be surgical or non-surgical. </a:t>
            </a:r>
            <a:r>
              <a:rPr lang="en-US" sz="2000" dirty="0" err="1"/>
              <a:t>Tumour</a:t>
            </a:r>
            <a:r>
              <a:rPr lang="en-US" sz="2000" dirty="0"/>
              <a:t> and surrounding surgical margins should always be assessed  , then either </a:t>
            </a:r>
            <a:r>
              <a:rPr lang="en-US" sz="2000" dirty="0">
                <a:solidFill>
                  <a:srgbClr val="FF0000"/>
                </a:solidFill>
              </a:rPr>
              <a:t>a two-stage surgical approach</a:t>
            </a:r>
            <a:r>
              <a:rPr lang="en-US" sz="2000" dirty="0"/>
              <a:t> with subsequent reconstruction after confirmation of clear margins, or Mohs’ micrographic surgery is advisable.</a:t>
            </a:r>
            <a:endParaRPr lang="ar-IQ" sz="2000" dirty="0"/>
          </a:p>
        </p:txBody>
      </p:sp>
    </p:spTree>
    <p:extLst>
      <p:ext uri="{BB962C8B-B14F-4D97-AF65-F5344CB8AC3E}">
        <p14:creationId xmlns:p14="http://schemas.microsoft.com/office/powerpoint/2010/main" val="2577904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2400" dirty="0">
                <a:solidFill>
                  <a:srgbClr val="FF0000"/>
                </a:solidFill>
              </a:rPr>
              <a:t>Mohs’ micrographic surgery </a:t>
            </a:r>
            <a:r>
              <a:rPr lang="en-US" sz="2400" dirty="0"/>
              <a:t>is a method used by dermatological surgeons dermatologists who have undergone extra training in techniques of cutaneous surgery and histopathology) to excise skin cancer under microscopic control.</a:t>
            </a:r>
          </a:p>
          <a:p>
            <a:pPr algn="l" rtl="0"/>
            <a:r>
              <a:rPr lang="en-US" sz="2400" dirty="0"/>
              <a:t>In the elderly or infirm patients, radiotherapy produces similar recurrence rates to surgery; but with the risk of generating further malignancy after 1–2 decades. Biopsy-proven, superficial </a:t>
            </a:r>
            <a:r>
              <a:rPr lang="en-US" sz="2400" dirty="0" err="1"/>
              <a:t>tumours</a:t>
            </a:r>
            <a:r>
              <a:rPr lang="en-US" sz="2400" dirty="0"/>
              <a:t> can be treated with topical treatments (5-fluorouracil, </a:t>
            </a:r>
            <a:r>
              <a:rPr lang="en-US" sz="2400" dirty="0" err="1"/>
              <a:t>imquimod</a:t>
            </a:r>
            <a:r>
              <a:rPr lang="en-US" sz="2400" dirty="0"/>
              <a:t>).</a:t>
            </a:r>
            <a:endParaRPr lang="ar-IQ" sz="2400" dirty="0"/>
          </a:p>
        </p:txBody>
      </p:sp>
    </p:spTree>
    <p:extLst>
      <p:ext uri="{BB962C8B-B14F-4D97-AF65-F5344CB8AC3E}">
        <p14:creationId xmlns:p14="http://schemas.microsoft.com/office/powerpoint/2010/main" val="31757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Cutaneous squamous cell carcinoma</a:t>
            </a:r>
            <a:endParaRPr lang="ar-IQ" dirty="0"/>
          </a:p>
        </p:txBody>
      </p:sp>
      <p:sp>
        <p:nvSpPr>
          <p:cNvPr id="3" name="Content Placeholder 2"/>
          <p:cNvSpPr>
            <a:spLocks noGrp="1"/>
          </p:cNvSpPr>
          <p:nvPr>
            <p:ph sz="quarter" idx="1"/>
          </p:nvPr>
        </p:nvSpPr>
        <p:spPr/>
        <p:txBody>
          <a:bodyPr>
            <a:normAutofit fontScale="85000" lnSpcReduction="10000"/>
          </a:bodyPr>
          <a:lstStyle/>
          <a:p>
            <a:pPr algn="l" rtl="0"/>
            <a:r>
              <a:rPr lang="en-US" sz="2800" dirty="0"/>
              <a:t>SCC is a malignant </a:t>
            </a:r>
            <a:r>
              <a:rPr lang="en-US" sz="2800" dirty="0" err="1"/>
              <a:t>tumour</a:t>
            </a:r>
            <a:r>
              <a:rPr lang="en-US" sz="2800" dirty="0"/>
              <a:t> of </a:t>
            </a:r>
            <a:r>
              <a:rPr lang="en-US" sz="2800" dirty="0" err="1"/>
              <a:t>keratinising</a:t>
            </a:r>
            <a:r>
              <a:rPr lang="en-US" sz="2800" dirty="0"/>
              <a:t> cells of the epidermis or its appendages. It arises from the stratum basalis of the epidermis and expresses </a:t>
            </a:r>
            <a:r>
              <a:rPr lang="en-US" sz="2800" dirty="0" err="1"/>
              <a:t>cytokeratins</a:t>
            </a:r>
            <a:r>
              <a:rPr lang="en-US" sz="2800" dirty="0"/>
              <a:t> 1 and 10.</a:t>
            </a:r>
          </a:p>
          <a:p>
            <a:pPr algn="l" rtl="0"/>
            <a:r>
              <a:rPr lang="en-US" sz="2800" dirty="0"/>
              <a:t>Four BCCs occur for every SCC, which is the second most common form of skin cancer. It is strongly-related to cumulative sun exposure and damage, especially in white skinned individuals living nearer the equator.</a:t>
            </a:r>
          </a:p>
          <a:p>
            <a:pPr algn="l" rtl="0"/>
            <a:r>
              <a:rPr lang="en-US" sz="2800" dirty="0"/>
              <a:t>it is more common in men than women. SCC is also associated with chronic inflammation (chronic sinus tracts, pre-existing scars, osteomyelitis, burns, vaccination points) and immunosuppression. When a SCC appears in a scar it is known as a </a:t>
            </a:r>
            <a:r>
              <a:rPr lang="en-US" sz="2800" dirty="0" err="1"/>
              <a:t>Marjolin’s</a:t>
            </a:r>
            <a:r>
              <a:rPr lang="en-US" sz="2800" dirty="0"/>
              <a:t> ulcer.</a:t>
            </a:r>
            <a:endParaRPr lang="ar-IQ" sz="2800" dirty="0"/>
          </a:p>
        </p:txBody>
      </p:sp>
    </p:spTree>
    <p:extLst>
      <p:ext uri="{BB962C8B-B14F-4D97-AF65-F5344CB8AC3E}">
        <p14:creationId xmlns:p14="http://schemas.microsoft.com/office/powerpoint/2010/main" val="4175320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2400" dirty="0">
                <a:solidFill>
                  <a:srgbClr val="FF0000"/>
                </a:solidFill>
              </a:rPr>
              <a:t>MACROSCOPIC</a:t>
            </a:r>
          </a:p>
          <a:p>
            <a:pPr marL="0" indent="0" algn="l" rtl="0">
              <a:buNone/>
            </a:pPr>
            <a:r>
              <a:rPr lang="en-US" sz="2400" dirty="0"/>
              <a:t>The appearance of SCC may vary from smooth nodular, verrucous, </a:t>
            </a:r>
            <a:r>
              <a:rPr lang="en-US" sz="2400" dirty="0" err="1"/>
              <a:t>papillomatous</a:t>
            </a:r>
            <a:r>
              <a:rPr lang="en-US" sz="2400" dirty="0"/>
              <a:t> to ulcerating lesions. All ulcerate eventually, as they grow. The ulcers have a characteristic everted edge and are surrounded by inflamed, indurated skin</a:t>
            </a:r>
          </a:p>
          <a:p>
            <a:pPr algn="l" rtl="0"/>
            <a:r>
              <a:rPr lang="en-US" sz="2400" dirty="0">
                <a:solidFill>
                  <a:srgbClr val="FF0000"/>
                </a:solidFill>
              </a:rPr>
              <a:t>MICROSCOPIC</a:t>
            </a:r>
          </a:p>
          <a:p>
            <a:pPr marL="0" indent="0" algn="l" rtl="0">
              <a:buNone/>
            </a:pPr>
            <a:r>
              <a:rPr lang="en-US" sz="2400" dirty="0"/>
              <a:t>Characteristic irregular masses of squamous epithelium are noted to proliferate and invade the dermis from the basal layer. The </a:t>
            </a:r>
            <a:r>
              <a:rPr lang="en-US" sz="2400" dirty="0" err="1"/>
              <a:t>tumour</a:t>
            </a:r>
            <a:r>
              <a:rPr lang="en-US" sz="2400" dirty="0"/>
              <a:t> stains positive for </a:t>
            </a:r>
            <a:r>
              <a:rPr lang="en-US" sz="2400" dirty="0" err="1"/>
              <a:t>cytokeratins</a:t>
            </a:r>
            <a:r>
              <a:rPr lang="en-US" sz="2400" dirty="0"/>
              <a:t> 1 and 10. SCC can be graded histologically according to Broder’s grading</a:t>
            </a:r>
            <a:endParaRPr lang="ar-IQ" sz="2400" dirty="0"/>
          </a:p>
        </p:txBody>
      </p:sp>
    </p:spTree>
    <p:extLst>
      <p:ext uri="{BB962C8B-B14F-4D97-AF65-F5344CB8AC3E}">
        <p14:creationId xmlns:p14="http://schemas.microsoft.com/office/powerpoint/2010/main" val="2213701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ar-IQ"/>
          </a:p>
        </p:txBody>
      </p:sp>
      <p:sp>
        <p:nvSpPr>
          <p:cNvPr id="7" name="Text Placeholder 6"/>
          <p:cNvSpPr>
            <a:spLocks noGrp="1"/>
          </p:cNvSpPr>
          <p:nvPr>
            <p:ph type="body" sz="half" idx="3"/>
          </p:nvPr>
        </p:nvSpPr>
        <p:spPr/>
        <p:txBody>
          <a:bodyPr/>
          <a:lstStyle/>
          <a:p>
            <a:endParaRPr lang="ar-IQ"/>
          </a:p>
        </p:txBody>
      </p:sp>
      <p:sp>
        <p:nvSpPr>
          <p:cNvPr id="4" name="Title 3"/>
          <p:cNvSpPr>
            <a:spLocks noGrp="1"/>
          </p:cNvSpPr>
          <p:nvPr>
            <p:ph type="title"/>
          </p:nvPr>
        </p:nvSpPr>
        <p:spPr/>
        <p:txBody>
          <a:bodyPr/>
          <a:lstStyle/>
          <a:p>
            <a:endParaRPr lang="ar-IQ"/>
          </a:p>
        </p:txBody>
      </p:sp>
      <p:pic>
        <p:nvPicPr>
          <p:cNvPr id="409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00600" y="3073301"/>
            <a:ext cx="4038600" cy="261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301625" y="3052234"/>
            <a:ext cx="4041775" cy="265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624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2400" dirty="0">
                <a:solidFill>
                  <a:srgbClr val="FF0000"/>
                </a:solidFill>
              </a:rPr>
              <a:t>PROGNOSIS</a:t>
            </a:r>
          </a:p>
          <a:p>
            <a:pPr marL="0" indent="0" algn="l" rtl="0">
              <a:buNone/>
            </a:pPr>
            <a:r>
              <a:rPr lang="en-US" sz="2400" dirty="0"/>
              <a:t>There are several independent prognostic variables for SCC:</a:t>
            </a:r>
          </a:p>
          <a:p>
            <a:pPr algn="l" rtl="0"/>
            <a:r>
              <a:rPr lang="en-US" sz="2400" dirty="0"/>
              <a:t>Depth: the deeper the lesion, the worse the prognosis. For SCC &lt;2 mm, metastasis is highly unlikely; whereas if &gt;6 mm, 15% of SCC will have </a:t>
            </a:r>
            <a:r>
              <a:rPr lang="en-US" sz="2400" dirty="0" err="1"/>
              <a:t>metastasised</a:t>
            </a:r>
            <a:r>
              <a:rPr lang="en-US" sz="2400" dirty="0"/>
              <a:t>.</a:t>
            </a:r>
          </a:p>
          <a:p>
            <a:pPr algn="l" rtl="0"/>
            <a:r>
              <a:rPr lang="en-US" sz="2400" dirty="0"/>
              <a:t>Surface size: lesions &gt;2 cm have a worse prognosis than</a:t>
            </a:r>
          </a:p>
          <a:p>
            <a:pPr marL="0" indent="0" algn="l" rtl="0">
              <a:buNone/>
            </a:pPr>
            <a:r>
              <a:rPr lang="en-US" sz="2400" dirty="0"/>
              <a:t>      smaller ones.</a:t>
            </a:r>
          </a:p>
          <a:p>
            <a:pPr algn="l" rtl="0"/>
            <a:r>
              <a:rPr lang="en-US" sz="2400" dirty="0"/>
              <a:t>Histological grade: the higher the Broder’s grade, the worse the prognosis.</a:t>
            </a:r>
          </a:p>
          <a:p>
            <a:pPr algn="l" rtl="0"/>
            <a:r>
              <a:rPr lang="en-US" sz="2400" dirty="0"/>
              <a:t>Microscopic invasion of lympho-vascular spaces or nerve tissue carries a high risk of metastatic disease.</a:t>
            </a:r>
          </a:p>
          <a:p>
            <a:pPr algn="l" rtl="0"/>
            <a:endParaRPr lang="ar-IQ" dirty="0"/>
          </a:p>
        </p:txBody>
      </p:sp>
    </p:spTree>
    <p:extLst>
      <p:ext uri="{BB962C8B-B14F-4D97-AF65-F5344CB8AC3E}">
        <p14:creationId xmlns:p14="http://schemas.microsoft.com/office/powerpoint/2010/main" val="3069332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dirty="0"/>
              <a:t>Site: SCCs on the lips and ears have higher local recurrence</a:t>
            </a:r>
          </a:p>
          <a:p>
            <a:pPr marL="0" indent="0" algn="l" rtl="0">
              <a:buNone/>
            </a:pPr>
            <a:r>
              <a:rPr lang="en-US" dirty="0"/>
              <a:t>● Aetiology: SCCs that arise in burn scars, osteomyelitis skin sinuses, chronic ulcers and areas of skin that have been irradiated have a higher metastatic potential.</a:t>
            </a:r>
          </a:p>
          <a:p>
            <a:pPr algn="l" rtl="0"/>
            <a:r>
              <a:rPr lang="en-US" dirty="0"/>
              <a:t> Immunosuppression: SCCs will invade further in those with impaired immune response.</a:t>
            </a:r>
            <a:endParaRPr lang="ar-IQ" dirty="0"/>
          </a:p>
        </p:txBody>
      </p:sp>
    </p:spTree>
    <p:extLst>
      <p:ext uri="{BB962C8B-B14F-4D97-AF65-F5344CB8AC3E}">
        <p14:creationId xmlns:p14="http://schemas.microsoft.com/office/powerpoint/2010/main" val="1594095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dirty="0"/>
              <a:t>Surgical excision is the only means of providing accurate information on histology and clearance. The margins for primary excision should be tailored to surface size in the first instance. This should ideally be assessed using surgical loupe magnification. A 4 mm clearance margin should be achieved if the SCC measures &lt;2 cm across, and a 1-cm clearance margin if &gt;2 cm. 95% of local recurrence and regional metastases occur within 5 years, thus follow-up beyond this period is not indicated</a:t>
            </a:r>
            <a:endParaRPr lang="ar-IQ" dirty="0"/>
          </a:p>
        </p:txBody>
      </p:sp>
    </p:spTree>
    <p:extLst>
      <p:ext uri="{BB962C8B-B14F-4D97-AF65-F5344CB8AC3E}">
        <p14:creationId xmlns:p14="http://schemas.microsoft.com/office/powerpoint/2010/main" val="2455676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Cutaneous malignant melanoma</a:t>
            </a:r>
            <a:endParaRPr lang="ar-IQ" dirty="0"/>
          </a:p>
        </p:txBody>
      </p:sp>
      <p:sp>
        <p:nvSpPr>
          <p:cNvPr id="3" name="Content Placeholder 2"/>
          <p:cNvSpPr>
            <a:spLocks noGrp="1"/>
          </p:cNvSpPr>
          <p:nvPr>
            <p:ph sz="quarter" idx="1"/>
          </p:nvPr>
        </p:nvSpPr>
        <p:spPr/>
        <p:txBody>
          <a:bodyPr>
            <a:normAutofit/>
          </a:bodyPr>
          <a:lstStyle/>
          <a:p>
            <a:pPr algn="l" rtl="0"/>
            <a:r>
              <a:rPr lang="en-US" sz="2400" dirty="0"/>
              <a:t>Melanoma is a cancer of melanocytes and can, therefore, arise in skin, mucosa, retina and the </a:t>
            </a:r>
            <a:r>
              <a:rPr lang="en-US" sz="2400" dirty="0" err="1"/>
              <a:t>leptomeninges</a:t>
            </a:r>
            <a:r>
              <a:rPr lang="en-US" sz="2400" dirty="0"/>
              <a:t>.</a:t>
            </a:r>
          </a:p>
          <a:p>
            <a:pPr algn="l" rtl="0"/>
            <a:r>
              <a:rPr lang="en-US" sz="2400" dirty="0"/>
              <a:t>Cutaneous melanoma is caused by exposure to UVR. Its rise in incidence reflects increased recreational activity in the sun and emigration among white skinned races .It is the commonest cancer in young adults (20–39 years)</a:t>
            </a:r>
          </a:p>
          <a:p>
            <a:pPr algn="l" rtl="0"/>
            <a:endParaRPr lang="ar-IQ" sz="2400" dirty="0"/>
          </a:p>
        </p:txBody>
      </p:sp>
    </p:spTree>
    <p:extLst>
      <p:ext uri="{BB962C8B-B14F-4D97-AF65-F5344CB8AC3E}">
        <p14:creationId xmlns:p14="http://schemas.microsoft.com/office/powerpoint/2010/main" val="3909988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fontScale="92500" lnSpcReduction="20000"/>
          </a:bodyPr>
          <a:lstStyle/>
          <a:p>
            <a:pPr marL="0" indent="0" algn="l" rtl="0">
              <a:buNone/>
            </a:pPr>
            <a:r>
              <a:rPr lang="en-US" sz="3600" b="1" dirty="0">
                <a:solidFill>
                  <a:srgbClr val="245AFD"/>
                </a:solidFill>
                <a:latin typeface="Aileron-SemiBold"/>
              </a:rPr>
              <a:t>Macroscopic features in </a:t>
            </a:r>
            <a:r>
              <a:rPr lang="en-US" sz="3600" b="1" dirty="0" err="1">
                <a:solidFill>
                  <a:srgbClr val="245AFD"/>
                </a:solidFill>
                <a:latin typeface="Aileron-SemiBold"/>
              </a:rPr>
              <a:t>naevi</a:t>
            </a:r>
            <a:r>
              <a:rPr lang="en-US" sz="3600" b="1" dirty="0">
                <a:solidFill>
                  <a:srgbClr val="245AFD"/>
                </a:solidFill>
                <a:latin typeface="Aileron-SemiBold"/>
              </a:rPr>
              <a:t> suggestive of malignant</a:t>
            </a:r>
          </a:p>
          <a:p>
            <a:pPr marL="0" indent="0" algn="l" rtl="0">
              <a:buNone/>
            </a:pPr>
            <a:r>
              <a:rPr lang="en-US" sz="3600" b="1" dirty="0">
                <a:solidFill>
                  <a:srgbClr val="245AFD"/>
                </a:solidFill>
                <a:latin typeface="Aileron-SemiBold"/>
              </a:rPr>
              <a:t>melanoma</a:t>
            </a:r>
          </a:p>
          <a:p>
            <a:pPr algn="l" rtl="0"/>
            <a:r>
              <a:rPr lang="en-US" sz="800" dirty="0">
                <a:solidFill>
                  <a:srgbClr val="245AFD"/>
                </a:solidFill>
                <a:latin typeface="ZapfDingbatsStd"/>
              </a:rPr>
              <a:t>●</a:t>
            </a:r>
            <a:r>
              <a:rPr lang="en-US" sz="800" dirty="0">
                <a:solidFill>
                  <a:srgbClr val="245AFD"/>
                </a:solidFill>
                <a:latin typeface="ZapfDingbatsITC"/>
              </a:rPr>
              <a:t>● </a:t>
            </a:r>
            <a:r>
              <a:rPr lang="en-US" dirty="0">
                <a:solidFill>
                  <a:srgbClr val="000000"/>
                </a:solidFill>
                <a:latin typeface="HelveticaNeueLTStd-Roman"/>
              </a:rPr>
              <a:t>Change in size</a:t>
            </a:r>
          </a:p>
          <a:p>
            <a:pPr algn="l" rtl="0"/>
            <a:r>
              <a:rPr lang="en-US" sz="800" dirty="0">
                <a:solidFill>
                  <a:srgbClr val="245AFD"/>
                </a:solidFill>
                <a:latin typeface="ZapfDingbatsStd"/>
              </a:rPr>
              <a:t>●</a:t>
            </a:r>
            <a:r>
              <a:rPr lang="en-US" sz="800" dirty="0">
                <a:solidFill>
                  <a:srgbClr val="245AFD"/>
                </a:solidFill>
                <a:latin typeface="ZapfDingbatsITC"/>
              </a:rPr>
              <a:t>● </a:t>
            </a:r>
            <a:r>
              <a:rPr lang="en-US" dirty="0">
                <a:solidFill>
                  <a:srgbClr val="000000"/>
                </a:solidFill>
                <a:latin typeface="HelveticaNeueLTStd-Roman"/>
              </a:rPr>
              <a:t>Shape</a:t>
            </a:r>
          </a:p>
          <a:p>
            <a:pPr algn="l" rtl="0"/>
            <a:r>
              <a:rPr lang="en-US" sz="800" dirty="0">
                <a:solidFill>
                  <a:srgbClr val="245AFD"/>
                </a:solidFill>
                <a:latin typeface="ZapfDingbatsStd"/>
              </a:rPr>
              <a:t>●</a:t>
            </a:r>
            <a:r>
              <a:rPr lang="en-US" sz="800" dirty="0">
                <a:solidFill>
                  <a:srgbClr val="245AFD"/>
                </a:solidFill>
                <a:latin typeface="ZapfDingbatsITC"/>
              </a:rPr>
              <a:t>● </a:t>
            </a:r>
            <a:r>
              <a:rPr lang="en-US" dirty="0" err="1">
                <a:solidFill>
                  <a:srgbClr val="000000"/>
                </a:solidFill>
                <a:latin typeface="HelveticaNeueLTStd-Roman"/>
              </a:rPr>
              <a:t>Colour</a:t>
            </a:r>
            <a:endParaRPr lang="en-US" dirty="0">
              <a:solidFill>
                <a:srgbClr val="000000"/>
              </a:solidFill>
              <a:latin typeface="HelveticaNeueLTStd-Roman"/>
            </a:endParaRPr>
          </a:p>
          <a:p>
            <a:pPr algn="l" rtl="0"/>
            <a:r>
              <a:rPr lang="en-US" sz="800" dirty="0">
                <a:solidFill>
                  <a:srgbClr val="245AFD"/>
                </a:solidFill>
                <a:latin typeface="ZapfDingbatsStd"/>
              </a:rPr>
              <a:t>●</a:t>
            </a:r>
            <a:r>
              <a:rPr lang="en-US" sz="800" dirty="0">
                <a:solidFill>
                  <a:srgbClr val="245AFD"/>
                </a:solidFill>
                <a:latin typeface="ZapfDingbatsITC"/>
              </a:rPr>
              <a:t>● </a:t>
            </a:r>
            <a:r>
              <a:rPr lang="en-US" dirty="0">
                <a:solidFill>
                  <a:srgbClr val="000000"/>
                </a:solidFill>
                <a:latin typeface="HelveticaNeueLTStd-Roman"/>
              </a:rPr>
              <a:t>Thickness (elevation/nodularity or ulceration)</a:t>
            </a:r>
          </a:p>
          <a:p>
            <a:pPr algn="l" rtl="0"/>
            <a:r>
              <a:rPr lang="en-US" sz="800" dirty="0">
                <a:solidFill>
                  <a:srgbClr val="245AFD"/>
                </a:solidFill>
                <a:latin typeface="ZapfDingbatsStd"/>
              </a:rPr>
              <a:t>●</a:t>
            </a:r>
            <a:r>
              <a:rPr lang="en-US" sz="800" dirty="0">
                <a:solidFill>
                  <a:srgbClr val="245AFD"/>
                </a:solidFill>
                <a:latin typeface="ZapfDingbatsITC"/>
              </a:rPr>
              <a:t>● </a:t>
            </a:r>
            <a:r>
              <a:rPr lang="en-US" dirty="0">
                <a:solidFill>
                  <a:srgbClr val="000000"/>
                </a:solidFill>
                <a:latin typeface="HelveticaNeueLTStd-Roman"/>
              </a:rPr>
              <a:t>Satellite lesions (pigment spreading into surrounding area)</a:t>
            </a:r>
          </a:p>
          <a:p>
            <a:pPr algn="l" rtl="0"/>
            <a:r>
              <a:rPr lang="en-US" sz="800" dirty="0">
                <a:solidFill>
                  <a:srgbClr val="245AFD"/>
                </a:solidFill>
                <a:latin typeface="ZapfDingbatsStd"/>
              </a:rPr>
              <a:t>●</a:t>
            </a:r>
            <a:r>
              <a:rPr lang="en-US" sz="800" dirty="0">
                <a:solidFill>
                  <a:srgbClr val="245AFD"/>
                </a:solidFill>
                <a:latin typeface="ZapfDingbatsITC"/>
              </a:rPr>
              <a:t>● </a:t>
            </a:r>
            <a:r>
              <a:rPr lang="en-US" dirty="0">
                <a:solidFill>
                  <a:srgbClr val="000000"/>
                </a:solidFill>
                <a:latin typeface="HelveticaNeueLTStd-Roman"/>
              </a:rPr>
              <a:t>Tingling/itching /serosanguinous discharge (usually late signs)</a:t>
            </a:r>
            <a:endParaRPr lang="ar-IQ" dirty="0"/>
          </a:p>
        </p:txBody>
      </p:sp>
    </p:spTree>
    <p:extLst>
      <p:ext uri="{BB962C8B-B14F-4D97-AF65-F5344CB8AC3E}">
        <p14:creationId xmlns:p14="http://schemas.microsoft.com/office/powerpoint/2010/main" val="239013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77686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283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fontScale="92500" lnSpcReduction="10000"/>
          </a:bodyPr>
          <a:lstStyle/>
          <a:p>
            <a:pPr algn="l" rtl="0"/>
            <a:r>
              <a:rPr lang="en-US" sz="2400" dirty="0">
                <a:solidFill>
                  <a:srgbClr val="FF0000"/>
                </a:solidFill>
              </a:rPr>
              <a:t>MACROSCOPIC</a:t>
            </a:r>
          </a:p>
          <a:p>
            <a:pPr marL="0" indent="0" algn="l" rtl="0">
              <a:buNone/>
            </a:pPr>
            <a:r>
              <a:rPr lang="en-US" sz="2400" dirty="0"/>
              <a:t>Only 10–20% of MM form in pre-existing </a:t>
            </a:r>
            <a:r>
              <a:rPr lang="en-US" sz="2400" dirty="0" err="1"/>
              <a:t>naevi</a:t>
            </a:r>
            <a:r>
              <a:rPr lang="en-US" sz="2400" dirty="0"/>
              <a:t>, There are four common macroscopic variants of MM</a:t>
            </a:r>
          </a:p>
          <a:p>
            <a:pPr marL="0" indent="0" algn="l" rtl="0">
              <a:buNone/>
            </a:pPr>
            <a:r>
              <a:rPr lang="en-US" sz="2400" dirty="0"/>
              <a:t>Superficial spreading melanoma (SSM) This is the most common presentation (70%)</a:t>
            </a:r>
          </a:p>
          <a:p>
            <a:pPr marL="0" indent="0" algn="l" rtl="0">
              <a:buNone/>
            </a:pPr>
            <a:r>
              <a:rPr lang="en-US" sz="2400" dirty="0"/>
              <a:t>Nodular melanoma (NM) Nodular melanoma accounts for 15% of all MM and tends to be more aggressive than SS</a:t>
            </a:r>
          </a:p>
          <a:p>
            <a:pPr marL="0" indent="0" algn="l" rtl="0">
              <a:buNone/>
            </a:pPr>
            <a:r>
              <a:rPr lang="en-US" sz="2400" dirty="0" err="1"/>
              <a:t>Lentigo</a:t>
            </a:r>
            <a:r>
              <a:rPr lang="en-US" sz="2400" dirty="0"/>
              <a:t> </a:t>
            </a:r>
            <a:r>
              <a:rPr lang="en-US" sz="2400" dirty="0" err="1"/>
              <a:t>maligna</a:t>
            </a:r>
            <a:r>
              <a:rPr lang="en-US" sz="2400" dirty="0"/>
              <a:t> melanoma</a:t>
            </a:r>
          </a:p>
          <a:p>
            <a:pPr marL="0" indent="0" algn="l" rtl="0">
              <a:buNone/>
            </a:pPr>
            <a:r>
              <a:rPr lang="en-US" sz="2400" dirty="0" err="1"/>
              <a:t>Acral</a:t>
            </a:r>
            <a:r>
              <a:rPr lang="en-US" sz="2400" dirty="0"/>
              <a:t> </a:t>
            </a:r>
            <a:r>
              <a:rPr lang="en-US" sz="2400" dirty="0" err="1"/>
              <a:t>lentigious</a:t>
            </a:r>
            <a:r>
              <a:rPr lang="en-US" sz="2400" dirty="0"/>
              <a:t> melanoma (ALM) ALM affects the soles of</a:t>
            </a:r>
          </a:p>
          <a:p>
            <a:pPr marL="0" indent="0" algn="l" rtl="0">
              <a:buNone/>
            </a:pPr>
            <a:r>
              <a:rPr lang="en-US" sz="2400" dirty="0"/>
              <a:t>feet and palms of hands. It is rare in white-skinned individuals</a:t>
            </a:r>
          </a:p>
          <a:p>
            <a:pPr marL="0" indent="0" algn="l" rtl="0">
              <a:buNone/>
            </a:pPr>
            <a:r>
              <a:rPr lang="en-US" sz="2400" dirty="0"/>
              <a:t>but more common in the Afro-Caribbean,</a:t>
            </a:r>
          </a:p>
          <a:p>
            <a:pPr marL="0" indent="0" algn="l" rtl="0">
              <a:buNone/>
            </a:pPr>
            <a:r>
              <a:rPr lang="en-US" sz="2400" dirty="0"/>
              <a:t>Hispanic and Asian population</a:t>
            </a:r>
            <a:endParaRPr lang="ar-IQ" sz="2800" dirty="0"/>
          </a:p>
        </p:txBody>
      </p:sp>
    </p:spTree>
    <p:extLst>
      <p:ext uri="{BB962C8B-B14F-4D97-AF65-F5344CB8AC3E}">
        <p14:creationId xmlns:p14="http://schemas.microsoft.com/office/powerpoint/2010/main" val="2701979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Superficial spreading melanoma</a:t>
            </a:r>
            <a:endParaRPr lang="ar-IQ" dirty="0"/>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155369" y="2030229"/>
            <a:ext cx="2796750" cy="356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720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Nodular melanoma</a:t>
            </a:r>
            <a:endParaRPr lang="ar-IQ" dirty="0"/>
          </a:p>
        </p:txBody>
      </p:sp>
      <p:sp>
        <p:nvSpPr>
          <p:cNvPr id="6" name="Text Placeholder 5"/>
          <p:cNvSpPr>
            <a:spLocks noGrp="1"/>
          </p:cNvSpPr>
          <p:nvPr>
            <p:ph type="body" sz="half" idx="3"/>
          </p:nvPr>
        </p:nvSpPr>
        <p:spPr/>
        <p:txBody>
          <a:bodyPr/>
          <a:lstStyle/>
          <a:p>
            <a:r>
              <a:rPr lang="en-US" dirty="0" err="1"/>
              <a:t>Lentigo</a:t>
            </a:r>
            <a:r>
              <a:rPr lang="en-US" dirty="0"/>
              <a:t> </a:t>
            </a:r>
            <a:r>
              <a:rPr lang="en-US" dirty="0" err="1"/>
              <a:t>maligna</a:t>
            </a:r>
            <a:r>
              <a:rPr lang="en-US" dirty="0"/>
              <a:t> melanoma</a:t>
            </a:r>
            <a:endParaRPr lang="ar-IQ" dirty="0"/>
          </a:p>
        </p:txBody>
      </p:sp>
      <p:pic>
        <p:nvPicPr>
          <p:cNvPr id="9218"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301625" y="3107587"/>
            <a:ext cx="4041775" cy="254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ar-IQ"/>
          </a:p>
        </p:txBody>
      </p:sp>
      <p:pic>
        <p:nvPicPr>
          <p:cNvPr id="921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0600" y="2907372"/>
            <a:ext cx="4038600" cy="294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958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pPr marL="0" indent="0" algn="l" rtl="0">
              <a:buNone/>
            </a:pPr>
            <a:r>
              <a:rPr lang="en-US" sz="2800" b="1" dirty="0">
                <a:solidFill>
                  <a:srgbClr val="FF0000"/>
                </a:solidFill>
                <a:latin typeface="Aileron-Bold"/>
              </a:rPr>
              <a:t>MICROSCOPIC</a:t>
            </a:r>
          </a:p>
          <a:p>
            <a:pPr algn="l" rtl="0"/>
            <a:r>
              <a:rPr lang="en-US" dirty="0"/>
              <a:t>Malignant change occurs in the melanocytes in the basal epidermis</a:t>
            </a:r>
          </a:p>
          <a:p>
            <a:pPr algn="l" rtl="0"/>
            <a:r>
              <a:rPr lang="en-US" dirty="0"/>
              <a:t>The greater the depth of invasion, the greater is the metastatic potential of the </a:t>
            </a:r>
            <a:r>
              <a:rPr lang="en-US" dirty="0" err="1"/>
              <a:t>tumour</a:t>
            </a:r>
            <a:endParaRPr lang="en-US" dirty="0"/>
          </a:p>
          <a:p>
            <a:pPr algn="l" rtl="0"/>
            <a:endParaRPr lang="ar-IQ" dirty="0"/>
          </a:p>
        </p:txBody>
      </p:sp>
    </p:spTree>
    <p:extLst>
      <p:ext uri="{BB962C8B-B14F-4D97-AF65-F5344CB8AC3E}">
        <p14:creationId xmlns:p14="http://schemas.microsoft.com/office/powerpoint/2010/main" val="2727961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pPr algn="l" rtl="0"/>
            <a:r>
              <a:rPr lang="en-US" dirty="0"/>
              <a:t>An excision biopsy with 2–3 mm margin of skin and a cuff of subdermal fat is acceptable</a:t>
            </a:r>
          </a:p>
          <a:p>
            <a:pPr marL="0" indent="0" algn="l" rtl="0">
              <a:buNone/>
            </a:pPr>
            <a:r>
              <a:rPr lang="en-US" dirty="0"/>
              <a:t>For in situ melanoma a wide excision of 5 mm is sufficient; for melanoma &lt;1 mm deep, a 1 cm margin is sufficient; and for deeper lesions, a 2 cm only margin is recommended</a:t>
            </a:r>
          </a:p>
          <a:p>
            <a:pPr marL="0" indent="0" algn="l" rtl="0">
              <a:buNone/>
            </a:pPr>
            <a:r>
              <a:rPr lang="en-US" dirty="0"/>
              <a:t>Management of regional lymph nodes</a:t>
            </a:r>
          </a:p>
          <a:p>
            <a:pPr marL="0" indent="0" algn="l" rtl="0">
              <a:buNone/>
            </a:pPr>
            <a:r>
              <a:rPr lang="en-US" dirty="0"/>
              <a:t>ADJUVANT THERAPY</a:t>
            </a:r>
            <a:endParaRPr lang="ar-IQ" dirty="0"/>
          </a:p>
        </p:txBody>
      </p:sp>
    </p:spTree>
    <p:extLst>
      <p:ext uri="{BB962C8B-B14F-4D97-AF65-F5344CB8AC3E}">
        <p14:creationId xmlns:p14="http://schemas.microsoft.com/office/powerpoint/2010/main" val="1287520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ar-IQ"/>
          </a:p>
        </p:txBody>
      </p:sp>
      <p:sp>
        <p:nvSpPr>
          <p:cNvPr id="8" name="Text Placeholder 7"/>
          <p:cNvSpPr>
            <a:spLocks noGrp="1"/>
          </p:cNvSpPr>
          <p:nvPr>
            <p:ph type="body" sz="half" idx="3"/>
          </p:nvPr>
        </p:nvSpPr>
        <p:spPr/>
        <p:txBody>
          <a:bodyPr/>
          <a:lstStyle/>
          <a:p>
            <a:r>
              <a:rPr lang="en-US" dirty="0" err="1"/>
              <a:t>Acral</a:t>
            </a:r>
            <a:r>
              <a:rPr lang="en-US" dirty="0"/>
              <a:t> lentiginous melanoma</a:t>
            </a:r>
            <a:endParaRPr lang="ar-IQ" dirty="0"/>
          </a:p>
        </p:txBody>
      </p:sp>
      <p:sp>
        <p:nvSpPr>
          <p:cNvPr id="5" name="Title 4"/>
          <p:cNvSpPr>
            <a:spLocks noGrp="1"/>
          </p:cNvSpPr>
          <p:nvPr>
            <p:ph type="title"/>
          </p:nvPr>
        </p:nvSpPr>
        <p:spPr/>
        <p:txBody>
          <a:bodyPr/>
          <a:lstStyle/>
          <a:p>
            <a:endParaRPr lang="ar-IQ"/>
          </a:p>
        </p:txBody>
      </p:sp>
      <p:pic>
        <p:nvPicPr>
          <p:cNvPr id="1027"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23693" y="3790621"/>
            <a:ext cx="3597638" cy="11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00600" y="2882790"/>
            <a:ext cx="4038600" cy="299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56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2700" dirty="0"/>
              <a:t>Congenital: </a:t>
            </a:r>
            <a:r>
              <a:rPr lang="en-US" sz="2700" dirty="0" err="1"/>
              <a:t>haemangiomata</a:t>
            </a:r>
            <a:r>
              <a:rPr lang="en-US" sz="2700" dirty="0"/>
              <a:t> and</a:t>
            </a:r>
            <a:br>
              <a:rPr lang="en-US" dirty="0"/>
            </a:br>
            <a:r>
              <a:rPr lang="en-US" sz="2700" dirty="0"/>
              <a:t>vascular malformations</a:t>
            </a:r>
            <a:endParaRPr lang="ar-IQ" dirty="0"/>
          </a:p>
        </p:txBody>
      </p:sp>
      <p:sp>
        <p:nvSpPr>
          <p:cNvPr id="3" name="Content Placeholder 2"/>
          <p:cNvSpPr>
            <a:spLocks noGrp="1"/>
          </p:cNvSpPr>
          <p:nvPr>
            <p:ph sz="quarter" idx="1"/>
          </p:nvPr>
        </p:nvSpPr>
        <p:spPr/>
        <p:txBody>
          <a:bodyPr/>
          <a:lstStyle/>
          <a:p>
            <a:pPr algn="l" rtl="0"/>
            <a:r>
              <a:rPr lang="en-US" dirty="0"/>
              <a:t>These can be </a:t>
            </a:r>
            <a:r>
              <a:rPr lang="en-US" dirty="0" err="1"/>
              <a:t>subclassified</a:t>
            </a:r>
            <a:r>
              <a:rPr lang="en-US" dirty="0"/>
              <a:t> biologically into vascular </a:t>
            </a:r>
            <a:r>
              <a:rPr lang="en-US" dirty="0" err="1"/>
              <a:t>tumours</a:t>
            </a:r>
            <a:r>
              <a:rPr lang="en-US" dirty="0"/>
              <a:t> or vascular malformations based on their endothelial characteristics,</a:t>
            </a:r>
          </a:p>
          <a:p>
            <a:pPr algn="l" rtl="0"/>
            <a:r>
              <a:rPr lang="en-US" dirty="0"/>
              <a:t>or radiologically into </a:t>
            </a:r>
            <a:r>
              <a:rPr lang="en-US" dirty="0" err="1"/>
              <a:t>haemangiomata</a:t>
            </a:r>
            <a:r>
              <a:rPr lang="en-US" dirty="0"/>
              <a:t>, vascular and</a:t>
            </a:r>
          </a:p>
          <a:p>
            <a:pPr marL="0" indent="0" algn="l" rtl="0">
              <a:buNone/>
            </a:pPr>
            <a:r>
              <a:rPr lang="en-US" dirty="0"/>
              <a:t>lymphatic malformations based on their vascular dynamics.</a:t>
            </a:r>
            <a:endParaRPr lang="ar-IQ" dirty="0"/>
          </a:p>
        </p:txBody>
      </p:sp>
    </p:spTree>
    <p:extLst>
      <p:ext uri="{BB962C8B-B14F-4D97-AF65-F5344CB8AC3E}">
        <p14:creationId xmlns:p14="http://schemas.microsoft.com/office/powerpoint/2010/main" val="8314616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Haemangiomata</a:t>
            </a:r>
            <a:endParaRPr lang="ar-IQ" dirty="0"/>
          </a:p>
        </p:txBody>
      </p:sp>
      <p:sp>
        <p:nvSpPr>
          <p:cNvPr id="3" name="Content Placeholder 2"/>
          <p:cNvSpPr>
            <a:spLocks noGrp="1"/>
          </p:cNvSpPr>
          <p:nvPr>
            <p:ph sz="quarter" idx="1"/>
          </p:nvPr>
        </p:nvSpPr>
        <p:spPr/>
        <p:txBody>
          <a:bodyPr>
            <a:normAutofit/>
          </a:bodyPr>
          <a:lstStyle/>
          <a:p>
            <a:pPr algn="l" rtl="0"/>
            <a:r>
              <a:rPr lang="en-US" dirty="0"/>
              <a:t>These are benign endothelial </a:t>
            </a:r>
            <a:r>
              <a:rPr lang="en-US" dirty="0" err="1"/>
              <a:t>tumours</a:t>
            </a:r>
            <a:r>
              <a:rPr lang="en-US" dirty="0"/>
              <a:t> that affect three girls for every boy.</a:t>
            </a:r>
          </a:p>
          <a:p>
            <a:pPr algn="l" rtl="0"/>
            <a:r>
              <a:rPr lang="en-US" dirty="0"/>
              <a:t> 30% have a herald patch at birth, which then</a:t>
            </a:r>
          </a:p>
          <a:p>
            <a:pPr algn="l" rtl="0"/>
            <a:r>
              <a:rPr lang="en-US" dirty="0"/>
              <a:t>grows rapidly in the first year of life and slowly involutes over several years, with 70% having resolved by 7 years of age.</a:t>
            </a:r>
          </a:p>
          <a:p>
            <a:pPr algn="l" rtl="0"/>
            <a:r>
              <a:rPr lang="en-US" dirty="0"/>
              <a:t>Large </a:t>
            </a:r>
            <a:r>
              <a:rPr lang="en-US" dirty="0" err="1"/>
              <a:t>hamangiomata</a:t>
            </a:r>
            <a:r>
              <a:rPr lang="en-US" dirty="0"/>
              <a:t> can trap platelets leading to thrombocytopenia (</a:t>
            </a:r>
            <a:r>
              <a:rPr lang="en-US" dirty="0" err="1"/>
              <a:t>Kasabach</a:t>
            </a:r>
            <a:r>
              <a:rPr lang="en-US" dirty="0"/>
              <a:t>–Merritt syndrome).</a:t>
            </a:r>
            <a:endParaRPr lang="ar-IQ" dirty="0"/>
          </a:p>
        </p:txBody>
      </p:sp>
    </p:spTree>
    <p:extLst>
      <p:ext uri="{BB962C8B-B14F-4D97-AF65-F5344CB8AC3E}">
        <p14:creationId xmlns:p14="http://schemas.microsoft.com/office/powerpoint/2010/main" val="2161622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Vascular malformations</a:t>
            </a:r>
            <a:endParaRPr lang="ar-IQ" dirty="0"/>
          </a:p>
        </p:txBody>
      </p:sp>
      <p:sp>
        <p:nvSpPr>
          <p:cNvPr id="3" name="Content Placeholder 2"/>
          <p:cNvSpPr>
            <a:spLocks noGrp="1"/>
          </p:cNvSpPr>
          <p:nvPr>
            <p:ph sz="quarter" idx="1"/>
          </p:nvPr>
        </p:nvSpPr>
        <p:spPr/>
        <p:txBody>
          <a:bodyPr>
            <a:normAutofit fontScale="92500"/>
          </a:bodyPr>
          <a:lstStyle/>
          <a:p>
            <a:pPr algn="l" rtl="0"/>
            <a:r>
              <a:rPr lang="en-US" dirty="0"/>
              <a:t>Vascular malformations affect boys and girls equally and are associated with numerous syndromes. They are invariably</a:t>
            </a:r>
          </a:p>
          <a:p>
            <a:pPr algn="l" rtl="0"/>
            <a:r>
              <a:rPr lang="en-US" dirty="0"/>
              <a:t>present at birth, but may be missed if deep to the skin.</a:t>
            </a:r>
          </a:p>
          <a:p>
            <a:pPr algn="l" rtl="0"/>
            <a:r>
              <a:rPr lang="en-US" dirty="0"/>
              <a:t>Vascular malformations subsequently grow in proportion to the child’s growth.</a:t>
            </a:r>
          </a:p>
          <a:p>
            <a:pPr algn="l" rtl="0"/>
            <a:r>
              <a:rPr lang="en-US" dirty="0"/>
              <a:t> Stasis can lead to a </a:t>
            </a:r>
            <a:r>
              <a:rPr lang="en-US" dirty="0" err="1"/>
              <a:t>localised</a:t>
            </a:r>
            <a:r>
              <a:rPr lang="en-US" dirty="0"/>
              <a:t>, consumptive coagulopathy in large venous malformations. </a:t>
            </a:r>
          </a:p>
          <a:p>
            <a:pPr algn="l" rtl="0"/>
            <a:r>
              <a:rPr lang="en-US" dirty="0"/>
              <a:t>Low-flow malformations may cause skeletal hypoplasia, while high-flow malformations can cause hypertrophy.</a:t>
            </a:r>
            <a:endParaRPr lang="ar-IQ" dirty="0"/>
          </a:p>
        </p:txBody>
      </p:sp>
    </p:spTree>
    <p:extLst>
      <p:ext uri="{BB962C8B-B14F-4D97-AF65-F5344CB8AC3E}">
        <p14:creationId xmlns:p14="http://schemas.microsoft.com/office/powerpoint/2010/main" val="15668221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Salmon patch</a:t>
            </a:r>
            <a:endParaRPr lang="ar-IQ"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08074" y="1371600"/>
            <a:ext cx="3025701"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p:txBody>
          <a:bodyPr/>
          <a:lstStyle/>
          <a:p>
            <a:pPr algn="l" rtl="0"/>
            <a:r>
              <a:rPr lang="en-US" dirty="0"/>
              <a:t>is a </a:t>
            </a:r>
            <a:r>
              <a:rPr lang="en-US" dirty="0" err="1"/>
              <a:t>haemangioma</a:t>
            </a:r>
            <a:r>
              <a:rPr lang="en-US" dirty="0"/>
              <a:t> that presents as a pinkish macule, usually at the nape of neck </a:t>
            </a:r>
          </a:p>
          <a:p>
            <a:pPr algn="l" rtl="0"/>
            <a:r>
              <a:rPr lang="en-US" dirty="0"/>
              <a:t>. It is caused by an area of persistent fetal dermal circulation, </a:t>
            </a:r>
          </a:p>
          <a:p>
            <a:pPr algn="l" rtl="0"/>
            <a:r>
              <a:rPr lang="en-US" dirty="0"/>
              <a:t>Which usually disappears at 1 year.</a:t>
            </a:r>
            <a:endParaRPr lang="ar-IQ" dirty="0"/>
          </a:p>
        </p:txBody>
      </p:sp>
    </p:spTree>
    <p:extLst>
      <p:ext uri="{BB962C8B-B14F-4D97-AF65-F5344CB8AC3E}">
        <p14:creationId xmlns:p14="http://schemas.microsoft.com/office/powerpoint/2010/main" val="14273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981635"/>
          </a:xfrm>
        </p:spPr>
        <p:txBody>
          <a:bodyPr>
            <a:normAutofit fontScale="90000"/>
          </a:bodyPr>
          <a:lstStyle/>
          <a:p>
            <a:r>
              <a:rPr lang="en-US" sz="3100" dirty="0"/>
              <a:t>FUNCTION OF THE SKIN</a:t>
            </a:r>
            <a:br>
              <a:rPr lang="en-US" dirty="0"/>
            </a:br>
            <a:endParaRPr lang="ar-IQ" dirty="0"/>
          </a:p>
        </p:txBody>
      </p:sp>
      <p:sp>
        <p:nvSpPr>
          <p:cNvPr id="3" name="Content Placeholder 2"/>
          <p:cNvSpPr>
            <a:spLocks noGrp="1"/>
          </p:cNvSpPr>
          <p:nvPr>
            <p:ph sz="quarter" idx="1"/>
          </p:nvPr>
        </p:nvSpPr>
        <p:spPr>
          <a:xfrm>
            <a:off x="457200" y="1412776"/>
            <a:ext cx="8229600" cy="5112568"/>
          </a:xfrm>
        </p:spPr>
        <p:txBody>
          <a:bodyPr>
            <a:normAutofit fontScale="70000" lnSpcReduction="20000"/>
          </a:bodyPr>
          <a:lstStyle/>
          <a:p>
            <a:pPr marL="0" indent="0" algn="l" rtl="0">
              <a:buNone/>
            </a:pPr>
            <a:r>
              <a:rPr lang="en-US" sz="3400" dirty="0"/>
              <a:t>● Barrier to the environment enveloping the body and protecting against trauma, radiation, and pathogens.</a:t>
            </a:r>
          </a:p>
          <a:p>
            <a:pPr marL="0" indent="0" algn="l" rtl="0">
              <a:buNone/>
            </a:pPr>
            <a:r>
              <a:rPr lang="en-US" sz="3400" dirty="0"/>
              <a:t>●Regulates temperature and water homeostasis.</a:t>
            </a:r>
          </a:p>
          <a:p>
            <a:pPr marL="0" indent="0" algn="l" rtl="0">
              <a:buNone/>
            </a:pPr>
            <a:r>
              <a:rPr lang="en-US" sz="3400" dirty="0"/>
              <a:t>● Organ of excretion for urea, sodium chloride, potassium, and water, as well as </a:t>
            </a:r>
            <a:r>
              <a:rPr lang="en-US" sz="3400" dirty="0" err="1"/>
              <a:t>sulphur</a:t>
            </a:r>
            <a:r>
              <a:rPr lang="en-US" sz="3400" dirty="0"/>
              <a:t>-containing metabolites from drugs (e.g., dimethyl </a:t>
            </a:r>
            <a:r>
              <a:rPr lang="en-US" sz="3400" dirty="0" err="1"/>
              <a:t>sulphoxide</a:t>
            </a:r>
            <a:r>
              <a:rPr lang="en-US" sz="3400" dirty="0"/>
              <a:t>) or food (garlic, cumin).</a:t>
            </a:r>
          </a:p>
          <a:p>
            <a:pPr marL="0" indent="0" algn="l" rtl="0">
              <a:buNone/>
            </a:pPr>
            <a:r>
              <a:rPr lang="en-US" sz="3400" dirty="0"/>
              <a:t>●The skin has significant endocrine and metabolic functions and interactions. Skin cells contain receptors for and respond to: peptides, steroid sex hormones, thyroid hormones and neurotransmitters and they both produce (cholecalciferol) and </a:t>
            </a:r>
            <a:r>
              <a:rPr lang="en-US" sz="3400" dirty="0" err="1"/>
              <a:t>metabolise</a:t>
            </a:r>
            <a:r>
              <a:rPr lang="en-US" sz="3400" dirty="0"/>
              <a:t> (androgens) hormones and precursors to activate, potentiate and inactivate their functions.</a:t>
            </a:r>
          </a:p>
          <a:p>
            <a:pPr marL="0" indent="0" algn="l" rtl="0">
              <a:buNone/>
            </a:pPr>
            <a:r>
              <a:rPr lang="en-US" sz="3400" dirty="0"/>
              <a:t>●Sensory organ with multiple receptors for pain, pressure, and movement.</a:t>
            </a:r>
            <a:endParaRPr lang="ar-IQ" sz="3400" dirty="0"/>
          </a:p>
        </p:txBody>
      </p:sp>
    </p:spTree>
    <p:extLst>
      <p:ext uri="{BB962C8B-B14F-4D97-AF65-F5344CB8AC3E}">
        <p14:creationId xmlns:p14="http://schemas.microsoft.com/office/powerpoint/2010/main" val="25376912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a:t>
            </a:r>
            <a:r>
              <a:rPr lang="en-US" dirty="0" err="1"/>
              <a:t>haemangioma</a:t>
            </a:r>
            <a:r>
              <a:rPr lang="en-US" dirty="0"/>
              <a:t> (strawberry </a:t>
            </a:r>
            <a:r>
              <a:rPr lang="en-US" dirty="0" err="1"/>
              <a:t>naevus</a:t>
            </a:r>
            <a:r>
              <a:rPr lang="en-US" dirty="0"/>
              <a:t>)</a:t>
            </a:r>
            <a:endParaRPr lang="ar-IQ" dirty="0"/>
          </a:p>
        </p:txBody>
      </p:sp>
      <p:sp>
        <p:nvSpPr>
          <p:cNvPr id="3" name="Content Placeholder 2"/>
          <p:cNvSpPr>
            <a:spLocks noGrp="1"/>
          </p:cNvSpPr>
          <p:nvPr>
            <p:ph sz="half" idx="1"/>
          </p:nvPr>
        </p:nvSpPr>
        <p:spPr>
          <a:xfrm>
            <a:off x="301752" y="1371600"/>
            <a:ext cx="4486272" cy="5225752"/>
          </a:xfrm>
        </p:spPr>
        <p:txBody>
          <a:bodyPr>
            <a:normAutofit fontScale="92500"/>
          </a:bodyPr>
          <a:lstStyle/>
          <a:p>
            <a:pPr algn="l" rtl="0"/>
            <a:r>
              <a:rPr lang="en-US" dirty="0"/>
              <a:t>This is the commonest ‘birth mark’, occurring most commonly on the head and neck). </a:t>
            </a:r>
          </a:p>
          <a:p>
            <a:pPr algn="l" rtl="0"/>
            <a:r>
              <a:rPr lang="en-US" dirty="0"/>
              <a:t>90% appear at birth, and, as a consequence of intravascular thrombosis, fibrosis and mast cell infiltration, 10% resolve each subsequent year, with 70% resolved by 7 years old.</a:t>
            </a:r>
          </a:p>
          <a:p>
            <a:pPr algn="l" rtl="0"/>
            <a:r>
              <a:rPr lang="en-US" dirty="0"/>
              <a:t>Whites skin is affected most commonly and girls are affected three times more than boys.</a:t>
            </a:r>
            <a:endParaRPr lang="ar-IQ" dirty="0"/>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060848"/>
            <a:ext cx="4038600" cy="333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477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err="1"/>
              <a:t>Capillary</a:t>
            </a:r>
            <a:r>
              <a:rPr lang="fr-FR" sz="2800" dirty="0"/>
              <a:t> </a:t>
            </a:r>
            <a:r>
              <a:rPr lang="fr-FR" sz="2800" dirty="0" err="1"/>
              <a:t>vascular</a:t>
            </a:r>
            <a:r>
              <a:rPr lang="fr-FR" sz="2800" dirty="0"/>
              <a:t> malformations ‘port-</a:t>
            </a:r>
            <a:r>
              <a:rPr lang="fr-FR" sz="2800" dirty="0" err="1"/>
              <a:t>wine</a:t>
            </a:r>
            <a:r>
              <a:rPr lang="fr-FR" sz="2800" dirty="0"/>
              <a:t>’</a:t>
            </a:r>
            <a:br>
              <a:rPr lang="fr-FR" sz="2800" dirty="0"/>
            </a:br>
            <a:r>
              <a:rPr lang="fr-FR" sz="2800" dirty="0" err="1"/>
              <a:t>stains</a:t>
            </a:r>
            <a:endParaRPr lang="ar-IQ" sz="2800" dirty="0"/>
          </a:p>
        </p:txBody>
      </p:sp>
      <p:sp>
        <p:nvSpPr>
          <p:cNvPr id="3" name="Content Placeholder 2"/>
          <p:cNvSpPr>
            <a:spLocks noGrp="1"/>
          </p:cNvSpPr>
          <p:nvPr>
            <p:ph sz="half" idx="1"/>
          </p:nvPr>
        </p:nvSpPr>
        <p:spPr>
          <a:xfrm>
            <a:off x="301752" y="1371600"/>
            <a:ext cx="4630288" cy="5729808"/>
          </a:xfrm>
        </p:spPr>
        <p:txBody>
          <a:bodyPr>
            <a:normAutofit fontScale="92500" lnSpcReduction="20000"/>
          </a:bodyPr>
          <a:lstStyle/>
          <a:p>
            <a:pPr algn="l" rtl="0"/>
            <a:r>
              <a:rPr lang="en-US" dirty="0"/>
              <a:t>20 times less common than capillary </a:t>
            </a:r>
            <a:r>
              <a:rPr lang="en-US" dirty="0" err="1"/>
              <a:t>haemangiomata</a:t>
            </a:r>
            <a:r>
              <a:rPr lang="en-US" dirty="0"/>
              <a:t> and</a:t>
            </a:r>
          </a:p>
          <a:p>
            <a:pPr algn="l" rtl="0"/>
            <a:r>
              <a:rPr lang="en-US" dirty="0"/>
              <a:t>result from defective maturation of cutaneous sympathetic innervation during embryogenesis, leading to </a:t>
            </a:r>
            <a:r>
              <a:rPr lang="en-US" dirty="0" err="1"/>
              <a:t>localised</a:t>
            </a:r>
            <a:r>
              <a:rPr lang="en-US" dirty="0"/>
              <a:t> intradermal capillary vasodilatation</a:t>
            </a:r>
          </a:p>
          <a:p>
            <a:pPr algn="l" rtl="0"/>
            <a:r>
              <a:rPr lang="en-US" dirty="0"/>
              <a:t>They appear at birth as flat, smooth, intensely purple-stained areas, most frequently on the head and neck, often within the maxillary and mandibular dermatomes of the trigeminal nerve.</a:t>
            </a:r>
          </a:p>
          <a:p>
            <a:pPr algn="l" rtl="0"/>
            <a:r>
              <a:rPr lang="en-US" dirty="0"/>
              <a:t>Treatment with intense pulsed light and pulse dye laser are successful</a:t>
            </a:r>
            <a:endParaRPr lang="ar-IQ"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2145264"/>
            <a:ext cx="4038600" cy="313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787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Spider </a:t>
            </a:r>
            <a:r>
              <a:rPr lang="en-US" dirty="0" err="1"/>
              <a:t>naevi</a:t>
            </a:r>
            <a:endParaRPr lang="ar-IQ" dirty="0"/>
          </a:p>
        </p:txBody>
      </p:sp>
      <p:sp>
        <p:nvSpPr>
          <p:cNvPr id="3" name="Content Placeholder 2"/>
          <p:cNvSpPr>
            <a:spLocks noGrp="1"/>
          </p:cNvSpPr>
          <p:nvPr>
            <p:ph sz="half" idx="1"/>
          </p:nvPr>
        </p:nvSpPr>
        <p:spPr>
          <a:xfrm>
            <a:off x="301752" y="1371600"/>
            <a:ext cx="4486272" cy="5081736"/>
          </a:xfrm>
        </p:spPr>
        <p:txBody>
          <a:bodyPr>
            <a:normAutofit lnSpcReduction="10000"/>
          </a:bodyPr>
          <a:lstStyle/>
          <a:p>
            <a:pPr algn="l" rtl="0"/>
            <a:r>
              <a:rPr lang="en-US" dirty="0"/>
              <a:t>These are </a:t>
            </a:r>
            <a:r>
              <a:rPr lang="en-US" dirty="0" err="1"/>
              <a:t>angiomata</a:t>
            </a:r>
            <a:r>
              <a:rPr lang="en-US" dirty="0"/>
              <a:t> that appear (and may disappear) spontaneously at puberty or in two-thirds of pregnant women, usually disappearing in the puerperium. </a:t>
            </a:r>
          </a:p>
          <a:p>
            <a:pPr algn="l" rtl="0"/>
            <a:r>
              <a:rPr lang="en-US" dirty="0"/>
              <a:t>Spider </a:t>
            </a:r>
            <a:r>
              <a:rPr lang="en-US" dirty="0" err="1"/>
              <a:t>naevi</a:t>
            </a:r>
            <a:r>
              <a:rPr lang="en-US" dirty="0"/>
              <a:t> are also associated with chronic liver disease. </a:t>
            </a:r>
          </a:p>
          <a:p>
            <a:pPr algn="l" rtl="0"/>
            <a:r>
              <a:rPr lang="en-US" dirty="0"/>
              <a:t>They can be treated with intense pulsed light or pulse dye laser.</a:t>
            </a:r>
            <a:endParaRPr lang="ar-IQ"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40150" y="2373574"/>
            <a:ext cx="3559500" cy="267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470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Pressure sores</a:t>
            </a:r>
            <a:endParaRPr lang="ar-IQ" dirty="0"/>
          </a:p>
        </p:txBody>
      </p:sp>
      <p:sp>
        <p:nvSpPr>
          <p:cNvPr id="6" name="Content Placeholder 5"/>
          <p:cNvSpPr>
            <a:spLocks noGrp="1"/>
          </p:cNvSpPr>
          <p:nvPr>
            <p:ph sz="quarter" idx="1"/>
          </p:nvPr>
        </p:nvSpPr>
        <p:spPr/>
        <p:txBody>
          <a:bodyPr>
            <a:normAutofit fontScale="92500" lnSpcReduction="20000"/>
          </a:bodyPr>
          <a:lstStyle/>
          <a:p>
            <a:pPr algn="l" rtl="0"/>
            <a:r>
              <a:rPr lang="en-US" dirty="0"/>
              <a:t>These begin with tissue necrosis at a pressure point and develop into a cone-shaped volume of necrotic loss. </a:t>
            </a:r>
          </a:p>
          <a:p>
            <a:pPr algn="l" rtl="0"/>
            <a:r>
              <a:rPr lang="en-US" dirty="0"/>
              <a:t>As many as 10% of acute hospital in-patients will suffer some degree of pressure sore. The majority affect the elderly and patients with spinal injury or decreased sensibility; 80% of paraplegics will get a pressure sore and 8% die as a result.</a:t>
            </a:r>
          </a:p>
          <a:p>
            <a:pPr algn="l" rtl="0"/>
            <a:r>
              <a:rPr lang="en-US" dirty="0"/>
              <a:t>an increase in local tissue pressure above that of perfusion pressure produces </a:t>
            </a:r>
            <a:r>
              <a:rPr lang="en-US" dirty="0" err="1"/>
              <a:t>ischaemic</a:t>
            </a:r>
            <a:r>
              <a:rPr lang="en-US" dirty="0"/>
              <a:t> necrosis that is directly proportional to the duration and degree of pressure and inversely proportional to the area over which it is applied. Muscle and fat are more susceptible to pressure than skin.</a:t>
            </a:r>
            <a:endParaRPr lang="ar-IQ" dirty="0"/>
          </a:p>
        </p:txBody>
      </p:sp>
    </p:spTree>
    <p:extLst>
      <p:ext uri="{BB962C8B-B14F-4D97-AF65-F5344CB8AC3E}">
        <p14:creationId xmlns:p14="http://schemas.microsoft.com/office/powerpoint/2010/main" val="3124896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fontScale="92500"/>
          </a:bodyPr>
          <a:lstStyle/>
          <a:p>
            <a:pPr algn="l" rtl="0"/>
            <a:r>
              <a:rPr lang="en-US" dirty="0"/>
              <a:t>In a patient who has no predisposing factors management is aimed at debridement and repair of the defect,. </a:t>
            </a:r>
          </a:p>
          <a:p>
            <a:pPr algn="l" rtl="0"/>
            <a:r>
              <a:rPr lang="en-US" dirty="0"/>
              <a:t>In the paraplegic patient recurrence is likely, so management should involve a multidisciplinary. Primary treatment involves relieving pressure (special mattress; nursing care; relief of muscle spasm and contractures); </a:t>
            </a:r>
            <a:r>
              <a:rPr lang="en-US" dirty="0" err="1"/>
              <a:t>optimising</a:t>
            </a:r>
            <a:r>
              <a:rPr lang="en-US" dirty="0"/>
              <a:t> nutrition; correcting </a:t>
            </a:r>
            <a:r>
              <a:rPr lang="en-US" dirty="0" err="1"/>
              <a:t>anaemia</a:t>
            </a:r>
            <a:r>
              <a:rPr lang="en-US" dirty="0"/>
              <a:t>; and preventing infection and dressings. </a:t>
            </a:r>
          </a:p>
          <a:p>
            <a:pPr algn="l" rtl="0"/>
            <a:r>
              <a:rPr lang="en-US" dirty="0"/>
              <a:t>Surgery involves thorough debridement to promote healing and plastic surgery to reconstruct the defect.</a:t>
            </a:r>
            <a:endParaRPr lang="ar-IQ" dirty="0"/>
          </a:p>
        </p:txBody>
      </p:sp>
    </p:spTree>
    <p:extLst>
      <p:ext uri="{BB962C8B-B14F-4D97-AF65-F5344CB8AC3E}">
        <p14:creationId xmlns:p14="http://schemas.microsoft.com/office/powerpoint/2010/main" val="4028029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Ulcers</a:t>
            </a:r>
            <a:endParaRPr lang="ar-IQ" dirty="0"/>
          </a:p>
        </p:txBody>
      </p:sp>
      <p:sp>
        <p:nvSpPr>
          <p:cNvPr id="3" name="Content Placeholder 2"/>
          <p:cNvSpPr>
            <a:spLocks noGrp="1"/>
          </p:cNvSpPr>
          <p:nvPr>
            <p:ph sz="quarter" idx="1"/>
          </p:nvPr>
        </p:nvSpPr>
        <p:spPr>
          <a:xfrm>
            <a:off x="301752" y="1527048"/>
            <a:ext cx="8503920" cy="5142312"/>
          </a:xfrm>
        </p:spPr>
        <p:txBody>
          <a:bodyPr>
            <a:normAutofit/>
          </a:bodyPr>
          <a:lstStyle/>
          <a:p>
            <a:pPr algn="l" rtl="0"/>
            <a:r>
              <a:rPr lang="en-US" sz="2400" dirty="0"/>
              <a:t>An ulcer is a discontinuity of an epithelial surface. It is </a:t>
            </a:r>
            <a:r>
              <a:rPr lang="en-US" sz="2400" dirty="0" err="1"/>
              <a:t>characterised</a:t>
            </a:r>
            <a:r>
              <a:rPr lang="en-US" sz="2400" dirty="0"/>
              <a:t> by destruction of the surface epithelium and a granulating base. </a:t>
            </a:r>
          </a:p>
          <a:p>
            <a:pPr algn="l" rtl="0"/>
            <a:r>
              <a:rPr lang="en-US" sz="2400" dirty="0"/>
              <a:t>Ulcers can be classified as non-specific, specific and malignant</a:t>
            </a:r>
            <a:endParaRPr lang="ar-IQ"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647" y="3140968"/>
            <a:ext cx="4984353"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241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a:t>
            </a:r>
            <a:endParaRPr lang="ar-IQ" dirty="0"/>
          </a:p>
        </p:txBody>
      </p:sp>
      <p:sp>
        <p:nvSpPr>
          <p:cNvPr id="3" name="Content Placeholder 2"/>
          <p:cNvSpPr>
            <a:spLocks noGrp="1"/>
          </p:cNvSpPr>
          <p:nvPr>
            <p:ph sz="quarter" idx="1"/>
          </p:nvPr>
        </p:nvSpPr>
        <p:spPr>
          <a:xfrm>
            <a:off x="301752" y="1527048"/>
            <a:ext cx="8503920" cy="5070304"/>
          </a:xfrm>
        </p:spPr>
        <p:txBody>
          <a:bodyPr>
            <a:normAutofit fontScale="92500" lnSpcReduction="20000"/>
          </a:bodyPr>
          <a:lstStyle/>
          <a:p>
            <a:pPr algn="l" rtl="0"/>
            <a:r>
              <a:rPr lang="en-US" dirty="0"/>
              <a:t>A sinus is a blind-ending tract connecting a cavity lined with granulation tissue (often an abscess cavity) to an epithelial surface</a:t>
            </a:r>
          </a:p>
          <a:p>
            <a:pPr algn="l" rtl="0"/>
            <a:r>
              <a:rPr lang="en-US" dirty="0"/>
              <a:t>Sinuses may be congenital or acquired. </a:t>
            </a:r>
          </a:p>
          <a:p>
            <a:pPr algn="l" rtl="0"/>
            <a:r>
              <a:rPr lang="en-US" dirty="0"/>
              <a:t>Congenital sinuses arise from the remnants of persistent embryonic ducts.</a:t>
            </a:r>
          </a:p>
          <a:p>
            <a:pPr algn="l" rtl="0"/>
            <a:r>
              <a:rPr lang="en-US" dirty="0"/>
              <a:t> Acquired sinuses can result from: a retained foreign body (ingrown hair or suture material); chronic infection (tuberculosis); chronic inflammation  ,malignancy; or inadequate surgical drainage of the cavity.</a:t>
            </a:r>
          </a:p>
          <a:p>
            <a:pPr algn="l" rtl="0"/>
            <a:r>
              <a:rPr lang="en-US" dirty="0"/>
              <a:t>Treatment of a sinus is directed at removing the underlying cause. Biopsies should always be taken from the wall of sinus to exclude malignancy or specific infection</a:t>
            </a:r>
            <a:endParaRPr lang="ar-IQ" dirty="0"/>
          </a:p>
        </p:txBody>
      </p:sp>
    </p:spTree>
    <p:extLst>
      <p:ext uri="{BB962C8B-B14F-4D97-AF65-F5344CB8AC3E}">
        <p14:creationId xmlns:p14="http://schemas.microsoft.com/office/powerpoint/2010/main" val="695611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Fistula</a:t>
            </a:r>
            <a:endParaRPr lang="ar-IQ" dirty="0"/>
          </a:p>
        </p:txBody>
      </p:sp>
      <p:sp>
        <p:nvSpPr>
          <p:cNvPr id="3" name="Content Placeholder 2"/>
          <p:cNvSpPr>
            <a:spLocks noGrp="1"/>
          </p:cNvSpPr>
          <p:nvPr>
            <p:ph sz="quarter" idx="1"/>
          </p:nvPr>
        </p:nvSpPr>
        <p:spPr/>
        <p:txBody>
          <a:bodyPr>
            <a:normAutofit/>
          </a:bodyPr>
          <a:lstStyle/>
          <a:p>
            <a:pPr algn="l" rtl="0"/>
            <a:r>
              <a:rPr lang="en-US" dirty="0"/>
              <a:t>A fistula is an abnormal communication between two epithelial-lined surfaces. This communication or tract may be lined by granulation tissue, but may become </a:t>
            </a:r>
            <a:r>
              <a:rPr lang="en-US" dirty="0" err="1"/>
              <a:t>epithelialised</a:t>
            </a:r>
            <a:r>
              <a:rPr lang="en-US" dirty="0"/>
              <a:t> in chronic cases. </a:t>
            </a:r>
          </a:p>
          <a:p>
            <a:pPr algn="l" rtl="0"/>
            <a:r>
              <a:rPr lang="en-US" dirty="0"/>
              <a:t>Fistulas may be congenital or acquired </a:t>
            </a:r>
          </a:p>
          <a:p>
            <a:pPr algn="l" rtl="0"/>
            <a:r>
              <a:rPr lang="en-US" dirty="0"/>
              <a:t>Management of a fistula is directed at the underlying aetiology</a:t>
            </a:r>
            <a:endParaRPr lang="ar-IQ" dirty="0"/>
          </a:p>
        </p:txBody>
      </p:sp>
    </p:spTree>
    <p:extLst>
      <p:ext uri="{BB962C8B-B14F-4D97-AF65-F5344CB8AC3E}">
        <p14:creationId xmlns:p14="http://schemas.microsoft.com/office/powerpoint/2010/main" val="18303992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612068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40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dirty="0"/>
              <a:t>Skin can tolerate long periods of </a:t>
            </a:r>
            <a:r>
              <a:rPr lang="en-US" dirty="0" err="1"/>
              <a:t>ischaemia</a:t>
            </a:r>
            <a:r>
              <a:rPr lang="en-US" dirty="0"/>
              <a:t> (allowing it both to be grafted and/or expanded for use in reconstruction</a:t>
            </a:r>
          </a:p>
          <a:p>
            <a:pPr algn="l" rtl="0"/>
            <a:r>
              <a:rPr lang="en-US" dirty="0"/>
              <a:t>Ultraviolet radiation (UVR) and </a:t>
            </a:r>
            <a:r>
              <a:rPr lang="en-US" dirty="0" err="1"/>
              <a:t>ionising</a:t>
            </a:r>
            <a:r>
              <a:rPr lang="en-US" dirty="0"/>
              <a:t> radiation (IR) damage cellular deoxyribonucleic acid (DNA) via the </a:t>
            </a:r>
            <a:r>
              <a:rPr lang="en-US" dirty="0" err="1"/>
              <a:t>tumour</a:t>
            </a:r>
            <a:r>
              <a:rPr lang="en-US" dirty="0"/>
              <a:t> suppressor gene p53, inhibiting cellular repair and apoptotic mechanisms.</a:t>
            </a:r>
          </a:p>
          <a:p>
            <a:pPr algn="l" rtl="0"/>
            <a:r>
              <a:rPr lang="en-US" dirty="0"/>
              <a:t>UVR Its effects are attenuated by melanin and there is an inverse relationship between melanin content and skin susceptibility to UV-induced neoplasia.</a:t>
            </a:r>
            <a:endParaRPr lang="ar-IQ" dirty="0"/>
          </a:p>
        </p:txBody>
      </p:sp>
    </p:spTree>
    <p:extLst>
      <p:ext uri="{BB962C8B-B14F-4D97-AF65-F5344CB8AC3E}">
        <p14:creationId xmlns:p14="http://schemas.microsoft.com/office/powerpoint/2010/main" val="346591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3200" dirty="0"/>
              <a:t>IR are dose, wavelength and time dependent. The skin with its rapid cellular turnover exhibits signs soon after exposure. High-frequency rays cause electron coupling at the molecular level, damaging proteins, polysaccharides and lipids</a:t>
            </a:r>
            <a:endParaRPr lang="ar-IQ" sz="3200" dirty="0"/>
          </a:p>
        </p:txBody>
      </p:sp>
    </p:spTree>
    <p:extLst>
      <p:ext uri="{BB962C8B-B14F-4D97-AF65-F5344CB8AC3E}">
        <p14:creationId xmlns:p14="http://schemas.microsoft.com/office/powerpoint/2010/main" val="16671426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872</TotalTime>
  <Words>4587</Words>
  <Application>Microsoft Office PowerPoint</Application>
  <PresentationFormat>On-screen Show (4:3)</PresentationFormat>
  <Paragraphs>247</Paragraphs>
  <Slides>78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Aileron-Bold</vt:lpstr>
      <vt:lpstr>Aileron-SemiBold</vt:lpstr>
      <vt:lpstr>Georgia</vt:lpstr>
      <vt:lpstr>HelveticaNeueLTStd-Roman</vt:lpstr>
      <vt:lpstr>Wingdings</vt:lpstr>
      <vt:lpstr>Wingdings 2</vt:lpstr>
      <vt:lpstr>ZapfDingbatsITC</vt:lpstr>
      <vt:lpstr>ZapfDingbatsStd</vt:lpstr>
      <vt:lpstr>Civic</vt:lpstr>
      <vt:lpstr>Skin and subcutaneous tissue</vt:lpstr>
      <vt:lpstr>Learning objectives</vt:lpstr>
      <vt:lpstr>PowerPoint Presentation</vt:lpstr>
      <vt:lpstr>PowerPoint Presentation</vt:lpstr>
      <vt:lpstr>PowerPoint Presentation</vt:lpstr>
      <vt:lpstr>PowerPoint Presentation</vt:lpstr>
      <vt:lpstr>FUNCTION OF THE SKIN </vt:lpstr>
      <vt:lpstr>PowerPoint Presentation</vt:lpstr>
      <vt:lpstr>PowerPoint Presentation</vt:lpstr>
      <vt:lpstr>Congenital/genetic disorders neurofibromatosis </vt:lpstr>
      <vt:lpstr>Neurofibromatosis</vt:lpstr>
      <vt:lpstr>Naevoid basal cell carcinoma (Gorlin’s) syndrome</vt:lpstr>
      <vt:lpstr>Xeroderma pigmentosum</vt:lpstr>
      <vt:lpstr>Cutaneous manifestations of generalised disease</vt:lpstr>
      <vt:lpstr>Inflammatory conditions</vt:lpstr>
      <vt:lpstr>PowerPoint Presentation</vt:lpstr>
      <vt:lpstr>PowerPoint Presentation</vt:lpstr>
      <vt:lpstr>PYODERMA GANGRENOSUM (PG) </vt:lpstr>
      <vt:lpstr>PowerPoint Presentation</vt:lpstr>
      <vt:lpstr>Infections</vt:lpstr>
      <vt:lpstr>PowerPoint Presentation</vt:lpstr>
      <vt:lpstr>PowerPoint Presentation</vt:lpstr>
      <vt:lpstr>PowerPoint Presentation</vt:lpstr>
      <vt:lpstr>Necrotising fasciitis</vt:lpstr>
      <vt:lpstr>PowerPoint Presentation</vt:lpstr>
      <vt:lpstr>PowerPoint Presentation</vt:lpstr>
      <vt:lpstr>PowerPoint Presentation</vt:lpstr>
      <vt:lpstr>PowerPoint Presentation</vt:lpstr>
      <vt:lpstr>Skin and soft tissue cysts</vt:lpstr>
      <vt:lpstr>PowerPoint Presentation</vt:lpstr>
      <vt:lpstr>PowerPoint Presentation</vt:lpstr>
      <vt:lpstr>PowerPoint Presentation</vt:lpstr>
      <vt:lpstr>Benign lesions</vt:lpstr>
      <vt:lpstr>Moles/naevi </vt:lpstr>
      <vt:lpstr>PowerPoint Presentation</vt:lpstr>
      <vt:lpstr>PowerPoint Presentation</vt:lpstr>
      <vt:lpstr>PowerPoint Presentation</vt:lpstr>
      <vt:lpstr>PowerPoint Presentation</vt:lpstr>
      <vt:lpstr>PowerPoint Presentation</vt:lpstr>
      <vt:lpstr>PowerPoint Presentation</vt:lpstr>
      <vt:lpstr>Hair follicles</vt:lpstr>
      <vt:lpstr>PowerPoint Presentation</vt:lpstr>
      <vt:lpstr>Premalignant lesions</vt:lpstr>
      <vt:lpstr>PowerPoint Presentation</vt:lpstr>
      <vt:lpstr>PowerPoint Presentation</vt:lpstr>
      <vt:lpstr>Malignant lesions</vt:lpstr>
      <vt:lpstr>Basal cell carcinoma</vt:lpstr>
      <vt:lpstr>PowerPoint Presentation</vt:lpstr>
      <vt:lpstr>A nodulocystic basal carcinoma (BCC). Note the characteristic pearly surface with telangectasia. (b) An ulcerating BCC on the lower eyelid. (c) A recurrent morphoeic BCC</vt:lpstr>
      <vt:lpstr>PowerPoint Presentation</vt:lpstr>
      <vt:lpstr>PowerPoint Presentation</vt:lpstr>
      <vt:lpstr>Cutaneous squamous cell carcinoma</vt:lpstr>
      <vt:lpstr>PowerPoint Presentation</vt:lpstr>
      <vt:lpstr>PowerPoint Presentation</vt:lpstr>
      <vt:lpstr>PowerPoint Presentation</vt:lpstr>
      <vt:lpstr>PowerPoint Presentation</vt:lpstr>
      <vt:lpstr>PowerPoint Presentation</vt:lpstr>
      <vt:lpstr>Cutaneous malignant melanoma</vt:lpstr>
      <vt:lpstr>PowerPoint Presentation</vt:lpstr>
      <vt:lpstr>PowerPoint Presentation</vt:lpstr>
      <vt:lpstr>Superficial spreading melanoma</vt:lpstr>
      <vt:lpstr>PowerPoint Presentation</vt:lpstr>
      <vt:lpstr>PowerPoint Presentation</vt:lpstr>
      <vt:lpstr>PowerPoint Presentation</vt:lpstr>
      <vt:lpstr>PowerPoint Presentation</vt:lpstr>
      <vt:lpstr> Congenital: haemangiomata and vascular malformations</vt:lpstr>
      <vt:lpstr>Haemangiomata</vt:lpstr>
      <vt:lpstr>Vascular malformations</vt:lpstr>
      <vt:lpstr>Salmon patch</vt:lpstr>
      <vt:lpstr>Capillary haemangioma (strawberry naevus)</vt:lpstr>
      <vt:lpstr>Capillary vascular malformations ‘port-wine’ stains</vt:lpstr>
      <vt:lpstr>Spider naevi</vt:lpstr>
      <vt:lpstr>Pressure sores</vt:lpstr>
      <vt:lpstr>PowerPoint Presentation</vt:lpstr>
      <vt:lpstr>Ulcers</vt:lpstr>
      <vt:lpstr>Sinus</vt:lpstr>
      <vt:lpstr>Fistula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subcutaneous tissue</dc:title>
  <dc:creator>smanesotak</dc:creator>
  <cp:lastModifiedBy>hasanain jasim</cp:lastModifiedBy>
  <cp:revision>69</cp:revision>
  <dcterms:created xsi:type="dcterms:W3CDTF">2022-04-06T13:51:16Z</dcterms:created>
  <dcterms:modified xsi:type="dcterms:W3CDTF">2025-04-06T03:36:35Z</dcterms:modified>
</cp:coreProperties>
</file>