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71" r:id="rId8"/>
    <p:sldId id="263" r:id="rId9"/>
    <p:sldId id="270" r:id="rId10"/>
    <p:sldId id="265" r:id="rId11"/>
    <p:sldId id="266" r:id="rId12"/>
    <p:sldId id="267" r:id="rId13"/>
    <p:sldId id="268" r:id="rId14"/>
    <p:sldId id="272" r:id="rId15"/>
    <p:sldId id="269" r:id="rId16"/>
    <p:sldId id="285" r:id="rId17"/>
    <p:sldId id="286" r:id="rId18"/>
    <p:sldId id="287" r:id="rId19"/>
    <p:sldId id="275" r:id="rId20"/>
    <p:sldId id="311" r:id="rId21"/>
    <p:sldId id="288" r:id="rId22"/>
    <p:sldId id="289" r:id="rId23"/>
    <p:sldId id="290" r:id="rId24"/>
    <p:sldId id="274" r:id="rId25"/>
    <p:sldId id="291" r:id="rId26"/>
    <p:sldId id="292" r:id="rId27"/>
    <p:sldId id="276" r:id="rId28"/>
    <p:sldId id="293" r:id="rId29"/>
    <p:sldId id="294" r:id="rId30"/>
    <p:sldId id="295" r:id="rId31"/>
    <p:sldId id="296" r:id="rId32"/>
    <p:sldId id="297" r:id="rId33"/>
    <p:sldId id="310" r:id="rId34"/>
    <p:sldId id="298" r:id="rId35"/>
    <p:sldId id="299" r:id="rId36"/>
    <p:sldId id="300" r:id="rId37"/>
    <p:sldId id="307" r:id="rId38"/>
    <p:sldId id="301" r:id="rId39"/>
    <p:sldId id="277" r:id="rId40"/>
    <p:sldId id="302" r:id="rId41"/>
    <p:sldId id="303" r:id="rId42"/>
    <p:sldId id="304" r:id="rId43"/>
    <p:sldId id="308" r:id="rId44"/>
    <p:sldId id="278" r:id="rId45"/>
    <p:sldId id="309" r:id="rId46"/>
    <p:sldId id="279" r:id="rId47"/>
    <p:sldId id="280" r:id="rId48"/>
    <p:sldId id="305" r:id="rId49"/>
    <p:sldId id="306" r:id="rId50"/>
    <p:sldId id="281" r:id="rId51"/>
    <p:sldId id="282" r:id="rId52"/>
    <p:sldId id="283" r:id="rId53"/>
    <p:sldId id="284" r:id="rId5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anain jasim" initials="hj" lastIdx="1" clrIdx="0">
    <p:extLst>
      <p:ext uri="{19B8F6BF-5375-455C-9EA6-DF929625EA0E}">
        <p15:presenceInfo xmlns:p15="http://schemas.microsoft.com/office/powerpoint/2012/main" userId="0f2717c9af801b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4" d="100"/>
          <a:sy n="74" d="100"/>
        </p:scale>
        <p:origin x="171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11T06:56:05.570" idx="1">
    <p:pos x="249" y="2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8F69926-9EEC-479A-8DB6-F7AB1926CC44}" type="datetimeFigureOut">
              <a:rPr lang="ar-IQ" smtClean="0"/>
              <a:t>01/10/1446</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AE48D5C-8A94-4894-9958-14E06C6EE62D}" type="slidenum">
              <a:rPr lang="ar-IQ" smtClean="0"/>
              <a:t>‹#›</a:t>
            </a:fld>
            <a:endParaRPr lang="ar-IQ"/>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F69926-9EEC-479A-8DB6-F7AB1926CC44}" type="datetimeFigureOut">
              <a:rPr lang="ar-IQ" smtClean="0"/>
              <a:t>01/10/1446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AE48D5C-8A94-4894-9958-14E06C6EE62D}"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F69926-9EEC-479A-8DB6-F7AB1926CC44}" type="datetimeFigureOut">
              <a:rPr lang="ar-IQ" smtClean="0"/>
              <a:t>01/10/1446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AE48D5C-8A94-4894-9958-14E06C6EE62D}"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8F69926-9EEC-479A-8DB6-F7AB1926CC44}" type="datetimeFigureOut">
              <a:rPr lang="ar-IQ" smtClean="0"/>
              <a:t>01/10/1446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AE48D5C-8A94-4894-9958-14E06C6EE62D}" type="slidenum">
              <a:rPr lang="ar-IQ" smtClean="0"/>
              <a:t>‹#›</a:t>
            </a:fld>
            <a:endParaRPr lang="ar-IQ"/>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8F69926-9EEC-479A-8DB6-F7AB1926CC44}" type="datetimeFigureOut">
              <a:rPr lang="ar-IQ" smtClean="0"/>
              <a:t>01/10/1446</a:t>
            </a:fld>
            <a:endParaRPr lang="ar-IQ"/>
          </a:p>
        </p:txBody>
      </p:sp>
      <p:sp>
        <p:nvSpPr>
          <p:cNvPr id="5" name="Footer Placeholder 4"/>
          <p:cNvSpPr>
            <a:spLocks noGrp="1"/>
          </p:cNvSpPr>
          <p:nvPr>
            <p:ph type="ftr" sz="quarter" idx="11"/>
          </p:nvPr>
        </p:nvSpPr>
        <p:spPr>
          <a:xfrm>
            <a:off x="800100" y="6172200"/>
            <a:ext cx="4000500" cy="457200"/>
          </a:xfrm>
        </p:spPr>
        <p:txBody>
          <a:bodyPr/>
          <a:lstStyle/>
          <a:p>
            <a:endParaRPr lang="ar-IQ"/>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AE48D5C-8A94-4894-9958-14E06C6EE62D}"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8F69926-9EEC-479A-8DB6-F7AB1926CC44}" type="datetimeFigureOut">
              <a:rPr lang="ar-IQ" smtClean="0"/>
              <a:t>01/10/1446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AE48D5C-8A94-4894-9958-14E06C6EE62D}" type="slidenum">
              <a:rPr lang="ar-IQ" smtClean="0"/>
              <a:t>‹#›</a:t>
            </a:fld>
            <a:endParaRPr lang="ar-IQ"/>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8F69926-9EEC-479A-8DB6-F7AB1926CC44}" type="datetimeFigureOut">
              <a:rPr lang="ar-IQ" smtClean="0"/>
              <a:t>01/10/1446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AE48D5C-8A94-4894-9958-14E06C6EE62D}" type="slidenum">
              <a:rPr lang="ar-IQ" smtClean="0"/>
              <a:t>‹#›</a:t>
            </a:fld>
            <a:endParaRPr lang="ar-IQ"/>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8F69926-9EEC-479A-8DB6-F7AB1926CC44}" type="datetimeFigureOut">
              <a:rPr lang="ar-IQ" smtClean="0"/>
              <a:t>01/10/1446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AE48D5C-8A94-4894-9958-14E06C6EE62D}"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69926-9EEC-479A-8DB6-F7AB1926CC44}" type="datetimeFigureOut">
              <a:rPr lang="ar-IQ" smtClean="0"/>
              <a:t>01/10/1446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AE48D5C-8A94-4894-9958-14E06C6EE62D}"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8F69926-9EEC-479A-8DB6-F7AB1926CC44}" type="datetimeFigureOut">
              <a:rPr lang="ar-IQ" smtClean="0"/>
              <a:t>01/10/1446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AE48D5C-8A94-4894-9958-14E06C6EE62D}" type="slidenum">
              <a:rPr lang="ar-IQ" smtClean="0"/>
              <a:t>‹#›</a:t>
            </a:fld>
            <a:endParaRPr lang="ar-IQ"/>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8F69926-9EEC-479A-8DB6-F7AB1926CC44}" type="datetimeFigureOut">
              <a:rPr lang="ar-IQ" smtClean="0"/>
              <a:t>01/10/1446</a:t>
            </a:fld>
            <a:endParaRPr lang="ar-IQ"/>
          </a:p>
        </p:txBody>
      </p:sp>
      <p:sp>
        <p:nvSpPr>
          <p:cNvPr id="6" name="Footer Placeholder 5"/>
          <p:cNvSpPr>
            <a:spLocks noGrp="1"/>
          </p:cNvSpPr>
          <p:nvPr>
            <p:ph type="ftr" sz="quarter" idx="11"/>
          </p:nvPr>
        </p:nvSpPr>
        <p:spPr>
          <a:xfrm>
            <a:off x="914400" y="6172200"/>
            <a:ext cx="3886200" cy="457200"/>
          </a:xfrm>
        </p:spPr>
        <p:txBody>
          <a:bodyPr/>
          <a:lstStyle/>
          <a:p>
            <a:endParaRPr lang="ar-IQ"/>
          </a:p>
        </p:txBody>
      </p:sp>
      <p:sp>
        <p:nvSpPr>
          <p:cNvPr id="7" name="Slide Number Placeholder 6"/>
          <p:cNvSpPr>
            <a:spLocks noGrp="1"/>
          </p:cNvSpPr>
          <p:nvPr>
            <p:ph type="sldNum" sz="quarter" idx="12"/>
          </p:nvPr>
        </p:nvSpPr>
        <p:spPr>
          <a:xfrm>
            <a:off x="146304" y="6208776"/>
            <a:ext cx="457200" cy="457200"/>
          </a:xfrm>
        </p:spPr>
        <p:txBody>
          <a:bodyPr/>
          <a:lstStyle/>
          <a:p>
            <a:fld id="{2AE48D5C-8A94-4894-9958-14E06C6EE62D}" type="slidenum">
              <a:rPr lang="ar-IQ" smtClean="0"/>
              <a:t>‹#›</a:t>
            </a:fld>
            <a:endParaRPr lang="ar-IQ"/>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8F69926-9EEC-479A-8DB6-F7AB1926CC44}" type="datetimeFigureOut">
              <a:rPr lang="ar-IQ" smtClean="0"/>
              <a:t>01/10/1446</a:t>
            </a:fld>
            <a:endParaRPr lang="ar-IQ"/>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IQ"/>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AE48D5C-8A94-4894-9958-14E06C6EE62D}"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Dr. </a:t>
            </a:r>
            <a:r>
              <a:rPr lang="en-US" dirty="0" err="1"/>
              <a:t>Hasanain</a:t>
            </a:r>
            <a:r>
              <a:rPr lang="en-US" dirty="0"/>
              <a:t> </a:t>
            </a:r>
            <a:r>
              <a:rPr lang="en-US" dirty="0" err="1"/>
              <a:t>Abdulameer</a:t>
            </a:r>
            <a:r>
              <a:rPr lang="en-US" dirty="0"/>
              <a:t> JASIM</a:t>
            </a:r>
            <a:endParaRPr lang="ar-IQ" dirty="0"/>
          </a:p>
        </p:txBody>
      </p:sp>
      <p:sp>
        <p:nvSpPr>
          <p:cNvPr id="2" name="Title 1"/>
          <p:cNvSpPr>
            <a:spLocks noGrp="1"/>
          </p:cNvSpPr>
          <p:nvPr>
            <p:ph type="ctrTitle"/>
          </p:nvPr>
        </p:nvSpPr>
        <p:spPr/>
        <p:txBody>
          <a:bodyPr/>
          <a:lstStyle/>
          <a:p>
            <a:r>
              <a:rPr lang="en-US" dirty="0"/>
              <a:t>Nutrition and fluid therapy</a:t>
            </a:r>
            <a:endParaRPr lang="ar-IQ" dirty="0"/>
          </a:p>
        </p:txBody>
      </p:sp>
    </p:spTree>
    <p:extLst>
      <p:ext uri="{BB962C8B-B14F-4D97-AF65-F5344CB8AC3E}">
        <p14:creationId xmlns:p14="http://schemas.microsoft.com/office/powerpoint/2010/main" val="1829020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NUTRITIONAL ASSESSMENT</a:t>
            </a:r>
            <a:endParaRPr lang="ar-IQ" dirty="0"/>
          </a:p>
        </p:txBody>
      </p:sp>
      <p:sp>
        <p:nvSpPr>
          <p:cNvPr id="3" name="Content Placeholder 2"/>
          <p:cNvSpPr>
            <a:spLocks noGrp="1"/>
          </p:cNvSpPr>
          <p:nvPr>
            <p:ph sz="quarter" idx="1"/>
          </p:nvPr>
        </p:nvSpPr>
        <p:spPr>
          <a:xfrm>
            <a:off x="539552" y="1447800"/>
            <a:ext cx="8147248" cy="5135562"/>
          </a:xfrm>
        </p:spPr>
        <p:txBody>
          <a:bodyPr>
            <a:normAutofit fontScale="92500" lnSpcReduction="20000"/>
          </a:bodyPr>
          <a:lstStyle/>
          <a:p>
            <a:pPr marL="0" indent="0" algn="l" rtl="0">
              <a:buNone/>
            </a:pPr>
            <a:r>
              <a:rPr lang="en-US" sz="3600" dirty="0">
                <a:solidFill>
                  <a:srgbClr val="FF0000"/>
                </a:solidFill>
              </a:rPr>
              <a:t>Laboratory techniques</a:t>
            </a:r>
          </a:p>
          <a:p>
            <a:pPr algn="l" rtl="0">
              <a:buFont typeface="Wingdings" panose="05000000000000000000" pitchFamily="2" charset="2"/>
              <a:buChar char="q"/>
            </a:pPr>
            <a:r>
              <a:rPr lang="en-US" sz="3200" dirty="0"/>
              <a:t>There is no single biochemical measurement that reliably identifies malnutrition.</a:t>
            </a:r>
          </a:p>
          <a:p>
            <a:pPr algn="l" rtl="0">
              <a:buFont typeface="Wingdings" panose="05000000000000000000" pitchFamily="2" charset="2"/>
              <a:buChar char="q"/>
            </a:pPr>
            <a:r>
              <a:rPr lang="en-US" sz="3200" dirty="0"/>
              <a:t>Albumin is not a measure of nutritional status, particularly in the acute setting</a:t>
            </a:r>
          </a:p>
          <a:p>
            <a:pPr algn="l" rtl="0">
              <a:buFont typeface="Wingdings" panose="05000000000000000000" pitchFamily="2" charset="2"/>
              <a:buChar char="q"/>
            </a:pPr>
            <a:r>
              <a:rPr lang="en-US" sz="3200" dirty="0"/>
              <a:t>Measurement of lymphocyte count and skin testing for delayed hypersensitivity frequently reveal abnormalities in malnourished patients.</a:t>
            </a:r>
            <a:endParaRPr lang="en-US" sz="4400" b="0" i="0" u="none" strike="noStrike" baseline="0" dirty="0">
              <a:solidFill>
                <a:srgbClr val="000000"/>
              </a:solidFill>
              <a:latin typeface="Baskerville MT Std"/>
            </a:endParaRPr>
          </a:p>
          <a:p>
            <a:pPr algn="l" rtl="0">
              <a:buFont typeface="Wingdings" panose="05000000000000000000" pitchFamily="2" charset="2"/>
              <a:buChar char="q"/>
            </a:pPr>
            <a:r>
              <a:rPr lang="en-US" sz="3200" b="0" i="0" u="none" strike="noStrike" baseline="0" dirty="0">
                <a:latin typeface="Baskerville MT Std"/>
              </a:rPr>
              <a:t>Haemoglobin levels can indicate the presence of anemia related to a lack of appropriate vitamins. Glycated Haemoglobin can reflect diabetes and blood glucose control </a:t>
            </a:r>
            <a:endParaRPr lang="en-US" sz="3200" dirty="0"/>
          </a:p>
          <a:p>
            <a:pPr algn="l" rtl="0">
              <a:buFont typeface="Wingdings" panose="05000000000000000000" pitchFamily="2" charset="2"/>
              <a:buChar char="q"/>
            </a:pPr>
            <a:endParaRPr lang="en-US" sz="3200" dirty="0"/>
          </a:p>
          <a:p>
            <a:pPr algn="l" rtl="0">
              <a:buFont typeface="Wingdings" panose="05000000000000000000" pitchFamily="2" charset="2"/>
              <a:buChar char="q"/>
            </a:pPr>
            <a:endParaRPr lang="ar-IQ" dirty="0"/>
          </a:p>
        </p:txBody>
      </p:sp>
    </p:spTree>
    <p:extLst>
      <p:ext uri="{BB962C8B-B14F-4D97-AF65-F5344CB8AC3E}">
        <p14:creationId xmlns:p14="http://schemas.microsoft.com/office/powerpoint/2010/main" val="409966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457200" y="404664"/>
            <a:ext cx="8229600" cy="6453336"/>
          </a:xfrm>
        </p:spPr>
        <p:txBody>
          <a:bodyPr>
            <a:normAutofit/>
          </a:bodyPr>
          <a:lstStyle/>
          <a:p>
            <a:pPr marL="0" indent="0" algn="l" rtl="0">
              <a:buNone/>
            </a:pPr>
            <a:r>
              <a:rPr lang="en-US" sz="3600" dirty="0">
                <a:solidFill>
                  <a:srgbClr val="FF0000"/>
                </a:solidFill>
              </a:rPr>
              <a:t>Body weight and anthropometry</a:t>
            </a:r>
          </a:p>
          <a:p>
            <a:pPr algn="l" rtl="0">
              <a:buFont typeface="Wingdings" panose="05000000000000000000" pitchFamily="2" charset="2"/>
              <a:buChar char="q"/>
            </a:pPr>
            <a:r>
              <a:rPr lang="en-US" sz="2800" dirty="0"/>
              <a:t>A simple method of assessing nutritional status is to estimate weight loss. Unintentional weight loss of more than 10% of a patient’s weight in the preceding 6 months is a good prognostic indicator of poor outcome.</a:t>
            </a:r>
          </a:p>
          <a:p>
            <a:pPr algn="l" rtl="0">
              <a:buFont typeface="Wingdings" panose="05000000000000000000" pitchFamily="2" charset="2"/>
              <a:buChar char="q"/>
            </a:pPr>
            <a:r>
              <a:rPr lang="en-US" sz="2800" dirty="0"/>
              <a:t>BMI, defined as body weight in kilograms divided by height in meters squared. A BMI of less than 18.5 indicates nutritional impairment</a:t>
            </a:r>
            <a:r>
              <a:rPr lang="ar-IQ" sz="2800" dirty="0"/>
              <a:t>,</a:t>
            </a:r>
            <a:r>
              <a:rPr lang="en-US" sz="2800" dirty="0"/>
              <a:t> and a BMI below 15 is associated with significant hospital mortality.</a:t>
            </a:r>
          </a:p>
          <a:p>
            <a:pPr algn="l" rtl="0">
              <a:buFont typeface="Wingdings" panose="05000000000000000000" pitchFamily="2" charset="2"/>
              <a:buChar char="q"/>
            </a:pPr>
            <a:r>
              <a:rPr lang="en-US" sz="2800" dirty="0"/>
              <a:t>Anthropometric techniques</a:t>
            </a:r>
            <a:r>
              <a:rPr lang="ar-IQ" sz="2800" dirty="0"/>
              <a:t>,</a:t>
            </a:r>
            <a:r>
              <a:rPr lang="en-US" sz="2800" dirty="0"/>
              <a:t> incorporating measurements of skinfold thicknesses and mid-arm circumference</a:t>
            </a:r>
            <a:r>
              <a:rPr lang="ar-IQ" sz="2800" dirty="0"/>
              <a:t>,</a:t>
            </a:r>
            <a:r>
              <a:rPr lang="en-US" sz="2800" dirty="0"/>
              <a:t> permit estimations of body fat and muscle mass</a:t>
            </a:r>
          </a:p>
          <a:p>
            <a:pPr algn="l" rtl="0">
              <a:buFont typeface="Wingdings" panose="05000000000000000000" pitchFamily="2" charset="2"/>
              <a:buChar char="q"/>
            </a:pPr>
            <a:r>
              <a:rPr lang="ar-IQ" sz="2800" dirty="0"/>
              <a:t> </a:t>
            </a:r>
            <a:r>
              <a:rPr lang="ar-IQ" sz="2800" dirty="0" err="1"/>
              <a:t>These</a:t>
            </a:r>
            <a:r>
              <a:rPr lang="en-US" sz="2800" dirty="0"/>
              <a:t> are indirect measures of energy and protein stores</a:t>
            </a:r>
          </a:p>
          <a:p>
            <a:pPr algn="l" rtl="0">
              <a:buFont typeface="Wingdings" panose="05000000000000000000" pitchFamily="2" charset="2"/>
              <a:buChar char="q"/>
            </a:pPr>
            <a:endParaRPr lang="ar-IQ" sz="2400" dirty="0"/>
          </a:p>
        </p:txBody>
      </p:sp>
    </p:spTree>
    <p:extLst>
      <p:ext uri="{BB962C8B-B14F-4D97-AF65-F5344CB8AC3E}">
        <p14:creationId xmlns:p14="http://schemas.microsoft.com/office/powerpoint/2010/main" val="110660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457200" y="332656"/>
            <a:ext cx="8229600" cy="5793507"/>
          </a:xfrm>
        </p:spPr>
        <p:txBody>
          <a:bodyPr/>
          <a:lstStyle/>
          <a:p>
            <a:pPr marL="0" indent="0" algn="l" rtl="0">
              <a:buNone/>
            </a:pPr>
            <a:r>
              <a:rPr lang="en-US" sz="4400" b="1" dirty="0"/>
              <a:t>Clinical</a:t>
            </a:r>
          </a:p>
          <a:p>
            <a:pPr algn="l" rtl="0">
              <a:buFont typeface="Wingdings" panose="05000000000000000000" pitchFamily="2" charset="2"/>
              <a:buChar char="Ø"/>
            </a:pPr>
            <a:r>
              <a:rPr lang="en-US" sz="3200" dirty="0"/>
              <a:t>A clinical assessment of nutritional status involves a focused history and physical examination,</a:t>
            </a:r>
          </a:p>
          <a:p>
            <a:pPr algn="l" rtl="0">
              <a:buFont typeface="Wingdings" panose="05000000000000000000" pitchFamily="2" charset="2"/>
              <a:buChar char="Ø"/>
            </a:pPr>
            <a:r>
              <a:rPr lang="en-US" sz="3200" dirty="0"/>
              <a:t>an assessment of risk of malabsorption or inadequate dietary intake and selected laboratory tests aimed at detecting specific nutrient deficiencies. This is termed ‘subjective global assessment’</a:t>
            </a:r>
          </a:p>
          <a:p>
            <a:pPr algn="l" rtl="0">
              <a:buFont typeface="Wingdings" panose="05000000000000000000" pitchFamily="2" charset="2"/>
              <a:buChar char="Ø"/>
            </a:pPr>
            <a:endParaRPr lang="en-US" dirty="0"/>
          </a:p>
          <a:p>
            <a:pPr algn="l" rtl="0">
              <a:buFont typeface="Wingdings" panose="05000000000000000000" pitchFamily="2" charset="2"/>
              <a:buChar char="Ø"/>
            </a:pPr>
            <a:endParaRPr lang="ar-IQ" dirty="0"/>
          </a:p>
        </p:txBody>
      </p:sp>
    </p:spTree>
    <p:extLst>
      <p:ext uri="{BB962C8B-B14F-4D97-AF65-F5344CB8AC3E}">
        <p14:creationId xmlns:p14="http://schemas.microsoft.com/office/powerpoint/2010/main" val="388385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457200" y="404664"/>
            <a:ext cx="8229600" cy="5721499"/>
          </a:xfrm>
        </p:spPr>
        <p:txBody>
          <a:bodyPr>
            <a:normAutofit/>
          </a:bodyPr>
          <a:lstStyle/>
          <a:p>
            <a:pPr marL="0" indent="0" algn="l" rtl="0">
              <a:buNone/>
            </a:pPr>
            <a:r>
              <a:rPr lang="en-US" sz="3200" dirty="0"/>
              <a:t>Malnutrition universal screening tool (MUST), which is a five-step screening tool to identify adults who are malnourished or at risk of undernutrition.</a:t>
            </a:r>
            <a:endParaRPr lang="ar-IQ" sz="3200" dirty="0"/>
          </a:p>
        </p:txBody>
      </p:sp>
    </p:spTree>
    <p:extLst>
      <p:ext uri="{BB962C8B-B14F-4D97-AF65-F5344CB8AC3E}">
        <p14:creationId xmlns:p14="http://schemas.microsoft.com/office/powerpoint/2010/main" val="345795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65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FLUID AND ELECTROLYTES</a:t>
            </a:r>
            <a:endParaRPr lang="ar-IQ"/>
          </a:p>
        </p:txBody>
      </p:sp>
      <p:sp>
        <p:nvSpPr>
          <p:cNvPr id="3" name="Content Placeholder 2"/>
          <p:cNvSpPr>
            <a:spLocks noGrp="1"/>
          </p:cNvSpPr>
          <p:nvPr>
            <p:ph sz="quarter" idx="1"/>
          </p:nvPr>
        </p:nvSpPr>
        <p:spPr/>
        <p:txBody>
          <a:bodyPr>
            <a:normAutofit/>
          </a:bodyPr>
          <a:lstStyle/>
          <a:p>
            <a:pPr algn="l" rtl="0"/>
            <a:r>
              <a:rPr lang="en-US" sz="3600" dirty="0"/>
              <a:t>Fluid intake is derived from both exogenous (consumed liquids)</a:t>
            </a:r>
          </a:p>
          <a:p>
            <a:pPr algn="l" rtl="0"/>
            <a:r>
              <a:rPr lang="en-US" sz="3600" dirty="0"/>
              <a:t>and endogenous (released during oxidation of solid foodstuffs) fluids.</a:t>
            </a:r>
            <a:endParaRPr lang="ar-IQ" sz="3600" dirty="0"/>
          </a:p>
        </p:txBody>
      </p:sp>
    </p:spTree>
    <p:extLst>
      <p:ext uri="{BB962C8B-B14F-4D97-AF65-F5344CB8AC3E}">
        <p14:creationId xmlns:p14="http://schemas.microsoft.com/office/powerpoint/2010/main" val="401288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56895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19C76F6E-2761-A867-8766-368430C6CC22}"/>
              </a:ext>
            </a:extLst>
          </p:cNvPr>
          <p:cNvSpPr/>
          <p:nvPr/>
        </p:nvSpPr>
        <p:spPr>
          <a:xfrm>
            <a:off x="6948264" y="2708920"/>
            <a:ext cx="914400" cy="914400"/>
          </a:xfrm>
          <a:prstGeom prst="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1200</a:t>
            </a:r>
          </a:p>
        </p:txBody>
      </p:sp>
    </p:spTree>
    <p:extLst>
      <p:ext uri="{BB962C8B-B14F-4D97-AF65-F5344CB8AC3E}">
        <p14:creationId xmlns:p14="http://schemas.microsoft.com/office/powerpoint/2010/main" val="130742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0" y="0"/>
            <a:ext cx="9036496" cy="6741368"/>
          </a:xfrm>
        </p:spPr>
        <p:txBody>
          <a:bodyPr>
            <a:normAutofit/>
          </a:bodyPr>
          <a:lstStyle/>
          <a:p>
            <a:pPr algn="l" rtl="0"/>
            <a:r>
              <a:rPr lang="en-US" b="1" dirty="0"/>
              <a:t>Fluid losses occur by four routes:</a:t>
            </a:r>
          </a:p>
          <a:p>
            <a:pPr marL="514350" indent="-514350" algn="l" rtl="0">
              <a:buAutoNum type="arabicPeriod"/>
            </a:pPr>
            <a:r>
              <a:rPr lang="en-US" dirty="0"/>
              <a:t>Lungs. About 400 mL of water is lost in expired air each 24 hours. This is increased in dry atmospheres or in patients with a tracheostomy, emphasizing the importance of humidification of inspired air.</a:t>
            </a:r>
          </a:p>
          <a:p>
            <a:pPr marL="514350" indent="-514350" algn="l" rtl="0">
              <a:buAutoNum type="arabicPeriod"/>
            </a:pPr>
            <a:r>
              <a:rPr lang="en-US" dirty="0"/>
              <a:t>Skin. In a temperate climate, skin (i.e. sweat) losses are between 600 and 1000 mL/day.</a:t>
            </a:r>
          </a:p>
          <a:p>
            <a:pPr marL="514350" indent="-514350" algn="l" rtl="0">
              <a:buAutoNum type="arabicPeriod"/>
            </a:pPr>
            <a:r>
              <a:rPr lang="en-US" dirty="0" err="1"/>
              <a:t>Faeces</a:t>
            </a:r>
            <a:r>
              <a:rPr lang="en-US" dirty="0"/>
              <a:t>. Between 60 and 150 mL of water are lost daily inn patients with normal bowel function.</a:t>
            </a:r>
          </a:p>
          <a:p>
            <a:pPr marL="514350" indent="-514350" algn="l" rtl="0">
              <a:buAutoNum type="arabicPeriod"/>
            </a:pPr>
            <a:r>
              <a:rPr lang="en-US" dirty="0"/>
              <a:t>Urine. The normal urine output is approximately 1500 mL/ day and, provided that the kidneys are healthy, the specific gravity of urine bears a direct relationship to volume. A minimum urine output of 400 mL/day is required to excrete the end products of protein metabolism.</a:t>
            </a:r>
            <a:endParaRPr lang="ar-IQ" dirty="0"/>
          </a:p>
        </p:txBody>
      </p:sp>
    </p:spTree>
    <p:extLst>
      <p:ext uri="{BB962C8B-B14F-4D97-AF65-F5344CB8AC3E}">
        <p14:creationId xmlns:p14="http://schemas.microsoft.com/office/powerpoint/2010/main" val="187243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179512" y="188640"/>
            <a:ext cx="8964488" cy="6552728"/>
          </a:xfrm>
        </p:spPr>
        <p:txBody>
          <a:bodyPr>
            <a:normAutofit/>
          </a:bodyPr>
          <a:lstStyle/>
          <a:p>
            <a:pPr algn="l" rtl="0"/>
            <a:r>
              <a:rPr lang="en-US" sz="3200" dirty="0"/>
              <a:t>Maintenance fluid requirements are calculated approximately from an estimation of insensible and obligatory losses. Various formulae are available for calculating fluid replacement based on a patient’s weight or surface area. For example, 30–40 mL/kg gives an estimate of daily requirements.</a:t>
            </a:r>
          </a:p>
          <a:p>
            <a:pPr algn="l" rtl="0"/>
            <a:r>
              <a:rPr lang="en-US" sz="3200" dirty="0"/>
              <a:t>The following are the approximate daily requirements of some electrolytes in adults:</a:t>
            </a:r>
          </a:p>
          <a:p>
            <a:pPr algn="l" rtl="0"/>
            <a:r>
              <a:rPr lang="en-US" sz="3200" dirty="0"/>
              <a:t>●● sodium: 50–90 </a:t>
            </a:r>
            <a:r>
              <a:rPr lang="en-US" sz="3200" dirty="0" err="1"/>
              <a:t>mM</a:t>
            </a:r>
            <a:r>
              <a:rPr lang="en-US" sz="3200" dirty="0"/>
              <a:t>/day;</a:t>
            </a:r>
          </a:p>
          <a:p>
            <a:pPr algn="l" rtl="0"/>
            <a:r>
              <a:rPr lang="en-US" sz="3200" dirty="0"/>
              <a:t>●● potassium: 50-60 mM/day;</a:t>
            </a:r>
          </a:p>
          <a:p>
            <a:pPr algn="l" rtl="0"/>
            <a:r>
              <a:rPr lang="en-US" sz="3200" dirty="0"/>
              <a:t>●● calcium: 5 </a:t>
            </a:r>
            <a:r>
              <a:rPr lang="en-US" sz="3200" dirty="0" err="1"/>
              <a:t>mM</a:t>
            </a:r>
            <a:r>
              <a:rPr lang="en-US" sz="3200" dirty="0"/>
              <a:t>/day;</a:t>
            </a:r>
          </a:p>
          <a:p>
            <a:pPr algn="l" rtl="0"/>
            <a:r>
              <a:rPr lang="en-US" sz="3200" dirty="0"/>
              <a:t>●● magnesium: 1 </a:t>
            </a:r>
            <a:r>
              <a:rPr lang="en-US" sz="3200" dirty="0" err="1"/>
              <a:t>mM</a:t>
            </a:r>
            <a:r>
              <a:rPr lang="en-US" sz="3200" dirty="0"/>
              <a:t>/day.</a:t>
            </a:r>
            <a:endParaRPr lang="ar-IQ" sz="3200" dirty="0"/>
          </a:p>
        </p:txBody>
      </p:sp>
    </p:spTree>
    <p:extLst>
      <p:ext uri="{BB962C8B-B14F-4D97-AF65-F5344CB8AC3E}">
        <p14:creationId xmlns:p14="http://schemas.microsoft.com/office/powerpoint/2010/main" val="709747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568952"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5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endParaRPr lang="ar-IQ" dirty="0"/>
          </a:p>
        </p:txBody>
      </p:sp>
      <p:sp>
        <p:nvSpPr>
          <p:cNvPr id="5" name="Content Placeholder 4"/>
          <p:cNvSpPr>
            <a:spLocks noGrp="1"/>
          </p:cNvSpPr>
          <p:nvPr>
            <p:ph sz="quarter" idx="1"/>
          </p:nvPr>
        </p:nvSpPr>
        <p:spPr/>
        <p:txBody>
          <a:bodyPr>
            <a:normAutofit/>
          </a:bodyPr>
          <a:lstStyle/>
          <a:p>
            <a:pPr marL="0" indent="0" algn="l" rtl="0">
              <a:buNone/>
            </a:pPr>
            <a:r>
              <a:rPr lang="en-US" dirty="0"/>
              <a:t>To understand:</a:t>
            </a:r>
          </a:p>
          <a:p>
            <a:pPr algn="l" rtl="0"/>
            <a:r>
              <a:rPr lang="en-US" dirty="0"/>
              <a:t>The causes and consequences of malnutrition in the surgical patient</a:t>
            </a:r>
          </a:p>
          <a:p>
            <a:pPr algn="l" rtl="0"/>
            <a:r>
              <a:rPr lang="en-US" dirty="0"/>
              <a:t>Fluid and electrolyte requirements in the pre- and postoperative patient</a:t>
            </a:r>
            <a:endParaRPr lang="ar-IQ" dirty="0"/>
          </a:p>
        </p:txBody>
      </p:sp>
      <p:sp>
        <p:nvSpPr>
          <p:cNvPr id="8" name="Content Placeholder 7"/>
          <p:cNvSpPr>
            <a:spLocks noGrp="1"/>
          </p:cNvSpPr>
          <p:nvPr>
            <p:ph sz="quarter" idx="2"/>
          </p:nvPr>
        </p:nvSpPr>
        <p:spPr/>
        <p:txBody>
          <a:bodyPr>
            <a:normAutofit/>
          </a:bodyPr>
          <a:lstStyle/>
          <a:p>
            <a:pPr algn="l" rtl="0"/>
            <a:endParaRPr lang="en-US" dirty="0"/>
          </a:p>
          <a:p>
            <a:pPr algn="l" rtl="0"/>
            <a:r>
              <a:rPr lang="en-US" dirty="0"/>
              <a:t>The nutritional requirements of surgical patients and the nutritional consequences of intestinal resection</a:t>
            </a:r>
          </a:p>
          <a:p>
            <a:pPr algn="l" rtl="0"/>
            <a:r>
              <a:rPr lang="en-US" dirty="0"/>
              <a:t>The different methods of providing nutritional support and their complications</a:t>
            </a:r>
            <a:endParaRPr lang="ar-IQ" dirty="0"/>
          </a:p>
        </p:txBody>
      </p:sp>
    </p:spTree>
    <p:extLst>
      <p:ext uri="{BB962C8B-B14F-4D97-AF65-F5344CB8AC3E}">
        <p14:creationId xmlns:p14="http://schemas.microsoft.com/office/powerpoint/2010/main" val="2818186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8B53-BDB6-2733-A602-9AB9465B4D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AFCC9F-513E-048D-2599-FA0ECB5EA870}"/>
              </a:ext>
            </a:extLst>
          </p:cNvPr>
          <p:cNvPicPr>
            <a:picLocks noGrp="1" noChangeAspect="1"/>
          </p:cNvPicPr>
          <p:nvPr>
            <p:ph sz="quarter" idx="1"/>
          </p:nvPr>
        </p:nvPicPr>
        <p:blipFill>
          <a:blip r:embed="rId2"/>
          <a:stretch>
            <a:fillRect/>
          </a:stretch>
        </p:blipFill>
        <p:spPr>
          <a:xfrm>
            <a:off x="107504" y="116632"/>
            <a:ext cx="8928992" cy="6624736"/>
          </a:xfrm>
        </p:spPr>
      </p:pic>
    </p:spTree>
    <p:extLst>
      <p:ext uri="{BB962C8B-B14F-4D97-AF65-F5344CB8AC3E}">
        <p14:creationId xmlns:p14="http://schemas.microsoft.com/office/powerpoint/2010/main" val="888049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457200" y="260648"/>
            <a:ext cx="8229600" cy="5865515"/>
          </a:xfrm>
        </p:spPr>
        <p:txBody>
          <a:bodyPr>
            <a:normAutofit/>
          </a:bodyPr>
          <a:lstStyle/>
          <a:p>
            <a:pPr algn="l" rtl="0"/>
            <a:r>
              <a:rPr lang="en-US" sz="3200" dirty="0"/>
              <a:t>Dextrose solutions are also commonly employed. These provide water replacement without any electrolytes and with modest calorie supplements (1 </a:t>
            </a:r>
            <a:r>
              <a:rPr lang="en-US" sz="3200" dirty="0" err="1"/>
              <a:t>litre</a:t>
            </a:r>
            <a:r>
              <a:rPr lang="en-US" sz="3200" dirty="0"/>
              <a:t> of 5% dextrose contains 400 kcal).</a:t>
            </a:r>
          </a:p>
          <a:p>
            <a:pPr algn="l" rtl="0"/>
            <a:r>
              <a:rPr lang="en-US" sz="3200" dirty="0"/>
              <a:t>A typical daily maintenance fluid regimen would consist of a combination of 5% dextrose with either Hartmann’s or normal saline to a volume of 2 </a:t>
            </a:r>
            <a:r>
              <a:rPr lang="en-US" sz="3200" dirty="0" err="1"/>
              <a:t>litres</a:t>
            </a:r>
            <a:r>
              <a:rPr lang="en-US" sz="3200" dirty="0"/>
              <a:t>.</a:t>
            </a:r>
          </a:p>
          <a:p>
            <a:pPr algn="l" rtl="0"/>
            <a:r>
              <a:rPr lang="en-US" sz="3200" dirty="0"/>
              <a:t>If the </a:t>
            </a:r>
            <a:r>
              <a:rPr lang="en-US" sz="3200" dirty="0" err="1"/>
              <a:t>haematocrit</a:t>
            </a:r>
            <a:r>
              <a:rPr lang="en-US" sz="3200" dirty="0"/>
              <a:t> is below 21%, blood transfusion may be required.</a:t>
            </a:r>
            <a:endParaRPr lang="ar-IQ" sz="3200" dirty="0"/>
          </a:p>
        </p:txBody>
      </p:sp>
    </p:spTree>
    <p:extLst>
      <p:ext uri="{BB962C8B-B14F-4D97-AF65-F5344CB8AC3E}">
        <p14:creationId xmlns:p14="http://schemas.microsoft.com/office/powerpoint/2010/main" val="3789907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251520" y="260648"/>
            <a:ext cx="8640960" cy="6408712"/>
          </a:xfrm>
        </p:spPr>
        <p:txBody>
          <a:bodyPr>
            <a:normAutofit lnSpcReduction="10000"/>
          </a:bodyPr>
          <a:lstStyle/>
          <a:p>
            <a:pPr marL="0" indent="0" algn="l" rtl="0">
              <a:buNone/>
            </a:pPr>
            <a:r>
              <a:rPr lang="en-US" sz="3600" dirty="0"/>
              <a:t>In addition to maintenance requirements, ‘replacement’ fluids are required to correct pre-existing deficiencies and ‘supplemental’ fluids are required to compensate for anticipated additional intestinal or other losses. The nature and volumes of these fluids are determined by:</a:t>
            </a:r>
          </a:p>
          <a:p>
            <a:pPr algn="l" rtl="0"/>
            <a:r>
              <a:rPr lang="en-US" sz="3600" dirty="0"/>
              <a:t>A careful assessment of the patient including pulse, blood pressure and central venous pressure, if available. examination to assess hydration status (peripheries, skin turgor, urine output and specific gravity of urine), urine and serum electrolytes and </a:t>
            </a:r>
            <a:r>
              <a:rPr lang="en-US" sz="3600" dirty="0" err="1"/>
              <a:t>haematocrit</a:t>
            </a:r>
            <a:r>
              <a:rPr lang="en-US" sz="3600" dirty="0"/>
              <a:t>.</a:t>
            </a:r>
            <a:endParaRPr lang="ar-IQ" sz="3600" dirty="0"/>
          </a:p>
        </p:txBody>
      </p:sp>
    </p:spTree>
    <p:extLst>
      <p:ext uri="{BB962C8B-B14F-4D97-AF65-F5344CB8AC3E}">
        <p14:creationId xmlns:p14="http://schemas.microsoft.com/office/powerpoint/2010/main" val="1229348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sz="quarter" idx="1"/>
          </p:nvPr>
        </p:nvSpPr>
        <p:spPr>
          <a:xfrm>
            <a:off x="179512" y="332656"/>
            <a:ext cx="8856984" cy="6297563"/>
          </a:xfrm>
        </p:spPr>
        <p:txBody>
          <a:bodyPr>
            <a:normAutofit/>
          </a:bodyPr>
          <a:lstStyle/>
          <a:p>
            <a:pPr algn="l" rtl="0"/>
            <a:r>
              <a:rPr lang="en-US" dirty="0"/>
              <a:t>Estimation of losses already incurred and their nature: for example, vomiting, ileus, </a:t>
            </a:r>
            <a:r>
              <a:rPr lang="en-US" dirty="0" err="1"/>
              <a:t>diarrhoea</a:t>
            </a:r>
            <a:r>
              <a:rPr lang="en-US" dirty="0"/>
              <a:t>, excessive sweating or fluid losses from burns or other serious inflammatory conditions</a:t>
            </a:r>
          </a:p>
          <a:p>
            <a:pPr algn="l" rtl="0"/>
            <a:r>
              <a:rPr lang="en-US" dirty="0"/>
              <a:t>Estimation of supplemental fluids likely to be required in view of anticipated future losses from drains, </a:t>
            </a:r>
            <a:r>
              <a:rPr lang="en-US" dirty="0" err="1"/>
              <a:t>fistulae,nasogastric</a:t>
            </a:r>
            <a:r>
              <a:rPr lang="en-US" dirty="0"/>
              <a:t> tubes or abnormal urine or </a:t>
            </a:r>
            <a:r>
              <a:rPr lang="en-US" dirty="0" err="1"/>
              <a:t>faecal</a:t>
            </a:r>
            <a:r>
              <a:rPr lang="en-US" dirty="0"/>
              <a:t> losses.</a:t>
            </a:r>
          </a:p>
          <a:p>
            <a:pPr algn="l" rtl="0"/>
            <a:r>
              <a:rPr lang="en-US" dirty="0"/>
              <a:t>When an estimate of the volumes required has been made,</a:t>
            </a:r>
          </a:p>
          <a:p>
            <a:pPr algn="l" rtl="0"/>
            <a:r>
              <a:rPr lang="en-US" dirty="0"/>
              <a:t>the appropriate replacement fluid can be determined from a consideration of the electrolyte composition of gastrointestinal secretions. Most intestinal losses are adequately replaced with normal saline containing supplemental potassium</a:t>
            </a:r>
            <a:endParaRPr lang="ar-IQ" dirty="0"/>
          </a:p>
        </p:txBody>
      </p:sp>
    </p:spTree>
    <p:extLst>
      <p:ext uri="{BB962C8B-B14F-4D97-AF65-F5344CB8AC3E}">
        <p14:creationId xmlns:p14="http://schemas.microsoft.com/office/powerpoint/2010/main" val="4279272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49694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11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NUTRITIONAL REQUIREMENTS</a:t>
            </a:r>
            <a:endParaRPr lang="ar-IQ" dirty="0"/>
          </a:p>
        </p:txBody>
      </p:sp>
      <p:sp>
        <p:nvSpPr>
          <p:cNvPr id="3" name="Content Placeholder 2"/>
          <p:cNvSpPr>
            <a:spLocks noGrp="1"/>
          </p:cNvSpPr>
          <p:nvPr>
            <p:ph sz="quarter" idx="1"/>
          </p:nvPr>
        </p:nvSpPr>
        <p:spPr/>
        <p:txBody>
          <a:bodyPr>
            <a:normAutofit/>
          </a:bodyPr>
          <a:lstStyle/>
          <a:p>
            <a:pPr algn="l" rtl="0"/>
            <a:r>
              <a:rPr lang="en-US" dirty="0"/>
              <a:t>Total enteral or parenteral nutrition necessitates the provision of the macronutrients, carbohydrate, fat and protein, together with vitamins, trace elements electrolytes and water.</a:t>
            </a:r>
          </a:p>
          <a:p>
            <a:pPr algn="l" rtl="0"/>
            <a:r>
              <a:rPr lang="en-US" dirty="0"/>
              <a:t>When planning a feeding regime, the patient should be weighed and an assessment made of daily energy and protein requirements. Standard tables are available to permit these calculations.</a:t>
            </a:r>
            <a:endParaRPr lang="ar-IQ" dirty="0"/>
          </a:p>
        </p:txBody>
      </p:sp>
    </p:spTree>
    <p:extLst>
      <p:ext uri="{BB962C8B-B14F-4D97-AF65-F5344CB8AC3E}">
        <p14:creationId xmlns:p14="http://schemas.microsoft.com/office/powerpoint/2010/main" val="314238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lnSpcReduction="10000"/>
          </a:bodyPr>
          <a:lstStyle/>
          <a:p>
            <a:pPr algn="l" rtl="0"/>
            <a:r>
              <a:rPr lang="en-US" sz="3200" dirty="0"/>
              <a:t>Daily needs may change depending on the patient’s condition.</a:t>
            </a:r>
          </a:p>
          <a:p>
            <a:pPr algn="l" rtl="0"/>
            <a:r>
              <a:rPr lang="en-US" sz="3200" dirty="0"/>
              <a:t>Overfeeding is the most common cause of complications,</a:t>
            </a:r>
          </a:p>
          <a:p>
            <a:pPr algn="l" rtl="0"/>
            <a:r>
              <a:rPr lang="en-US" sz="3200" dirty="0"/>
              <a:t>regardless of whether nutrition is provided </a:t>
            </a:r>
            <a:r>
              <a:rPr lang="en-US" sz="3200" dirty="0" err="1"/>
              <a:t>enterally</a:t>
            </a:r>
            <a:r>
              <a:rPr lang="en-US" sz="3200" dirty="0"/>
              <a:t> or parenterally. It is essential to monitor daily intake to provide an assessment of tolerance. In addition, regular biochemical monitoring is mandatory</a:t>
            </a:r>
            <a:endParaRPr lang="ar-IQ" sz="3200" dirty="0"/>
          </a:p>
        </p:txBody>
      </p:sp>
    </p:spTree>
    <p:extLst>
      <p:ext uri="{BB962C8B-B14F-4D97-AF65-F5344CB8AC3E}">
        <p14:creationId xmlns:p14="http://schemas.microsoft.com/office/powerpoint/2010/main" val="20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568951"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636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Macronutrient requirements</a:t>
            </a:r>
            <a:endParaRPr lang="ar-IQ" dirty="0"/>
          </a:p>
        </p:txBody>
      </p:sp>
      <p:sp>
        <p:nvSpPr>
          <p:cNvPr id="3" name="Content Placeholder 2"/>
          <p:cNvSpPr>
            <a:spLocks noGrp="1"/>
          </p:cNvSpPr>
          <p:nvPr>
            <p:ph sz="quarter" idx="1"/>
          </p:nvPr>
        </p:nvSpPr>
        <p:spPr>
          <a:xfrm>
            <a:off x="323528" y="1447800"/>
            <a:ext cx="8820472" cy="5005536"/>
          </a:xfrm>
        </p:spPr>
        <p:txBody>
          <a:bodyPr>
            <a:normAutofit fontScale="92500" lnSpcReduction="20000"/>
          </a:bodyPr>
          <a:lstStyle/>
          <a:p>
            <a:pPr marL="0" indent="0" algn="l" rtl="0">
              <a:buNone/>
            </a:pPr>
            <a:r>
              <a:rPr lang="en-US" dirty="0"/>
              <a:t>Energy</a:t>
            </a:r>
          </a:p>
          <a:p>
            <a:pPr algn="l" rtl="0"/>
            <a:r>
              <a:rPr lang="en-US" dirty="0"/>
              <a:t>The total energy requirement of a stable patient with a normal is approximately 20–30 kcal/kg per day.</a:t>
            </a:r>
          </a:p>
          <a:p>
            <a:pPr algn="l" rtl="0"/>
            <a:r>
              <a:rPr lang="en-US" dirty="0"/>
              <a:t> Very few patients require energy intakes over 2000 kcal/day. </a:t>
            </a:r>
          </a:p>
          <a:p>
            <a:pPr algn="l" rtl="0"/>
            <a:r>
              <a:rPr lang="en-US" dirty="0"/>
              <a:t>Thus, in the majority of </a:t>
            </a:r>
            <a:r>
              <a:rPr lang="en-US" dirty="0" err="1"/>
              <a:t>hospitalised</a:t>
            </a:r>
            <a:r>
              <a:rPr lang="en-US" dirty="0"/>
              <a:t> patients in whom energy demands from activity are minimal, total energy requirements are approximately 1300–1800 kcal/day.</a:t>
            </a:r>
          </a:p>
          <a:p>
            <a:pPr algn="l" rtl="0"/>
            <a:r>
              <a:rPr lang="en-US" dirty="0"/>
              <a:t>Nutrient requirements may increase to 30 kcal/kg ideal body weight per day under conditions of severe stress. However, the introduction of nutrition should be cautious in these patients as well as in those at risk of refeeding syndrome; nutrition should  be started at no more than 50% of the estimated target energy needs. This can be increased to the full requirement over 24–48 hours, according to tolerance. Patients at risk of refeeding syndrome</a:t>
            </a:r>
            <a:endParaRPr lang="ar-IQ" dirty="0"/>
          </a:p>
        </p:txBody>
      </p:sp>
    </p:spTree>
    <p:extLst>
      <p:ext uri="{BB962C8B-B14F-4D97-AF65-F5344CB8AC3E}">
        <p14:creationId xmlns:p14="http://schemas.microsoft.com/office/powerpoint/2010/main" val="485441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914400" y="404664"/>
            <a:ext cx="7772400" cy="5615136"/>
          </a:xfrm>
        </p:spPr>
        <p:txBody>
          <a:bodyPr>
            <a:normAutofit lnSpcReduction="10000"/>
          </a:bodyPr>
          <a:lstStyle/>
          <a:p>
            <a:pPr marL="0" indent="0" algn="l" rtl="0">
              <a:buNone/>
            </a:pPr>
            <a:r>
              <a:rPr lang="en-US" dirty="0">
                <a:solidFill>
                  <a:srgbClr val="FF0000"/>
                </a:solidFill>
              </a:rPr>
              <a:t>Carbohydrate</a:t>
            </a:r>
          </a:p>
          <a:p>
            <a:pPr algn="l" rtl="0"/>
            <a:r>
              <a:rPr lang="en-US" dirty="0"/>
              <a:t>There is an obligatory glucose requirement to meet the needs of the central nervous system and certain </a:t>
            </a:r>
            <a:r>
              <a:rPr lang="en-US" dirty="0" err="1"/>
              <a:t>haematopoietic</a:t>
            </a:r>
            <a:r>
              <a:rPr lang="en-US" dirty="0"/>
              <a:t> cells, which is equivalent to about 2 g/kg per day.</a:t>
            </a:r>
          </a:p>
          <a:p>
            <a:pPr algn="l" rtl="0"/>
            <a:r>
              <a:rPr lang="en-US" dirty="0"/>
              <a:t>Provide energy as mixtures of glucose and fat. Glucose is</a:t>
            </a:r>
          </a:p>
          <a:p>
            <a:pPr marL="0" indent="0" algn="l" rtl="0">
              <a:buNone/>
            </a:pPr>
            <a:r>
              <a:rPr lang="en-US" dirty="0"/>
              <a:t>the preferred carbohydrate source.</a:t>
            </a:r>
          </a:p>
          <a:p>
            <a:pPr algn="l" rtl="0"/>
            <a:r>
              <a:rPr lang="en-US" dirty="0"/>
              <a:t>physiological maximum to the amount of glucose</a:t>
            </a:r>
          </a:p>
          <a:p>
            <a:pPr marL="0" indent="0" algn="l" rtl="0">
              <a:buNone/>
            </a:pPr>
            <a:r>
              <a:rPr lang="en-US" dirty="0"/>
              <a:t>that can be </a:t>
            </a:r>
            <a:r>
              <a:rPr lang="en-US" dirty="0" err="1"/>
              <a:t>oxidised</a:t>
            </a:r>
            <a:r>
              <a:rPr lang="en-US" dirty="0"/>
              <a:t>, which is approximately 4 mg/kg per</a:t>
            </a:r>
          </a:p>
          <a:p>
            <a:pPr marL="0" indent="0" algn="l" rtl="0">
              <a:buNone/>
            </a:pPr>
            <a:r>
              <a:rPr lang="en-US" dirty="0"/>
              <a:t>minute (equivalent to about 1500 kcal/day in a 70-kg person), Dietary guidelines therefore recommend that carbohydrates form 45–65% of the total caloric intake per day.</a:t>
            </a:r>
          </a:p>
          <a:p>
            <a:pPr marL="0" indent="0" algn="l" rtl="0">
              <a:buNone/>
            </a:pPr>
            <a:r>
              <a:rPr lang="en-US" dirty="0"/>
              <a:t>With the </a:t>
            </a:r>
            <a:r>
              <a:rPr lang="en-US" dirty="0" err="1"/>
              <a:t>nonoxidised</a:t>
            </a:r>
            <a:r>
              <a:rPr lang="en-US" dirty="0"/>
              <a:t> glucose being primarily converted to</a:t>
            </a:r>
          </a:p>
          <a:p>
            <a:pPr marL="0" indent="0" algn="l" rtl="0">
              <a:buNone/>
            </a:pPr>
            <a:r>
              <a:rPr lang="en-US" dirty="0"/>
              <a:t>fat. </a:t>
            </a:r>
            <a:endParaRPr lang="ar-IQ" dirty="0"/>
          </a:p>
        </p:txBody>
      </p:sp>
    </p:spTree>
    <p:extLst>
      <p:ext uri="{BB962C8B-B14F-4D97-AF65-F5344CB8AC3E}">
        <p14:creationId xmlns:p14="http://schemas.microsoft.com/office/powerpoint/2010/main" val="16088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08720"/>
          </a:xfrm>
        </p:spPr>
        <p:txBody>
          <a:bodyPr/>
          <a:lstStyle/>
          <a:p>
            <a:r>
              <a:rPr lang="en-US" dirty="0"/>
              <a:t>INTRODUCTION</a:t>
            </a:r>
            <a:endParaRPr lang="ar-IQ" dirty="0"/>
          </a:p>
        </p:txBody>
      </p:sp>
      <p:sp>
        <p:nvSpPr>
          <p:cNvPr id="6" name="Content Placeholder 5"/>
          <p:cNvSpPr>
            <a:spLocks noGrp="1"/>
          </p:cNvSpPr>
          <p:nvPr>
            <p:ph sz="quarter" idx="1"/>
          </p:nvPr>
        </p:nvSpPr>
        <p:spPr>
          <a:xfrm>
            <a:off x="251520" y="908720"/>
            <a:ext cx="8640960" cy="5688632"/>
          </a:xfrm>
        </p:spPr>
        <p:txBody>
          <a:bodyPr>
            <a:noAutofit/>
          </a:bodyPr>
          <a:lstStyle/>
          <a:p>
            <a:pPr algn="l" rtl="0"/>
            <a:r>
              <a:rPr lang="en-US" sz="3600" dirty="0"/>
              <a:t>Malnutrition is common. It occurs in about 30% of surgical patients with gastrointestinal disease </a:t>
            </a:r>
          </a:p>
          <a:p>
            <a:pPr algn="l" rtl="0"/>
            <a:r>
              <a:rPr lang="en-US" sz="3600" dirty="0"/>
              <a:t>up to 60% of those hospitalized because of postoperative complications.</a:t>
            </a:r>
          </a:p>
          <a:p>
            <a:pPr algn="l" rtl="0"/>
            <a:r>
              <a:rPr lang="en-US" sz="3600" dirty="0"/>
              <a:t>Patients who suffer starvation or have signs of malnutrition have a higher risk of complications and an increased risk of death</a:t>
            </a:r>
          </a:p>
        </p:txBody>
      </p:sp>
    </p:spTree>
    <p:extLst>
      <p:ext uri="{BB962C8B-B14F-4D97-AF65-F5344CB8AC3E}">
        <p14:creationId xmlns:p14="http://schemas.microsoft.com/office/powerpoint/2010/main" val="2390905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323528" y="260648"/>
            <a:ext cx="8820472" cy="6597352"/>
          </a:xfrm>
        </p:spPr>
        <p:txBody>
          <a:bodyPr>
            <a:normAutofit/>
          </a:bodyPr>
          <a:lstStyle/>
          <a:p>
            <a:pPr marL="0" indent="0" algn="l" rtl="0">
              <a:buNone/>
            </a:pPr>
            <a:r>
              <a:rPr lang="en-US" sz="4400" dirty="0">
                <a:solidFill>
                  <a:srgbClr val="FF0000"/>
                </a:solidFill>
              </a:rPr>
              <a:t>Fat</a:t>
            </a:r>
          </a:p>
          <a:p>
            <a:pPr algn="l" rtl="0"/>
            <a:r>
              <a:rPr lang="en-US" dirty="0"/>
              <a:t>Dietary fat is composed of triglycerides of predominantly four</a:t>
            </a:r>
          </a:p>
          <a:p>
            <a:pPr marL="0" indent="0" algn="l" rtl="0">
              <a:buNone/>
            </a:pPr>
            <a:r>
              <a:rPr lang="en-US" dirty="0"/>
              <a:t>    long-chain fatty acids. There are two saturated fatty acids (palmitic   (C16) and stearic (C18)) and two unsaturated fatty acids (oleic (C18) and linoleic (C18)).</a:t>
            </a:r>
          </a:p>
          <a:p>
            <a:pPr algn="l" rtl="0"/>
            <a:r>
              <a:rPr lang="en-US" dirty="0"/>
              <a:t>The unsaturated fatty acids are considered essential because they cannot be </a:t>
            </a:r>
            <a:r>
              <a:rPr lang="en-US" dirty="0" err="1"/>
              <a:t>synthesised</a:t>
            </a:r>
            <a:r>
              <a:rPr lang="en-US" dirty="0"/>
              <a:t> in vivo from non-dietary sources.</a:t>
            </a:r>
          </a:p>
          <a:p>
            <a:pPr algn="l" rtl="0"/>
            <a:r>
              <a:rPr lang="en-US" dirty="0"/>
              <a:t>Safe and non-toxic fat emulsions based upon long-chain</a:t>
            </a:r>
          </a:p>
          <a:p>
            <a:pPr marL="0" indent="0" algn="l" rtl="0">
              <a:buNone/>
            </a:pPr>
            <a:r>
              <a:rPr lang="en-US" dirty="0"/>
              <a:t>triglycerides (LCTs) have been commercially available These emulsions provide a calorically dense product (9 kcal/g) and are now routinely used to supplement , recommended infusion rates (0.15 g/kg</a:t>
            </a:r>
          </a:p>
          <a:p>
            <a:pPr marL="0" indent="0" algn="l" rtl="0">
              <a:buNone/>
            </a:pPr>
            <a:r>
              <a:rPr lang="en-US" dirty="0"/>
              <a:t>per hour)</a:t>
            </a:r>
          </a:p>
        </p:txBody>
      </p:sp>
    </p:spTree>
    <p:extLst>
      <p:ext uri="{BB962C8B-B14F-4D97-AF65-F5344CB8AC3E}">
        <p14:creationId xmlns:p14="http://schemas.microsoft.com/office/powerpoint/2010/main" val="915284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normAutofit/>
          </a:bodyPr>
          <a:lstStyle/>
          <a:p>
            <a:pPr algn="l" rtl="0"/>
            <a:r>
              <a:rPr lang="en-US" sz="3600" dirty="0"/>
              <a:t>Energy during parenteral nutrition should be given as a mixture of fat together with glucose.</a:t>
            </a:r>
          </a:p>
          <a:p>
            <a:pPr algn="l" rtl="0"/>
            <a:r>
              <a:rPr lang="en-US" sz="3600" dirty="0"/>
              <a:t>basal requirements for glucose (100–200 g/day)</a:t>
            </a:r>
          </a:p>
          <a:p>
            <a:pPr algn="l" rtl="0"/>
            <a:r>
              <a:rPr lang="en-US" sz="3600" dirty="0"/>
              <a:t> and essential fatty acids (100–200g/week)</a:t>
            </a:r>
            <a:endParaRPr lang="ar-IQ" sz="3600" dirty="0"/>
          </a:p>
        </p:txBody>
      </p:sp>
    </p:spTree>
    <p:extLst>
      <p:ext uri="{BB962C8B-B14F-4D97-AF65-F5344CB8AC3E}">
        <p14:creationId xmlns:p14="http://schemas.microsoft.com/office/powerpoint/2010/main" val="1315343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457200" y="260648"/>
            <a:ext cx="8229600" cy="6480720"/>
          </a:xfrm>
        </p:spPr>
        <p:txBody>
          <a:bodyPr>
            <a:normAutofit lnSpcReduction="10000"/>
          </a:bodyPr>
          <a:lstStyle/>
          <a:p>
            <a:pPr marL="0" indent="0" algn="l" rtl="0">
              <a:buNone/>
            </a:pPr>
            <a:r>
              <a:rPr lang="en-US" sz="3600" dirty="0">
                <a:solidFill>
                  <a:srgbClr val="FF0000"/>
                </a:solidFill>
              </a:rPr>
              <a:t>Protein</a:t>
            </a:r>
          </a:p>
          <a:p>
            <a:pPr algn="l" rtl="0"/>
            <a:r>
              <a:rPr lang="en-US" dirty="0"/>
              <a:t>The basic requirement for nitrogen in patients without pre-existing malnutrition and without metabolic stress is 0.10–0.15 g/kg per day.</a:t>
            </a:r>
          </a:p>
          <a:p>
            <a:pPr algn="l" rtl="0"/>
            <a:r>
              <a:rPr lang="en-US" dirty="0"/>
              <a:t>In hypermetabolic patients, the nitrogen requirements increase to 0.20–0.25 g/kg per day.</a:t>
            </a:r>
          </a:p>
          <a:p>
            <a:pPr algn="l" rtl="0"/>
            <a:r>
              <a:rPr lang="en-US" dirty="0"/>
              <a:t>This is equivalent to a daily protein intake of 1.5 g/kg ideal body weight or around 20% of total energy requirements</a:t>
            </a:r>
          </a:p>
          <a:p>
            <a:pPr marL="0" indent="0" algn="l" rtl="0">
              <a:buNone/>
            </a:pPr>
            <a:r>
              <a:rPr lang="en-US" dirty="0">
                <a:solidFill>
                  <a:srgbClr val="FF0000"/>
                </a:solidFill>
              </a:rPr>
              <a:t>Vitamins, minerals and trace elements</a:t>
            </a:r>
          </a:p>
          <a:p>
            <a:pPr algn="l" rtl="0"/>
            <a:r>
              <a:rPr lang="en-US" dirty="0"/>
              <a:t>these are all essential components of nutritional regimes. The water-soluble vitamins B and C act as coenzymes in collagen formation and wound healing. Postoperatively, the vitamin C requirement increases to 60–80 mg/day.</a:t>
            </a:r>
          </a:p>
          <a:p>
            <a:pPr algn="l" rtl="0"/>
            <a:r>
              <a:rPr lang="en-US" dirty="0"/>
              <a:t>vitamin B12 is often indicated in patients who have undergone intestinal resection or gastric surgery and in those with a history of alcohol dependence.</a:t>
            </a:r>
            <a:endParaRPr lang="ar-IQ" dirty="0"/>
          </a:p>
        </p:txBody>
      </p:sp>
    </p:spTree>
    <p:extLst>
      <p:ext uri="{BB962C8B-B14F-4D97-AF65-F5344CB8AC3E}">
        <p14:creationId xmlns:p14="http://schemas.microsoft.com/office/powerpoint/2010/main" val="2317844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A535-776D-F4ED-3052-16AF4F1197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83C2BE-CF10-6BA7-A4D9-B226E29F0C90}"/>
              </a:ext>
            </a:extLst>
          </p:cNvPr>
          <p:cNvSpPr>
            <a:spLocks noGrp="1"/>
          </p:cNvSpPr>
          <p:nvPr>
            <p:ph sz="quarter" idx="1"/>
          </p:nvPr>
        </p:nvSpPr>
        <p:spPr>
          <a:xfrm>
            <a:off x="179512" y="404664"/>
            <a:ext cx="8964488" cy="6178698"/>
          </a:xfrm>
        </p:spPr>
        <p:txBody>
          <a:bodyPr>
            <a:normAutofit fontScale="92500" lnSpcReduction="10000"/>
          </a:bodyPr>
          <a:lstStyle/>
          <a:p>
            <a:pPr algn="l" rtl="0"/>
            <a:r>
              <a:rPr lang="en-US" sz="3200" dirty="0"/>
              <a:t>Surgical procedures or medical conditions associated with a reduction in pancreatic or biliary enzymes in the intestinal tract (e.g. obstruction of the biliary or pancreatic ducts) will result in malabsorption of the fat-soluble vitamins A, D, E and K.</a:t>
            </a:r>
          </a:p>
          <a:p>
            <a:pPr algn="l" rtl="0"/>
            <a:r>
              <a:rPr lang="en-US" sz="3200" dirty="0"/>
              <a:t> Increased intestinal losses such as in chronic </a:t>
            </a:r>
            <a:r>
              <a:rPr lang="en-US" sz="3200" dirty="0" err="1"/>
              <a:t>diarrhoea</a:t>
            </a:r>
            <a:r>
              <a:rPr lang="en-US" sz="3200" dirty="0"/>
              <a:t> can cause </a:t>
            </a:r>
            <a:r>
              <a:rPr lang="en-US" sz="3200" dirty="0" err="1"/>
              <a:t>hyponatraemia</a:t>
            </a:r>
            <a:r>
              <a:rPr lang="en-US" sz="3200" dirty="0"/>
              <a:t>, </a:t>
            </a:r>
            <a:r>
              <a:rPr lang="en-US" sz="3200" dirty="0" err="1"/>
              <a:t>hypokalaemia</a:t>
            </a:r>
            <a:r>
              <a:rPr lang="en-US" sz="3200" dirty="0"/>
              <a:t> and </a:t>
            </a:r>
            <a:r>
              <a:rPr lang="en-US" sz="3200" dirty="0" err="1"/>
              <a:t>hypophosphataemia</a:t>
            </a:r>
            <a:r>
              <a:rPr lang="en-US" sz="3200" dirty="0"/>
              <a:t>, which will all need monitoring and replacement. </a:t>
            </a:r>
          </a:p>
          <a:p>
            <a:pPr algn="l" rtl="0"/>
            <a:r>
              <a:rPr lang="en-US" sz="3200" dirty="0"/>
              <a:t>Trace elements such as magnesium, zinc and iron are important cofactors in metabolic processes and may be reduced as part of the inflammatory response. Replacement of these elements is necessary to ensure appropriate </a:t>
            </a:r>
            <a:r>
              <a:rPr lang="en-US" sz="3200" dirty="0" err="1"/>
              <a:t>utilisation</a:t>
            </a:r>
            <a:r>
              <a:rPr lang="en-US" sz="3200" dirty="0"/>
              <a:t> of amino acids and avoidance of refeeding syndrome. </a:t>
            </a:r>
          </a:p>
        </p:txBody>
      </p:sp>
    </p:spTree>
    <p:extLst>
      <p:ext uri="{BB962C8B-B14F-4D97-AF65-F5344CB8AC3E}">
        <p14:creationId xmlns:p14="http://schemas.microsoft.com/office/powerpoint/2010/main" val="2684981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FLUID AND NUTRITIONAL</a:t>
            </a:r>
            <a:br>
              <a:rPr lang="en-US" sz="2800" dirty="0"/>
            </a:br>
            <a:r>
              <a:rPr lang="en-US" sz="2800" dirty="0"/>
              <a:t>CONSEQUENCES OF</a:t>
            </a:r>
            <a:br>
              <a:rPr lang="en-US" sz="2800" dirty="0"/>
            </a:br>
            <a:r>
              <a:rPr lang="en-US" sz="2800" dirty="0"/>
              <a:t>INTESTINAL RESECTION</a:t>
            </a:r>
            <a:endParaRPr lang="ar-IQ" sz="2800" dirty="0"/>
          </a:p>
        </p:txBody>
      </p:sp>
      <p:sp>
        <p:nvSpPr>
          <p:cNvPr id="3" name="Content Placeholder 2"/>
          <p:cNvSpPr>
            <a:spLocks noGrp="1"/>
          </p:cNvSpPr>
          <p:nvPr>
            <p:ph sz="quarter" idx="1"/>
          </p:nvPr>
        </p:nvSpPr>
        <p:spPr>
          <a:xfrm>
            <a:off x="457200" y="1916832"/>
            <a:ext cx="8229600" cy="4680520"/>
          </a:xfrm>
        </p:spPr>
        <p:txBody>
          <a:bodyPr>
            <a:normAutofit/>
          </a:bodyPr>
          <a:lstStyle/>
          <a:p>
            <a:pPr algn="l" rtl="0"/>
            <a:r>
              <a:rPr lang="en-US" sz="3600" dirty="0"/>
              <a:t>Up to 50% of the small intestine can be surgically removed or bypassed without permanent deleterious effects. With extensive resection (&lt;150 cm of remaining small intestine), metabolic and nutritional consequences arise, resulting in the disease entity known as short bowel syndrome.</a:t>
            </a:r>
            <a:endParaRPr lang="ar-IQ" sz="3600" dirty="0"/>
          </a:p>
        </p:txBody>
      </p:sp>
    </p:spTree>
    <p:extLst>
      <p:ext uri="{BB962C8B-B14F-4D97-AF65-F5344CB8AC3E}">
        <p14:creationId xmlns:p14="http://schemas.microsoft.com/office/powerpoint/2010/main" val="2696997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bowel motility</a:t>
            </a:r>
            <a:endParaRPr lang="ar-IQ" dirty="0"/>
          </a:p>
        </p:txBody>
      </p:sp>
      <p:sp>
        <p:nvSpPr>
          <p:cNvPr id="3" name="Content Placeholder 2"/>
          <p:cNvSpPr>
            <a:spLocks noGrp="1"/>
          </p:cNvSpPr>
          <p:nvPr>
            <p:ph sz="quarter" idx="1"/>
          </p:nvPr>
        </p:nvSpPr>
        <p:spPr/>
        <p:txBody>
          <a:bodyPr>
            <a:normAutofit/>
          </a:bodyPr>
          <a:lstStyle/>
          <a:p>
            <a:pPr algn="l" rtl="0"/>
            <a:r>
              <a:rPr lang="en-US" dirty="0"/>
              <a:t>Motility slower in ileum with more fluid and sodium absorption ability than jejunum .</a:t>
            </a:r>
          </a:p>
          <a:p>
            <a:pPr algn="l" rtl="0"/>
            <a:r>
              <a:rPr lang="en-US" dirty="0"/>
              <a:t>Absorption of bile salt and vitamin B12 occur at ileum</a:t>
            </a:r>
          </a:p>
          <a:p>
            <a:pPr algn="l" rtl="0"/>
            <a:r>
              <a:rPr lang="en-US" dirty="0"/>
              <a:t>Colon ability to absorb water reach 90% ( transit time 24 to 150 </a:t>
            </a:r>
            <a:r>
              <a:rPr lang="en-US" dirty="0" err="1"/>
              <a:t>hr</a:t>
            </a:r>
            <a:r>
              <a:rPr lang="en-US" dirty="0"/>
              <a:t>) in addition fragment carbohydrate to produce short chain fatty acid</a:t>
            </a:r>
          </a:p>
          <a:p>
            <a:pPr algn="l" rtl="0"/>
            <a:r>
              <a:rPr lang="en-US" dirty="0"/>
              <a:t>Another important colonic function is the fermentation of carbohydrates to produce short-chain fatty acids. They enhance , water and salt absorption from the colon and, second, they are trophic to the colonocyte.</a:t>
            </a:r>
          </a:p>
          <a:p>
            <a:pPr algn="l" rtl="0"/>
            <a:endParaRPr lang="ar-IQ" dirty="0"/>
          </a:p>
        </p:txBody>
      </p:sp>
    </p:spTree>
    <p:extLst>
      <p:ext uri="{BB962C8B-B14F-4D97-AF65-F5344CB8AC3E}">
        <p14:creationId xmlns:p14="http://schemas.microsoft.com/office/powerpoint/2010/main" val="2804152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resection</a:t>
            </a:r>
            <a:endParaRPr lang="ar-IQ" dirty="0"/>
          </a:p>
        </p:txBody>
      </p:sp>
      <p:sp>
        <p:nvSpPr>
          <p:cNvPr id="3" name="Content Placeholder 2"/>
          <p:cNvSpPr>
            <a:spLocks noGrp="1"/>
          </p:cNvSpPr>
          <p:nvPr>
            <p:ph sz="quarter" idx="1"/>
          </p:nvPr>
        </p:nvSpPr>
        <p:spPr/>
        <p:txBody>
          <a:bodyPr>
            <a:normAutofit fontScale="92500"/>
          </a:bodyPr>
          <a:lstStyle/>
          <a:p>
            <a:pPr algn="l" rtl="0"/>
            <a:r>
              <a:rPr lang="en-US" dirty="0"/>
              <a:t>Resection of proximal jejunum results in no significant alterations in fluid and electrolyte levels</a:t>
            </a:r>
          </a:p>
          <a:p>
            <a:pPr algn="l" rtl="0"/>
            <a:r>
              <a:rPr lang="en-US" dirty="0"/>
              <a:t>Resection of ileum results in a significant enhancement</a:t>
            </a:r>
          </a:p>
          <a:p>
            <a:pPr marL="0" indent="0" algn="l" rtl="0">
              <a:buNone/>
            </a:pPr>
            <a:r>
              <a:rPr lang="en-US" dirty="0"/>
              <a:t> of gastric motility and acceleration of intestinal transit. Following ileal resection, the colon receives a much larger volume of fluid and electrolytes and it also receives bile salts, which reduce its ability to absorb salt and water, resulting in </a:t>
            </a:r>
            <a:r>
              <a:rPr lang="en-US" dirty="0" err="1"/>
              <a:t>diarrhoea</a:t>
            </a:r>
            <a:r>
              <a:rPr lang="en-US" dirty="0"/>
              <a:t>.</a:t>
            </a:r>
          </a:p>
          <a:p>
            <a:pPr marL="0" indent="0" algn="l" rtl="0">
              <a:buNone/>
            </a:pPr>
            <a:r>
              <a:rPr lang="en-US" dirty="0"/>
              <a:t>The ileum is responsible for bile salt reabsorption and loss of</a:t>
            </a:r>
          </a:p>
          <a:p>
            <a:pPr marL="0" indent="0" algn="l" rtl="0">
              <a:buNone/>
            </a:pPr>
            <a:r>
              <a:rPr lang="en-US" dirty="0"/>
              <a:t>Even 100 cm of ileum may cause </a:t>
            </a:r>
            <a:r>
              <a:rPr lang="en-US" dirty="0" err="1"/>
              <a:t>steatorrhoea</a:t>
            </a:r>
            <a:r>
              <a:rPr lang="en-US" dirty="0"/>
              <a:t>, which can be</a:t>
            </a:r>
          </a:p>
          <a:p>
            <a:pPr marL="0" indent="0" algn="l" rtl="0">
              <a:buNone/>
            </a:pPr>
            <a:r>
              <a:rPr lang="en-US" dirty="0"/>
              <a:t>treated by the administration of cholestyramine for bile salt</a:t>
            </a:r>
          </a:p>
          <a:p>
            <a:pPr marL="0" indent="0" algn="l" rtl="0">
              <a:buNone/>
            </a:pPr>
            <a:r>
              <a:rPr lang="en-US" dirty="0"/>
              <a:t>binding.</a:t>
            </a:r>
            <a:endParaRPr lang="ar-IQ" dirty="0"/>
          </a:p>
        </p:txBody>
      </p:sp>
    </p:spTree>
    <p:extLst>
      <p:ext uri="{BB962C8B-B14F-4D97-AF65-F5344CB8AC3E}">
        <p14:creationId xmlns:p14="http://schemas.microsoft.com/office/powerpoint/2010/main" val="3556455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7D48-F46E-474D-A6F0-8F5EF842925E}"/>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B83ACD98-C0AD-49FA-B349-C59EF164349F}"/>
              </a:ext>
            </a:extLst>
          </p:cNvPr>
          <p:cNvSpPr>
            <a:spLocks noGrp="1"/>
          </p:cNvSpPr>
          <p:nvPr>
            <p:ph sz="quarter" idx="1"/>
          </p:nvPr>
        </p:nvSpPr>
        <p:spPr>
          <a:xfrm>
            <a:off x="914400" y="836712"/>
            <a:ext cx="7772400" cy="5183088"/>
          </a:xfrm>
        </p:spPr>
        <p:txBody>
          <a:bodyPr>
            <a:normAutofit/>
          </a:bodyPr>
          <a:lstStyle/>
          <a:p>
            <a:pPr marL="0" indent="0" algn="l" rtl="0">
              <a:buNone/>
            </a:pPr>
            <a:r>
              <a:rPr lang="en-US" sz="3200" dirty="0">
                <a:solidFill>
                  <a:srgbClr val="FF0000"/>
                </a:solidFill>
              </a:rPr>
              <a:t>Complications of short bowel syndrome include</a:t>
            </a:r>
          </a:p>
          <a:p>
            <a:pPr algn="l" rtl="0"/>
            <a:r>
              <a:rPr lang="en-US" sz="3200" dirty="0"/>
              <a:t> peptic ulceration related to gastric hypersecretion, </a:t>
            </a:r>
          </a:p>
          <a:p>
            <a:pPr algn="l" rtl="0"/>
            <a:r>
              <a:rPr lang="en-US" sz="3200" dirty="0"/>
              <a:t>Cholelithiasis because of interruption of the enterohepatic cycle of bile salts </a:t>
            </a:r>
          </a:p>
          <a:p>
            <a:pPr algn="l" rtl="0"/>
            <a:r>
              <a:rPr lang="en-US" sz="3200" dirty="0"/>
              <a:t>hyperoxaluria as a result of the increased absorption of oxalate in the colon predisposing to renal stones.</a:t>
            </a:r>
            <a:endParaRPr lang="ar-IQ" sz="3200" dirty="0"/>
          </a:p>
        </p:txBody>
      </p:sp>
    </p:spTree>
    <p:extLst>
      <p:ext uri="{BB962C8B-B14F-4D97-AF65-F5344CB8AC3E}">
        <p14:creationId xmlns:p14="http://schemas.microsoft.com/office/powerpoint/2010/main" val="3900082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ARTIFICIAL NUTRITIONAL</a:t>
            </a:r>
            <a:br>
              <a:rPr lang="en-US" dirty="0"/>
            </a:br>
            <a:r>
              <a:rPr lang="en-US" dirty="0"/>
              <a:t>SUPPORT</a:t>
            </a:r>
            <a:endParaRPr lang="ar-IQ" dirty="0"/>
          </a:p>
        </p:txBody>
      </p:sp>
      <p:sp>
        <p:nvSpPr>
          <p:cNvPr id="3" name="Content Placeholder 2"/>
          <p:cNvSpPr>
            <a:spLocks noGrp="1"/>
          </p:cNvSpPr>
          <p:nvPr>
            <p:ph sz="quarter" idx="1"/>
          </p:nvPr>
        </p:nvSpPr>
        <p:spPr/>
        <p:txBody>
          <a:bodyPr>
            <a:normAutofit/>
          </a:bodyPr>
          <a:lstStyle/>
          <a:p>
            <a:pPr algn="l" rtl="0"/>
            <a:r>
              <a:rPr lang="en-US" sz="3600" dirty="0"/>
              <a:t>Any patient who has sustained 5 days of inadequate intake or who is anticipated to have no or inadequate intake for this period should be considered for nutritional support.</a:t>
            </a:r>
            <a:endParaRPr lang="ar-IQ" sz="3600" dirty="0"/>
          </a:p>
        </p:txBody>
      </p:sp>
    </p:spTree>
    <p:extLst>
      <p:ext uri="{BB962C8B-B14F-4D97-AF65-F5344CB8AC3E}">
        <p14:creationId xmlns:p14="http://schemas.microsoft.com/office/powerpoint/2010/main" val="2266084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7" y="548680"/>
            <a:ext cx="7920880" cy="557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51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Metabolic response to</a:t>
            </a:r>
            <a:br>
              <a:rPr lang="en-US" dirty="0"/>
            </a:br>
            <a:r>
              <a:rPr lang="en-US" dirty="0"/>
              <a:t>starvation</a:t>
            </a:r>
            <a:endParaRPr lang="ar-IQ" dirty="0"/>
          </a:p>
        </p:txBody>
      </p:sp>
      <p:sp>
        <p:nvSpPr>
          <p:cNvPr id="3" name="Content Placeholder 2"/>
          <p:cNvSpPr>
            <a:spLocks noGrp="1"/>
          </p:cNvSpPr>
          <p:nvPr>
            <p:ph sz="quarter" idx="1"/>
          </p:nvPr>
        </p:nvSpPr>
        <p:spPr/>
        <p:txBody>
          <a:bodyPr>
            <a:normAutofit fontScale="92500"/>
          </a:bodyPr>
          <a:lstStyle/>
          <a:p>
            <a:pPr algn="l" rtl="0"/>
            <a:r>
              <a:rPr lang="en-US" sz="3600" dirty="0"/>
              <a:t>After a short fast, lasting 12 hours or less, most food from the last meal will have been absorbed.</a:t>
            </a:r>
          </a:p>
          <a:p>
            <a:pPr algn="l" rtl="0"/>
            <a:r>
              <a:rPr lang="en-US" sz="3600" dirty="0"/>
              <a:t>Plasma insulin levels fall, and glucagon levels rise, which facilitates the conversion of liver glycogen (approximately 200 g) into glucose.</a:t>
            </a:r>
          </a:p>
          <a:p>
            <a:pPr algn="l" rtl="0"/>
            <a:r>
              <a:rPr lang="en-US" sz="3600" dirty="0"/>
              <a:t>Additional stores of glycogen exist in muscle (500 g), but these cannot be </a:t>
            </a:r>
            <a:r>
              <a:rPr lang="en-US" sz="3600" dirty="0" err="1"/>
              <a:t>utilised</a:t>
            </a:r>
            <a:r>
              <a:rPr lang="en-US" sz="3600" dirty="0"/>
              <a:t> directly.</a:t>
            </a:r>
            <a:endParaRPr lang="ar-IQ" sz="3600" dirty="0"/>
          </a:p>
        </p:txBody>
      </p:sp>
    </p:spTree>
    <p:extLst>
      <p:ext uri="{BB962C8B-B14F-4D97-AF65-F5344CB8AC3E}">
        <p14:creationId xmlns:p14="http://schemas.microsoft.com/office/powerpoint/2010/main" val="1249586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Enteral nutrition</a:t>
            </a:r>
            <a:endParaRPr lang="ar-IQ" dirty="0"/>
          </a:p>
        </p:txBody>
      </p:sp>
      <p:sp>
        <p:nvSpPr>
          <p:cNvPr id="3" name="Content Placeholder 2"/>
          <p:cNvSpPr>
            <a:spLocks noGrp="1"/>
          </p:cNvSpPr>
          <p:nvPr>
            <p:ph sz="quarter" idx="1"/>
          </p:nvPr>
        </p:nvSpPr>
        <p:spPr>
          <a:xfrm>
            <a:off x="323528" y="1447800"/>
            <a:ext cx="8363272" cy="5135562"/>
          </a:xfrm>
        </p:spPr>
        <p:txBody>
          <a:bodyPr>
            <a:normAutofit/>
          </a:bodyPr>
          <a:lstStyle/>
          <a:p>
            <a:pPr algn="l" rtl="0"/>
            <a:r>
              <a:rPr lang="en-US" dirty="0"/>
              <a:t>means delivery of nutrients into the gastrointestinal tract.</a:t>
            </a:r>
          </a:p>
          <a:p>
            <a:pPr algn="l" rtl="0"/>
            <a:r>
              <a:rPr lang="en-US" dirty="0"/>
              <a:t>This can be achieved with normal food, oral supplements (sip feeding) or with a variety of tube feeding techniques delivering food into the stomach, duodenum or jejunum.</a:t>
            </a:r>
          </a:p>
          <a:p>
            <a:pPr algn="l" rtl="0"/>
            <a:r>
              <a:rPr lang="en-US" dirty="0"/>
              <a:t>A variety of nutrient formulations are available for enteral feeding.</a:t>
            </a:r>
          </a:p>
          <a:p>
            <a:pPr algn="l" rtl="0"/>
            <a:r>
              <a:rPr lang="en-US" dirty="0"/>
              <a:t>preferred route of administration of nutrition where possible. </a:t>
            </a:r>
            <a:r>
              <a:rPr lang="en-US" dirty="0" err="1"/>
              <a:t>Benefts</a:t>
            </a:r>
            <a:r>
              <a:rPr lang="en-US" dirty="0"/>
              <a:t> of enteral nutrition include preservation of the gut mucosal barrier and immunity and prevention of gut atrophy. The use of enteral nutrition is also associated with reduced infection rates, better wound healing, and a reduced length of stay compared with parenteral nutrition.</a:t>
            </a:r>
            <a:endParaRPr lang="ar-IQ" dirty="0"/>
          </a:p>
        </p:txBody>
      </p:sp>
    </p:spTree>
    <p:extLst>
      <p:ext uri="{BB962C8B-B14F-4D97-AF65-F5344CB8AC3E}">
        <p14:creationId xmlns:p14="http://schemas.microsoft.com/office/powerpoint/2010/main" val="2042692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Sip feeding</a:t>
            </a:r>
            <a:endParaRPr lang="ar-IQ" dirty="0"/>
          </a:p>
        </p:txBody>
      </p:sp>
      <p:sp>
        <p:nvSpPr>
          <p:cNvPr id="3" name="Content Placeholder 2"/>
          <p:cNvSpPr>
            <a:spLocks noGrp="1"/>
          </p:cNvSpPr>
          <p:nvPr>
            <p:ph sz="quarter" idx="1"/>
          </p:nvPr>
        </p:nvSpPr>
        <p:spPr/>
        <p:txBody>
          <a:bodyPr>
            <a:normAutofit/>
          </a:bodyPr>
          <a:lstStyle/>
          <a:p>
            <a:pPr algn="l" rtl="0"/>
            <a:r>
              <a:rPr lang="en-US" dirty="0"/>
              <a:t>Commercially available supplementary sip feeds are used in</a:t>
            </a:r>
          </a:p>
          <a:p>
            <a:pPr algn="l" rtl="0"/>
            <a:r>
              <a:rPr lang="en-US" dirty="0"/>
              <a:t>patients who can drink but whose appetites are impaired or</a:t>
            </a:r>
          </a:p>
          <a:p>
            <a:pPr algn="l" rtl="0"/>
            <a:r>
              <a:rPr lang="en-US" dirty="0"/>
              <a:t>in whom adequate intakes cannot be maintained with </a:t>
            </a:r>
            <a:r>
              <a:rPr lang="en-US" dirty="0" err="1"/>
              <a:t>adlibitum</a:t>
            </a:r>
            <a:r>
              <a:rPr lang="en-US" dirty="0"/>
              <a:t> intakes. These feeds typically provide 200 kcal and</a:t>
            </a:r>
          </a:p>
          <a:p>
            <a:pPr marL="0" indent="0" algn="l" rtl="0">
              <a:buNone/>
            </a:pPr>
            <a:r>
              <a:rPr lang="en-US" dirty="0"/>
              <a:t>     2 g of nitrogen per 200 mL carton.</a:t>
            </a:r>
            <a:endParaRPr lang="ar-IQ" dirty="0"/>
          </a:p>
        </p:txBody>
      </p:sp>
    </p:spTree>
    <p:extLst>
      <p:ext uri="{BB962C8B-B14F-4D97-AF65-F5344CB8AC3E}">
        <p14:creationId xmlns:p14="http://schemas.microsoft.com/office/powerpoint/2010/main" val="1430690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Tube-feeding techniques</a:t>
            </a:r>
            <a:endParaRPr lang="ar-IQ" dirty="0"/>
          </a:p>
        </p:txBody>
      </p:sp>
      <p:sp>
        <p:nvSpPr>
          <p:cNvPr id="3" name="Content Placeholder 2"/>
          <p:cNvSpPr>
            <a:spLocks noGrp="1"/>
          </p:cNvSpPr>
          <p:nvPr>
            <p:ph sz="quarter" idx="1"/>
          </p:nvPr>
        </p:nvSpPr>
        <p:spPr/>
        <p:txBody>
          <a:bodyPr>
            <a:normAutofit/>
          </a:bodyPr>
          <a:lstStyle/>
          <a:p>
            <a:pPr algn="l" rtl="0"/>
            <a:r>
              <a:rPr lang="en-US" dirty="0"/>
              <a:t>E</a:t>
            </a:r>
            <a:r>
              <a:rPr lang="en-US" sz="2800" dirty="0"/>
              <a:t>nteral nutrition can be achieved using conventional nasogastric tubes (Ryle’s), fine-bore feeding tubes inserted into the stomach, surgical or percutaneous endoscopic gastrostomy (PEG) or, finally, </a:t>
            </a:r>
            <a:r>
              <a:rPr lang="en-US" sz="2800" dirty="0" err="1"/>
              <a:t>postpyloric</a:t>
            </a:r>
            <a:r>
              <a:rPr lang="en-US" sz="2800" dirty="0"/>
              <a:t> feeding </a:t>
            </a:r>
            <a:r>
              <a:rPr lang="en-US" sz="2800" dirty="0" err="1"/>
              <a:t>utilising</a:t>
            </a:r>
            <a:r>
              <a:rPr lang="en-US" sz="2800" dirty="0"/>
              <a:t> </a:t>
            </a:r>
            <a:r>
              <a:rPr lang="en-US" sz="2800" dirty="0" err="1"/>
              <a:t>nasojejunal</a:t>
            </a:r>
            <a:r>
              <a:rPr lang="en-US" sz="2800" dirty="0"/>
              <a:t> tubes or various types of jejunostomy</a:t>
            </a:r>
          </a:p>
          <a:p>
            <a:pPr algn="l" rtl="0"/>
            <a:r>
              <a:rPr lang="en-US" sz="2800" dirty="0"/>
              <a:t>Conventionally, 20–30 mL are administered per hour initially, gradually increasing to goal rates within 48–72 hours. In most units, feeding is discontinued for 4–5 hours overnight to allow gastric pH to return to normal</a:t>
            </a:r>
            <a:endParaRPr lang="ar-IQ" sz="2800" dirty="0"/>
          </a:p>
        </p:txBody>
      </p:sp>
    </p:spTree>
    <p:extLst>
      <p:ext uri="{BB962C8B-B14F-4D97-AF65-F5344CB8AC3E}">
        <p14:creationId xmlns:p14="http://schemas.microsoft.com/office/powerpoint/2010/main" val="1548157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5ACE-25F8-4ECD-979C-5C8C561559CD}"/>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B6FE9B48-7E7B-4FF1-9F2D-2BBBF256FAA8}"/>
              </a:ext>
            </a:extLst>
          </p:cNvPr>
          <p:cNvSpPr>
            <a:spLocks noGrp="1"/>
          </p:cNvSpPr>
          <p:nvPr>
            <p:ph sz="quarter" idx="1"/>
          </p:nvPr>
        </p:nvSpPr>
        <p:spPr>
          <a:xfrm>
            <a:off x="395536" y="476672"/>
            <a:ext cx="8291264" cy="6106690"/>
          </a:xfrm>
        </p:spPr>
        <p:txBody>
          <a:bodyPr>
            <a:normAutofit fontScale="92500" lnSpcReduction="20000"/>
          </a:bodyPr>
          <a:lstStyle/>
          <a:p>
            <a:pPr algn="l" rtl="0"/>
            <a:r>
              <a:rPr lang="en-US" sz="3200" dirty="0"/>
              <a:t>a</a:t>
            </a:r>
            <a:r>
              <a:rPr lang="en-US" sz="3600" dirty="0"/>
              <a:t>spirates are performed on a regular basis, and if they exceed 200 mL in any 2-hour period, then feeding is temporarily discontinued to reduce the risk of nosocomial aspiration pneumonia</a:t>
            </a:r>
          </a:p>
          <a:p>
            <a:pPr algn="l" rtl="0"/>
            <a:r>
              <a:rPr lang="en-US" sz="3600" dirty="0"/>
              <a:t>Tube blockage is common. All tubes should be flushed with water at least twice daily.</a:t>
            </a:r>
          </a:p>
          <a:p>
            <a:pPr algn="l" rtl="0"/>
            <a:r>
              <a:rPr lang="en-US" sz="3600" dirty="0"/>
              <a:t>Nasogastric tubes are appropriate in the majority of patients. For longer term feeding,  a </a:t>
            </a:r>
            <a:r>
              <a:rPr lang="en-US" sz="3600" dirty="0" err="1"/>
              <a:t>finebore</a:t>
            </a:r>
            <a:r>
              <a:rPr lang="en-US" sz="3600" dirty="0"/>
              <a:t> feeding tube is preferable (8–12Fr) may be preferable to </a:t>
            </a:r>
            <a:r>
              <a:rPr lang="en-US" sz="3600" dirty="0" err="1"/>
              <a:t>minimise</a:t>
            </a:r>
            <a:r>
              <a:rPr lang="en-US" sz="3600" dirty="0"/>
              <a:t> the risk of rhinitis, pharyngitis and gastric and </a:t>
            </a:r>
            <a:r>
              <a:rPr lang="en-US" sz="3600" dirty="0" err="1"/>
              <a:t>oesophageal</a:t>
            </a:r>
            <a:r>
              <a:rPr lang="en-US" sz="3600" dirty="0"/>
              <a:t> erosions. These tubes are also less likely to interfere with eating and drinking and are often better tolerated by patients.</a:t>
            </a:r>
            <a:endParaRPr lang="ar-IQ" sz="3600" dirty="0"/>
          </a:p>
        </p:txBody>
      </p:sp>
    </p:spTree>
    <p:extLst>
      <p:ext uri="{BB962C8B-B14F-4D97-AF65-F5344CB8AC3E}">
        <p14:creationId xmlns:p14="http://schemas.microsoft.com/office/powerpoint/2010/main" val="2877740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716A6-0C0E-1A5C-EABE-B9A1DCBC857A}"/>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350860B-3CB2-B897-8431-869EDCA85FA4}"/>
              </a:ext>
            </a:extLst>
          </p:cNvPr>
          <p:cNvSpPr>
            <a:spLocks noGrp="1"/>
          </p:cNvSpPr>
          <p:nvPr>
            <p:ph type="body" idx="1"/>
          </p:nvPr>
        </p:nvSpPr>
        <p:spPr>
          <a:xfrm>
            <a:off x="251520" y="273050"/>
            <a:ext cx="4396680" cy="1936750"/>
          </a:xfrm>
        </p:spPr>
        <p:txBody>
          <a:bodyPr/>
          <a:lstStyle/>
          <a:p>
            <a:r>
              <a:rPr lang="en-US" dirty="0"/>
              <a:t>Abdominal radiograph </a:t>
            </a:r>
            <a:r>
              <a:rPr lang="en-US" dirty="0" err="1"/>
              <a:t>confrming</a:t>
            </a:r>
            <a:r>
              <a:rPr lang="en-US" dirty="0"/>
              <a:t> that the position of the tip of a </a:t>
            </a:r>
            <a:r>
              <a:rPr lang="en-US" dirty="0" err="1"/>
              <a:t>nasojejunal</a:t>
            </a:r>
            <a:r>
              <a:rPr lang="en-US" dirty="0"/>
              <a:t> feeding tube is past the duodenojejunal </a:t>
            </a:r>
            <a:r>
              <a:rPr lang="en-US" dirty="0" err="1"/>
              <a:t>fexure</a:t>
            </a:r>
            <a:endParaRPr lang="en-US" dirty="0"/>
          </a:p>
        </p:txBody>
      </p:sp>
      <p:sp>
        <p:nvSpPr>
          <p:cNvPr id="5" name="Text Placeholder 4">
            <a:extLst>
              <a:ext uri="{FF2B5EF4-FFF2-40B4-BE49-F238E27FC236}">
                <a16:creationId xmlns:a16="http://schemas.microsoft.com/office/drawing/2014/main" id="{A7DEF5B4-D949-605C-FD61-B75F90C94C43}"/>
              </a:ext>
            </a:extLst>
          </p:cNvPr>
          <p:cNvSpPr>
            <a:spLocks noGrp="1"/>
          </p:cNvSpPr>
          <p:nvPr>
            <p:ph type="body" sz="half" idx="3"/>
          </p:nvPr>
        </p:nvSpPr>
        <p:spPr>
          <a:xfrm>
            <a:off x="4953000" y="404664"/>
            <a:ext cx="3733800" cy="1296144"/>
          </a:xfrm>
        </p:spPr>
        <p:txBody>
          <a:bodyPr/>
          <a:lstStyle/>
          <a:p>
            <a:r>
              <a:rPr lang="en-US" dirty="0"/>
              <a:t>A </a:t>
            </a:r>
            <a:r>
              <a:rPr lang="en-US" dirty="0" err="1"/>
              <a:t>fne</a:t>
            </a:r>
            <a:r>
              <a:rPr lang="en-US" dirty="0"/>
              <a:t>-bore feeding tube with its guidewire</a:t>
            </a: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1560" y="2247900"/>
            <a:ext cx="389877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AFF3A363-5C15-E2A8-CFC9-3AFB05A107EE}"/>
              </a:ext>
            </a:extLst>
          </p:cNvPr>
          <p:cNvSpPr>
            <a:spLocks noGrp="1"/>
          </p:cNvSpPr>
          <p:nvPr>
            <p:ph sz="half" idx="4"/>
          </p:nvPr>
        </p:nvSpPr>
        <p:spPr/>
        <p:txBody>
          <a:bodyPr/>
          <a:lstStyle/>
          <a:p>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209800"/>
            <a:ext cx="3898776" cy="445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411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445C-0A19-40C2-9980-40AFAF00380E}"/>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D3A31A85-E286-4698-AAD4-EEC89FFC009C}"/>
              </a:ext>
            </a:extLst>
          </p:cNvPr>
          <p:cNvSpPr>
            <a:spLocks noGrp="1"/>
          </p:cNvSpPr>
          <p:nvPr>
            <p:ph sz="quarter" idx="1"/>
          </p:nvPr>
        </p:nvSpPr>
        <p:spPr>
          <a:xfrm>
            <a:off x="323528" y="404664"/>
            <a:ext cx="8568952" cy="5976664"/>
          </a:xfrm>
        </p:spPr>
        <p:txBody>
          <a:bodyPr>
            <a:normAutofit fontScale="92500" lnSpcReduction="10000"/>
          </a:bodyPr>
          <a:lstStyle/>
          <a:p>
            <a:pPr marL="0" indent="0" algn="l">
              <a:buNone/>
            </a:pPr>
            <a:r>
              <a:rPr lang="en-US" sz="4400" b="1" dirty="0">
                <a:solidFill>
                  <a:srgbClr val="6E8AAA"/>
                </a:solidFill>
                <a:latin typeface="Aileron-Bold"/>
              </a:rPr>
              <a:t>Gastrostomy</a:t>
            </a:r>
          </a:p>
          <a:p>
            <a:pPr algn="l" rtl="0"/>
            <a:r>
              <a:rPr lang="en-US" sz="2800" dirty="0">
                <a:solidFill>
                  <a:srgbClr val="000000"/>
                </a:solidFill>
                <a:latin typeface="GoudyStd"/>
              </a:rPr>
              <a:t>Gastrostomy insertion can be endoscopic </a:t>
            </a:r>
          </a:p>
          <a:p>
            <a:pPr marL="0" indent="0" algn="l" rtl="0">
              <a:buNone/>
            </a:pPr>
            <a:r>
              <a:rPr lang="en-US" sz="2800" dirty="0">
                <a:solidFill>
                  <a:srgbClr val="000000"/>
                </a:solidFill>
                <a:latin typeface="GoudyStd"/>
              </a:rPr>
              <a:t>(percutaneous endoscopic gastrostomy [PEG]), radiological (radiologically inserted gastrostomy [RIG]) or surgical(percutaneous endoscopic gastrostomy</a:t>
            </a:r>
            <a:r>
              <a:rPr lang="ar-IQ" sz="2800" dirty="0">
                <a:solidFill>
                  <a:srgbClr val="000000"/>
                </a:solidFill>
                <a:latin typeface="GoudyStd"/>
              </a:rPr>
              <a:t>  </a:t>
            </a:r>
            <a:r>
              <a:rPr lang="en-US" sz="2800" dirty="0">
                <a:solidFill>
                  <a:srgbClr val="000000"/>
                </a:solidFill>
                <a:latin typeface="GoudyStd"/>
              </a:rPr>
              <a:t>  . Complications of a gastrostomy, regardless of the technique </a:t>
            </a:r>
          </a:p>
          <a:p>
            <a:pPr marL="0" indent="0" algn="l" rtl="0">
              <a:buNone/>
            </a:pPr>
            <a:r>
              <a:rPr lang="en-US" sz="2800" dirty="0">
                <a:solidFill>
                  <a:srgbClr val="000000"/>
                </a:solidFill>
                <a:latin typeface="GoudyStd"/>
              </a:rPr>
              <a:t>of placement, include perforation, bleeding and peritonitis. </a:t>
            </a:r>
          </a:p>
          <a:p>
            <a:pPr marL="0" indent="0" algn="l" rtl="0">
              <a:buNone/>
            </a:pPr>
            <a:r>
              <a:rPr lang="en-US" sz="2800" dirty="0" err="1">
                <a:solidFill>
                  <a:srgbClr val="000000"/>
                </a:solidFill>
                <a:latin typeface="GoudyStd"/>
              </a:rPr>
              <a:t>Localised</a:t>
            </a:r>
            <a:r>
              <a:rPr lang="en-US" sz="2800" dirty="0">
                <a:solidFill>
                  <a:srgbClr val="000000"/>
                </a:solidFill>
                <a:latin typeface="GoudyStd"/>
              </a:rPr>
              <a:t> sepsis around the insertion site is very common and </a:t>
            </a:r>
          </a:p>
          <a:p>
            <a:pPr marL="0" indent="0" algn="l" rtl="0">
              <a:buNone/>
            </a:pPr>
            <a:r>
              <a:rPr lang="en-US" sz="2800" dirty="0">
                <a:solidFill>
                  <a:srgbClr val="000000"/>
                </a:solidFill>
                <a:latin typeface="GoudyStd"/>
              </a:rPr>
              <a:t>may require systemic antibiotics</a:t>
            </a:r>
          </a:p>
          <a:p>
            <a:pPr marL="0" indent="0" algn="l" rtl="0">
              <a:buNone/>
            </a:pPr>
            <a:r>
              <a:rPr lang="en-US" sz="2800" b="1" dirty="0">
                <a:solidFill>
                  <a:srgbClr val="6E8AAA"/>
                </a:solidFill>
                <a:latin typeface="Aileron-Bold"/>
              </a:rPr>
              <a:t>Jejunostomy</a:t>
            </a:r>
          </a:p>
          <a:p>
            <a:pPr algn="l" rtl="0"/>
            <a:r>
              <a:rPr lang="en-US" sz="2800" dirty="0">
                <a:latin typeface="GoudyStd"/>
              </a:rPr>
              <a:t>This can be achieved using </a:t>
            </a:r>
            <a:r>
              <a:rPr lang="en-US" sz="2800" dirty="0" err="1">
                <a:latin typeface="GoudyStd"/>
              </a:rPr>
              <a:t>nasojejunal</a:t>
            </a:r>
            <a:r>
              <a:rPr lang="en-US" sz="2800" dirty="0">
                <a:latin typeface="GoudyStd"/>
              </a:rPr>
              <a:t> tubes</a:t>
            </a:r>
          </a:p>
          <a:p>
            <a:pPr algn="l" rtl="0"/>
            <a:r>
              <a:rPr lang="en-US" sz="2800" dirty="0">
                <a:latin typeface="GoudyStd"/>
              </a:rPr>
              <a:t>or by placement of needle jejunostomy at the time of laparotomy.</a:t>
            </a:r>
            <a:endParaRPr lang="ar-IQ" dirty="0"/>
          </a:p>
        </p:txBody>
      </p:sp>
    </p:spTree>
    <p:extLst>
      <p:ext uri="{BB962C8B-B14F-4D97-AF65-F5344CB8AC3E}">
        <p14:creationId xmlns:p14="http://schemas.microsoft.com/office/powerpoint/2010/main" val="986865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92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5004049" y="885208"/>
            <a:ext cx="4139952" cy="508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B0672A1C-A7B9-C403-500C-9752B3115D81}"/>
              </a:ext>
            </a:extLst>
          </p:cNvPr>
          <p:cNvPicPr>
            <a:picLocks noChangeAspect="1"/>
          </p:cNvPicPr>
          <p:nvPr/>
        </p:nvPicPr>
        <p:blipFill>
          <a:blip r:embed="rId3"/>
          <a:stretch>
            <a:fillRect/>
          </a:stretch>
        </p:blipFill>
        <p:spPr>
          <a:xfrm>
            <a:off x="223795" y="885208"/>
            <a:ext cx="4780254" cy="5087583"/>
          </a:xfrm>
          <a:prstGeom prst="rect">
            <a:avLst/>
          </a:prstGeom>
        </p:spPr>
      </p:pic>
    </p:spTree>
    <p:extLst>
      <p:ext uri="{BB962C8B-B14F-4D97-AF65-F5344CB8AC3E}">
        <p14:creationId xmlns:p14="http://schemas.microsoft.com/office/powerpoint/2010/main" val="1326705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914400" y="404664"/>
            <a:ext cx="725800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529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Parenteral nutrition TPN</a:t>
            </a:r>
            <a:endParaRPr lang="ar-IQ" dirty="0">
              <a:solidFill>
                <a:srgbClr val="FF0000"/>
              </a:solidFill>
            </a:endParaRPr>
          </a:p>
        </p:txBody>
      </p:sp>
      <p:sp>
        <p:nvSpPr>
          <p:cNvPr id="3" name="Content Placeholder 2"/>
          <p:cNvSpPr>
            <a:spLocks noGrp="1"/>
          </p:cNvSpPr>
          <p:nvPr>
            <p:ph sz="quarter" idx="1"/>
          </p:nvPr>
        </p:nvSpPr>
        <p:spPr/>
        <p:txBody>
          <a:bodyPr>
            <a:normAutofit/>
          </a:bodyPr>
          <a:lstStyle/>
          <a:p>
            <a:pPr algn="l" rtl="0"/>
            <a:r>
              <a:rPr lang="en-US" dirty="0"/>
              <a:t>is defined as the provision of all nutritional requirements by means of the intravenous route and without the use of the gastrointestinal tract</a:t>
            </a:r>
          </a:p>
          <a:p>
            <a:pPr algn="l" rtl="0"/>
            <a:r>
              <a:rPr lang="en-US" dirty="0"/>
              <a:t>Parenteral nutrition is indicated when energy and protein needs cannot be met by the enteral administration of these</a:t>
            </a:r>
          </a:p>
          <a:p>
            <a:pPr marL="0" indent="0" algn="l" rtl="0">
              <a:buNone/>
            </a:pPr>
            <a:r>
              <a:rPr lang="en-US" dirty="0"/>
              <a:t>      substrates. </a:t>
            </a:r>
          </a:p>
          <a:p>
            <a:pPr algn="l" rtl="0"/>
            <a:r>
              <a:rPr lang="en-US" dirty="0"/>
              <a:t> The most frequent clinical indications relate to</a:t>
            </a:r>
          </a:p>
          <a:p>
            <a:pPr marL="0" indent="0" algn="l" rtl="0">
              <a:buNone/>
            </a:pPr>
            <a:r>
              <a:rPr lang="en-US" dirty="0"/>
              <a:t>those patients who have undergone massive resection of the</a:t>
            </a:r>
          </a:p>
          <a:p>
            <a:pPr marL="0" indent="0" algn="l" rtl="0">
              <a:buNone/>
            </a:pPr>
            <a:r>
              <a:rPr lang="en-US" dirty="0"/>
              <a:t>small intestine, who have intestinal fistula or who have prolonged intestinal failure for other reasons.</a:t>
            </a:r>
            <a:endParaRPr lang="ar-IQ" dirty="0"/>
          </a:p>
        </p:txBody>
      </p:sp>
    </p:spTree>
    <p:extLst>
      <p:ext uri="{BB962C8B-B14F-4D97-AF65-F5344CB8AC3E}">
        <p14:creationId xmlns:p14="http://schemas.microsoft.com/office/powerpoint/2010/main" val="3604869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457200" y="260648"/>
            <a:ext cx="8229600" cy="5865515"/>
          </a:xfrm>
        </p:spPr>
        <p:txBody>
          <a:bodyPr/>
          <a:lstStyle/>
          <a:p>
            <a:pPr algn="l" rtl="0"/>
            <a:r>
              <a:rPr lang="en-US" dirty="0"/>
              <a:t>TPN can be administered either by a catheter inserted in the central vein or via a peripheral line.</a:t>
            </a:r>
          </a:p>
          <a:p>
            <a:pPr algn="l" rtl="0"/>
            <a:r>
              <a:rPr lang="en-US" dirty="0"/>
              <a:t>Peripheral feeding is appropriate for short-term feeding of up to 2 weeks.</a:t>
            </a:r>
          </a:p>
          <a:p>
            <a:pPr algn="l" rtl="0"/>
            <a:r>
              <a:rPr lang="en-US" dirty="0"/>
              <a:t>central venous route the catheter can be inserted via the subclavian or internal or external jugular vein.</a:t>
            </a:r>
            <a:endParaRPr lang="ar-IQ" dirty="0"/>
          </a:p>
        </p:txBody>
      </p:sp>
    </p:spTree>
    <p:extLst>
      <p:ext uri="{BB962C8B-B14F-4D97-AF65-F5344CB8AC3E}">
        <p14:creationId xmlns:p14="http://schemas.microsoft.com/office/powerpoint/2010/main" val="34871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flipV="1">
            <a:off x="457200" y="116632"/>
            <a:ext cx="8229600" cy="158006"/>
          </a:xfrm>
        </p:spPr>
        <p:txBody>
          <a:bodyPr>
            <a:normAutofit fontScale="90000"/>
          </a:bodyPr>
          <a:lstStyle/>
          <a:p>
            <a:endParaRPr lang="ar-IQ" dirty="0"/>
          </a:p>
        </p:txBody>
      </p:sp>
      <p:sp>
        <p:nvSpPr>
          <p:cNvPr id="6" name="Content Placeholder 5"/>
          <p:cNvSpPr>
            <a:spLocks noGrp="1"/>
          </p:cNvSpPr>
          <p:nvPr>
            <p:ph sz="quarter" idx="1"/>
          </p:nvPr>
        </p:nvSpPr>
        <p:spPr>
          <a:xfrm>
            <a:off x="457200" y="476672"/>
            <a:ext cx="8229600" cy="5649491"/>
          </a:xfrm>
        </p:spPr>
        <p:txBody>
          <a:bodyPr>
            <a:normAutofit/>
          </a:bodyPr>
          <a:lstStyle/>
          <a:p>
            <a:pPr algn="l" rtl="0"/>
            <a:r>
              <a:rPr lang="en-US" sz="3200" dirty="0"/>
              <a:t>After 24 </a:t>
            </a:r>
            <a:r>
              <a:rPr lang="en-US" sz="3200" dirty="0" err="1"/>
              <a:t>hr</a:t>
            </a:r>
            <a:r>
              <a:rPr lang="en-US" sz="3200" dirty="0"/>
              <a:t> glycogen stores are depleted and de novo glucose production from non-carbohydrate precursors (gluconeogenesis) takes place, predominantly in the liver.</a:t>
            </a:r>
          </a:p>
          <a:p>
            <a:pPr algn="l" rtl="0"/>
            <a:r>
              <a:rPr lang="en-US" sz="3200" dirty="0"/>
              <a:t>Most of this glucose is derived from the breakdown of amino acids, particularly glutamine and alanine as a result of catabolism of skeletal muscle (up to 75 g per day).</a:t>
            </a:r>
          </a:p>
          <a:p>
            <a:pPr algn="l" rtl="0"/>
            <a:r>
              <a:rPr lang="en-US" sz="3200" dirty="0"/>
              <a:t>With more prolonged fasting, there is an increased reliance on fat oxidation to meet energy requirements.</a:t>
            </a:r>
            <a:endParaRPr lang="ar-IQ" sz="3200" dirty="0"/>
          </a:p>
        </p:txBody>
      </p:sp>
    </p:spTree>
    <p:extLst>
      <p:ext uri="{BB962C8B-B14F-4D97-AF65-F5344CB8AC3E}">
        <p14:creationId xmlns:p14="http://schemas.microsoft.com/office/powerpoint/2010/main" val="1389927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12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755576" y="620688"/>
            <a:ext cx="763284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190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616024" y="274638"/>
            <a:ext cx="7772400" cy="610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813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331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51520" y="274638"/>
            <a:ext cx="8640960" cy="639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954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Refeeding syndrome</a:t>
            </a:r>
            <a:endParaRPr lang="ar-IQ" dirty="0"/>
          </a:p>
        </p:txBody>
      </p:sp>
      <p:sp>
        <p:nvSpPr>
          <p:cNvPr id="3" name="Content Placeholder 2"/>
          <p:cNvSpPr>
            <a:spLocks noGrp="1"/>
          </p:cNvSpPr>
          <p:nvPr>
            <p:ph sz="quarter" idx="1"/>
          </p:nvPr>
        </p:nvSpPr>
        <p:spPr>
          <a:xfrm>
            <a:off x="107504" y="1196752"/>
            <a:ext cx="8928992" cy="5400600"/>
          </a:xfrm>
        </p:spPr>
        <p:txBody>
          <a:bodyPr>
            <a:noAutofit/>
          </a:bodyPr>
          <a:lstStyle/>
          <a:p>
            <a:pPr algn="l" rtl="0"/>
            <a:r>
              <a:rPr lang="en-US" sz="2800" dirty="0"/>
              <a:t>This syndrome is </a:t>
            </a:r>
            <a:r>
              <a:rPr lang="en-US" sz="2800" dirty="0" err="1"/>
              <a:t>characterised</a:t>
            </a:r>
            <a:r>
              <a:rPr lang="en-US" sz="2800" dirty="0"/>
              <a:t> by severe fluid and electrolyte shifts in malnourished patients undergoing refeeding.</a:t>
            </a:r>
          </a:p>
          <a:p>
            <a:pPr algn="l" rtl="0"/>
            <a:r>
              <a:rPr lang="en-US" sz="2800" dirty="0"/>
              <a:t>occur with either enteral or parenteral nutrition, but is more common with the latter.</a:t>
            </a:r>
          </a:p>
          <a:p>
            <a:pPr algn="l" rtl="0"/>
            <a:r>
              <a:rPr lang="en-US" sz="2800" dirty="0"/>
              <a:t>It results in </a:t>
            </a:r>
            <a:r>
              <a:rPr lang="en-US" sz="2800" dirty="0" err="1"/>
              <a:t>hypophosphataemia</a:t>
            </a:r>
            <a:r>
              <a:rPr lang="en-US" sz="2800" dirty="0"/>
              <a:t>, hypocalcaemia and hypomagnesaemia.</a:t>
            </a:r>
          </a:p>
          <a:p>
            <a:pPr algn="l" rtl="0"/>
            <a:r>
              <a:rPr lang="en-US" sz="2800" dirty="0"/>
              <a:t>can result in altered myocardial function, arrhythmias,</a:t>
            </a:r>
          </a:p>
          <a:p>
            <a:pPr algn="l" rtl="0"/>
            <a:r>
              <a:rPr lang="en-US" sz="2800" dirty="0"/>
              <a:t>deteriorating respiratory function, liver dysfunction, seizures, confusion, coma, tetany and death.</a:t>
            </a:r>
          </a:p>
          <a:p>
            <a:pPr algn="l" rtl="0"/>
            <a:r>
              <a:rPr lang="en-US" sz="2800" dirty="0"/>
              <a:t>Calorie delivery should be increased slowly and vitamins administered regularly. </a:t>
            </a:r>
            <a:r>
              <a:rPr lang="en-US" sz="2800" dirty="0" err="1"/>
              <a:t>Hypophosphataemia</a:t>
            </a:r>
            <a:r>
              <a:rPr lang="en-US" sz="2800" dirty="0"/>
              <a:t> and hypomagnesaemia require treatment.</a:t>
            </a:r>
            <a:endParaRPr lang="ar-IQ" sz="2800" dirty="0"/>
          </a:p>
        </p:txBody>
      </p:sp>
    </p:spTree>
    <p:extLst>
      <p:ext uri="{BB962C8B-B14F-4D97-AF65-F5344CB8AC3E}">
        <p14:creationId xmlns:p14="http://schemas.microsoft.com/office/powerpoint/2010/main" val="119394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a:xfrm>
            <a:off x="457200" y="260648"/>
            <a:ext cx="8229600" cy="6336704"/>
          </a:xfrm>
        </p:spPr>
        <p:txBody>
          <a:bodyPr>
            <a:normAutofit/>
          </a:bodyPr>
          <a:lstStyle/>
          <a:p>
            <a:pPr algn="l" rtl="0"/>
            <a:r>
              <a:rPr lang="en-US" sz="3200" dirty="0"/>
              <a:t>after 48–72 hours of fasting, the central nervous system may adapt to using ketone bodies as their primary fuel source. </a:t>
            </a:r>
          </a:p>
          <a:p>
            <a:pPr algn="l" rtl="0"/>
            <a:r>
              <a:rPr lang="en-US" sz="3200" dirty="0"/>
              <a:t>This conversion to a ‘fat fuel economy’ reduces the need for muscle breakdown by up to 55 g per day.</a:t>
            </a:r>
          </a:p>
          <a:p>
            <a:pPr algn="l" rtl="0"/>
            <a:r>
              <a:rPr lang="en-US" sz="3200" dirty="0"/>
              <a:t>In addition , significant reduction in the resting energy expenditure,  mediated by a decline in the conversion of inactive thyroxine (T4) to active tri-iodothyronine (T3). Despite these adaptive responses, there remains an obligatory glucose requirement of about 200 g per day</a:t>
            </a:r>
            <a:endParaRPr lang="ar-IQ" sz="3200" dirty="0"/>
          </a:p>
        </p:txBody>
      </p:sp>
    </p:spTree>
    <p:extLst>
      <p:ext uri="{BB962C8B-B14F-4D97-AF65-F5344CB8AC3E}">
        <p14:creationId xmlns:p14="http://schemas.microsoft.com/office/powerpoint/2010/main" val="17153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956376" cy="613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83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Metabolic response to trauma and</a:t>
            </a:r>
            <a:br>
              <a:rPr lang="en-US" dirty="0"/>
            </a:br>
            <a:r>
              <a:rPr lang="en-US" dirty="0"/>
              <a:t>sepsis</a:t>
            </a:r>
            <a:endParaRPr lang="ar-IQ" dirty="0"/>
          </a:p>
        </p:txBody>
      </p:sp>
      <p:sp>
        <p:nvSpPr>
          <p:cNvPr id="3" name="Content Placeholder 2"/>
          <p:cNvSpPr>
            <a:spLocks noGrp="1"/>
          </p:cNvSpPr>
          <p:nvPr>
            <p:ph sz="quarter" idx="1"/>
          </p:nvPr>
        </p:nvSpPr>
        <p:spPr>
          <a:xfrm>
            <a:off x="457200" y="1600200"/>
            <a:ext cx="8229600" cy="5141168"/>
          </a:xfrm>
        </p:spPr>
        <p:txBody>
          <a:bodyPr>
            <a:normAutofit fontScale="92500" lnSpcReduction="10000"/>
          </a:bodyPr>
          <a:lstStyle/>
          <a:p>
            <a:pPr algn="l" rtl="0"/>
            <a:r>
              <a:rPr lang="ar-IQ" dirty="0"/>
              <a:t> </a:t>
            </a:r>
            <a:r>
              <a:rPr lang="ar-IQ" dirty="0" err="1"/>
              <a:t>In</a:t>
            </a:r>
            <a:r>
              <a:rPr lang="en-US" dirty="0"/>
              <a:t> contrast to simple starvation, patients with trauma have impaired formation of ketones</a:t>
            </a:r>
          </a:p>
          <a:p>
            <a:pPr algn="l" rtl="0"/>
            <a:r>
              <a:rPr lang="en-US" dirty="0"/>
              <a:t>breakdown of protein to </a:t>
            </a:r>
            <a:r>
              <a:rPr lang="ar-IQ" dirty="0" err="1"/>
              <a:t>synthesize</a:t>
            </a:r>
            <a:r>
              <a:rPr lang="en-US" dirty="0"/>
              <a:t> glucose (gluconeogenesis) cannot be entirely prevented by the administration of glucose.</a:t>
            </a:r>
          </a:p>
          <a:p>
            <a:pPr algn="l" rtl="0"/>
            <a:r>
              <a:rPr lang="en-US" dirty="0"/>
              <a:t>reduced transport of glucose into muscle cells (the main tissue for uptake of insulin-mediated glucose) owing to reduced activation of the glucose transporter protein GLUT4.</a:t>
            </a:r>
          </a:p>
          <a:p>
            <a:pPr algn="l" rtl="0"/>
            <a:r>
              <a:rPr lang="en-US" dirty="0"/>
              <a:t>although it is generally accepted that the metabolic response to trauma and sepsis is always associated with ‘</a:t>
            </a:r>
            <a:r>
              <a:rPr lang="en-US" dirty="0" err="1"/>
              <a:t>hypermetabolism</a:t>
            </a:r>
            <a:r>
              <a:rPr lang="en-US" dirty="0"/>
              <a:t>’ or </a:t>
            </a:r>
            <a:r>
              <a:rPr lang="en-US" dirty="0" err="1"/>
              <a:t>hypercatabolism</a:t>
            </a:r>
            <a:r>
              <a:rPr lang="en-US" dirty="0"/>
              <a:t> There is no evidence to show that the provision of high-energy intake is associated with an amelioration of the catabolic process and it may indeed be harmful; there is mounting evidence for the benefits of permissive underfeeding in critically ill surgical patients.</a:t>
            </a:r>
            <a:endParaRPr lang="ar-IQ" dirty="0"/>
          </a:p>
        </p:txBody>
      </p:sp>
    </p:spTree>
    <p:extLst>
      <p:ext uri="{BB962C8B-B14F-4D97-AF65-F5344CB8AC3E}">
        <p14:creationId xmlns:p14="http://schemas.microsoft.com/office/powerpoint/2010/main" val="186360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823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912</TotalTime>
  <Words>3016</Words>
  <Application>Microsoft Office PowerPoint</Application>
  <PresentationFormat>On-screen Show (4:3)</PresentationFormat>
  <Paragraphs>173</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Aileron-Bold</vt:lpstr>
      <vt:lpstr>Baskerville MT Std</vt:lpstr>
      <vt:lpstr>Franklin Gothic Book</vt:lpstr>
      <vt:lpstr>GoudyStd</vt:lpstr>
      <vt:lpstr>Perpetua</vt:lpstr>
      <vt:lpstr>Wingdings</vt:lpstr>
      <vt:lpstr>Wingdings 2</vt:lpstr>
      <vt:lpstr>Equity</vt:lpstr>
      <vt:lpstr>Nutrition and fluid therapy</vt:lpstr>
      <vt:lpstr>Learning objectives</vt:lpstr>
      <vt:lpstr>INTRODUCTION</vt:lpstr>
      <vt:lpstr>Metabolic response to starvation</vt:lpstr>
      <vt:lpstr>PowerPoint Presentation</vt:lpstr>
      <vt:lpstr>PowerPoint Presentation</vt:lpstr>
      <vt:lpstr>PowerPoint Presentation</vt:lpstr>
      <vt:lpstr>Metabolic response to trauma and sepsis</vt:lpstr>
      <vt:lpstr>PowerPoint Presentation</vt:lpstr>
      <vt:lpstr>NUTRITIONAL ASSESSMENT</vt:lpstr>
      <vt:lpstr>PowerPoint Presentation</vt:lpstr>
      <vt:lpstr>PowerPoint Presentation</vt:lpstr>
      <vt:lpstr>PowerPoint Presentation</vt:lpstr>
      <vt:lpstr>PowerPoint Presentation</vt:lpstr>
      <vt:lpstr>FLUID AND ELECTROLYTES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NUTRITIONAL REQUIREMENTS</vt:lpstr>
      <vt:lpstr>PowerPoint Presentation</vt:lpstr>
      <vt:lpstr>PowerPoint Presentation</vt:lpstr>
      <vt:lpstr>Macronutrient requirements</vt:lpstr>
      <vt:lpstr>PowerPoint Presentation</vt:lpstr>
      <vt:lpstr>PowerPoint Presentation</vt:lpstr>
      <vt:lpstr>PowerPoint Presentation</vt:lpstr>
      <vt:lpstr>PowerPoint Presentation</vt:lpstr>
      <vt:lpstr>PowerPoint Presentation</vt:lpstr>
      <vt:lpstr>FLUID AND NUTRITIONAL CONSEQUENCES OF INTESTINAL RESECTION</vt:lpstr>
      <vt:lpstr>Small bowel motility</vt:lpstr>
      <vt:lpstr>Effects of resection</vt:lpstr>
      <vt:lpstr>PowerPoint Presentation</vt:lpstr>
      <vt:lpstr>ARTIFICIAL NUTRITIONAL SUPPORT</vt:lpstr>
      <vt:lpstr>PowerPoint Presentation</vt:lpstr>
      <vt:lpstr>Enteral nutrition</vt:lpstr>
      <vt:lpstr>Sip feeding</vt:lpstr>
      <vt:lpstr>Tube-feeding techniques</vt:lpstr>
      <vt:lpstr>PowerPoint Presentation</vt:lpstr>
      <vt:lpstr>PowerPoint Presentation</vt:lpstr>
      <vt:lpstr>PowerPoint Presentation</vt:lpstr>
      <vt:lpstr>PowerPoint Presentation</vt:lpstr>
      <vt:lpstr>PowerPoint Presentation</vt:lpstr>
      <vt:lpstr>Parenteral nutrition TPN</vt:lpstr>
      <vt:lpstr>PowerPoint Presentation</vt:lpstr>
      <vt:lpstr>PowerPoint Presentation</vt:lpstr>
      <vt:lpstr>PowerPoint Presentation</vt:lpstr>
      <vt:lpstr>PowerPoint Presentation</vt:lpstr>
      <vt:lpstr>      Refeeding syndrome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and fluid therapy</dc:title>
  <dc:creator>smanesotak</dc:creator>
  <cp:lastModifiedBy>hasanain jasim</cp:lastModifiedBy>
  <cp:revision>57</cp:revision>
  <dcterms:created xsi:type="dcterms:W3CDTF">2022-02-22T14:40:45Z</dcterms:created>
  <dcterms:modified xsi:type="dcterms:W3CDTF">2025-03-30T14:09:23Z</dcterms:modified>
</cp:coreProperties>
</file>