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75"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6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3:15.482"/>
    </inkml:context>
    <inkml:brush xml:id="br0">
      <inkml:brushProperty name="width" value="0.035" units="cm"/>
      <inkml:brushProperty name="height" value="0.035" units="cm"/>
      <inkml:brushProperty name="color" value="#E71224"/>
    </inkml:brush>
  </inkml:definitions>
  <inkml:trace contextRef="#ctx0" brushRef="#br0">0 1 24575,'3600'0'-1365,"-3574"0"-5461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4:50.087"/>
    </inkml:context>
    <inkml:brush xml:id="br0">
      <inkml:brushProperty name="width" value="0.025" units="cm"/>
      <inkml:brushProperty name="height" value="0.025" units="cm"/>
      <inkml:brushProperty name="color" value="#E71224"/>
    </inkml:brush>
  </inkml:definitions>
  <inkml:trace contextRef="#ctx0" brushRef="#br0">1 0 24575,'0'0'-8191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4:50.311"/>
    </inkml:context>
    <inkml:brush xml:id="br0">
      <inkml:brushProperty name="width" value="0.025" units="cm"/>
      <inkml:brushProperty name="height" value="0.025" units="cm"/>
      <inkml:brushProperty name="color" value="#E71224"/>
    </inkml:brush>
  </inkml:definitions>
  <inkml:trace contextRef="#ctx0" brushRef="#br0">1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3:19.609"/>
    </inkml:context>
    <inkml:brush xml:id="br0">
      <inkml:brushProperty name="width" value="0.035" units="cm"/>
      <inkml:brushProperty name="height" value="0.035" units="cm"/>
      <inkml:brushProperty name="color" value="#E71224"/>
    </inkml:brush>
  </inkml:definitions>
  <inkml:trace contextRef="#ctx0" brushRef="#br0">0 30 23392,'1452'-30'0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3:43.707"/>
    </inkml:context>
    <inkml:brush xml:id="br0">
      <inkml:brushProperty name="width" value="0.035" units="cm"/>
      <inkml:brushProperty name="height" value="0.035" units="cm"/>
      <inkml:brushProperty name="color" value="#E71224"/>
    </inkml:brush>
  </inkml:definitions>
  <inkml:trace contextRef="#ctx0" brushRef="#br0">0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3:46.384"/>
    </inkml:context>
    <inkml:brush xml:id="br0">
      <inkml:brushProperty name="width" value="0.035" units="cm"/>
      <inkml:brushProperty name="height" value="0.035" units="cm"/>
      <inkml:brushProperty name="color" value="#E71224"/>
    </inkml:brush>
  </inkml:definitions>
  <inkml:trace contextRef="#ctx0" brushRef="#br0">0 421 24575,'68'1'0,"0"2"0,89 16 0,513 99 0,-543-98 0,1-6 0,199-4 0,656-14 0,-594 5 0,-360 0 0,-1 2 0,1 1 0,-1 0 0,0 3 0,30 10 0,4 0 0,2-2 0,99 10 0,-61-12 0,69 4 0,284-17 0,-201-1 0,-242 0 0,1 0 0,0-1 0,0 0 0,-1-1 0,0-1 0,0 0 0,0 0 0,0-1 0,0-1 0,-1 0 0,0-1 0,12-9 0,11-2 0,-27 15 0,1 0 0,-2-1 0,1 0 0,0-1 0,8-7 0,-5 4 0,0 0 0,0 1 0,1 1 0,-1-1 0,1 2 0,1-1 0,-1 2 0,21-6 0,14-7 0,57-31 0,-99 47 0,-1-1 0,1 0 0,-1 1 0,0-1 0,0-1 0,0 1 0,0 0 0,0-1 0,-1 0 0,1 1 0,-1-1 0,0 0 0,4-7 0,0-1 0,-1 0 0,-1 0 0,4-12 0,6-19 0,-1 11-151,-1 0-1,-2 0 0,-1-1 0,-2 0 1,-1-1-1,-2 0 0,-1 0 1,-1-35-1,-2 40-6674</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3:51.862"/>
    </inkml:context>
    <inkml:brush xml:id="br0">
      <inkml:brushProperty name="width" value="0.035" units="cm"/>
      <inkml:brushProperty name="height" value="0.035" units="cm"/>
      <inkml:brushProperty name="color" value="#E71224"/>
    </inkml:brush>
  </inkml:definitions>
  <inkml:trace contextRef="#ctx0" brushRef="#br0">1 1 24575,'30'2'0,"0"0"0,49 12 0,-13-1 0,0-3 0,543 66 0,15-69 0,-349-9 0,1103 2 0,-1109-16 0,-23 0 0,620 15 0,-411 3 0,-397-2-1365,-32 0-5461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4:01.373"/>
    </inkml:context>
    <inkml:brush xml:id="br0">
      <inkml:brushProperty name="width" value="0.035" units="cm"/>
      <inkml:brushProperty name="height" value="0.035" units="cm"/>
      <inkml:brushProperty name="color" value="#E71224"/>
    </inkml:brush>
  </inkml:definitions>
  <inkml:trace contextRef="#ctx0" brushRef="#br0">483 248 24575,'-30'-1'0,"-1"0"0,1-2 0,-38-8 0,54 8 0,-1-2 0,1 1 0,0-2 0,0 0 0,1 0 0,0-1 0,0-1 0,-20-15 0,32 22 0,-6-7 0,-1 1 0,-1 0 0,0 1 0,0 0 0,0 0 0,0 1 0,-1 0 0,0 1 0,0 0 0,0 1 0,-11-3 0,-30-4 0,43 4 0,13 2 0,16-2 0,-18 5 0,90-26 0,-66 18 0,1 0 0,0 2 0,38-4 0,277 7 0,-184 6 0,-86-4 0,-37 1 0,0 0 0,0 3 0,41 6 0,-39 1 0,-1 2 0,37 16 0,16 6 0,-60-23 0,-12-4 0,1 0 0,-1-2 0,1 0 0,31 3 0,7-6-1365,-31-2-5461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4:07.144"/>
    </inkml:context>
    <inkml:brush xml:id="br0">
      <inkml:brushProperty name="width" value="0.035" units="cm"/>
      <inkml:brushProperty name="height" value="0.035" units="cm"/>
      <inkml:brushProperty name="color" value="#E71224"/>
    </inkml:brush>
  </inkml:definitions>
  <inkml:trace contextRef="#ctx0" brushRef="#br0">0 34 24575,'35'-2'0,"66"-12"0,17-1 0,331 13 0,-232 4 0,466-2-1365,-657 0-5461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4:14.020"/>
    </inkml:context>
    <inkml:brush xml:id="br0">
      <inkml:brushProperty name="width" value="0.035" units="cm"/>
      <inkml:brushProperty name="height" value="0.035" units="cm"/>
      <inkml:brushProperty name="color" value="#E71224"/>
    </inkml:brush>
  </inkml:definitions>
  <inkml:trace contextRef="#ctx0" brushRef="#br0">0 1 24575,'746'0'0,"-706"2"0,57 9 0,9 2 0,370-8 0,-265-7 0,-199 2 0,0 1 0,0 0 0,-1 1 0,1 1 0,-1 0 0,1 0 0,-1 1 0,19 10 0,1-2 0,0 0 0,1-2 0,0-1 0,0-2 0,36 3 0,144 20 0,-171-22 0,78 26 0,-26-5 0,-47-17 0,-11-1 0,0-2 0,1-2 0,0-1 0,41 1 0,-30-8 0,0-2 0,68-13 0,-103 14 0,28-5 0,1-2 0,60-21 0,-47 10 0,49-22 0,-78 30 0,-14 5 0,1 1 0,-1 1 0,2 0 0,-1 0 0,0 1 0,1 1 0,13-2 0,1 3-1365,-2 1-5461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22T17:04:32.211"/>
    </inkml:context>
    <inkml:brush xml:id="br0">
      <inkml:brushProperty name="width" value="0.035" units="cm"/>
      <inkml:brushProperty name="height" value="0.035" units="cm"/>
      <inkml:brushProperty name="color" value="#E71224"/>
    </inkml:brush>
  </inkml:definitions>
  <inkml:trace contextRef="#ctx0" brushRef="#br0">1 1 24575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BFC3E-402E-81FE-F2AA-FB8CC7E2B5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58CB594-ACD5-D871-9E45-8CBC5488DC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32B0DF3-CB3C-9172-1744-85D505E34F0F}"/>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5" name="Footer Placeholder 4">
            <a:extLst>
              <a:ext uri="{FF2B5EF4-FFF2-40B4-BE49-F238E27FC236}">
                <a16:creationId xmlns:a16="http://schemas.microsoft.com/office/drawing/2014/main" id="{F98C6F36-C893-0A6F-BE61-11DE9DA863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DEC7C4-FECF-7EEC-777C-F0142E299839}"/>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1527223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748E3-E675-5193-ADA1-7901FB1332D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23AF814-D9C9-FA9E-2DD6-3C0562D536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88B6FE-0956-9038-E107-B698D7C60736}"/>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5" name="Footer Placeholder 4">
            <a:extLst>
              <a:ext uri="{FF2B5EF4-FFF2-40B4-BE49-F238E27FC236}">
                <a16:creationId xmlns:a16="http://schemas.microsoft.com/office/drawing/2014/main" id="{B0416E33-4850-2EEA-FB67-9496F574AF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19063B-D1F5-BA36-E079-E8EBAF68DD13}"/>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637060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E55AAD-FFFE-4CF3-172E-CD16ED51C8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2C9E8D9-6DFA-19A5-E85A-8A371E25EA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703EC6-476A-B98A-854F-05D15CE33840}"/>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5" name="Footer Placeholder 4">
            <a:extLst>
              <a:ext uri="{FF2B5EF4-FFF2-40B4-BE49-F238E27FC236}">
                <a16:creationId xmlns:a16="http://schemas.microsoft.com/office/drawing/2014/main" id="{E10195E6-2198-5785-3AF5-BA7D6699C2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EB2378-1ADB-F22C-D810-D7552CB0F9EC}"/>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178988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0CBA5-7257-2C0B-35D2-9CE6D87DF9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4166A4-F377-DA43-D72B-F4C4C233DC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B661B7-525D-46AD-08B0-4B0312BBCA74}"/>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5" name="Footer Placeholder 4">
            <a:extLst>
              <a:ext uri="{FF2B5EF4-FFF2-40B4-BE49-F238E27FC236}">
                <a16:creationId xmlns:a16="http://schemas.microsoft.com/office/drawing/2014/main" id="{C590B3B7-FB99-4D4A-9C62-4AF96E78FC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FDA165-3F16-30B6-34A7-2C0E01FA3CD1}"/>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206066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9A3F9-5953-5A52-86AC-47EB58C232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BAEDDA6-BDAE-F0B4-4D6D-A235A8BA8EC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452760-B980-DE7D-49BE-D7F6BFC49419}"/>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5" name="Footer Placeholder 4">
            <a:extLst>
              <a:ext uri="{FF2B5EF4-FFF2-40B4-BE49-F238E27FC236}">
                <a16:creationId xmlns:a16="http://schemas.microsoft.com/office/drawing/2014/main" id="{7735C47C-514F-CDC6-4927-6D49F631A7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9FD368-87F5-FF65-9405-738DCD815994}"/>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3150658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3B4E5-0B97-3D3A-F75E-23A1881CBD9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B31AA8-85A3-4DCB-D91B-0D04D2AF75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B6BC769-84E0-9626-7899-7F58A52DE1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2A99E29-5E42-E38B-C5FF-9CB88BE10156}"/>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6" name="Footer Placeholder 5">
            <a:extLst>
              <a:ext uri="{FF2B5EF4-FFF2-40B4-BE49-F238E27FC236}">
                <a16:creationId xmlns:a16="http://schemas.microsoft.com/office/drawing/2014/main" id="{27797F35-514C-2785-B3C1-0D99120F92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9D1B6C-F3A9-FAB3-D087-103C380CDE33}"/>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1161522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9D05-C087-BF80-1131-0B33D26B9A9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A2053A-1469-552A-33BA-78982E6014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8DC6F2-2390-5704-D0EC-F895FB972B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60F0B33-6184-6E0D-9A8E-700AA39F74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243487-6BA6-CC7C-9C0B-FE08ED2465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F1F783F-88FF-EFCF-ECA5-375ACDC9C8E5}"/>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8" name="Footer Placeholder 7">
            <a:extLst>
              <a:ext uri="{FF2B5EF4-FFF2-40B4-BE49-F238E27FC236}">
                <a16:creationId xmlns:a16="http://schemas.microsoft.com/office/drawing/2014/main" id="{5DD60416-E832-E6AD-A1CD-9E63B8963D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77C3A1C-00B0-3C05-DE0F-D8D363B61551}"/>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224283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78B15-5902-5D33-21EA-ABF45F37308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460A73B-AF3D-F180-888E-7110B455A6D7}"/>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4" name="Footer Placeholder 3">
            <a:extLst>
              <a:ext uri="{FF2B5EF4-FFF2-40B4-BE49-F238E27FC236}">
                <a16:creationId xmlns:a16="http://schemas.microsoft.com/office/drawing/2014/main" id="{16BF872F-8326-5383-D7DB-7325118B5D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7B62146-6E3D-005A-D9A9-D5A67BA61C02}"/>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3144394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015149-5003-6088-F262-9E3472BE2C41}"/>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3" name="Footer Placeholder 2">
            <a:extLst>
              <a:ext uri="{FF2B5EF4-FFF2-40B4-BE49-F238E27FC236}">
                <a16:creationId xmlns:a16="http://schemas.microsoft.com/office/drawing/2014/main" id="{273ED938-2560-EE0A-678B-798EF37815D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2E19718-0235-DD5E-FEFA-736C2006BAB0}"/>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2821413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43DA6-E892-C6EF-2FF2-AB7850ED5E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7B2FFD1-B8AE-F4DA-53E7-E625849F22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03FA317-24C8-CDA2-7916-EDA8CE846A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209D7B-D652-8D7C-0EFC-4BFCCFE7DE25}"/>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6" name="Footer Placeholder 5">
            <a:extLst>
              <a:ext uri="{FF2B5EF4-FFF2-40B4-BE49-F238E27FC236}">
                <a16:creationId xmlns:a16="http://schemas.microsoft.com/office/drawing/2014/main" id="{A117301C-8A25-47C3-2118-16A4B22BAB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83F0324-3032-8029-A93C-42D22F77781F}"/>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123725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A4F20-D854-B29F-0294-93DF0FDE2C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64E4F26-9892-181A-1F0C-9F1A8370D8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9E818CE-ED91-B3A7-7A74-7CC2A5D285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3EE26D-19E6-2B11-8C1E-45DCBBD3E220}"/>
              </a:ext>
            </a:extLst>
          </p:cNvPr>
          <p:cNvSpPr>
            <a:spLocks noGrp="1"/>
          </p:cNvSpPr>
          <p:nvPr>
            <p:ph type="dt" sz="half" idx="10"/>
          </p:nvPr>
        </p:nvSpPr>
        <p:spPr/>
        <p:txBody>
          <a:bodyPr/>
          <a:lstStyle/>
          <a:p>
            <a:fld id="{7A60653A-D6AB-4724-A801-AACF6DD95A48}" type="datetimeFigureOut">
              <a:rPr lang="en-GB" smtClean="0"/>
              <a:t>24/02/2025</a:t>
            </a:fld>
            <a:endParaRPr lang="en-GB"/>
          </a:p>
        </p:txBody>
      </p:sp>
      <p:sp>
        <p:nvSpPr>
          <p:cNvPr id="6" name="Footer Placeholder 5">
            <a:extLst>
              <a:ext uri="{FF2B5EF4-FFF2-40B4-BE49-F238E27FC236}">
                <a16:creationId xmlns:a16="http://schemas.microsoft.com/office/drawing/2014/main" id="{CF920F08-EA1D-001E-48FE-F5F675E559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CC140D-FF4E-A40E-7D31-7AB04C3CA465}"/>
              </a:ext>
            </a:extLst>
          </p:cNvPr>
          <p:cNvSpPr>
            <a:spLocks noGrp="1"/>
          </p:cNvSpPr>
          <p:nvPr>
            <p:ph type="sldNum" sz="quarter" idx="12"/>
          </p:nvPr>
        </p:nvSpPr>
        <p:spPr/>
        <p:txBody>
          <a:bodyPr/>
          <a:lstStyle/>
          <a:p>
            <a:fld id="{B028424D-C03B-41CA-A577-E1E06B29898F}" type="slidenum">
              <a:rPr lang="en-GB" smtClean="0"/>
              <a:t>‹#›</a:t>
            </a:fld>
            <a:endParaRPr lang="en-GB"/>
          </a:p>
        </p:txBody>
      </p:sp>
    </p:spTree>
    <p:extLst>
      <p:ext uri="{BB962C8B-B14F-4D97-AF65-F5344CB8AC3E}">
        <p14:creationId xmlns:p14="http://schemas.microsoft.com/office/powerpoint/2010/main" val="3411959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D6B04C-81A6-8D2E-7339-0B3ED7D761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2ED99A-3212-8C12-75B7-3F5F0D9228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D38AB2-20CD-91CF-BE0C-66C809D106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60653A-D6AB-4724-A801-AACF6DD95A48}" type="datetimeFigureOut">
              <a:rPr lang="en-GB" smtClean="0"/>
              <a:t>24/02/2025</a:t>
            </a:fld>
            <a:endParaRPr lang="en-GB"/>
          </a:p>
        </p:txBody>
      </p:sp>
      <p:sp>
        <p:nvSpPr>
          <p:cNvPr id="5" name="Footer Placeholder 4">
            <a:extLst>
              <a:ext uri="{FF2B5EF4-FFF2-40B4-BE49-F238E27FC236}">
                <a16:creationId xmlns:a16="http://schemas.microsoft.com/office/drawing/2014/main" id="{1911DB9E-634A-771E-F80D-ADB7D78CD0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A1A6016-F26B-80A9-C122-A897E9485D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28424D-C03B-41CA-A577-E1E06B29898F}" type="slidenum">
              <a:rPr lang="en-GB" smtClean="0"/>
              <a:t>‹#›</a:t>
            </a:fld>
            <a:endParaRPr lang="en-GB"/>
          </a:p>
        </p:txBody>
      </p:sp>
    </p:spTree>
    <p:extLst>
      <p:ext uri="{BB962C8B-B14F-4D97-AF65-F5344CB8AC3E}">
        <p14:creationId xmlns:p14="http://schemas.microsoft.com/office/powerpoint/2010/main" val="3860841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customXml" Target="../ink/ink2.xml"/><Relationship Id="rId10" Type="http://schemas.openxmlformats.org/officeDocument/2006/relationships/image" Target="../media/image5.png"/><Relationship Id="rId4" Type="http://schemas.openxmlformats.org/officeDocument/2006/relationships/image" Target="../media/image20.png"/><Relationship Id="rId9" Type="http://schemas.openxmlformats.org/officeDocument/2006/relationships/customXml" Target="../ink/ink4.xml"/></Relationships>
</file>

<file path=ppt/slides/_rels/slide2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customXml" Target="../ink/ink5.xml"/><Relationship Id="rId7" Type="http://schemas.openxmlformats.org/officeDocument/2006/relationships/customXml" Target="../ink/ink7.xm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customXml" Target="../ink/ink6.xml"/><Relationship Id="rId10"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customXml" Target="../ink/ink8.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9.xml"/><Relationship Id="rId1" Type="http://schemas.openxmlformats.org/officeDocument/2006/relationships/slideLayout" Target="../slideLayouts/slideLayout1.xml"/><Relationship Id="rId6" Type="http://schemas.openxmlformats.org/officeDocument/2006/relationships/customXml" Target="../ink/ink11.xml"/><Relationship Id="rId5" Type="http://schemas.openxmlformats.org/officeDocument/2006/relationships/image" Target="../media/image11.png"/><Relationship Id="rId4" Type="http://schemas.openxmlformats.org/officeDocument/2006/relationships/customXml" Target="../ink/ink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59E4AD-D466-1E94-9FF4-68E586EFEF8B}"/>
              </a:ext>
            </a:extLst>
          </p:cNvPr>
          <p:cNvSpPr>
            <a:spLocks noGrp="1"/>
          </p:cNvSpPr>
          <p:nvPr>
            <p:ph type="ctrTitle"/>
          </p:nvPr>
        </p:nvSpPr>
        <p:spPr>
          <a:xfrm>
            <a:off x="643468" y="643467"/>
            <a:ext cx="4620584" cy="4567137"/>
          </a:xfrm>
        </p:spPr>
        <p:txBody>
          <a:bodyPr>
            <a:normAutofit/>
          </a:bodyPr>
          <a:lstStyle/>
          <a:p>
            <a:pPr algn="l"/>
            <a:r>
              <a:rPr lang="en-GB" sz="4400"/>
              <a:t>Blood components and their preparation</a:t>
            </a:r>
          </a:p>
        </p:txBody>
      </p:sp>
      <p:sp>
        <p:nvSpPr>
          <p:cNvPr id="3" name="Subtitle 2">
            <a:extLst>
              <a:ext uri="{FF2B5EF4-FFF2-40B4-BE49-F238E27FC236}">
                <a16:creationId xmlns:a16="http://schemas.microsoft.com/office/drawing/2014/main" id="{33761417-37C7-5113-3D19-6587ECB29410}"/>
              </a:ext>
            </a:extLst>
          </p:cNvPr>
          <p:cNvSpPr>
            <a:spLocks noGrp="1"/>
          </p:cNvSpPr>
          <p:nvPr>
            <p:ph type="subTitle" idx="1"/>
          </p:nvPr>
        </p:nvSpPr>
        <p:spPr>
          <a:xfrm>
            <a:off x="643467" y="5277684"/>
            <a:ext cx="4620584" cy="775494"/>
          </a:xfrm>
        </p:spPr>
        <p:txBody>
          <a:bodyPr>
            <a:normAutofit lnSpcReduction="10000"/>
          </a:bodyPr>
          <a:lstStyle/>
          <a:p>
            <a:pPr algn="l">
              <a:buFont typeface="Arial" panose="020B0604020202020204" pitchFamily="34" charset="0"/>
              <a:buChar char="•"/>
            </a:pPr>
            <a:r>
              <a:rPr lang="en-US" sz="600" b="1"/>
              <a:t>Prof. Dr. </a:t>
            </a:r>
            <a:r>
              <a:rPr lang="en-US" sz="600" b="1" err="1"/>
              <a:t>Israa</a:t>
            </a:r>
            <a:r>
              <a:rPr lang="en-US" sz="600" b="1"/>
              <a:t> M. Al-</a:t>
            </a:r>
            <a:r>
              <a:rPr lang="en-US" sz="600" b="1" err="1"/>
              <a:t>Bayaa</a:t>
            </a:r>
            <a:endParaRPr lang="en-US" sz="600" b="1"/>
          </a:p>
          <a:p>
            <a:pPr algn="l">
              <a:buFont typeface="Arial" panose="020B0604020202020204" pitchFamily="34" charset="0"/>
              <a:buChar char="•"/>
            </a:pPr>
            <a:r>
              <a:rPr lang="en-US" sz="600" b="1"/>
              <a:t>MBChB</a:t>
            </a:r>
          </a:p>
          <a:p>
            <a:pPr algn="l">
              <a:buFont typeface="Arial" panose="020B0604020202020204" pitchFamily="34" charset="0"/>
              <a:buChar char="•"/>
            </a:pPr>
            <a:r>
              <a:rPr lang="en-US" sz="600" b="1"/>
              <a:t>FIBMS (Hematopathology)</a:t>
            </a:r>
          </a:p>
          <a:p>
            <a:pPr algn="l">
              <a:buFont typeface="Arial" panose="020B0604020202020204" pitchFamily="34" charset="0"/>
              <a:buChar char="•"/>
            </a:pPr>
            <a:r>
              <a:rPr lang="en-US" sz="600" b="1"/>
              <a:t>Department of pathology and Forensic science/Al-</a:t>
            </a:r>
            <a:r>
              <a:rPr lang="en-US" sz="600" b="1" err="1"/>
              <a:t>Mustanseria</a:t>
            </a:r>
            <a:r>
              <a:rPr lang="en-US" sz="600" b="1"/>
              <a:t> University</a:t>
            </a:r>
          </a:p>
          <a:p>
            <a:pPr algn="l"/>
            <a:endParaRPr lang="en-GB" sz="600"/>
          </a:p>
        </p:txBody>
      </p:sp>
      <p:pic>
        <p:nvPicPr>
          <p:cNvPr id="5" name="Picture 4" descr="Red blood cells suspended in mid-air">
            <a:extLst>
              <a:ext uri="{FF2B5EF4-FFF2-40B4-BE49-F238E27FC236}">
                <a16:creationId xmlns:a16="http://schemas.microsoft.com/office/drawing/2014/main" id="{0F40C52C-9445-0076-06E7-3D19D7C23239}"/>
              </a:ext>
            </a:extLst>
          </p:cNvPr>
          <p:cNvPicPr>
            <a:picLocks noChangeAspect="1"/>
          </p:cNvPicPr>
          <p:nvPr/>
        </p:nvPicPr>
        <p:blipFill>
          <a:blip r:embed="rId2"/>
          <a:srcRect l="18243" r="27415"/>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76204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ADF7DD3-BF0B-7593-C6CC-93D013F6DE22}"/>
              </a:ext>
            </a:extLst>
          </p:cNvPr>
          <p:cNvSpPr>
            <a:spLocks noGrp="1"/>
          </p:cNvSpPr>
          <p:nvPr>
            <p:ph type="title"/>
          </p:nvPr>
        </p:nvSpPr>
        <p:spPr>
          <a:xfrm>
            <a:off x="1115568" y="548640"/>
            <a:ext cx="10168128" cy="1179576"/>
          </a:xfrm>
        </p:spPr>
        <p:txBody>
          <a:bodyPr>
            <a:normAutofit/>
          </a:bodyPr>
          <a:lstStyle/>
          <a:p>
            <a:r>
              <a:rPr lang="en-GB" sz="4000"/>
              <a:t>Platelets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F601726-7DBB-D91F-2572-8A836B3678ED}"/>
              </a:ext>
            </a:extLst>
          </p:cNvPr>
          <p:cNvSpPr>
            <a:spLocks noGrp="1"/>
          </p:cNvSpPr>
          <p:nvPr>
            <p:ph idx="1"/>
          </p:nvPr>
        </p:nvSpPr>
        <p:spPr>
          <a:xfrm>
            <a:off x="1115568" y="2481943"/>
            <a:ext cx="10168128" cy="3695020"/>
          </a:xfrm>
        </p:spPr>
        <p:txBody>
          <a:bodyPr>
            <a:normAutofit/>
          </a:bodyPr>
          <a:lstStyle/>
          <a:p>
            <a:pPr algn="just"/>
            <a:r>
              <a:rPr lang="en-GB" sz="2200" dirty="0"/>
              <a:t>Platelet components can be produced from whole blood donations and by apheresis. </a:t>
            </a:r>
          </a:p>
          <a:p>
            <a:pPr algn="just"/>
            <a:r>
              <a:rPr lang="en-GB" sz="2200" dirty="0"/>
              <a:t>Whole blood used to prepare platelet concentrates must be drawn by a single nontraumatic venipuncture, and the concentrate must be prepared within 8 hours of collection.</a:t>
            </a:r>
          </a:p>
          <a:p>
            <a:pPr algn="just"/>
            <a:r>
              <a:rPr lang="en-GB" sz="2200" dirty="0"/>
              <a:t>platelets derived from whole blood are typically called random-donor platelets (RDPs) the platelet product obtained from an apheresis donation is referred to as single-donor platelets (SDPs).</a:t>
            </a:r>
          </a:p>
          <a:p>
            <a:pPr algn="just"/>
            <a:r>
              <a:rPr lang="en-GB" sz="2200" dirty="0"/>
              <a:t> platelet storage container must be made of a plastic that allows for oxygen exchange to maintain the appropriate pH throughout the storage period. </a:t>
            </a:r>
          </a:p>
        </p:txBody>
      </p:sp>
    </p:spTree>
    <p:extLst>
      <p:ext uri="{BB962C8B-B14F-4D97-AF65-F5344CB8AC3E}">
        <p14:creationId xmlns:p14="http://schemas.microsoft.com/office/powerpoint/2010/main" val="1956980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A366800-CE1B-9EF8-4970-629D7BD17033}"/>
              </a:ext>
            </a:extLst>
          </p:cNvPr>
          <p:cNvSpPr>
            <a:spLocks noGrp="1"/>
          </p:cNvSpPr>
          <p:nvPr>
            <p:ph type="title"/>
          </p:nvPr>
        </p:nvSpPr>
        <p:spPr>
          <a:xfrm>
            <a:off x="838200" y="365125"/>
            <a:ext cx="10515600" cy="1828444"/>
          </a:xfrm>
        </p:spPr>
        <p:txBody>
          <a:bodyPr>
            <a:normAutofit/>
          </a:bodyPr>
          <a:lstStyle/>
          <a:p>
            <a:r>
              <a:rPr lang="en-GB" sz="5200"/>
              <a:t>Single Donor versus random donor platelets</a:t>
            </a:r>
          </a:p>
        </p:txBody>
      </p:sp>
      <p:sp>
        <p:nvSpPr>
          <p:cNvPr id="5" name="Content Placeholder 4">
            <a:extLst>
              <a:ext uri="{FF2B5EF4-FFF2-40B4-BE49-F238E27FC236}">
                <a16:creationId xmlns:a16="http://schemas.microsoft.com/office/drawing/2014/main" id="{B29469B2-DE6C-2B51-3BBB-FC00CE007ADF}"/>
              </a:ext>
            </a:extLst>
          </p:cNvPr>
          <p:cNvSpPr>
            <a:spLocks noGrp="1"/>
          </p:cNvSpPr>
          <p:nvPr>
            <p:ph sz="half" idx="1"/>
          </p:nvPr>
        </p:nvSpPr>
        <p:spPr>
          <a:xfrm>
            <a:off x="838200" y="2398626"/>
            <a:ext cx="5158427" cy="3730460"/>
          </a:xfrm>
        </p:spPr>
        <p:txBody>
          <a:bodyPr>
            <a:normAutofit/>
          </a:bodyPr>
          <a:lstStyle/>
          <a:p>
            <a:pPr marL="0" indent="0">
              <a:buNone/>
            </a:pPr>
            <a:r>
              <a:rPr lang="en-GB" sz="2000" dirty="0">
                <a:solidFill>
                  <a:srgbClr val="FF0000"/>
                </a:solidFill>
              </a:rPr>
              <a:t>Single donor platelets</a:t>
            </a:r>
          </a:p>
          <a:p>
            <a:r>
              <a:rPr lang="en-GB" sz="2000" dirty="0"/>
              <a:t>very expensive.</a:t>
            </a:r>
          </a:p>
          <a:p>
            <a:r>
              <a:rPr lang="en-GB" sz="2000" dirty="0"/>
              <a:t> indicated for patients who are unresponsive to random platelets due to HLA alloimmunization or to limit the platelet exposure from multiple donors.</a:t>
            </a:r>
          </a:p>
          <a:p>
            <a:r>
              <a:rPr lang="en-GB" sz="2000" dirty="0"/>
              <a:t>contain very few RBCs.</a:t>
            </a:r>
          </a:p>
          <a:p>
            <a:r>
              <a:rPr lang="en-GB" sz="2000" dirty="0"/>
              <a:t>single-donor platelets contain at least 3 × 10</a:t>
            </a:r>
            <a:r>
              <a:rPr lang="en-GB" sz="2000" baseline="30000" dirty="0"/>
              <a:t>11</a:t>
            </a:r>
            <a:r>
              <a:rPr lang="en-GB" sz="2000" dirty="0"/>
              <a:t> platelets.</a:t>
            </a:r>
          </a:p>
        </p:txBody>
      </p:sp>
      <p:sp>
        <p:nvSpPr>
          <p:cNvPr id="6" name="Content Placeholder 5">
            <a:extLst>
              <a:ext uri="{FF2B5EF4-FFF2-40B4-BE49-F238E27FC236}">
                <a16:creationId xmlns:a16="http://schemas.microsoft.com/office/drawing/2014/main" id="{6A53C875-F736-E3F2-1733-277D459E1911}"/>
              </a:ext>
            </a:extLst>
          </p:cNvPr>
          <p:cNvSpPr>
            <a:spLocks noGrp="1"/>
          </p:cNvSpPr>
          <p:nvPr>
            <p:ph sz="half" idx="2"/>
          </p:nvPr>
        </p:nvSpPr>
        <p:spPr>
          <a:xfrm>
            <a:off x="6189154" y="2398626"/>
            <a:ext cx="5164645" cy="3730460"/>
          </a:xfrm>
        </p:spPr>
        <p:txBody>
          <a:bodyPr>
            <a:normAutofit/>
          </a:bodyPr>
          <a:lstStyle/>
          <a:p>
            <a:r>
              <a:rPr lang="en-GB" sz="2000" dirty="0">
                <a:solidFill>
                  <a:srgbClr val="FF0000"/>
                </a:solidFill>
              </a:rPr>
              <a:t>Random donor platelets.</a:t>
            </a:r>
          </a:p>
          <a:p>
            <a:r>
              <a:rPr lang="en-GB" sz="2000" dirty="0"/>
              <a:t>Less expensive.</a:t>
            </a:r>
          </a:p>
          <a:p>
            <a:r>
              <a:rPr lang="en-GB" sz="2000" dirty="0"/>
              <a:t>RDPs are prone to RBC contamination.</a:t>
            </a:r>
          </a:p>
          <a:p>
            <a:r>
              <a:rPr lang="en-GB" sz="2000" dirty="0"/>
              <a:t>RDPs may be maintained as individual components for small-volume transfusions or pooled together for adult transfusions.</a:t>
            </a:r>
          </a:p>
          <a:p>
            <a:r>
              <a:rPr lang="en-GB" sz="2000" dirty="0"/>
              <a:t>Whole blood–derived platelet concentrates should contain at least 5.5 × 10</a:t>
            </a:r>
            <a:r>
              <a:rPr lang="en-GB" sz="2000" baseline="30000" dirty="0"/>
              <a:t>10</a:t>
            </a:r>
            <a:r>
              <a:rPr lang="en-GB" sz="2000" dirty="0"/>
              <a:t> platelets</a:t>
            </a:r>
          </a:p>
        </p:txBody>
      </p:sp>
    </p:spTree>
    <p:extLst>
      <p:ext uri="{BB962C8B-B14F-4D97-AF65-F5344CB8AC3E}">
        <p14:creationId xmlns:p14="http://schemas.microsoft.com/office/powerpoint/2010/main" val="2432917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14">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C6D508E9-D480-6C96-956B-9494436A5CE7}"/>
              </a:ext>
            </a:extLst>
          </p:cNvPr>
          <p:cNvSpPr>
            <a:spLocks noGrp="1"/>
          </p:cNvSpPr>
          <p:nvPr>
            <p:ph type="title"/>
          </p:nvPr>
        </p:nvSpPr>
        <p:spPr>
          <a:xfrm>
            <a:off x="1115568" y="548640"/>
            <a:ext cx="10168128" cy="1179576"/>
          </a:xfrm>
        </p:spPr>
        <p:txBody>
          <a:bodyPr>
            <a:normAutofit/>
          </a:bodyPr>
          <a:lstStyle/>
          <a:p>
            <a:endParaRPr lang="en-GB" sz="4000"/>
          </a:p>
        </p:txBody>
      </p:sp>
      <p:sp>
        <p:nvSpPr>
          <p:cNvPr id="17" name="Rectangle 16">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6" name="Content Placeholder 5">
            <a:extLst>
              <a:ext uri="{FF2B5EF4-FFF2-40B4-BE49-F238E27FC236}">
                <a16:creationId xmlns:a16="http://schemas.microsoft.com/office/drawing/2014/main" id="{2C347F87-753F-B774-551E-1CD07DB3385B}"/>
              </a:ext>
            </a:extLst>
          </p:cNvPr>
          <p:cNvSpPr>
            <a:spLocks noGrp="1"/>
          </p:cNvSpPr>
          <p:nvPr>
            <p:ph idx="1"/>
          </p:nvPr>
        </p:nvSpPr>
        <p:spPr>
          <a:xfrm>
            <a:off x="1115568" y="2481943"/>
            <a:ext cx="10168128" cy="3695020"/>
          </a:xfrm>
        </p:spPr>
        <p:txBody>
          <a:bodyPr>
            <a:normAutofit/>
          </a:bodyPr>
          <a:lstStyle/>
          <a:p>
            <a:r>
              <a:rPr lang="en-GB" sz="2200" dirty="0"/>
              <a:t>Platelets are stored at 20° to 24°C with constant agitation, and therefore, they are the blood component that is most likely to grow bacteria if contaminated.</a:t>
            </a:r>
          </a:p>
          <a:p>
            <a:r>
              <a:rPr lang="en-GB" sz="2200" dirty="0"/>
              <a:t>Bacteria may be introduced into a platelet product either by ineffective skin cleaning prior to phlebotomy or a low-level donor </a:t>
            </a:r>
            <a:r>
              <a:rPr lang="en-GB" sz="2200" dirty="0" err="1"/>
              <a:t>bacteremia</a:t>
            </a:r>
            <a:r>
              <a:rPr lang="en-GB" sz="2200" dirty="0"/>
              <a:t> that is not identified during health history.</a:t>
            </a:r>
          </a:p>
          <a:p>
            <a:r>
              <a:rPr lang="en-GB" sz="2200" dirty="0"/>
              <a:t>the AABB Standards for Blood Banks and Transfusion Services requires blood banks and transfusion services to have methods in place to detect bacteria  (ex: </a:t>
            </a:r>
            <a:r>
              <a:rPr lang="en-GB" sz="2200" dirty="0" err="1"/>
              <a:t>BacT</a:t>
            </a:r>
            <a:r>
              <a:rPr lang="en-GB" sz="2200" dirty="0"/>
              <a:t>/ALERT 3D) or use pathogen reduction technology (PRT) in all platelet components</a:t>
            </a:r>
          </a:p>
        </p:txBody>
      </p:sp>
    </p:spTree>
    <p:extLst>
      <p:ext uri="{BB962C8B-B14F-4D97-AF65-F5344CB8AC3E}">
        <p14:creationId xmlns:p14="http://schemas.microsoft.com/office/powerpoint/2010/main" val="1191449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13B7FA-5F1E-594C-8393-242E0B25D52F}"/>
              </a:ext>
            </a:extLst>
          </p:cNvPr>
          <p:cNvSpPr>
            <a:spLocks noGrp="1"/>
          </p:cNvSpPr>
          <p:nvPr>
            <p:ph type="title"/>
          </p:nvPr>
        </p:nvSpPr>
        <p:spPr>
          <a:xfrm>
            <a:off x="1115568" y="548640"/>
            <a:ext cx="10168128" cy="1179576"/>
          </a:xfrm>
        </p:spPr>
        <p:txBody>
          <a:bodyPr>
            <a:normAutofit/>
          </a:bodyPr>
          <a:lstStyle/>
          <a:p>
            <a:r>
              <a:rPr lang="en-GB" sz="4000"/>
              <a:t>Leukoreduction</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8A83883-6C24-37DA-A2E5-89210E7A856B}"/>
              </a:ext>
            </a:extLst>
          </p:cNvPr>
          <p:cNvSpPr>
            <a:spLocks noGrp="1"/>
          </p:cNvSpPr>
          <p:nvPr>
            <p:ph idx="1"/>
          </p:nvPr>
        </p:nvSpPr>
        <p:spPr>
          <a:xfrm>
            <a:off x="1115568" y="2481943"/>
            <a:ext cx="10168128" cy="3695020"/>
          </a:xfrm>
        </p:spPr>
        <p:txBody>
          <a:bodyPr>
            <a:normAutofit/>
          </a:bodyPr>
          <a:lstStyle/>
          <a:p>
            <a:pPr algn="just"/>
            <a:r>
              <a:rPr lang="en-GB" sz="2200" dirty="0"/>
              <a:t>Leukocyte reduction, or leukoreduction, is the removal of white blood cells (WBCs) from blood or blood components prior to transfusion.</a:t>
            </a:r>
          </a:p>
          <a:p>
            <a:pPr algn="just"/>
            <a:r>
              <a:rPr lang="en-GB" sz="2200" dirty="0" err="1"/>
              <a:t>Leukoreduced</a:t>
            </a:r>
            <a:r>
              <a:rPr lang="en-GB" sz="2200" dirty="0"/>
              <a:t> blood components were to contain less than 5.0 × 10</a:t>
            </a:r>
            <a:r>
              <a:rPr lang="en-GB" sz="2200" baseline="30000" dirty="0"/>
              <a:t>6</a:t>
            </a:r>
            <a:r>
              <a:rPr lang="en-GB" sz="2200" dirty="0"/>
              <a:t> residual white blood cells per each whole blood, red blood cells, or apheresis platelet, and less than 8.3 × 10</a:t>
            </a:r>
            <a:r>
              <a:rPr lang="en-GB" sz="2200" baseline="30000" dirty="0"/>
              <a:t>5</a:t>
            </a:r>
            <a:r>
              <a:rPr lang="en-GB" sz="2200" dirty="0"/>
              <a:t> residual WBCs per each platelets derived from whole blood , in addition at least 85% of the original component must be recovered after leukoreduction.</a:t>
            </a:r>
          </a:p>
          <a:p>
            <a:endParaRPr lang="en-GB" sz="2200" dirty="0"/>
          </a:p>
          <a:p>
            <a:pPr marL="0" indent="0">
              <a:buNone/>
            </a:pPr>
            <a:endParaRPr lang="en-GB" sz="2200" dirty="0"/>
          </a:p>
        </p:txBody>
      </p:sp>
    </p:spTree>
    <p:extLst>
      <p:ext uri="{BB962C8B-B14F-4D97-AF65-F5344CB8AC3E}">
        <p14:creationId xmlns:p14="http://schemas.microsoft.com/office/powerpoint/2010/main" val="1479409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A4503B9-7632-4594-DBD0-7355C908B0B2}"/>
              </a:ext>
            </a:extLst>
          </p:cNvPr>
          <p:cNvSpPr>
            <a:spLocks noGrp="1"/>
          </p:cNvSpPr>
          <p:nvPr>
            <p:ph type="title"/>
          </p:nvPr>
        </p:nvSpPr>
        <p:spPr>
          <a:xfrm>
            <a:off x="1115568" y="548640"/>
            <a:ext cx="10168128" cy="1179576"/>
          </a:xfrm>
        </p:spPr>
        <p:txBody>
          <a:bodyPr>
            <a:normAutofit/>
          </a:bodyPr>
          <a:lstStyle/>
          <a:p>
            <a:r>
              <a:rPr lang="en-GB" sz="4000"/>
              <a:t>Why we need leukoreduction?</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8FF22323-8196-606D-60B9-5B297429FB5F}"/>
              </a:ext>
            </a:extLst>
          </p:cNvPr>
          <p:cNvSpPr>
            <a:spLocks noGrp="1"/>
          </p:cNvSpPr>
          <p:nvPr>
            <p:ph idx="1"/>
          </p:nvPr>
        </p:nvSpPr>
        <p:spPr>
          <a:xfrm>
            <a:off x="1115568" y="2481943"/>
            <a:ext cx="10168128" cy="3695020"/>
          </a:xfrm>
        </p:spPr>
        <p:txBody>
          <a:bodyPr>
            <a:normAutofit/>
          </a:bodyPr>
          <a:lstStyle/>
          <a:p>
            <a:pPr algn="just"/>
            <a:r>
              <a:rPr lang="en-GB" sz="2200" dirty="0"/>
              <a:t>reduce recurrent febrile non-</a:t>
            </a:r>
            <a:r>
              <a:rPr lang="en-GB" sz="2200" dirty="0" err="1"/>
              <a:t>hemolytic</a:t>
            </a:r>
            <a:r>
              <a:rPr lang="en-GB" sz="2200" dirty="0"/>
              <a:t> transfusion reactions.</a:t>
            </a:r>
          </a:p>
          <a:p>
            <a:pPr algn="just"/>
            <a:r>
              <a:rPr lang="en-GB" sz="2200" dirty="0"/>
              <a:t>reduce alloimmunization to leukocyte antigens that may complicate care of patients who undergo transplantation or chronic transfusion therapy.</a:t>
            </a:r>
          </a:p>
          <a:p>
            <a:pPr algn="just"/>
            <a:r>
              <a:rPr lang="en-GB" sz="2200" dirty="0"/>
              <a:t>protect against transmission of cytomegalovirus (CMV) to patients at increased risk of CMV disease</a:t>
            </a:r>
          </a:p>
        </p:txBody>
      </p:sp>
    </p:spTree>
    <p:extLst>
      <p:ext uri="{BB962C8B-B14F-4D97-AF65-F5344CB8AC3E}">
        <p14:creationId xmlns:p14="http://schemas.microsoft.com/office/powerpoint/2010/main" val="1413704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7E0DF5D-2BE3-E7DB-C133-D142A746F6CB}"/>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8667FD7-C59B-C929-D651-9E031938D448}"/>
              </a:ext>
            </a:extLst>
          </p:cNvPr>
          <p:cNvSpPr>
            <a:spLocks noGrp="1"/>
          </p:cNvSpPr>
          <p:nvPr>
            <p:ph idx="1"/>
          </p:nvPr>
        </p:nvSpPr>
        <p:spPr>
          <a:xfrm>
            <a:off x="1115568" y="2481943"/>
            <a:ext cx="10168128" cy="3695020"/>
          </a:xfrm>
        </p:spPr>
        <p:txBody>
          <a:bodyPr>
            <a:normAutofit/>
          </a:bodyPr>
          <a:lstStyle/>
          <a:p>
            <a:pPr algn="just"/>
            <a:r>
              <a:rPr lang="en-GB" sz="2000" dirty="0"/>
              <a:t>Leukoreduction may be performed:</a:t>
            </a:r>
          </a:p>
          <a:p>
            <a:pPr algn="just">
              <a:buFont typeface="Wingdings" panose="05000000000000000000" pitchFamily="2" charset="2"/>
              <a:buChar char="Ø"/>
            </a:pPr>
            <a:r>
              <a:rPr lang="en-GB" sz="2000" dirty="0">
                <a:solidFill>
                  <a:srgbClr val="FF0000"/>
                </a:solidFill>
              </a:rPr>
              <a:t>Within 72 hours </a:t>
            </a:r>
            <a:r>
              <a:rPr lang="en-GB" sz="2000" dirty="0"/>
              <a:t>of blood collection (pre storage leukoreduction).</a:t>
            </a:r>
          </a:p>
          <a:p>
            <a:pPr algn="just">
              <a:buFont typeface="Wingdings" panose="05000000000000000000" pitchFamily="2" charset="2"/>
              <a:buChar char="Ø"/>
            </a:pPr>
            <a:r>
              <a:rPr lang="en-GB" sz="2000" dirty="0">
                <a:solidFill>
                  <a:srgbClr val="FF0000"/>
                </a:solidFill>
              </a:rPr>
              <a:t>at the patient’s bedside </a:t>
            </a:r>
            <a:r>
              <a:rPr lang="en-GB" sz="2000" dirty="0"/>
              <a:t>by passing the component through a filter during infusion.</a:t>
            </a:r>
          </a:p>
          <a:p>
            <a:pPr marL="0" indent="0" algn="just">
              <a:buNone/>
            </a:pPr>
            <a:r>
              <a:rPr lang="en-GB" sz="2000" dirty="0"/>
              <a:t>Pre storage is more preferable than patient’s bedside as biological response modifiers (BRMs) released from leukocytes during storage of the component that were found to promote febrile transfusion reactions. Examples of BRMs include proinflammatory cytokines (interleukin-1, interleukin-6, and </a:t>
            </a:r>
            <a:r>
              <a:rPr lang="en-GB" sz="2000" dirty="0" err="1"/>
              <a:t>tumor</a:t>
            </a:r>
            <a:r>
              <a:rPr lang="en-GB" sz="2000" dirty="0"/>
              <a:t> necrosis factor) and complement fragments (C5a and C3a), also Bedside filtration has been associated with precipitous hypotension in the transfusion recipient, particularly in patients on medications that inhibit the angiotensin-converting enzyme (ACE inhibitors).</a:t>
            </a:r>
          </a:p>
          <a:p>
            <a:pPr>
              <a:buFont typeface="Wingdings" panose="05000000000000000000" pitchFamily="2" charset="2"/>
              <a:buChar char="Ø"/>
            </a:pPr>
            <a:endParaRPr lang="en-GB" sz="2000" dirty="0"/>
          </a:p>
        </p:txBody>
      </p:sp>
    </p:spTree>
    <p:extLst>
      <p:ext uri="{BB962C8B-B14F-4D97-AF65-F5344CB8AC3E}">
        <p14:creationId xmlns:p14="http://schemas.microsoft.com/office/powerpoint/2010/main" val="454576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06851B-F622-8578-9CB5-B0BDA15095B2}"/>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9C95530-E78C-68D3-A705-F58211C212F2}"/>
              </a:ext>
            </a:extLst>
          </p:cNvPr>
          <p:cNvSpPr>
            <a:spLocks noGrp="1"/>
          </p:cNvSpPr>
          <p:nvPr>
            <p:ph idx="1"/>
          </p:nvPr>
        </p:nvSpPr>
        <p:spPr>
          <a:xfrm>
            <a:off x="1115568" y="2481943"/>
            <a:ext cx="10168128" cy="3695020"/>
          </a:xfrm>
        </p:spPr>
        <p:txBody>
          <a:bodyPr>
            <a:normAutofit/>
          </a:bodyPr>
          <a:lstStyle/>
          <a:p>
            <a:pPr algn="just"/>
            <a:r>
              <a:rPr lang="en-GB" sz="2200" dirty="0" err="1"/>
              <a:t>Leukoreduced</a:t>
            </a:r>
            <a:r>
              <a:rPr lang="en-GB" sz="2200" dirty="0"/>
              <a:t> RBCs and whole blood are prepared using special filters that achieve at least a 99.9% (a 2 to 4 log) removal of leukocytes by employing multiple layers of polyester or cellulose acetate nonwoven </a:t>
            </a:r>
            <a:r>
              <a:rPr lang="en-GB" sz="2200" dirty="0" err="1"/>
              <a:t>fibers</a:t>
            </a:r>
            <a:r>
              <a:rPr lang="en-GB" sz="2200" dirty="0"/>
              <a:t> that trap leukocytes and platelets but allow RBCs to flow through.</a:t>
            </a:r>
          </a:p>
          <a:p>
            <a:endParaRPr lang="en-GB" sz="2200" dirty="0"/>
          </a:p>
        </p:txBody>
      </p:sp>
    </p:spTree>
    <p:extLst>
      <p:ext uri="{BB962C8B-B14F-4D97-AF65-F5344CB8AC3E}">
        <p14:creationId xmlns:p14="http://schemas.microsoft.com/office/powerpoint/2010/main" val="2152911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06950EB-6702-7168-2D6B-00E50885EEF6}"/>
              </a:ext>
            </a:extLst>
          </p:cNvPr>
          <p:cNvSpPr>
            <a:spLocks noGrp="1"/>
          </p:cNvSpPr>
          <p:nvPr>
            <p:ph type="title"/>
          </p:nvPr>
        </p:nvSpPr>
        <p:spPr>
          <a:xfrm>
            <a:off x="1115568" y="548640"/>
            <a:ext cx="10168128" cy="1179576"/>
          </a:xfrm>
        </p:spPr>
        <p:txBody>
          <a:bodyPr>
            <a:normAutofit/>
          </a:bodyPr>
          <a:lstStyle/>
          <a:p>
            <a:r>
              <a:rPr lang="en-GB" sz="4000"/>
              <a:t>Plasma</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0186569-3F49-9CED-25D8-D329D1FD3BC6}"/>
              </a:ext>
            </a:extLst>
          </p:cNvPr>
          <p:cNvSpPr>
            <a:spLocks noGrp="1"/>
          </p:cNvSpPr>
          <p:nvPr>
            <p:ph idx="1"/>
          </p:nvPr>
        </p:nvSpPr>
        <p:spPr>
          <a:xfrm>
            <a:off x="1115568" y="2481943"/>
            <a:ext cx="10168128" cy="3695020"/>
          </a:xfrm>
        </p:spPr>
        <p:txBody>
          <a:bodyPr>
            <a:normAutofit/>
          </a:bodyPr>
          <a:lstStyle/>
          <a:p>
            <a:r>
              <a:rPr lang="en-GB" sz="2200"/>
              <a:t>Plasma from a whole blood donation can be manufactured into a variety of different components:-</a:t>
            </a:r>
          </a:p>
          <a:p>
            <a:pPr>
              <a:buFont typeface="Wingdings" panose="05000000000000000000" pitchFamily="2" charset="2"/>
              <a:buChar char="Ø"/>
            </a:pPr>
            <a:r>
              <a:rPr lang="en-GB" sz="2200"/>
              <a:t>plasma may be frozen within 8 hours and labeled as fresh-frozen plasma (FFP).</a:t>
            </a:r>
          </a:p>
          <a:p>
            <a:pPr>
              <a:buFont typeface="Wingdings" panose="05000000000000000000" pitchFamily="2" charset="2"/>
              <a:buChar char="Ø"/>
            </a:pPr>
            <a:r>
              <a:rPr lang="en-GB" sz="2200"/>
              <a:t>frozen within 24 hours and labeled as plasma frozen within 24 hours (PF24).</a:t>
            </a:r>
          </a:p>
          <a:p>
            <a:pPr>
              <a:buFont typeface="Wingdings" panose="05000000000000000000" pitchFamily="2" charset="2"/>
              <a:buChar char="Ø"/>
            </a:pPr>
            <a:r>
              <a:rPr lang="en-GB" sz="2200"/>
              <a:t>Plasma frozen within 8 hours can be further manufactured into cryoprecipitate and cryo-poor plasma.</a:t>
            </a:r>
          </a:p>
          <a:p>
            <a:pPr>
              <a:buFont typeface="Wingdings" panose="05000000000000000000" pitchFamily="2" charset="2"/>
              <a:buChar char="Ø"/>
            </a:pPr>
            <a:endParaRPr lang="en-GB" sz="2200"/>
          </a:p>
        </p:txBody>
      </p:sp>
    </p:spTree>
    <p:extLst>
      <p:ext uri="{BB962C8B-B14F-4D97-AF65-F5344CB8AC3E}">
        <p14:creationId xmlns:p14="http://schemas.microsoft.com/office/powerpoint/2010/main" val="3761455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16D1755-FA8A-B383-726B-20EA898B1456}"/>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33026BD-9FE7-FB6C-2AFD-07361C4F5E14}"/>
              </a:ext>
            </a:extLst>
          </p:cNvPr>
          <p:cNvSpPr>
            <a:spLocks noGrp="1"/>
          </p:cNvSpPr>
          <p:nvPr>
            <p:ph idx="1"/>
          </p:nvPr>
        </p:nvSpPr>
        <p:spPr>
          <a:xfrm>
            <a:off x="1115568" y="2481943"/>
            <a:ext cx="10168128" cy="3695020"/>
          </a:xfrm>
        </p:spPr>
        <p:txBody>
          <a:bodyPr>
            <a:normAutofit/>
          </a:bodyPr>
          <a:lstStyle/>
          <a:p>
            <a:r>
              <a:rPr lang="en-GB" sz="2200"/>
              <a:t>plasma is stored at –18°C or colder for 1 year or at –65°C or below for 7 years.</a:t>
            </a:r>
          </a:p>
          <a:p>
            <a:r>
              <a:rPr lang="en-GB" sz="2200"/>
              <a:t>Plasma from whole blood donations may also remain in a liquid state, stored at 1° to 6°C, and be labelled as liquid plasma (LP). LP expires 5 days after the whole blood shelf life from which it was collected (ex:  CPD whole blood has a 21-day shelf life, therefore CPD LP has a shelf life of 26 days).</a:t>
            </a:r>
          </a:p>
          <a:p>
            <a:endParaRPr lang="en-GB" sz="2200"/>
          </a:p>
        </p:txBody>
      </p:sp>
    </p:spTree>
    <p:extLst>
      <p:ext uri="{BB962C8B-B14F-4D97-AF65-F5344CB8AC3E}">
        <p14:creationId xmlns:p14="http://schemas.microsoft.com/office/powerpoint/2010/main" val="39555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700B45E-875A-7FA3-1E3D-6D9BDA398F78}"/>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782A19E-2648-53BD-E35A-F48E6234C188}"/>
              </a:ext>
            </a:extLst>
          </p:cNvPr>
          <p:cNvSpPr>
            <a:spLocks noGrp="1"/>
          </p:cNvSpPr>
          <p:nvPr>
            <p:ph idx="1"/>
          </p:nvPr>
        </p:nvSpPr>
        <p:spPr>
          <a:xfrm>
            <a:off x="1115568" y="2481943"/>
            <a:ext cx="10168128" cy="3695020"/>
          </a:xfrm>
        </p:spPr>
        <p:txBody>
          <a:bodyPr>
            <a:normAutofit/>
          </a:bodyPr>
          <a:lstStyle/>
          <a:p>
            <a:pPr algn="just"/>
            <a:r>
              <a:rPr lang="en-GB" sz="2200" dirty="0"/>
              <a:t>FFP will contain the maximum levels of both stable and labile clotting factors, about </a:t>
            </a:r>
            <a:r>
              <a:rPr lang="en-GB" sz="2200" dirty="0">
                <a:solidFill>
                  <a:srgbClr val="FF0000"/>
                </a:solidFill>
              </a:rPr>
              <a:t>1 international unit (IU) per </a:t>
            </a:r>
            <a:r>
              <a:rPr lang="en-GB" sz="2200" dirty="0" err="1">
                <a:solidFill>
                  <a:srgbClr val="FF0000"/>
                </a:solidFill>
              </a:rPr>
              <a:t>milliliter</a:t>
            </a:r>
            <a:r>
              <a:rPr lang="en-GB" sz="2200" dirty="0"/>
              <a:t>. PF24 contains all stable proteins found in FFP, has normal levels of factor V, and has only slightly reduced levels of factor VIII. Factor levels in LP are poorly characterized in this product and will vary depending on when and how it was manufactured.</a:t>
            </a:r>
          </a:p>
          <a:p>
            <a:pPr algn="just"/>
            <a:r>
              <a:rPr lang="en-GB" sz="2200" dirty="0"/>
              <a:t>One unit of plasma contains approximately 300 mg fibrinogen per 100 mL and 1 unit of activity per millilitre of each of the stable clotting factors. FFP also contains the same level (1 unit/mL) of factors V and VIII,  PF24 is known to have reduced levels of labile clotting factors, especially factor VIII.</a:t>
            </a:r>
          </a:p>
        </p:txBody>
      </p:sp>
    </p:spTree>
    <p:extLst>
      <p:ext uri="{BB962C8B-B14F-4D97-AF65-F5344CB8AC3E}">
        <p14:creationId xmlns:p14="http://schemas.microsoft.com/office/powerpoint/2010/main" val="2236196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AAAB8E2-9E52-F905-5E6B-082B1FB363C3}"/>
              </a:ext>
            </a:extLst>
          </p:cNvPr>
          <p:cNvSpPr>
            <a:spLocks noGrp="1"/>
          </p:cNvSpPr>
          <p:nvPr>
            <p:ph type="title"/>
          </p:nvPr>
        </p:nvSpPr>
        <p:spPr>
          <a:xfrm>
            <a:off x="1115568" y="548640"/>
            <a:ext cx="10168128" cy="1179576"/>
          </a:xfrm>
        </p:spPr>
        <p:txBody>
          <a:bodyPr>
            <a:normAutofit/>
          </a:bodyPr>
          <a:lstStyle/>
          <a:p>
            <a:r>
              <a:rPr lang="en-GB" sz="4000"/>
              <a:t>objectives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E2CD635-03A9-80E1-5E9F-8050288F200F}"/>
              </a:ext>
            </a:extLst>
          </p:cNvPr>
          <p:cNvSpPr>
            <a:spLocks noGrp="1"/>
          </p:cNvSpPr>
          <p:nvPr>
            <p:ph idx="1"/>
          </p:nvPr>
        </p:nvSpPr>
        <p:spPr>
          <a:xfrm>
            <a:off x="1115568" y="2481943"/>
            <a:ext cx="10168128" cy="3695020"/>
          </a:xfrm>
        </p:spPr>
        <p:txBody>
          <a:bodyPr>
            <a:normAutofit/>
          </a:bodyPr>
          <a:lstStyle/>
          <a:p>
            <a:r>
              <a:rPr lang="en-GB" sz="2200"/>
              <a:t>Identify the main blood components prepared from whole blood.</a:t>
            </a:r>
          </a:p>
          <a:p>
            <a:r>
              <a:rPr lang="en-GB" sz="2200"/>
              <a:t>Recognize the storage conditions, shelf life , indications and transfusion requirement for blood components.</a:t>
            </a:r>
          </a:p>
          <a:p>
            <a:pPr marL="0" indent="0">
              <a:buNone/>
            </a:pPr>
            <a:endParaRPr lang="en-GB" sz="2200"/>
          </a:p>
          <a:p>
            <a:endParaRPr lang="en-GB" sz="2200"/>
          </a:p>
        </p:txBody>
      </p:sp>
    </p:spTree>
    <p:extLst>
      <p:ext uri="{BB962C8B-B14F-4D97-AF65-F5344CB8AC3E}">
        <p14:creationId xmlns:p14="http://schemas.microsoft.com/office/powerpoint/2010/main" val="2431519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B8031D9-5A9A-E4CA-7246-1BF656497DE4}"/>
              </a:ext>
            </a:extLst>
          </p:cNvPr>
          <p:cNvSpPr>
            <a:spLocks noGrp="1"/>
          </p:cNvSpPr>
          <p:nvPr>
            <p:ph type="title"/>
          </p:nvPr>
        </p:nvSpPr>
        <p:spPr>
          <a:xfrm>
            <a:off x="686225" y="548640"/>
            <a:ext cx="11006941" cy="1595846"/>
          </a:xfrm>
        </p:spPr>
        <p:txBody>
          <a:bodyPr>
            <a:normAutofit/>
          </a:bodyPr>
          <a:lstStyle/>
          <a:p>
            <a:r>
              <a:rPr lang="en-GB" sz="3700" dirty="0" err="1"/>
              <a:t>Cryoprecipitated</a:t>
            </a:r>
            <a:r>
              <a:rPr lang="en-GB" sz="3700" dirty="0"/>
              <a:t> Antihemophilic Factor/ Cryo-Poor Plasma</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FF4BEDC-6BCC-70D9-4A30-7435AD704356}"/>
              </a:ext>
            </a:extLst>
          </p:cNvPr>
          <p:cNvSpPr>
            <a:spLocks noGrp="1"/>
          </p:cNvSpPr>
          <p:nvPr>
            <p:ph idx="1"/>
          </p:nvPr>
        </p:nvSpPr>
        <p:spPr>
          <a:xfrm>
            <a:off x="1115568" y="2481943"/>
            <a:ext cx="10168128" cy="3695020"/>
          </a:xfrm>
        </p:spPr>
        <p:txBody>
          <a:bodyPr>
            <a:normAutofit/>
          </a:bodyPr>
          <a:lstStyle/>
          <a:p>
            <a:pPr algn="just"/>
            <a:r>
              <a:rPr lang="en-GB" sz="2200" dirty="0"/>
              <a:t>It  is the cold-precipitated concentration of factor VIII, also known as the antihemophilic factor.</a:t>
            </a:r>
          </a:p>
          <a:p>
            <a:pPr algn="just"/>
            <a:r>
              <a:rPr lang="en-GB" sz="2200" dirty="0"/>
              <a:t>The process for isolating factor VIII also harvests fibrinogen, factor XIII, von Willebrand factor (</a:t>
            </a:r>
            <a:r>
              <a:rPr lang="en-GB" sz="2200" dirty="0" err="1"/>
              <a:t>vWF</a:t>
            </a:r>
            <a:r>
              <a:rPr lang="en-GB" sz="2200" dirty="0"/>
              <a:t>), cryoglobulin, and fibronectin.</a:t>
            </a:r>
          </a:p>
          <a:p>
            <a:pPr algn="just"/>
            <a:r>
              <a:rPr lang="en-GB" sz="2200" dirty="0"/>
              <a:t> Cryoprecipitate-reduced plasma (cryo-poor plasma or CPP) is the plasma from which the cryoprecipitate concentrate has been harvested. After removing the cryoprecipitate, CPP contains the residual albumin; factors II, V, VII, IX, X, XI; and ADAMTS13. </a:t>
            </a:r>
            <a:r>
              <a:rPr lang="en-GB" sz="2200" dirty="0">
                <a:solidFill>
                  <a:srgbClr val="FF0000"/>
                </a:solidFill>
              </a:rPr>
              <a:t>CPP cannot be used as a substitute for FFP, PF24, or thawed plasma</a:t>
            </a:r>
          </a:p>
        </p:txBody>
      </p:sp>
    </p:spTree>
    <p:extLst>
      <p:ext uri="{BB962C8B-B14F-4D97-AF65-F5344CB8AC3E}">
        <p14:creationId xmlns:p14="http://schemas.microsoft.com/office/powerpoint/2010/main" val="4186962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F0F43A-FF9E-F186-113F-2B8C1784FD24}"/>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1DFCEEC-773E-EC7C-64EC-2EEDDE6048A3}"/>
              </a:ext>
            </a:extLst>
          </p:cNvPr>
          <p:cNvSpPr>
            <a:spLocks noGrp="1"/>
          </p:cNvSpPr>
          <p:nvPr>
            <p:ph idx="1"/>
          </p:nvPr>
        </p:nvSpPr>
        <p:spPr>
          <a:xfrm>
            <a:off x="1115568" y="2481943"/>
            <a:ext cx="10168128" cy="3695020"/>
          </a:xfrm>
        </p:spPr>
        <p:txBody>
          <a:bodyPr>
            <a:normAutofit/>
          </a:bodyPr>
          <a:lstStyle/>
          <a:p>
            <a:pPr algn="just"/>
            <a:r>
              <a:rPr lang="en-GB" sz="2200" dirty="0"/>
              <a:t>Cryoprecipitate and CPP are prepared from FFP that is thawed at 1° to 6°C, which prevents resuspension of cold-insoluble clotting factor proteins. The thawed plasma is centrifuged at 4°C at a hard-spin setting, then the super-natant plasma is expressed, leaving a button of cryoprecipitate in 10 to 25 mL of plasma it must refrozen within 1 hour.</a:t>
            </a:r>
          </a:p>
          <a:p>
            <a:pPr algn="just"/>
            <a:r>
              <a:rPr lang="en-GB" sz="2200" dirty="0"/>
              <a:t>CPP may be refrozen up to 24 hours after harvesting. </a:t>
            </a:r>
          </a:p>
          <a:p>
            <a:pPr algn="just"/>
            <a:r>
              <a:rPr lang="en-GB" sz="2200" dirty="0"/>
              <a:t> Both cryoprecipitate and CPP are stored at –18°C or below for up to 1 year from the whole blood collection date. </a:t>
            </a:r>
          </a:p>
          <a:p>
            <a:endParaRPr lang="en-GB" sz="2200" dirty="0"/>
          </a:p>
        </p:txBody>
      </p:sp>
    </p:spTree>
    <p:extLst>
      <p:ext uri="{BB962C8B-B14F-4D97-AF65-F5344CB8AC3E}">
        <p14:creationId xmlns:p14="http://schemas.microsoft.com/office/powerpoint/2010/main" val="3429358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6" name="Rectangle 25">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A17844C-6459-4B9E-E359-095DA9CF982F}"/>
              </a:ext>
            </a:extLst>
          </p:cNvPr>
          <p:cNvSpPr>
            <a:spLocks noGrp="1"/>
          </p:cNvSpPr>
          <p:nvPr>
            <p:ph type="title"/>
          </p:nvPr>
        </p:nvSpPr>
        <p:spPr>
          <a:xfrm>
            <a:off x="1115568" y="548640"/>
            <a:ext cx="10168128" cy="1179576"/>
          </a:xfrm>
        </p:spPr>
        <p:txBody>
          <a:bodyPr>
            <a:normAutofit/>
          </a:bodyPr>
          <a:lstStyle/>
          <a:p>
            <a:endParaRPr lang="en-GB" sz="4000"/>
          </a:p>
        </p:txBody>
      </p:sp>
      <p:sp>
        <p:nvSpPr>
          <p:cNvPr id="28" name="Rectangle 27">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A1F46972-8F18-D871-EEE7-B63E5F9CF95D}"/>
              </a:ext>
            </a:extLst>
          </p:cNvPr>
          <p:cNvSpPr>
            <a:spLocks noGrp="1"/>
          </p:cNvSpPr>
          <p:nvPr>
            <p:ph idx="1"/>
          </p:nvPr>
        </p:nvSpPr>
        <p:spPr>
          <a:xfrm>
            <a:off x="1115568" y="2481943"/>
            <a:ext cx="10168128" cy="3695020"/>
          </a:xfrm>
        </p:spPr>
        <p:txBody>
          <a:bodyPr>
            <a:normAutofit/>
          </a:bodyPr>
          <a:lstStyle/>
          <a:p>
            <a:pPr algn="just"/>
            <a:r>
              <a:rPr lang="en-GB" sz="2200" dirty="0"/>
              <a:t>Cryoprecipitate should be thawed quickly at 30° to 37°C and stored at room temperature (22° to 24°C) until transfused. Once thawed, must be transfused within 6 hours. </a:t>
            </a:r>
          </a:p>
          <a:p>
            <a:endParaRPr lang="en-GB" sz="2200" dirty="0"/>
          </a:p>
        </p:txBody>
      </p:sp>
    </p:spTree>
    <p:extLst>
      <p:ext uri="{BB962C8B-B14F-4D97-AF65-F5344CB8AC3E}">
        <p14:creationId xmlns:p14="http://schemas.microsoft.com/office/powerpoint/2010/main" val="4032726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FE100C3-8588-A608-43BA-B12D9008A4D5}"/>
              </a:ext>
            </a:extLst>
          </p:cNvPr>
          <p:cNvSpPr>
            <a:spLocks noGrp="1"/>
          </p:cNvSpPr>
          <p:nvPr>
            <p:ph type="title"/>
          </p:nvPr>
        </p:nvSpPr>
        <p:spPr>
          <a:xfrm>
            <a:off x="1115568" y="548640"/>
            <a:ext cx="10168128" cy="1179576"/>
          </a:xfrm>
        </p:spPr>
        <p:txBody>
          <a:bodyPr>
            <a:normAutofit/>
          </a:bodyPr>
          <a:lstStyle/>
          <a:p>
            <a:r>
              <a:rPr lang="en-GB" sz="4000"/>
              <a:t>Cryoprecipitate used in:</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D342A358-3652-C961-BFC4-E0DB76FFF5D1}"/>
              </a:ext>
            </a:extLst>
          </p:cNvPr>
          <p:cNvSpPr>
            <a:spLocks noGrp="1"/>
          </p:cNvSpPr>
          <p:nvPr>
            <p:ph idx="1"/>
          </p:nvPr>
        </p:nvSpPr>
        <p:spPr>
          <a:xfrm>
            <a:off x="1115568" y="2481943"/>
            <a:ext cx="10168128" cy="3695020"/>
          </a:xfrm>
        </p:spPr>
        <p:txBody>
          <a:bodyPr>
            <a:normAutofit/>
          </a:bodyPr>
          <a:lstStyle/>
          <a:p>
            <a:r>
              <a:rPr lang="en-GB" sz="1900" dirty="0"/>
              <a:t>treatment of factor XIII deficiency.</a:t>
            </a:r>
          </a:p>
          <a:p>
            <a:r>
              <a:rPr lang="en-GB" sz="1900" dirty="0"/>
              <a:t>as a source of fibrinogen for hypofibrinogenemia.</a:t>
            </a:r>
          </a:p>
          <a:p>
            <a:r>
              <a:rPr lang="en-GB" sz="1900" dirty="0"/>
              <a:t>as a secondary line of treatment for classical haemophilia (haemophilia A) and von Willebrand’s disease.</a:t>
            </a:r>
          </a:p>
          <a:p>
            <a:r>
              <a:rPr lang="en-GB" sz="1900" dirty="0"/>
              <a:t>used to make fibrin glue, a substance composed of cryoprecipitate (fibrinogen) and topical thrombin</a:t>
            </a:r>
          </a:p>
          <a:p>
            <a:pPr marL="0" indent="0">
              <a:buNone/>
            </a:pPr>
            <a:endParaRPr lang="en-GB" sz="1900" dirty="0"/>
          </a:p>
          <a:p>
            <a:pPr marL="0" indent="0" algn="just">
              <a:buNone/>
            </a:pPr>
            <a:r>
              <a:rPr lang="en-GB" sz="1900" dirty="0">
                <a:solidFill>
                  <a:srgbClr val="FF0000"/>
                </a:solidFill>
              </a:rPr>
              <a:t>Cryoprecipitate should not be used to treat </a:t>
            </a:r>
            <a:r>
              <a:rPr lang="en-GB" sz="1900" dirty="0" err="1">
                <a:solidFill>
                  <a:srgbClr val="FF0000"/>
                </a:solidFill>
              </a:rPr>
              <a:t>hemophilia</a:t>
            </a:r>
            <a:r>
              <a:rPr lang="en-GB" sz="1900" dirty="0">
                <a:solidFill>
                  <a:srgbClr val="FF0000"/>
                </a:solidFill>
              </a:rPr>
              <a:t> A or von Willebrand’s disease if virus-inactivated or recombinant factor preparations are available</a:t>
            </a:r>
          </a:p>
        </p:txBody>
      </p:sp>
    </p:spTree>
    <p:extLst>
      <p:ext uri="{BB962C8B-B14F-4D97-AF65-F5344CB8AC3E}">
        <p14:creationId xmlns:p14="http://schemas.microsoft.com/office/powerpoint/2010/main" val="1563295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C607CB5-5B6B-30E4-7371-E09739CC8838}"/>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0CDAE5A-47E8-FE25-AA67-C3459729F3B7}"/>
              </a:ext>
            </a:extLst>
          </p:cNvPr>
          <p:cNvSpPr>
            <a:spLocks noGrp="1"/>
          </p:cNvSpPr>
          <p:nvPr>
            <p:ph idx="1"/>
          </p:nvPr>
        </p:nvSpPr>
        <p:spPr>
          <a:xfrm>
            <a:off x="1115568" y="2481943"/>
            <a:ext cx="10168128" cy="3695020"/>
          </a:xfrm>
        </p:spPr>
        <p:txBody>
          <a:bodyPr>
            <a:normAutofit/>
          </a:bodyPr>
          <a:lstStyle/>
          <a:p>
            <a:pPr algn="just"/>
            <a:r>
              <a:rPr lang="en-GB" sz="2200" dirty="0"/>
              <a:t>CPP is most often used for transfusion or plasma exchange in patients with Thrombotic Thrombocytopenia Purpura (TTP) who have been initially treated using FFP without an adequate response</a:t>
            </a:r>
          </a:p>
        </p:txBody>
      </p:sp>
    </p:spTree>
    <p:extLst>
      <p:ext uri="{BB962C8B-B14F-4D97-AF65-F5344CB8AC3E}">
        <p14:creationId xmlns:p14="http://schemas.microsoft.com/office/powerpoint/2010/main" val="1962253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C0C1508-6485-CEAC-FCAA-A7F127DF7715}"/>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A01A6930-FA5B-262E-3F63-45ABF7C13ED9}"/>
              </a:ext>
            </a:extLst>
          </p:cNvPr>
          <p:cNvSpPr>
            <a:spLocks noGrp="1"/>
          </p:cNvSpPr>
          <p:nvPr>
            <p:ph idx="1"/>
          </p:nvPr>
        </p:nvSpPr>
        <p:spPr>
          <a:xfrm>
            <a:off x="1115568" y="2481943"/>
            <a:ext cx="10168128" cy="3695020"/>
          </a:xfrm>
        </p:spPr>
        <p:txBody>
          <a:bodyPr>
            <a:normAutofit/>
          </a:bodyPr>
          <a:lstStyle/>
          <a:p>
            <a:r>
              <a:rPr lang="en-GB" sz="2200"/>
              <a:t>Both PF24 and FFP are thawed at temperatures between 30° and 37°C, Once thawing is complete, the product may be stored at 1° to 6°C for up to 24 hours. If not transfused within the initial 24-hour period, the thawed plasma may be stored for up to 5 days, but the product label must be changed to “thawed plasma” because it can not maintain therapeutic levels of the labile clotting Factor V and Factor VIII.</a:t>
            </a:r>
          </a:p>
          <a:p>
            <a:endParaRPr lang="en-GB" sz="2200"/>
          </a:p>
        </p:txBody>
      </p:sp>
    </p:spTree>
    <p:extLst>
      <p:ext uri="{BB962C8B-B14F-4D97-AF65-F5344CB8AC3E}">
        <p14:creationId xmlns:p14="http://schemas.microsoft.com/office/powerpoint/2010/main" val="32880950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0E805F-808B-8B54-2A66-11FE1D993797}"/>
              </a:ext>
            </a:extLst>
          </p:cNvPr>
          <p:cNvSpPr>
            <a:spLocks noGrp="1"/>
          </p:cNvSpPr>
          <p:nvPr>
            <p:ph type="title"/>
          </p:nvPr>
        </p:nvSpPr>
        <p:spPr>
          <a:xfrm>
            <a:off x="1115568" y="548640"/>
            <a:ext cx="10168128" cy="1179576"/>
          </a:xfrm>
        </p:spPr>
        <p:txBody>
          <a:bodyPr>
            <a:normAutofit/>
          </a:bodyPr>
          <a:lstStyle/>
          <a:p>
            <a:r>
              <a:rPr lang="en-GB" sz="4000"/>
              <a:t>Plasma derivatives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48A2FC6-AD8A-F0DE-88C1-4CEF77399714}"/>
              </a:ext>
            </a:extLst>
          </p:cNvPr>
          <p:cNvSpPr>
            <a:spLocks noGrp="1"/>
          </p:cNvSpPr>
          <p:nvPr>
            <p:ph idx="1"/>
          </p:nvPr>
        </p:nvSpPr>
        <p:spPr>
          <a:xfrm>
            <a:off x="1115568" y="2481943"/>
            <a:ext cx="10168128" cy="3695020"/>
          </a:xfrm>
        </p:spPr>
        <p:txBody>
          <a:bodyPr>
            <a:normAutofit/>
          </a:bodyPr>
          <a:lstStyle/>
          <a:p>
            <a:r>
              <a:rPr lang="en-GB" sz="1700"/>
              <a:t>They differ from blood components because they are prepared by further manufacture of pooled human source collected by apheresis, recovered plasma or by recombinant technology , of these derivatives:</a:t>
            </a:r>
          </a:p>
          <a:p>
            <a:pPr marL="514350" indent="-514350">
              <a:buFont typeface="+mj-lt"/>
              <a:buAutoNum type="arabicPeriod"/>
            </a:pPr>
            <a:r>
              <a:rPr lang="en-GB" sz="1700"/>
              <a:t>Activated Factor VII (Factor VIIa).</a:t>
            </a:r>
          </a:p>
          <a:p>
            <a:pPr marL="514350" indent="-514350">
              <a:buFont typeface="+mj-lt"/>
              <a:buAutoNum type="arabicPeriod"/>
            </a:pPr>
            <a:r>
              <a:rPr lang="en-GB" sz="1700"/>
              <a:t>Factor VIII Concentrates (FVIII).</a:t>
            </a:r>
          </a:p>
          <a:p>
            <a:pPr marL="514350" indent="-514350">
              <a:buFont typeface="+mj-lt"/>
              <a:buAutoNum type="arabicPeriod"/>
            </a:pPr>
            <a:r>
              <a:rPr lang="en-GB" sz="1700"/>
              <a:t>Factor IX Concentrates.</a:t>
            </a:r>
          </a:p>
          <a:p>
            <a:pPr marL="514350" indent="-514350">
              <a:buFont typeface="+mj-lt"/>
              <a:buAutoNum type="arabicPeriod"/>
            </a:pPr>
            <a:r>
              <a:rPr lang="en-GB" sz="1700"/>
              <a:t>Factor XIII Concentrates.</a:t>
            </a:r>
          </a:p>
          <a:p>
            <a:pPr marL="514350" indent="-514350">
              <a:buFont typeface="+mj-lt"/>
              <a:buAutoNum type="arabicPeriod"/>
            </a:pPr>
            <a:r>
              <a:rPr lang="en-GB" sz="1700"/>
              <a:t>Immune Serum Globulin.</a:t>
            </a:r>
          </a:p>
          <a:p>
            <a:pPr marL="514350" indent="-514350">
              <a:buFont typeface="+mj-lt"/>
              <a:buAutoNum type="arabicPeriod"/>
            </a:pPr>
            <a:r>
              <a:rPr lang="en-GB" sz="1700"/>
              <a:t>Normal Serum Albumin (NSA).</a:t>
            </a:r>
          </a:p>
          <a:p>
            <a:pPr marL="514350" indent="-514350">
              <a:buFont typeface="+mj-lt"/>
              <a:buAutoNum type="arabicPeriod"/>
            </a:pPr>
            <a:r>
              <a:rPr lang="en-GB" sz="1700"/>
              <a:t>Rho(D) Immune Globulin.</a:t>
            </a:r>
          </a:p>
          <a:p>
            <a:pPr marL="514350" indent="-514350">
              <a:buFont typeface="+mj-lt"/>
              <a:buAutoNum type="arabicPeriod"/>
            </a:pPr>
            <a:r>
              <a:rPr lang="en-GB" sz="1700"/>
              <a:t>Antithrombin III Concentrates</a:t>
            </a:r>
          </a:p>
          <a:p>
            <a:pPr marL="0" indent="0">
              <a:buNone/>
            </a:pPr>
            <a:endParaRPr lang="en-GB" sz="1700"/>
          </a:p>
          <a:p>
            <a:endParaRPr lang="en-GB" sz="1700"/>
          </a:p>
        </p:txBody>
      </p:sp>
    </p:spTree>
    <p:extLst>
      <p:ext uri="{BB962C8B-B14F-4D97-AF65-F5344CB8AC3E}">
        <p14:creationId xmlns:p14="http://schemas.microsoft.com/office/powerpoint/2010/main" val="1175525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369E20-1A13-D210-4F4A-FE9002D24B23}"/>
              </a:ext>
            </a:extLst>
          </p:cNvPr>
          <p:cNvPicPr>
            <a:picLocks noChangeAspect="1"/>
          </p:cNvPicPr>
          <p:nvPr/>
        </p:nvPicPr>
        <p:blipFill>
          <a:blip r:embed="rId2"/>
          <a:stretch>
            <a:fillRect/>
          </a:stretch>
        </p:blipFill>
        <p:spPr>
          <a:xfrm>
            <a:off x="457200" y="334891"/>
            <a:ext cx="10570029" cy="6188217"/>
          </a:xfrm>
          <a:prstGeom prst="rect">
            <a:avLst/>
          </a:prstGeom>
          <a:ln>
            <a:solidFill>
              <a:schemeClr val="accent1"/>
            </a:solidFill>
          </a:ln>
        </p:spPr>
      </p:pic>
      <mc:AlternateContent xmlns:mc="http://schemas.openxmlformats.org/markup-compatibility/2006" xmlns:p14="http://schemas.microsoft.com/office/powerpoint/2010/main">
        <mc:Choice Requires="p14">
          <p:contentPart p14:bwMode="auto" r:id="rId3">
            <p14:nvContentPartPr>
              <p14:cNvPr id="6" name="Ink 5">
                <a:extLst>
                  <a:ext uri="{FF2B5EF4-FFF2-40B4-BE49-F238E27FC236}">
                    <a16:creationId xmlns:a16="http://schemas.microsoft.com/office/drawing/2014/main" id="{66388722-A0E1-EA9D-6D9D-6C5552EB5FF4}"/>
                  </a:ext>
                </a:extLst>
              </p14:cNvPr>
              <p14:cNvContentPartPr/>
              <p14:nvPr/>
            </p14:nvContentPartPr>
            <p14:xfrm>
              <a:off x="946817" y="1512960"/>
              <a:ext cx="1305720" cy="360"/>
            </p14:xfrm>
          </p:contentPart>
        </mc:Choice>
        <mc:Fallback xmlns="">
          <p:pic>
            <p:nvPicPr>
              <p:cNvPr id="6" name="Ink 5">
                <a:extLst>
                  <a:ext uri="{FF2B5EF4-FFF2-40B4-BE49-F238E27FC236}">
                    <a16:creationId xmlns:a16="http://schemas.microsoft.com/office/drawing/2014/main" id="{66388722-A0E1-EA9D-6D9D-6C5552EB5FF4}"/>
                  </a:ext>
                </a:extLst>
              </p:cNvPr>
              <p:cNvPicPr/>
              <p:nvPr/>
            </p:nvPicPr>
            <p:blipFill>
              <a:blip r:embed="rId4"/>
              <a:stretch>
                <a:fillRect/>
              </a:stretch>
            </p:blipFill>
            <p:spPr>
              <a:xfrm>
                <a:off x="940697" y="1506840"/>
                <a:ext cx="131796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8" name="Ink 7">
                <a:extLst>
                  <a:ext uri="{FF2B5EF4-FFF2-40B4-BE49-F238E27FC236}">
                    <a16:creationId xmlns:a16="http://schemas.microsoft.com/office/drawing/2014/main" id="{AC875193-701A-8560-9092-392045D2E143}"/>
                  </a:ext>
                </a:extLst>
              </p14:cNvPr>
              <p14:cNvContentPartPr/>
              <p14:nvPr/>
            </p14:nvContentPartPr>
            <p14:xfrm>
              <a:off x="859697" y="2634360"/>
              <a:ext cx="523080" cy="10800"/>
            </p14:xfrm>
          </p:contentPart>
        </mc:Choice>
        <mc:Fallback xmlns="">
          <p:pic>
            <p:nvPicPr>
              <p:cNvPr id="8" name="Ink 7">
                <a:extLst>
                  <a:ext uri="{FF2B5EF4-FFF2-40B4-BE49-F238E27FC236}">
                    <a16:creationId xmlns:a16="http://schemas.microsoft.com/office/drawing/2014/main" id="{AC875193-701A-8560-9092-392045D2E143}"/>
                  </a:ext>
                </a:extLst>
              </p:cNvPr>
              <p:cNvPicPr/>
              <p:nvPr/>
            </p:nvPicPr>
            <p:blipFill>
              <a:blip r:embed="rId6"/>
              <a:stretch>
                <a:fillRect/>
              </a:stretch>
            </p:blipFill>
            <p:spPr>
              <a:xfrm>
                <a:off x="853577" y="2628240"/>
                <a:ext cx="535320" cy="23040"/>
              </a:xfrm>
              <a:prstGeom prst="rect">
                <a:avLst/>
              </a:prstGeom>
            </p:spPr>
          </p:pic>
        </mc:Fallback>
      </mc:AlternateContent>
      <p:grpSp>
        <p:nvGrpSpPr>
          <p:cNvPr id="11" name="Group 10">
            <a:extLst>
              <a:ext uri="{FF2B5EF4-FFF2-40B4-BE49-F238E27FC236}">
                <a16:creationId xmlns:a16="http://schemas.microsoft.com/office/drawing/2014/main" id="{A8F75E63-FE5A-AFF3-6F26-914F8BB8AAA1}"/>
              </a:ext>
            </a:extLst>
          </p:cNvPr>
          <p:cNvGrpSpPr/>
          <p:nvPr/>
        </p:nvGrpSpPr>
        <p:grpSpPr>
          <a:xfrm>
            <a:off x="870857" y="6227160"/>
            <a:ext cx="1819440" cy="315360"/>
            <a:chOff x="870857" y="6227160"/>
            <a:chExt cx="1819440" cy="315360"/>
          </a:xfrm>
        </p:grpSpPr>
        <mc:AlternateContent xmlns:mc="http://schemas.openxmlformats.org/markup-compatibility/2006" xmlns:p14="http://schemas.microsoft.com/office/powerpoint/2010/main">
          <mc:Choice Requires="p14">
            <p:contentPart p14:bwMode="auto" r:id="rId7">
              <p14:nvContentPartPr>
                <p14:cNvPr id="9" name="Ink 8">
                  <a:extLst>
                    <a:ext uri="{FF2B5EF4-FFF2-40B4-BE49-F238E27FC236}">
                      <a16:creationId xmlns:a16="http://schemas.microsoft.com/office/drawing/2014/main" id="{081C5AA3-B46C-F659-A79C-EADB560B7121}"/>
                    </a:ext>
                  </a:extLst>
                </p14:cNvPr>
                <p14:cNvContentPartPr/>
                <p14:nvPr/>
              </p14:nvContentPartPr>
              <p14:xfrm>
                <a:off x="870857" y="6542160"/>
                <a:ext cx="360" cy="360"/>
              </p14:xfrm>
            </p:contentPart>
          </mc:Choice>
          <mc:Fallback xmlns="">
            <p:pic>
              <p:nvPicPr>
                <p:cNvPr id="9" name="Ink 8">
                  <a:extLst>
                    <a:ext uri="{FF2B5EF4-FFF2-40B4-BE49-F238E27FC236}">
                      <a16:creationId xmlns:a16="http://schemas.microsoft.com/office/drawing/2014/main" id="{081C5AA3-B46C-F659-A79C-EADB560B7121}"/>
                    </a:ext>
                  </a:extLst>
                </p:cNvPr>
                <p:cNvPicPr/>
                <p:nvPr/>
              </p:nvPicPr>
              <p:blipFill>
                <a:blip r:embed="rId8"/>
                <a:stretch>
                  <a:fillRect/>
                </a:stretch>
              </p:blipFill>
              <p:spPr>
                <a:xfrm>
                  <a:off x="864737" y="6536040"/>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9DC02FC6-B0E9-6994-55D2-C51E5255A475}"/>
                    </a:ext>
                  </a:extLst>
                </p14:cNvPr>
                <p14:cNvContentPartPr/>
                <p14:nvPr/>
              </p14:nvContentPartPr>
              <p14:xfrm>
                <a:off x="870857" y="6227160"/>
                <a:ext cx="1819440" cy="261720"/>
              </p14:xfrm>
            </p:contentPart>
          </mc:Choice>
          <mc:Fallback xmlns="">
            <p:pic>
              <p:nvPicPr>
                <p:cNvPr id="10" name="Ink 9">
                  <a:extLst>
                    <a:ext uri="{FF2B5EF4-FFF2-40B4-BE49-F238E27FC236}">
                      <a16:creationId xmlns:a16="http://schemas.microsoft.com/office/drawing/2014/main" id="{9DC02FC6-B0E9-6994-55D2-C51E5255A475}"/>
                    </a:ext>
                  </a:extLst>
                </p:cNvPr>
                <p:cNvPicPr/>
                <p:nvPr/>
              </p:nvPicPr>
              <p:blipFill>
                <a:blip r:embed="rId10"/>
                <a:stretch>
                  <a:fillRect/>
                </a:stretch>
              </p:blipFill>
              <p:spPr>
                <a:xfrm>
                  <a:off x="864737" y="6221040"/>
                  <a:ext cx="1831680" cy="273960"/>
                </a:xfrm>
                <a:prstGeom prst="rect">
                  <a:avLst/>
                </a:prstGeom>
              </p:spPr>
            </p:pic>
          </mc:Fallback>
        </mc:AlternateContent>
      </p:grpSp>
    </p:spTree>
    <p:extLst>
      <p:ext uri="{BB962C8B-B14F-4D97-AF65-F5344CB8AC3E}">
        <p14:creationId xmlns:p14="http://schemas.microsoft.com/office/powerpoint/2010/main" val="380231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BDE393-523E-776D-26ED-24F8544AE28F}"/>
              </a:ext>
            </a:extLst>
          </p:cNvPr>
          <p:cNvPicPr>
            <a:picLocks noChangeAspect="1"/>
          </p:cNvPicPr>
          <p:nvPr/>
        </p:nvPicPr>
        <p:blipFill>
          <a:blip r:embed="rId2"/>
          <a:stretch>
            <a:fillRect/>
          </a:stretch>
        </p:blipFill>
        <p:spPr>
          <a:xfrm>
            <a:off x="566057" y="195943"/>
            <a:ext cx="11419114" cy="6531428"/>
          </a:xfrm>
          <a:prstGeom prst="rect">
            <a:avLst/>
          </a:prstGeom>
        </p:spPr>
      </p:pic>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AC23F096-AE58-CD16-08A0-578032D842E8}"/>
                  </a:ext>
                </a:extLst>
              </p14:cNvPr>
              <p14:cNvContentPartPr/>
              <p14:nvPr/>
            </p14:nvContentPartPr>
            <p14:xfrm>
              <a:off x="794177" y="1284000"/>
              <a:ext cx="1828080" cy="45000"/>
            </p14:xfrm>
          </p:contentPart>
        </mc:Choice>
        <mc:Fallback xmlns="">
          <p:pic>
            <p:nvPicPr>
              <p:cNvPr id="4" name="Ink 3">
                <a:extLst>
                  <a:ext uri="{FF2B5EF4-FFF2-40B4-BE49-F238E27FC236}">
                    <a16:creationId xmlns:a16="http://schemas.microsoft.com/office/drawing/2014/main" id="{AC23F096-AE58-CD16-08A0-578032D842E8}"/>
                  </a:ext>
                </a:extLst>
              </p:cNvPr>
              <p:cNvPicPr/>
              <p:nvPr/>
            </p:nvPicPr>
            <p:blipFill>
              <a:blip r:embed="rId4"/>
              <a:stretch>
                <a:fillRect/>
              </a:stretch>
            </p:blipFill>
            <p:spPr>
              <a:xfrm>
                <a:off x="788057" y="1277880"/>
                <a:ext cx="1840320" cy="572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C576D9F1-1D23-37FF-6DAE-1C42B14EE557}"/>
                  </a:ext>
                </a:extLst>
              </p14:cNvPr>
              <p14:cNvContentPartPr/>
              <p14:nvPr/>
            </p14:nvContentPartPr>
            <p14:xfrm>
              <a:off x="860057" y="3176880"/>
              <a:ext cx="542880" cy="89280"/>
            </p14:xfrm>
          </p:contentPart>
        </mc:Choice>
        <mc:Fallback xmlns="">
          <p:pic>
            <p:nvPicPr>
              <p:cNvPr id="5" name="Ink 4">
                <a:extLst>
                  <a:ext uri="{FF2B5EF4-FFF2-40B4-BE49-F238E27FC236}">
                    <a16:creationId xmlns:a16="http://schemas.microsoft.com/office/drawing/2014/main" id="{C576D9F1-1D23-37FF-6DAE-1C42B14EE557}"/>
                  </a:ext>
                </a:extLst>
              </p:cNvPr>
              <p:cNvPicPr/>
              <p:nvPr/>
            </p:nvPicPr>
            <p:blipFill>
              <a:blip r:embed="rId6"/>
              <a:stretch>
                <a:fillRect/>
              </a:stretch>
            </p:blipFill>
            <p:spPr>
              <a:xfrm>
                <a:off x="853937" y="3170760"/>
                <a:ext cx="555120" cy="1015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 name="Ink 5">
                <a:extLst>
                  <a:ext uri="{FF2B5EF4-FFF2-40B4-BE49-F238E27FC236}">
                    <a16:creationId xmlns:a16="http://schemas.microsoft.com/office/drawing/2014/main" id="{341AF0BF-68E3-FBCA-DDE7-21C5356BECC4}"/>
                  </a:ext>
                </a:extLst>
              </p14:cNvPr>
              <p14:cNvContentPartPr/>
              <p14:nvPr/>
            </p14:nvContentPartPr>
            <p14:xfrm>
              <a:off x="849257" y="4092000"/>
              <a:ext cx="586800" cy="12240"/>
            </p14:xfrm>
          </p:contentPart>
        </mc:Choice>
        <mc:Fallback xmlns="">
          <p:pic>
            <p:nvPicPr>
              <p:cNvPr id="6" name="Ink 5">
                <a:extLst>
                  <a:ext uri="{FF2B5EF4-FFF2-40B4-BE49-F238E27FC236}">
                    <a16:creationId xmlns:a16="http://schemas.microsoft.com/office/drawing/2014/main" id="{341AF0BF-68E3-FBCA-DDE7-21C5356BECC4}"/>
                  </a:ext>
                </a:extLst>
              </p:cNvPr>
              <p:cNvPicPr/>
              <p:nvPr/>
            </p:nvPicPr>
            <p:blipFill>
              <a:blip r:embed="rId8"/>
              <a:stretch>
                <a:fillRect/>
              </a:stretch>
            </p:blipFill>
            <p:spPr>
              <a:xfrm>
                <a:off x="843137" y="4085880"/>
                <a:ext cx="599040" cy="244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7" name="Ink 6">
                <a:extLst>
                  <a:ext uri="{FF2B5EF4-FFF2-40B4-BE49-F238E27FC236}">
                    <a16:creationId xmlns:a16="http://schemas.microsoft.com/office/drawing/2014/main" id="{47EC587F-CB9A-28F0-40BB-BFD877F0BF00}"/>
                  </a:ext>
                </a:extLst>
              </p14:cNvPr>
              <p14:cNvContentPartPr/>
              <p14:nvPr/>
            </p14:nvContentPartPr>
            <p14:xfrm>
              <a:off x="849257" y="5159760"/>
              <a:ext cx="1260720" cy="98640"/>
            </p14:xfrm>
          </p:contentPart>
        </mc:Choice>
        <mc:Fallback xmlns="">
          <p:pic>
            <p:nvPicPr>
              <p:cNvPr id="7" name="Ink 6">
                <a:extLst>
                  <a:ext uri="{FF2B5EF4-FFF2-40B4-BE49-F238E27FC236}">
                    <a16:creationId xmlns:a16="http://schemas.microsoft.com/office/drawing/2014/main" id="{47EC587F-CB9A-28F0-40BB-BFD877F0BF00}"/>
                  </a:ext>
                </a:extLst>
              </p:cNvPr>
              <p:cNvPicPr/>
              <p:nvPr/>
            </p:nvPicPr>
            <p:blipFill>
              <a:blip r:embed="rId10"/>
              <a:stretch>
                <a:fillRect/>
              </a:stretch>
            </p:blipFill>
            <p:spPr>
              <a:xfrm>
                <a:off x="843137" y="5153640"/>
                <a:ext cx="1272960" cy="110880"/>
              </a:xfrm>
              <a:prstGeom prst="rect">
                <a:avLst/>
              </a:prstGeom>
            </p:spPr>
          </p:pic>
        </mc:Fallback>
      </mc:AlternateContent>
    </p:spTree>
    <p:extLst>
      <p:ext uri="{BB962C8B-B14F-4D97-AF65-F5344CB8AC3E}">
        <p14:creationId xmlns:p14="http://schemas.microsoft.com/office/powerpoint/2010/main" val="22743250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E841-65A9-E595-A880-3520653C7C27}"/>
              </a:ext>
            </a:extLst>
          </p:cNvPr>
          <p:cNvSpPr>
            <a:spLocks noGrp="1"/>
          </p:cNvSpPr>
          <p:nvPr>
            <p:ph type="ctrTitle"/>
          </p:nvPr>
        </p:nvSpPr>
        <p:spPr/>
        <p:txBody>
          <a:bodyPr/>
          <a:lstStyle/>
          <a:p>
            <a:r>
              <a:rPr lang="en-GB" dirty="0"/>
              <a:t>Thank you</a:t>
            </a:r>
          </a:p>
        </p:txBody>
      </p:sp>
      <p:sp>
        <p:nvSpPr>
          <p:cNvPr id="3" name="Subtitle 2">
            <a:extLst>
              <a:ext uri="{FF2B5EF4-FFF2-40B4-BE49-F238E27FC236}">
                <a16:creationId xmlns:a16="http://schemas.microsoft.com/office/drawing/2014/main" id="{0D7A752F-F251-5595-B17F-D335A1936F0C}"/>
              </a:ext>
            </a:extLst>
          </p:cNvPr>
          <p:cNvSpPr>
            <a:spLocks noGrp="1"/>
          </p:cNvSpPr>
          <p:nvPr>
            <p:ph type="subTitle" idx="1"/>
          </p:nvPr>
        </p:nvSpPr>
        <p:spPr/>
        <p:txBody>
          <a:bodyPr/>
          <a:lstStyle/>
          <a:p>
            <a:endParaRPr lang="en-GB"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58725D15-1069-5413-AD22-B9AD2E5C59F3}"/>
                  </a:ext>
                </a:extLst>
              </p14:cNvPr>
              <p14:cNvContentPartPr/>
              <p14:nvPr/>
            </p14:nvContentPartPr>
            <p14:xfrm>
              <a:off x="5801777" y="3113246"/>
              <a:ext cx="360" cy="360"/>
            </p14:xfrm>
          </p:contentPart>
        </mc:Choice>
        <mc:Fallback xmlns="">
          <p:pic>
            <p:nvPicPr>
              <p:cNvPr id="4" name="Ink 3">
                <a:extLst>
                  <a:ext uri="{FF2B5EF4-FFF2-40B4-BE49-F238E27FC236}">
                    <a16:creationId xmlns:a16="http://schemas.microsoft.com/office/drawing/2014/main" id="{58725D15-1069-5413-AD22-B9AD2E5C59F3}"/>
                  </a:ext>
                </a:extLst>
              </p:cNvPr>
              <p:cNvPicPr/>
              <p:nvPr/>
            </p:nvPicPr>
            <p:blipFill>
              <a:blip r:embed="rId3"/>
              <a:stretch>
                <a:fillRect/>
              </a:stretch>
            </p:blipFill>
            <p:spPr>
              <a:xfrm>
                <a:off x="5795657" y="3107126"/>
                <a:ext cx="12600" cy="12600"/>
              </a:xfrm>
              <a:prstGeom prst="rect">
                <a:avLst/>
              </a:prstGeom>
            </p:spPr>
          </p:pic>
        </mc:Fallback>
      </mc:AlternateContent>
      <p:grpSp>
        <p:nvGrpSpPr>
          <p:cNvPr id="7" name="Group 6">
            <a:extLst>
              <a:ext uri="{FF2B5EF4-FFF2-40B4-BE49-F238E27FC236}">
                <a16:creationId xmlns:a16="http://schemas.microsoft.com/office/drawing/2014/main" id="{24EC88AF-1761-CC51-4C2B-CAFA028ED8A0}"/>
              </a:ext>
            </a:extLst>
          </p:cNvPr>
          <p:cNvGrpSpPr/>
          <p:nvPr/>
        </p:nvGrpSpPr>
        <p:grpSpPr>
          <a:xfrm>
            <a:off x="4048903" y="3330686"/>
            <a:ext cx="360" cy="360"/>
            <a:chOff x="4048903" y="3330686"/>
            <a:chExt cx="360" cy="360"/>
          </a:xfrm>
        </p:grpSpPr>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1E82F28F-14AB-D55C-8A3B-1B825E54C914}"/>
                    </a:ext>
                  </a:extLst>
                </p14:cNvPr>
                <p14:cNvContentPartPr/>
                <p14:nvPr/>
              </p14:nvContentPartPr>
              <p14:xfrm>
                <a:off x="4048903" y="3330686"/>
                <a:ext cx="360" cy="360"/>
              </p14:xfrm>
            </p:contentPart>
          </mc:Choice>
          <mc:Fallback xmlns="">
            <p:pic>
              <p:nvPicPr>
                <p:cNvPr id="5" name="Ink 4">
                  <a:extLst>
                    <a:ext uri="{FF2B5EF4-FFF2-40B4-BE49-F238E27FC236}">
                      <a16:creationId xmlns:a16="http://schemas.microsoft.com/office/drawing/2014/main" id="{1E82F28F-14AB-D55C-8A3B-1B825E54C914}"/>
                    </a:ext>
                  </a:extLst>
                </p:cNvPr>
                <p:cNvPicPr/>
                <p:nvPr/>
              </p:nvPicPr>
              <p:blipFill>
                <a:blip r:embed="rId5"/>
                <a:stretch>
                  <a:fillRect/>
                </a:stretch>
              </p:blipFill>
              <p:spPr>
                <a:xfrm>
                  <a:off x="4044583" y="3326366"/>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1BA66971-EFB7-DDD7-0997-F5482DB71A7A}"/>
                    </a:ext>
                  </a:extLst>
                </p14:cNvPr>
                <p14:cNvContentPartPr/>
                <p14:nvPr/>
              </p14:nvContentPartPr>
              <p14:xfrm>
                <a:off x="4048903" y="3330686"/>
                <a:ext cx="360" cy="360"/>
              </p14:xfrm>
            </p:contentPart>
          </mc:Choice>
          <mc:Fallback xmlns="">
            <p:pic>
              <p:nvPicPr>
                <p:cNvPr id="6" name="Ink 5">
                  <a:extLst>
                    <a:ext uri="{FF2B5EF4-FFF2-40B4-BE49-F238E27FC236}">
                      <a16:creationId xmlns:a16="http://schemas.microsoft.com/office/drawing/2014/main" id="{1BA66971-EFB7-DDD7-0997-F5482DB71A7A}"/>
                    </a:ext>
                  </a:extLst>
                </p:cNvPr>
                <p:cNvPicPr/>
                <p:nvPr/>
              </p:nvPicPr>
              <p:blipFill>
                <a:blip r:embed="rId5"/>
                <a:stretch>
                  <a:fillRect/>
                </a:stretch>
              </p:blipFill>
              <p:spPr>
                <a:xfrm>
                  <a:off x="4044583" y="3326366"/>
                  <a:ext cx="9000" cy="9000"/>
                </a:xfrm>
                <a:prstGeom prst="rect">
                  <a:avLst/>
                </a:prstGeom>
              </p:spPr>
            </p:pic>
          </mc:Fallback>
        </mc:AlternateContent>
      </p:grpSp>
    </p:spTree>
    <p:extLst>
      <p:ext uri="{BB962C8B-B14F-4D97-AF65-F5344CB8AC3E}">
        <p14:creationId xmlns:p14="http://schemas.microsoft.com/office/powerpoint/2010/main" val="2367077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2C5D1B4-BE22-0ED5-A151-DB135DB00B3A}"/>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CA97B0BE-C447-6D72-8960-33666AF93511}"/>
              </a:ext>
            </a:extLst>
          </p:cNvPr>
          <p:cNvSpPr>
            <a:spLocks noGrp="1"/>
          </p:cNvSpPr>
          <p:nvPr>
            <p:ph idx="1"/>
          </p:nvPr>
        </p:nvSpPr>
        <p:spPr>
          <a:xfrm>
            <a:off x="1115568" y="2481943"/>
            <a:ext cx="10168128" cy="3695020"/>
          </a:xfrm>
        </p:spPr>
        <p:txBody>
          <a:bodyPr>
            <a:normAutofit/>
          </a:bodyPr>
          <a:lstStyle/>
          <a:p>
            <a:r>
              <a:rPr lang="en-GB" sz="2200" dirty="0"/>
              <a:t>A single blood donation can provide transfusion therapy to multiple patients in the form of red blood cells (RBCs), platelets, fresh-frozen plasma, and cryoprecipitate.</a:t>
            </a:r>
          </a:p>
          <a:p>
            <a:r>
              <a:rPr lang="en-GB" sz="2200" dirty="0"/>
              <a:t>Other products such as derivatives of plasma (e.g., immune serum globulin) also benefit patients with various diseases or conditions. </a:t>
            </a:r>
          </a:p>
        </p:txBody>
      </p:sp>
    </p:spTree>
    <p:extLst>
      <p:ext uri="{BB962C8B-B14F-4D97-AF65-F5344CB8AC3E}">
        <p14:creationId xmlns:p14="http://schemas.microsoft.com/office/powerpoint/2010/main" val="2637705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BCA0071-4BBC-A586-7283-A8E6BA015CB2}"/>
              </a:ext>
            </a:extLst>
          </p:cNvPr>
          <p:cNvSpPr>
            <a:spLocks noGrp="1"/>
          </p:cNvSpPr>
          <p:nvPr>
            <p:ph type="title"/>
          </p:nvPr>
        </p:nvSpPr>
        <p:spPr>
          <a:xfrm>
            <a:off x="1115568" y="548640"/>
            <a:ext cx="10168128" cy="1179576"/>
          </a:xfrm>
        </p:spPr>
        <p:txBody>
          <a:bodyPr>
            <a:normAutofit/>
          </a:bodyPr>
          <a:lstStyle/>
          <a:p>
            <a:r>
              <a:rPr lang="en-GB" sz="4000" dirty="0"/>
              <a:t>Blood components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74ADB8B-D6D6-A4E9-809E-453AA2F85EC6}"/>
              </a:ext>
            </a:extLst>
          </p:cNvPr>
          <p:cNvSpPr>
            <a:spLocks noGrp="1"/>
          </p:cNvSpPr>
          <p:nvPr>
            <p:ph idx="1"/>
          </p:nvPr>
        </p:nvSpPr>
        <p:spPr>
          <a:xfrm>
            <a:off x="1115568" y="2481943"/>
            <a:ext cx="10168128" cy="3695020"/>
          </a:xfrm>
        </p:spPr>
        <p:txBody>
          <a:bodyPr>
            <a:normAutofit/>
          </a:bodyPr>
          <a:lstStyle/>
          <a:p>
            <a:r>
              <a:rPr lang="en-GB" sz="2200"/>
              <a:t>Components may be prepared either by collecting whole blood and transforming into components using centrifugation or by collecting targeted components using apheresis, which involves centrifugation of whole blood at the donor’s bedside and the return of blood fractions that are not collected, Often, more of the target component can be collected by a single apheresis donation than can be obtained from collecting whole blood.</a:t>
            </a:r>
          </a:p>
        </p:txBody>
      </p:sp>
    </p:spTree>
    <p:extLst>
      <p:ext uri="{BB962C8B-B14F-4D97-AF65-F5344CB8AC3E}">
        <p14:creationId xmlns:p14="http://schemas.microsoft.com/office/powerpoint/2010/main" val="2367451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58BD545-8D89-BA67-BF68-3366E2E2A899}"/>
              </a:ext>
            </a:extLst>
          </p:cNvPr>
          <p:cNvSpPr>
            <a:spLocks noGrp="1"/>
          </p:cNvSpPr>
          <p:nvPr>
            <p:ph type="title"/>
          </p:nvPr>
        </p:nvSpPr>
        <p:spPr>
          <a:xfrm>
            <a:off x="1115568" y="548640"/>
            <a:ext cx="10168128" cy="1179576"/>
          </a:xfrm>
        </p:spPr>
        <p:txBody>
          <a:bodyPr>
            <a:normAutofit/>
          </a:bodyPr>
          <a:lstStyle/>
          <a:p>
            <a:r>
              <a:rPr lang="en-GB" sz="4000"/>
              <a:t>Components collected by apheresis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B3BAF90-D40A-966C-5FCE-50490020D22E}"/>
              </a:ext>
            </a:extLst>
          </p:cNvPr>
          <p:cNvSpPr>
            <a:spLocks noGrp="1"/>
          </p:cNvSpPr>
          <p:nvPr>
            <p:ph idx="1"/>
          </p:nvPr>
        </p:nvSpPr>
        <p:spPr>
          <a:xfrm>
            <a:off x="1115568" y="2481943"/>
            <a:ext cx="10168128" cy="3695020"/>
          </a:xfrm>
        </p:spPr>
        <p:txBody>
          <a:bodyPr>
            <a:normAutofit/>
          </a:bodyPr>
          <a:lstStyle/>
          <a:p>
            <a:pPr algn="just">
              <a:buFont typeface="Wingdings" panose="05000000000000000000" pitchFamily="2" charset="2"/>
              <a:buChar char="Ø"/>
            </a:pPr>
            <a:r>
              <a:rPr lang="en-GB" sz="2200" dirty="0">
                <a:solidFill>
                  <a:srgbClr val="FF0000"/>
                </a:solidFill>
              </a:rPr>
              <a:t>apheresis platelets </a:t>
            </a:r>
            <a:r>
              <a:rPr lang="en-GB" sz="2200" dirty="0"/>
              <a:t>(one donation can collect up to three adult doses of platelets, or 18 times the quantity that can be harvested from a single whole blood donation).</a:t>
            </a:r>
          </a:p>
          <a:p>
            <a:pPr algn="just">
              <a:buFont typeface="Wingdings" panose="05000000000000000000" pitchFamily="2" charset="2"/>
              <a:buChar char="Ø"/>
            </a:pPr>
            <a:r>
              <a:rPr lang="en-GB" sz="2200" dirty="0">
                <a:solidFill>
                  <a:srgbClr val="FF0000"/>
                </a:solidFill>
              </a:rPr>
              <a:t>apheresis plasma </a:t>
            </a:r>
            <a:r>
              <a:rPr lang="en-GB" sz="2200" dirty="0"/>
              <a:t>(one donation can collect up to 1 L of plasma, which is approximately three to four times the volume that can be harvested from a single whole blood donation).</a:t>
            </a:r>
          </a:p>
          <a:p>
            <a:pPr algn="just">
              <a:buFont typeface="Wingdings" panose="05000000000000000000" pitchFamily="2" charset="2"/>
              <a:buChar char="Ø"/>
            </a:pPr>
            <a:r>
              <a:rPr lang="en-GB" sz="2200" dirty="0">
                <a:solidFill>
                  <a:srgbClr val="FF0000"/>
                </a:solidFill>
              </a:rPr>
              <a:t>apheresis double-red blood cells </a:t>
            </a:r>
            <a:r>
              <a:rPr lang="en-GB" sz="2200" dirty="0"/>
              <a:t>(one donation can collect up to 2 units of red blood cells, double what can be harvested from a single whole blood donation)</a:t>
            </a:r>
          </a:p>
        </p:txBody>
      </p:sp>
    </p:spTree>
    <p:extLst>
      <p:ext uri="{BB962C8B-B14F-4D97-AF65-F5344CB8AC3E}">
        <p14:creationId xmlns:p14="http://schemas.microsoft.com/office/powerpoint/2010/main" val="394534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B8CD019-5318-233D-F0E4-8934FDADFF79}"/>
              </a:ext>
            </a:extLst>
          </p:cNvPr>
          <p:cNvSpPr>
            <a:spLocks noGrp="1"/>
          </p:cNvSpPr>
          <p:nvPr>
            <p:ph type="title"/>
          </p:nvPr>
        </p:nvSpPr>
        <p:spPr>
          <a:xfrm>
            <a:off x="1115568" y="548640"/>
            <a:ext cx="10168128" cy="1179576"/>
          </a:xfrm>
        </p:spPr>
        <p:txBody>
          <a:bodyPr>
            <a:normAutofit/>
          </a:bodyPr>
          <a:lstStyle/>
          <a:p>
            <a:r>
              <a:rPr lang="en-GB" sz="4000"/>
              <a:t>Whole blood</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249BB9E-A484-DE39-D931-4F327801B43B}"/>
              </a:ext>
            </a:extLst>
          </p:cNvPr>
          <p:cNvSpPr>
            <a:spLocks noGrp="1"/>
          </p:cNvSpPr>
          <p:nvPr>
            <p:ph idx="1"/>
          </p:nvPr>
        </p:nvSpPr>
        <p:spPr>
          <a:xfrm>
            <a:off x="1115568" y="2481943"/>
            <a:ext cx="10168128" cy="3695020"/>
          </a:xfrm>
        </p:spPr>
        <p:txBody>
          <a:bodyPr>
            <a:normAutofit/>
          </a:bodyPr>
          <a:lstStyle/>
          <a:p>
            <a:pPr algn="just"/>
            <a:r>
              <a:rPr lang="en-GB" sz="2200" dirty="0"/>
              <a:t>Whole blood is collected in a ratio of 14 mL of anticoagulant-preservative for every 100 mL of whole blood targeted for collection.</a:t>
            </a:r>
          </a:p>
          <a:p>
            <a:pPr algn="just"/>
            <a:r>
              <a:rPr lang="en-GB" sz="2200" dirty="0"/>
              <a:t>Depending on the collection system used, a whole blood component typically contains either 450 mL (±10%) of whole blood with 63 mL of anticoagulant-preservative or 500 mL (±10%) of whole blood with 70 mL of anticoagulant-preservative, collected from blood donors with a minimum </a:t>
            </a:r>
            <a:r>
              <a:rPr lang="en-GB" sz="2200" dirty="0" err="1"/>
              <a:t>hematocrit</a:t>
            </a:r>
            <a:r>
              <a:rPr lang="en-GB" sz="2200" dirty="0"/>
              <a:t> of 38%.</a:t>
            </a:r>
          </a:p>
          <a:p>
            <a:pPr algn="just"/>
            <a:r>
              <a:rPr lang="en-GB" sz="2200" dirty="0"/>
              <a:t>Currently it is not widely used as it has been replaced by packed RBC and plasma expanders. Mainly used in military for trauma and also can be used for civilian trauma.</a:t>
            </a:r>
          </a:p>
        </p:txBody>
      </p:sp>
    </p:spTree>
    <p:extLst>
      <p:ext uri="{BB962C8B-B14F-4D97-AF65-F5344CB8AC3E}">
        <p14:creationId xmlns:p14="http://schemas.microsoft.com/office/powerpoint/2010/main" val="414680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7E958E-6366-2568-1B4D-80AFC8BD285D}"/>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7BF3FFC-6A2C-B401-DB6E-1906BE49B471}"/>
              </a:ext>
            </a:extLst>
          </p:cNvPr>
          <p:cNvSpPr>
            <a:spLocks noGrp="1"/>
          </p:cNvSpPr>
          <p:nvPr>
            <p:ph idx="1"/>
          </p:nvPr>
        </p:nvSpPr>
        <p:spPr>
          <a:xfrm>
            <a:off x="1115568" y="2481943"/>
            <a:ext cx="10168128" cy="3695020"/>
          </a:xfrm>
        </p:spPr>
        <p:txBody>
          <a:bodyPr>
            <a:normAutofit/>
          </a:bodyPr>
          <a:lstStyle/>
          <a:p>
            <a:r>
              <a:rPr lang="en-GB" sz="2200"/>
              <a:t>By far, most whole blood donations are manufactured into components </a:t>
            </a:r>
          </a:p>
          <a:p>
            <a:r>
              <a:rPr lang="en-GB" sz="2200"/>
              <a:t>If the donation remains as whole blood, it must be stored at 1° to 6°C, and the shelf life is dependent on the anticoagulant/preservative used</a:t>
            </a:r>
          </a:p>
          <a:p>
            <a:endParaRPr lang="en-GB" sz="2200"/>
          </a:p>
        </p:txBody>
      </p:sp>
    </p:spTree>
    <p:extLst>
      <p:ext uri="{BB962C8B-B14F-4D97-AF65-F5344CB8AC3E}">
        <p14:creationId xmlns:p14="http://schemas.microsoft.com/office/powerpoint/2010/main" val="3361798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291D416-CFF7-45F5-0520-DB64A8257F6A}"/>
              </a:ext>
            </a:extLst>
          </p:cNvPr>
          <p:cNvSpPr>
            <a:spLocks noGrp="1"/>
          </p:cNvSpPr>
          <p:nvPr>
            <p:ph type="title"/>
          </p:nvPr>
        </p:nvSpPr>
        <p:spPr>
          <a:xfrm>
            <a:off x="1115568" y="548640"/>
            <a:ext cx="10168128" cy="1179576"/>
          </a:xfrm>
        </p:spPr>
        <p:txBody>
          <a:bodyPr>
            <a:normAutofit/>
          </a:bodyPr>
          <a:lstStyle/>
          <a:p>
            <a:r>
              <a:rPr lang="en-GB" sz="4000"/>
              <a:t>RBC (packed RBC)</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D5217F07-3401-70DE-0099-3F3427378A1C}"/>
              </a:ext>
            </a:extLst>
          </p:cNvPr>
          <p:cNvSpPr>
            <a:spLocks noGrp="1"/>
          </p:cNvSpPr>
          <p:nvPr>
            <p:ph idx="1"/>
          </p:nvPr>
        </p:nvSpPr>
        <p:spPr>
          <a:xfrm>
            <a:off x="1115568" y="2481943"/>
            <a:ext cx="10168128" cy="3695020"/>
          </a:xfrm>
        </p:spPr>
        <p:txBody>
          <a:bodyPr>
            <a:normAutofit/>
          </a:bodyPr>
          <a:lstStyle/>
          <a:p>
            <a:r>
              <a:rPr lang="en-GB" sz="2200"/>
              <a:t>RBCs are separated from whole blood by centrifugation, apheresis, or less commonly, sedimentation.</a:t>
            </a:r>
          </a:p>
          <a:p>
            <a:r>
              <a:rPr lang="en-GB" sz="2200"/>
              <a:t> they are typically prepared shortly after donation to allow the manufacture of platelet concentrates, frozen plasma, or cryoprecipitate, which must be prepared within designated time periods after collection, usually 8 to 24 hours.</a:t>
            </a:r>
          </a:p>
          <a:p>
            <a:r>
              <a:rPr lang="en-GB" sz="2200"/>
              <a:t>If additive solutions (AS) are employed, as much of the plasma is removed as possible, and the AS must be added to the RBC component within 3 days of collection, resulting in a finished product with a hematocrit of 55% to 65%</a:t>
            </a:r>
          </a:p>
        </p:txBody>
      </p:sp>
    </p:spTree>
    <p:extLst>
      <p:ext uri="{BB962C8B-B14F-4D97-AF65-F5344CB8AC3E}">
        <p14:creationId xmlns:p14="http://schemas.microsoft.com/office/powerpoint/2010/main" val="33163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275FE82-BC59-F5D0-C2E2-9446D8D3CF09}"/>
              </a:ext>
            </a:extLst>
          </p:cNvPr>
          <p:cNvSpPr>
            <a:spLocks noGrp="1"/>
          </p:cNvSpPr>
          <p:nvPr>
            <p:ph type="title"/>
          </p:nvPr>
        </p:nvSpPr>
        <p:spPr>
          <a:xfrm>
            <a:off x="1115568" y="548640"/>
            <a:ext cx="10168128" cy="1179576"/>
          </a:xfrm>
        </p:spPr>
        <p:txBody>
          <a:bodyPr>
            <a:normAutofit/>
          </a:bodyPr>
          <a:lstStyle/>
          <a:p>
            <a:endParaRPr lang="en-GB" sz="4000"/>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3FA1FCBA-92DD-4889-19E3-72F9A8F6B9C8}"/>
              </a:ext>
            </a:extLst>
          </p:cNvPr>
          <p:cNvSpPr>
            <a:spLocks noGrp="1"/>
          </p:cNvSpPr>
          <p:nvPr>
            <p:ph idx="1"/>
          </p:nvPr>
        </p:nvSpPr>
        <p:spPr>
          <a:xfrm>
            <a:off x="1115568" y="2481943"/>
            <a:ext cx="10168128" cy="3695020"/>
          </a:xfrm>
        </p:spPr>
        <p:txBody>
          <a:bodyPr>
            <a:normAutofit/>
          </a:bodyPr>
          <a:lstStyle/>
          <a:p>
            <a:r>
              <a:rPr lang="en-GB" sz="2200"/>
              <a:t>RBC components typically have a final red cell volume of 160 to 275 mL or 50 to 80 g of hemoglobin suspended in the residual plasma and/or additive solution.</a:t>
            </a:r>
          </a:p>
          <a:p>
            <a:r>
              <a:rPr lang="en-GB" sz="2200"/>
              <a:t>Red blood cells must be stored at 1° to 6°C. In the absence of additive solution, RBCs have the same shelf life as whole blood, either 21 (CPD, CP2D, ACD-A) or 35 (CPDA-1) days. The addition of additive solution to the prepared RBCs extends the shelf life to 42 days.</a:t>
            </a:r>
          </a:p>
          <a:p>
            <a:endParaRPr lang="en-GB" sz="2200"/>
          </a:p>
        </p:txBody>
      </p:sp>
    </p:spTree>
    <p:extLst>
      <p:ext uri="{BB962C8B-B14F-4D97-AF65-F5344CB8AC3E}">
        <p14:creationId xmlns:p14="http://schemas.microsoft.com/office/powerpoint/2010/main" val="25320414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1303</TotalTime>
  <Words>2040</Words>
  <Application>Microsoft Office PowerPoint</Application>
  <PresentationFormat>Widescreen</PresentationFormat>
  <Paragraphs>96</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Aptos</vt:lpstr>
      <vt:lpstr>Aptos Display</vt:lpstr>
      <vt:lpstr>Arial</vt:lpstr>
      <vt:lpstr>Calibri</vt:lpstr>
      <vt:lpstr>Wingdings</vt:lpstr>
      <vt:lpstr>Office Theme</vt:lpstr>
      <vt:lpstr>Blood components and their preparation</vt:lpstr>
      <vt:lpstr>objectives</vt:lpstr>
      <vt:lpstr>PowerPoint Presentation</vt:lpstr>
      <vt:lpstr>Blood components</vt:lpstr>
      <vt:lpstr>Components collected by apheresis</vt:lpstr>
      <vt:lpstr>Whole blood</vt:lpstr>
      <vt:lpstr>PowerPoint Presentation</vt:lpstr>
      <vt:lpstr>RBC (packed RBC)</vt:lpstr>
      <vt:lpstr>PowerPoint Presentation</vt:lpstr>
      <vt:lpstr>Platelets</vt:lpstr>
      <vt:lpstr>Single Donor versus random donor platelets</vt:lpstr>
      <vt:lpstr>PowerPoint Presentation</vt:lpstr>
      <vt:lpstr>Leukoreduction</vt:lpstr>
      <vt:lpstr>Why we need leukoreduction?</vt:lpstr>
      <vt:lpstr>PowerPoint Presentation</vt:lpstr>
      <vt:lpstr>PowerPoint Presentation</vt:lpstr>
      <vt:lpstr>Plasma</vt:lpstr>
      <vt:lpstr>PowerPoint Presentation</vt:lpstr>
      <vt:lpstr>PowerPoint Presentation</vt:lpstr>
      <vt:lpstr>Cryoprecipitated Antihemophilic Factor/ Cryo-Poor Plasma</vt:lpstr>
      <vt:lpstr>PowerPoint Presentation</vt:lpstr>
      <vt:lpstr>PowerPoint Presentation</vt:lpstr>
      <vt:lpstr>Cryoprecipitate used in:</vt:lpstr>
      <vt:lpstr>PowerPoint Presentation</vt:lpstr>
      <vt:lpstr>PowerPoint Presentation</vt:lpstr>
      <vt:lpstr>Plasma derivatives</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isra albayaa</dc:creator>
  <cp:lastModifiedBy>isra albayaa</cp:lastModifiedBy>
  <cp:revision>2</cp:revision>
  <dcterms:created xsi:type="dcterms:W3CDTF">2025-02-22T06:19:14Z</dcterms:created>
  <dcterms:modified xsi:type="dcterms:W3CDTF">2025-02-25T04:26:15Z</dcterms:modified>
</cp:coreProperties>
</file>