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4" r:id="rId14"/>
    <p:sldId id="268" r:id="rId15"/>
    <p:sldId id="269" r:id="rId16"/>
    <p:sldId id="280" r:id="rId17"/>
    <p:sldId id="270" r:id="rId18"/>
    <p:sldId id="288" r:id="rId19"/>
    <p:sldId id="271" r:id="rId20"/>
    <p:sldId id="272" r:id="rId21"/>
    <p:sldId id="273" r:id="rId22"/>
    <p:sldId id="274" r:id="rId23"/>
    <p:sldId id="275" r:id="rId24"/>
    <p:sldId id="277" r:id="rId25"/>
    <p:sldId id="276" r:id="rId26"/>
    <p:sldId id="278" r:id="rId27"/>
    <p:sldId id="279" r:id="rId28"/>
    <p:sldId id="281" r:id="rId29"/>
    <p:sldId id="282" r:id="rId30"/>
    <p:sldId id="283" r:id="rId31"/>
    <p:sldId id="285" r:id="rId32"/>
    <p:sldId id="286"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1BFF6-DC4C-4113-A888-70B8626305F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4E668BB-B99B-487D-ADC9-630E82F6C20F}">
      <dgm:prSet/>
      <dgm:spPr/>
      <dgm:t>
        <a:bodyPr/>
        <a:lstStyle/>
        <a:p>
          <a:r>
            <a:rPr lang="en-GB" dirty="0"/>
            <a:t>By the end of this lecture students should be able to</a:t>
          </a:r>
          <a:endParaRPr lang="en-US" dirty="0"/>
        </a:p>
      </dgm:t>
    </dgm:pt>
    <dgm:pt modelId="{827994CA-6B9D-4972-848D-EEF4C86015BA}" type="parTrans" cxnId="{22698430-BE48-4029-8577-94B972D99420}">
      <dgm:prSet/>
      <dgm:spPr/>
      <dgm:t>
        <a:bodyPr/>
        <a:lstStyle/>
        <a:p>
          <a:endParaRPr lang="en-US"/>
        </a:p>
      </dgm:t>
    </dgm:pt>
    <dgm:pt modelId="{DC6E93BB-0CCA-40A0-9BA4-97728F0D1654}" type="sibTrans" cxnId="{22698430-BE48-4029-8577-94B972D99420}">
      <dgm:prSet/>
      <dgm:spPr/>
      <dgm:t>
        <a:bodyPr/>
        <a:lstStyle/>
        <a:p>
          <a:endParaRPr lang="en-US"/>
        </a:p>
      </dgm:t>
    </dgm:pt>
    <dgm:pt modelId="{07B4A1A1-1952-45D4-9943-8CFD2DD1965F}">
      <dgm:prSet/>
      <dgm:spPr/>
      <dgm:t>
        <a:bodyPr/>
        <a:lstStyle/>
        <a:p>
          <a:r>
            <a:rPr lang="en-GB"/>
            <a:t>Identify the difference between naturally occurring and immune mediated antibodies.</a:t>
          </a:r>
          <a:endParaRPr lang="en-US"/>
        </a:p>
      </dgm:t>
    </dgm:pt>
    <dgm:pt modelId="{48C2DFD6-5B65-4E15-9963-1A8BD118CC95}" type="parTrans" cxnId="{0BCDD14B-3A4A-4EDE-A7AD-B26B83257423}">
      <dgm:prSet/>
      <dgm:spPr/>
      <dgm:t>
        <a:bodyPr/>
        <a:lstStyle/>
        <a:p>
          <a:endParaRPr lang="en-US"/>
        </a:p>
      </dgm:t>
    </dgm:pt>
    <dgm:pt modelId="{7C23DE2F-FEBD-4DB1-A315-332A9921960E}" type="sibTrans" cxnId="{0BCDD14B-3A4A-4EDE-A7AD-B26B83257423}">
      <dgm:prSet/>
      <dgm:spPr/>
      <dgm:t>
        <a:bodyPr/>
        <a:lstStyle/>
        <a:p>
          <a:endParaRPr lang="en-US"/>
        </a:p>
      </dgm:t>
    </dgm:pt>
    <dgm:pt modelId="{99847883-17A6-40A1-A9E8-2EA44ABABBAC}">
      <dgm:prSet/>
      <dgm:spPr/>
      <dgm:t>
        <a:bodyPr/>
        <a:lstStyle/>
        <a:p>
          <a:r>
            <a:rPr lang="en-GB" dirty="0"/>
            <a:t>recognize the ABO system as a major blood group system in blood transfusion practice.</a:t>
          </a:r>
          <a:endParaRPr lang="en-US" dirty="0"/>
        </a:p>
      </dgm:t>
    </dgm:pt>
    <dgm:pt modelId="{0A4A374E-BF98-40F7-9C97-2762BBBC63BB}" type="parTrans" cxnId="{EDEB7DDE-D8CF-4C31-B9F6-DC3FCE7890B3}">
      <dgm:prSet/>
      <dgm:spPr/>
      <dgm:t>
        <a:bodyPr/>
        <a:lstStyle/>
        <a:p>
          <a:endParaRPr lang="en-US"/>
        </a:p>
      </dgm:t>
    </dgm:pt>
    <dgm:pt modelId="{FAC10016-9940-44EF-A6B7-5323B591965A}" type="sibTrans" cxnId="{EDEB7DDE-D8CF-4C31-B9F6-DC3FCE7890B3}">
      <dgm:prSet/>
      <dgm:spPr/>
      <dgm:t>
        <a:bodyPr/>
        <a:lstStyle/>
        <a:p>
          <a:endParaRPr lang="en-US"/>
        </a:p>
      </dgm:t>
    </dgm:pt>
    <dgm:pt modelId="{932C17D5-35EA-4565-A1C7-EF8E4F37C0BA}">
      <dgm:prSet/>
      <dgm:spPr/>
      <dgm:t>
        <a:bodyPr/>
        <a:lstStyle/>
        <a:p>
          <a:r>
            <a:rPr lang="en-GB"/>
            <a:t>Explain the relationship between the H , Se, and the ABO blood group systems.</a:t>
          </a:r>
          <a:endParaRPr lang="en-US"/>
        </a:p>
      </dgm:t>
    </dgm:pt>
    <dgm:pt modelId="{122215AF-2E96-4426-9BD7-3BB2F6609393}" type="parTrans" cxnId="{E4417CEA-514B-4422-84E1-8FC43AB555F0}">
      <dgm:prSet/>
      <dgm:spPr/>
      <dgm:t>
        <a:bodyPr/>
        <a:lstStyle/>
        <a:p>
          <a:endParaRPr lang="en-US"/>
        </a:p>
      </dgm:t>
    </dgm:pt>
    <dgm:pt modelId="{E2D482EE-7626-4069-B3B5-8EC5C9003000}" type="sibTrans" cxnId="{E4417CEA-514B-4422-84E1-8FC43AB555F0}">
      <dgm:prSet/>
      <dgm:spPr/>
      <dgm:t>
        <a:bodyPr/>
        <a:lstStyle/>
        <a:p>
          <a:endParaRPr lang="en-US"/>
        </a:p>
      </dgm:t>
    </dgm:pt>
    <dgm:pt modelId="{D9D060E3-1458-4EFD-87D6-D4E1B3614350}">
      <dgm:prSet/>
      <dgm:spPr/>
      <dgm:t>
        <a:bodyPr/>
        <a:lstStyle/>
        <a:p>
          <a:r>
            <a:rPr lang="en-GB"/>
            <a:t>Recognize the characteristics of ABO system Antibodies and their clinical significance</a:t>
          </a:r>
          <a:endParaRPr lang="en-US"/>
        </a:p>
      </dgm:t>
    </dgm:pt>
    <dgm:pt modelId="{4F823E17-ED4F-4001-ACD0-77FE4FFA9B23}" type="parTrans" cxnId="{9F5B27C4-2687-43D3-86E4-DBE3CE43F178}">
      <dgm:prSet/>
      <dgm:spPr/>
      <dgm:t>
        <a:bodyPr/>
        <a:lstStyle/>
        <a:p>
          <a:endParaRPr lang="en-US"/>
        </a:p>
      </dgm:t>
    </dgm:pt>
    <dgm:pt modelId="{D12280EB-B0B4-4486-8604-E4737F451528}" type="sibTrans" cxnId="{9F5B27C4-2687-43D3-86E4-DBE3CE43F178}">
      <dgm:prSet/>
      <dgm:spPr/>
      <dgm:t>
        <a:bodyPr/>
        <a:lstStyle/>
        <a:p>
          <a:endParaRPr lang="en-US"/>
        </a:p>
      </dgm:t>
    </dgm:pt>
    <dgm:pt modelId="{2E027E1C-404A-4EFE-9786-E7E5799F4401}" type="pres">
      <dgm:prSet presAssocID="{8561BFF6-DC4C-4113-A888-70B8626305FB}" presName="linear" presStyleCnt="0">
        <dgm:presLayoutVars>
          <dgm:animLvl val="lvl"/>
          <dgm:resizeHandles val="exact"/>
        </dgm:presLayoutVars>
      </dgm:prSet>
      <dgm:spPr/>
    </dgm:pt>
    <dgm:pt modelId="{8CEC69A7-C34A-4C93-875F-EE09D617E61A}" type="pres">
      <dgm:prSet presAssocID="{A4E668BB-B99B-487D-ADC9-630E82F6C20F}" presName="parentText" presStyleLbl="node1" presStyleIdx="0" presStyleCnt="5">
        <dgm:presLayoutVars>
          <dgm:chMax val="0"/>
          <dgm:bulletEnabled val="1"/>
        </dgm:presLayoutVars>
      </dgm:prSet>
      <dgm:spPr/>
    </dgm:pt>
    <dgm:pt modelId="{2BC1B3D6-BD44-403F-97A5-9CD4FC8877EE}" type="pres">
      <dgm:prSet presAssocID="{DC6E93BB-0CCA-40A0-9BA4-97728F0D1654}" presName="spacer" presStyleCnt="0"/>
      <dgm:spPr/>
    </dgm:pt>
    <dgm:pt modelId="{EE94DDF8-60E0-4985-AB6F-90315BE16E38}" type="pres">
      <dgm:prSet presAssocID="{07B4A1A1-1952-45D4-9943-8CFD2DD1965F}" presName="parentText" presStyleLbl="node1" presStyleIdx="1" presStyleCnt="5">
        <dgm:presLayoutVars>
          <dgm:chMax val="0"/>
          <dgm:bulletEnabled val="1"/>
        </dgm:presLayoutVars>
      </dgm:prSet>
      <dgm:spPr/>
    </dgm:pt>
    <dgm:pt modelId="{E45D23A0-967F-4D58-A74B-53AC10606DA3}" type="pres">
      <dgm:prSet presAssocID="{7C23DE2F-FEBD-4DB1-A315-332A9921960E}" presName="spacer" presStyleCnt="0"/>
      <dgm:spPr/>
    </dgm:pt>
    <dgm:pt modelId="{8FD0AC13-F949-465A-85E3-652702B63B60}" type="pres">
      <dgm:prSet presAssocID="{99847883-17A6-40A1-A9E8-2EA44ABABBAC}" presName="parentText" presStyleLbl="node1" presStyleIdx="2" presStyleCnt="5">
        <dgm:presLayoutVars>
          <dgm:chMax val="0"/>
          <dgm:bulletEnabled val="1"/>
        </dgm:presLayoutVars>
      </dgm:prSet>
      <dgm:spPr/>
    </dgm:pt>
    <dgm:pt modelId="{74D22D4B-3891-4029-9A9D-DBCD4977D646}" type="pres">
      <dgm:prSet presAssocID="{FAC10016-9940-44EF-A6B7-5323B591965A}" presName="spacer" presStyleCnt="0"/>
      <dgm:spPr/>
    </dgm:pt>
    <dgm:pt modelId="{67DC2764-6E2E-4AB6-AE31-9D5AB9442317}" type="pres">
      <dgm:prSet presAssocID="{932C17D5-35EA-4565-A1C7-EF8E4F37C0BA}" presName="parentText" presStyleLbl="node1" presStyleIdx="3" presStyleCnt="5">
        <dgm:presLayoutVars>
          <dgm:chMax val="0"/>
          <dgm:bulletEnabled val="1"/>
        </dgm:presLayoutVars>
      </dgm:prSet>
      <dgm:spPr/>
    </dgm:pt>
    <dgm:pt modelId="{A50E943B-F340-452B-B449-05CD6C2228A0}" type="pres">
      <dgm:prSet presAssocID="{E2D482EE-7626-4069-B3B5-8EC5C9003000}" presName="spacer" presStyleCnt="0"/>
      <dgm:spPr/>
    </dgm:pt>
    <dgm:pt modelId="{357E44CD-32B2-4283-84B3-7EBD8964E2DB}" type="pres">
      <dgm:prSet presAssocID="{D9D060E3-1458-4EFD-87D6-D4E1B3614350}" presName="parentText" presStyleLbl="node1" presStyleIdx="4" presStyleCnt="5">
        <dgm:presLayoutVars>
          <dgm:chMax val="0"/>
          <dgm:bulletEnabled val="1"/>
        </dgm:presLayoutVars>
      </dgm:prSet>
      <dgm:spPr/>
    </dgm:pt>
  </dgm:ptLst>
  <dgm:cxnLst>
    <dgm:cxn modelId="{043E4B13-58FE-4139-9D28-A968CF3C8CB3}" type="presOf" srcId="{8561BFF6-DC4C-4113-A888-70B8626305FB}" destId="{2E027E1C-404A-4EFE-9786-E7E5799F4401}" srcOrd="0" destOrd="0" presId="urn:microsoft.com/office/officeart/2005/8/layout/vList2"/>
    <dgm:cxn modelId="{22698430-BE48-4029-8577-94B972D99420}" srcId="{8561BFF6-DC4C-4113-A888-70B8626305FB}" destId="{A4E668BB-B99B-487D-ADC9-630E82F6C20F}" srcOrd="0" destOrd="0" parTransId="{827994CA-6B9D-4972-848D-EEF4C86015BA}" sibTransId="{DC6E93BB-0CCA-40A0-9BA4-97728F0D1654}"/>
    <dgm:cxn modelId="{D9063B60-4FAD-4ABB-A2F7-0027695C88E3}" type="presOf" srcId="{A4E668BB-B99B-487D-ADC9-630E82F6C20F}" destId="{8CEC69A7-C34A-4C93-875F-EE09D617E61A}" srcOrd="0" destOrd="0" presId="urn:microsoft.com/office/officeart/2005/8/layout/vList2"/>
    <dgm:cxn modelId="{0BCDD14B-3A4A-4EDE-A7AD-B26B83257423}" srcId="{8561BFF6-DC4C-4113-A888-70B8626305FB}" destId="{07B4A1A1-1952-45D4-9943-8CFD2DD1965F}" srcOrd="1" destOrd="0" parTransId="{48C2DFD6-5B65-4E15-9963-1A8BD118CC95}" sibTransId="{7C23DE2F-FEBD-4DB1-A315-332A9921960E}"/>
    <dgm:cxn modelId="{3750534D-AF08-4489-B647-D8F5C7B47DF4}" type="presOf" srcId="{07B4A1A1-1952-45D4-9943-8CFD2DD1965F}" destId="{EE94DDF8-60E0-4985-AB6F-90315BE16E38}" srcOrd="0" destOrd="0" presId="urn:microsoft.com/office/officeart/2005/8/layout/vList2"/>
    <dgm:cxn modelId="{E71B1773-95F5-40A4-9714-C73F5313AB0B}" type="presOf" srcId="{D9D060E3-1458-4EFD-87D6-D4E1B3614350}" destId="{357E44CD-32B2-4283-84B3-7EBD8964E2DB}" srcOrd="0" destOrd="0" presId="urn:microsoft.com/office/officeart/2005/8/layout/vList2"/>
    <dgm:cxn modelId="{F8E268AA-1AC8-4308-BB3B-6A56A456957F}" type="presOf" srcId="{99847883-17A6-40A1-A9E8-2EA44ABABBAC}" destId="{8FD0AC13-F949-465A-85E3-652702B63B60}" srcOrd="0" destOrd="0" presId="urn:microsoft.com/office/officeart/2005/8/layout/vList2"/>
    <dgm:cxn modelId="{9F5B27C4-2687-43D3-86E4-DBE3CE43F178}" srcId="{8561BFF6-DC4C-4113-A888-70B8626305FB}" destId="{D9D060E3-1458-4EFD-87D6-D4E1B3614350}" srcOrd="4" destOrd="0" parTransId="{4F823E17-ED4F-4001-ACD0-77FE4FFA9B23}" sibTransId="{D12280EB-B0B4-4486-8604-E4737F451528}"/>
    <dgm:cxn modelId="{734934C6-339A-4B9C-8F93-41BD885A380B}" type="presOf" srcId="{932C17D5-35EA-4565-A1C7-EF8E4F37C0BA}" destId="{67DC2764-6E2E-4AB6-AE31-9D5AB9442317}" srcOrd="0" destOrd="0" presId="urn:microsoft.com/office/officeart/2005/8/layout/vList2"/>
    <dgm:cxn modelId="{EDEB7DDE-D8CF-4C31-B9F6-DC3FCE7890B3}" srcId="{8561BFF6-DC4C-4113-A888-70B8626305FB}" destId="{99847883-17A6-40A1-A9E8-2EA44ABABBAC}" srcOrd="2" destOrd="0" parTransId="{0A4A374E-BF98-40F7-9C97-2762BBBC63BB}" sibTransId="{FAC10016-9940-44EF-A6B7-5323B591965A}"/>
    <dgm:cxn modelId="{E4417CEA-514B-4422-84E1-8FC43AB555F0}" srcId="{8561BFF6-DC4C-4113-A888-70B8626305FB}" destId="{932C17D5-35EA-4565-A1C7-EF8E4F37C0BA}" srcOrd="3" destOrd="0" parTransId="{122215AF-2E96-4426-9BD7-3BB2F6609393}" sibTransId="{E2D482EE-7626-4069-B3B5-8EC5C9003000}"/>
    <dgm:cxn modelId="{51EF66FC-667C-4DFE-88C2-5A635ACFE72A}" type="presParOf" srcId="{2E027E1C-404A-4EFE-9786-E7E5799F4401}" destId="{8CEC69A7-C34A-4C93-875F-EE09D617E61A}" srcOrd="0" destOrd="0" presId="urn:microsoft.com/office/officeart/2005/8/layout/vList2"/>
    <dgm:cxn modelId="{63978BFE-F46D-4B19-9D30-684DEB0164A3}" type="presParOf" srcId="{2E027E1C-404A-4EFE-9786-E7E5799F4401}" destId="{2BC1B3D6-BD44-403F-97A5-9CD4FC8877EE}" srcOrd="1" destOrd="0" presId="urn:microsoft.com/office/officeart/2005/8/layout/vList2"/>
    <dgm:cxn modelId="{39F3B8C6-F46F-48C2-8843-1148B631F11E}" type="presParOf" srcId="{2E027E1C-404A-4EFE-9786-E7E5799F4401}" destId="{EE94DDF8-60E0-4985-AB6F-90315BE16E38}" srcOrd="2" destOrd="0" presId="urn:microsoft.com/office/officeart/2005/8/layout/vList2"/>
    <dgm:cxn modelId="{86B9FABD-C7A8-4239-9208-48F6A6E5F4E0}" type="presParOf" srcId="{2E027E1C-404A-4EFE-9786-E7E5799F4401}" destId="{E45D23A0-967F-4D58-A74B-53AC10606DA3}" srcOrd="3" destOrd="0" presId="urn:microsoft.com/office/officeart/2005/8/layout/vList2"/>
    <dgm:cxn modelId="{3B8DDE96-A2D4-442D-85DF-26F84A5B4A25}" type="presParOf" srcId="{2E027E1C-404A-4EFE-9786-E7E5799F4401}" destId="{8FD0AC13-F949-465A-85E3-652702B63B60}" srcOrd="4" destOrd="0" presId="urn:microsoft.com/office/officeart/2005/8/layout/vList2"/>
    <dgm:cxn modelId="{553532F4-5A71-492B-A962-CFE59A05570A}" type="presParOf" srcId="{2E027E1C-404A-4EFE-9786-E7E5799F4401}" destId="{74D22D4B-3891-4029-9A9D-DBCD4977D646}" srcOrd="5" destOrd="0" presId="urn:microsoft.com/office/officeart/2005/8/layout/vList2"/>
    <dgm:cxn modelId="{784E0BBF-F4CD-4BC5-8372-2E3CB19084A7}" type="presParOf" srcId="{2E027E1C-404A-4EFE-9786-E7E5799F4401}" destId="{67DC2764-6E2E-4AB6-AE31-9D5AB9442317}" srcOrd="6" destOrd="0" presId="urn:microsoft.com/office/officeart/2005/8/layout/vList2"/>
    <dgm:cxn modelId="{E179B61D-D52B-4C34-A163-E2D8A1611413}" type="presParOf" srcId="{2E027E1C-404A-4EFE-9786-E7E5799F4401}" destId="{A50E943B-F340-452B-B449-05CD6C2228A0}" srcOrd="7" destOrd="0" presId="urn:microsoft.com/office/officeart/2005/8/layout/vList2"/>
    <dgm:cxn modelId="{B85B109C-228E-4959-9DAB-00488295A69D}" type="presParOf" srcId="{2E027E1C-404A-4EFE-9786-E7E5799F4401}" destId="{357E44CD-32B2-4283-84B3-7EBD8964E2D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453B65-96A1-431F-B012-1052DBAA345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D5C12FF-933F-4BB6-A803-BC5AC641FFC8}">
      <dgm:prSet/>
      <dgm:spPr/>
      <dgm:t>
        <a:bodyPr/>
        <a:lstStyle/>
        <a:p>
          <a:r>
            <a:rPr lang="en-GB" b="1"/>
            <a:t>ABO blood group system was the first Ag system to be discovered by the scientist Karl Landsteiner.</a:t>
          </a:r>
          <a:endParaRPr lang="en-US"/>
        </a:p>
      </dgm:t>
    </dgm:pt>
    <dgm:pt modelId="{DBEFF5C6-D9D4-41D5-8902-AF0AF07E04F8}" type="parTrans" cxnId="{B1D956B8-D3D0-4F5A-A571-B797202DB179}">
      <dgm:prSet/>
      <dgm:spPr/>
      <dgm:t>
        <a:bodyPr/>
        <a:lstStyle/>
        <a:p>
          <a:endParaRPr lang="en-US"/>
        </a:p>
      </dgm:t>
    </dgm:pt>
    <dgm:pt modelId="{D6006EAE-42A2-4721-8CA0-A5837D337CC1}" type="sibTrans" cxnId="{B1D956B8-D3D0-4F5A-A571-B797202DB179}">
      <dgm:prSet/>
      <dgm:spPr/>
      <dgm:t>
        <a:bodyPr/>
        <a:lstStyle/>
        <a:p>
          <a:endParaRPr lang="en-US"/>
        </a:p>
      </dgm:t>
    </dgm:pt>
    <dgm:pt modelId="{39A63A74-3A90-4583-8F38-F75ED0A0DBE4}">
      <dgm:prSet/>
      <dgm:spPr/>
      <dgm:t>
        <a:bodyPr/>
        <a:lstStyle/>
        <a:p>
          <a:r>
            <a:rPr lang="en-GB" b="1"/>
            <a:t>ABO grouping is the most frequently performed test in the blood bank. Both ABO forward and reverse grouping tests must be performed on all donors and patients.</a:t>
          </a:r>
          <a:endParaRPr lang="en-US"/>
        </a:p>
      </dgm:t>
    </dgm:pt>
    <dgm:pt modelId="{C4A2A343-C3D3-4FCD-9217-B338FE98F91F}" type="parTrans" cxnId="{24CD3DBC-7FDC-4D7D-A5D8-E1837F01ADDF}">
      <dgm:prSet/>
      <dgm:spPr/>
      <dgm:t>
        <a:bodyPr/>
        <a:lstStyle/>
        <a:p>
          <a:endParaRPr lang="en-US"/>
        </a:p>
      </dgm:t>
    </dgm:pt>
    <dgm:pt modelId="{D040FA8A-3CDE-43A6-B408-86F980DDB7FF}" type="sibTrans" cxnId="{24CD3DBC-7FDC-4D7D-A5D8-E1837F01ADDF}">
      <dgm:prSet/>
      <dgm:spPr/>
      <dgm:t>
        <a:bodyPr/>
        <a:lstStyle/>
        <a:p>
          <a:endParaRPr lang="en-US"/>
        </a:p>
      </dgm:t>
    </dgm:pt>
    <dgm:pt modelId="{9B8A80C4-9A4C-4713-99B0-50280789022E}" type="pres">
      <dgm:prSet presAssocID="{81453B65-96A1-431F-B012-1052DBAA3454}" presName="linear" presStyleCnt="0">
        <dgm:presLayoutVars>
          <dgm:animLvl val="lvl"/>
          <dgm:resizeHandles val="exact"/>
        </dgm:presLayoutVars>
      </dgm:prSet>
      <dgm:spPr/>
    </dgm:pt>
    <dgm:pt modelId="{B6D44E38-FDF3-4D15-9330-AE5B2ADC58FD}" type="pres">
      <dgm:prSet presAssocID="{1D5C12FF-933F-4BB6-A803-BC5AC641FFC8}" presName="parentText" presStyleLbl="node1" presStyleIdx="0" presStyleCnt="2">
        <dgm:presLayoutVars>
          <dgm:chMax val="0"/>
          <dgm:bulletEnabled val="1"/>
        </dgm:presLayoutVars>
      </dgm:prSet>
      <dgm:spPr/>
    </dgm:pt>
    <dgm:pt modelId="{FDF42953-F3B8-47BF-A893-5145AAF40FBA}" type="pres">
      <dgm:prSet presAssocID="{D6006EAE-42A2-4721-8CA0-A5837D337CC1}" presName="spacer" presStyleCnt="0"/>
      <dgm:spPr/>
    </dgm:pt>
    <dgm:pt modelId="{EA3697DC-7572-42B7-BEA1-36651893F10E}" type="pres">
      <dgm:prSet presAssocID="{39A63A74-3A90-4583-8F38-F75ED0A0DBE4}" presName="parentText" presStyleLbl="node1" presStyleIdx="1" presStyleCnt="2">
        <dgm:presLayoutVars>
          <dgm:chMax val="0"/>
          <dgm:bulletEnabled val="1"/>
        </dgm:presLayoutVars>
      </dgm:prSet>
      <dgm:spPr/>
    </dgm:pt>
  </dgm:ptLst>
  <dgm:cxnLst>
    <dgm:cxn modelId="{98AAA61F-5166-45FA-99E1-AEFD328AA433}" type="presOf" srcId="{1D5C12FF-933F-4BB6-A803-BC5AC641FFC8}" destId="{B6D44E38-FDF3-4D15-9330-AE5B2ADC58FD}" srcOrd="0" destOrd="0" presId="urn:microsoft.com/office/officeart/2005/8/layout/vList2"/>
    <dgm:cxn modelId="{DE72373C-42D2-4595-A0C3-5CEFD2E008D9}" type="presOf" srcId="{81453B65-96A1-431F-B012-1052DBAA3454}" destId="{9B8A80C4-9A4C-4713-99B0-50280789022E}" srcOrd="0" destOrd="0" presId="urn:microsoft.com/office/officeart/2005/8/layout/vList2"/>
    <dgm:cxn modelId="{94B81266-4FAF-40CA-8C87-1EB0533F2A19}" type="presOf" srcId="{39A63A74-3A90-4583-8F38-F75ED0A0DBE4}" destId="{EA3697DC-7572-42B7-BEA1-36651893F10E}" srcOrd="0" destOrd="0" presId="urn:microsoft.com/office/officeart/2005/8/layout/vList2"/>
    <dgm:cxn modelId="{B1D956B8-D3D0-4F5A-A571-B797202DB179}" srcId="{81453B65-96A1-431F-B012-1052DBAA3454}" destId="{1D5C12FF-933F-4BB6-A803-BC5AC641FFC8}" srcOrd="0" destOrd="0" parTransId="{DBEFF5C6-D9D4-41D5-8902-AF0AF07E04F8}" sibTransId="{D6006EAE-42A2-4721-8CA0-A5837D337CC1}"/>
    <dgm:cxn modelId="{24CD3DBC-7FDC-4D7D-A5D8-E1837F01ADDF}" srcId="{81453B65-96A1-431F-B012-1052DBAA3454}" destId="{39A63A74-3A90-4583-8F38-F75ED0A0DBE4}" srcOrd="1" destOrd="0" parTransId="{C4A2A343-C3D3-4FCD-9217-B338FE98F91F}" sibTransId="{D040FA8A-3CDE-43A6-B408-86F980DDB7FF}"/>
    <dgm:cxn modelId="{60EBE17E-8292-419C-ABA7-6518C9DAF9BE}" type="presParOf" srcId="{9B8A80C4-9A4C-4713-99B0-50280789022E}" destId="{B6D44E38-FDF3-4D15-9330-AE5B2ADC58FD}" srcOrd="0" destOrd="0" presId="urn:microsoft.com/office/officeart/2005/8/layout/vList2"/>
    <dgm:cxn modelId="{A6E76E85-C371-4767-9B70-0233BAA525E5}" type="presParOf" srcId="{9B8A80C4-9A4C-4713-99B0-50280789022E}" destId="{FDF42953-F3B8-47BF-A893-5145AAF40FBA}" srcOrd="1" destOrd="0" presId="urn:microsoft.com/office/officeart/2005/8/layout/vList2"/>
    <dgm:cxn modelId="{F993C9E4-D061-4AAA-96F7-F1C012E5663F}" type="presParOf" srcId="{9B8A80C4-9A4C-4713-99B0-50280789022E}" destId="{EA3697DC-7572-42B7-BEA1-36651893F10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058C9A-86B6-487E-95EF-C975468262A0}"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0DB57C1F-0846-4655-9720-40957C74FE6C}">
      <dgm:prSet/>
      <dgm:spPr/>
      <dgm:t>
        <a:bodyPr/>
        <a:lstStyle/>
        <a:p>
          <a:r>
            <a:rPr lang="en-GB"/>
            <a:t>Serologically, it is not possible to determine the genotype from the phenotype of an A or B individual. Family studies or molecular assays would need to be performed to determine the exact genotype.</a:t>
          </a:r>
          <a:endParaRPr lang="en-US"/>
        </a:p>
      </dgm:t>
    </dgm:pt>
    <dgm:pt modelId="{1C9367C8-A864-47B0-BA98-6E38AD3345BB}" type="parTrans" cxnId="{1B44FCE7-9E23-4FD9-A14C-32A06C745A17}">
      <dgm:prSet/>
      <dgm:spPr/>
      <dgm:t>
        <a:bodyPr/>
        <a:lstStyle/>
        <a:p>
          <a:endParaRPr lang="en-US"/>
        </a:p>
      </dgm:t>
    </dgm:pt>
    <dgm:pt modelId="{A0D5DA9D-4E06-4338-9F1D-DF33CA85CFE8}" type="sibTrans" cxnId="{1B44FCE7-9E23-4FD9-A14C-32A06C745A17}">
      <dgm:prSet/>
      <dgm:spPr/>
      <dgm:t>
        <a:bodyPr/>
        <a:lstStyle/>
        <a:p>
          <a:endParaRPr lang="en-US"/>
        </a:p>
      </dgm:t>
    </dgm:pt>
    <dgm:pt modelId="{1D0977CB-300B-48BA-A4D3-C23A995AAADA}">
      <dgm:prSet/>
      <dgm:spPr/>
      <dgm:t>
        <a:bodyPr/>
        <a:lstStyle/>
        <a:p>
          <a:r>
            <a:rPr lang="en-GB"/>
            <a:t>The phenotype and genotype are the same in an AB individual because of the inheritance of both the A and B gene.</a:t>
          </a:r>
          <a:endParaRPr lang="en-US"/>
        </a:p>
      </dgm:t>
    </dgm:pt>
    <dgm:pt modelId="{108FFDE8-F237-42E2-90B0-DEF5B3F966DF}" type="parTrans" cxnId="{4E60F5C2-DA80-417D-A575-08DAF0E274DE}">
      <dgm:prSet/>
      <dgm:spPr/>
      <dgm:t>
        <a:bodyPr/>
        <a:lstStyle/>
        <a:p>
          <a:endParaRPr lang="en-US"/>
        </a:p>
      </dgm:t>
    </dgm:pt>
    <dgm:pt modelId="{EBFD6DF1-083B-4298-8A1F-17AB61002BE9}" type="sibTrans" cxnId="{4E60F5C2-DA80-417D-A575-08DAF0E274DE}">
      <dgm:prSet/>
      <dgm:spPr/>
      <dgm:t>
        <a:bodyPr/>
        <a:lstStyle/>
        <a:p>
          <a:endParaRPr lang="en-US"/>
        </a:p>
      </dgm:t>
    </dgm:pt>
    <dgm:pt modelId="{DA19060E-5A67-4B62-8269-A38B9EFA0F38}">
      <dgm:prSet/>
      <dgm:spPr/>
      <dgm:t>
        <a:bodyPr/>
        <a:lstStyle/>
        <a:p>
          <a:r>
            <a:rPr lang="en-GB"/>
            <a:t>O individual, both phenotype and genotype are the same because that individual would have to be homozygous for the O gene</a:t>
          </a:r>
          <a:endParaRPr lang="en-US"/>
        </a:p>
      </dgm:t>
    </dgm:pt>
    <dgm:pt modelId="{C875D7F9-7487-4064-89F4-5908FEFB781F}" type="parTrans" cxnId="{E5EF6669-F255-4C01-B5F2-1C46CB52D9A9}">
      <dgm:prSet/>
      <dgm:spPr/>
      <dgm:t>
        <a:bodyPr/>
        <a:lstStyle/>
        <a:p>
          <a:endParaRPr lang="en-US"/>
        </a:p>
      </dgm:t>
    </dgm:pt>
    <dgm:pt modelId="{90E4E5F8-D299-43C4-A712-EE07BC9D10FE}" type="sibTrans" cxnId="{E5EF6669-F255-4C01-B5F2-1C46CB52D9A9}">
      <dgm:prSet/>
      <dgm:spPr/>
      <dgm:t>
        <a:bodyPr/>
        <a:lstStyle/>
        <a:p>
          <a:endParaRPr lang="en-US"/>
        </a:p>
      </dgm:t>
    </dgm:pt>
    <dgm:pt modelId="{9DABCB12-AB22-48E4-8BF9-4CE25D7F7ECD}" type="pres">
      <dgm:prSet presAssocID="{E0058C9A-86B6-487E-95EF-C975468262A0}" presName="vert0" presStyleCnt="0">
        <dgm:presLayoutVars>
          <dgm:dir/>
          <dgm:animOne val="branch"/>
          <dgm:animLvl val="lvl"/>
        </dgm:presLayoutVars>
      </dgm:prSet>
      <dgm:spPr/>
    </dgm:pt>
    <dgm:pt modelId="{6E2E7FCA-7B34-41F9-8BBC-E945BA765D14}" type="pres">
      <dgm:prSet presAssocID="{0DB57C1F-0846-4655-9720-40957C74FE6C}" presName="thickLine" presStyleLbl="alignNode1" presStyleIdx="0" presStyleCnt="3"/>
      <dgm:spPr/>
    </dgm:pt>
    <dgm:pt modelId="{A289986F-DE90-48A8-B4F8-ECE19E498F6B}" type="pres">
      <dgm:prSet presAssocID="{0DB57C1F-0846-4655-9720-40957C74FE6C}" presName="horz1" presStyleCnt="0"/>
      <dgm:spPr/>
    </dgm:pt>
    <dgm:pt modelId="{D8F78EE2-6A86-4573-8D84-880AE5243DE0}" type="pres">
      <dgm:prSet presAssocID="{0DB57C1F-0846-4655-9720-40957C74FE6C}" presName="tx1" presStyleLbl="revTx" presStyleIdx="0" presStyleCnt="3"/>
      <dgm:spPr/>
    </dgm:pt>
    <dgm:pt modelId="{8833975E-5CCB-4D54-AD8F-1469FC86A58E}" type="pres">
      <dgm:prSet presAssocID="{0DB57C1F-0846-4655-9720-40957C74FE6C}" presName="vert1" presStyleCnt="0"/>
      <dgm:spPr/>
    </dgm:pt>
    <dgm:pt modelId="{C6CD5568-DF63-458A-B8CD-7674265D1697}" type="pres">
      <dgm:prSet presAssocID="{1D0977CB-300B-48BA-A4D3-C23A995AAADA}" presName="thickLine" presStyleLbl="alignNode1" presStyleIdx="1" presStyleCnt="3"/>
      <dgm:spPr/>
    </dgm:pt>
    <dgm:pt modelId="{8148EE54-F87A-4E46-8836-E99E1FB1B2B1}" type="pres">
      <dgm:prSet presAssocID="{1D0977CB-300B-48BA-A4D3-C23A995AAADA}" presName="horz1" presStyleCnt="0"/>
      <dgm:spPr/>
    </dgm:pt>
    <dgm:pt modelId="{3269D022-88FD-471B-AB44-BCC8FE3E11AB}" type="pres">
      <dgm:prSet presAssocID="{1D0977CB-300B-48BA-A4D3-C23A995AAADA}" presName="tx1" presStyleLbl="revTx" presStyleIdx="1" presStyleCnt="3"/>
      <dgm:spPr/>
    </dgm:pt>
    <dgm:pt modelId="{24AB4E91-FDB3-4DEF-8718-6F6E89C35A7E}" type="pres">
      <dgm:prSet presAssocID="{1D0977CB-300B-48BA-A4D3-C23A995AAADA}" presName="vert1" presStyleCnt="0"/>
      <dgm:spPr/>
    </dgm:pt>
    <dgm:pt modelId="{15A9DD4C-CF1F-48CF-947A-5AC197EA29BB}" type="pres">
      <dgm:prSet presAssocID="{DA19060E-5A67-4B62-8269-A38B9EFA0F38}" presName="thickLine" presStyleLbl="alignNode1" presStyleIdx="2" presStyleCnt="3"/>
      <dgm:spPr/>
    </dgm:pt>
    <dgm:pt modelId="{CCD29640-FE8A-4462-A466-9ACE7F32BA47}" type="pres">
      <dgm:prSet presAssocID="{DA19060E-5A67-4B62-8269-A38B9EFA0F38}" presName="horz1" presStyleCnt="0"/>
      <dgm:spPr/>
    </dgm:pt>
    <dgm:pt modelId="{DAE0AA1A-F4B1-4663-AECF-747D002A99A3}" type="pres">
      <dgm:prSet presAssocID="{DA19060E-5A67-4B62-8269-A38B9EFA0F38}" presName="tx1" presStyleLbl="revTx" presStyleIdx="2" presStyleCnt="3"/>
      <dgm:spPr/>
    </dgm:pt>
    <dgm:pt modelId="{CF4ED3EB-5847-4762-9BE9-7FEB455C38B8}" type="pres">
      <dgm:prSet presAssocID="{DA19060E-5A67-4B62-8269-A38B9EFA0F38}" presName="vert1" presStyleCnt="0"/>
      <dgm:spPr/>
    </dgm:pt>
  </dgm:ptLst>
  <dgm:cxnLst>
    <dgm:cxn modelId="{E5EF6669-F255-4C01-B5F2-1C46CB52D9A9}" srcId="{E0058C9A-86B6-487E-95EF-C975468262A0}" destId="{DA19060E-5A67-4B62-8269-A38B9EFA0F38}" srcOrd="2" destOrd="0" parTransId="{C875D7F9-7487-4064-89F4-5908FEFB781F}" sibTransId="{90E4E5F8-D299-43C4-A712-EE07BC9D10FE}"/>
    <dgm:cxn modelId="{8C000582-B308-4B72-92FA-D1C57FB04DE3}" type="presOf" srcId="{1D0977CB-300B-48BA-A4D3-C23A995AAADA}" destId="{3269D022-88FD-471B-AB44-BCC8FE3E11AB}" srcOrd="0" destOrd="0" presId="urn:microsoft.com/office/officeart/2008/layout/LinedList"/>
    <dgm:cxn modelId="{4E60F5C2-DA80-417D-A575-08DAF0E274DE}" srcId="{E0058C9A-86B6-487E-95EF-C975468262A0}" destId="{1D0977CB-300B-48BA-A4D3-C23A995AAADA}" srcOrd="1" destOrd="0" parTransId="{108FFDE8-F237-42E2-90B0-DEF5B3F966DF}" sibTransId="{EBFD6DF1-083B-4298-8A1F-17AB61002BE9}"/>
    <dgm:cxn modelId="{CCDA21C7-C748-4546-B0D7-BFD54A4F43FC}" type="presOf" srcId="{0DB57C1F-0846-4655-9720-40957C74FE6C}" destId="{D8F78EE2-6A86-4573-8D84-880AE5243DE0}" srcOrd="0" destOrd="0" presId="urn:microsoft.com/office/officeart/2008/layout/LinedList"/>
    <dgm:cxn modelId="{CACF46D4-3239-4C99-BEB7-B11B70FA1DDA}" type="presOf" srcId="{E0058C9A-86B6-487E-95EF-C975468262A0}" destId="{9DABCB12-AB22-48E4-8BF9-4CE25D7F7ECD}" srcOrd="0" destOrd="0" presId="urn:microsoft.com/office/officeart/2008/layout/LinedList"/>
    <dgm:cxn modelId="{0A534ED8-32E1-403A-95C0-490E025F7C0C}" type="presOf" srcId="{DA19060E-5A67-4B62-8269-A38B9EFA0F38}" destId="{DAE0AA1A-F4B1-4663-AECF-747D002A99A3}" srcOrd="0" destOrd="0" presId="urn:microsoft.com/office/officeart/2008/layout/LinedList"/>
    <dgm:cxn modelId="{1B44FCE7-9E23-4FD9-A14C-32A06C745A17}" srcId="{E0058C9A-86B6-487E-95EF-C975468262A0}" destId="{0DB57C1F-0846-4655-9720-40957C74FE6C}" srcOrd="0" destOrd="0" parTransId="{1C9367C8-A864-47B0-BA98-6E38AD3345BB}" sibTransId="{A0D5DA9D-4E06-4338-9F1D-DF33CA85CFE8}"/>
    <dgm:cxn modelId="{A112D324-43CE-48FE-8956-4A1C15EBBC87}" type="presParOf" srcId="{9DABCB12-AB22-48E4-8BF9-4CE25D7F7ECD}" destId="{6E2E7FCA-7B34-41F9-8BBC-E945BA765D14}" srcOrd="0" destOrd="0" presId="urn:microsoft.com/office/officeart/2008/layout/LinedList"/>
    <dgm:cxn modelId="{697141C1-1D7F-456C-9B9F-C28E20B54F9C}" type="presParOf" srcId="{9DABCB12-AB22-48E4-8BF9-4CE25D7F7ECD}" destId="{A289986F-DE90-48A8-B4F8-ECE19E498F6B}" srcOrd="1" destOrd="0" presId="urn:microsoft.com/office/officeart/2008/layout/LinedList"/>
    <dgm:cxn modelId="{01B39EF5-1DC8-4AD3-9315-B4B2A8974222}" type="presParOf" srcId="{A289986F-DE90-48A8-B4F8-ECE19E498F6B}" destId="{D8F78EE2-6A86-4573-8D84-880AE5243DE0}" srcOrd="0" destOrd="0" presId="urn:microsoft.com/office/officeart/2008/layout/LinedList"/>
    <dgm:cxn modelId="{00ACAC78-9F7F-4333-8999-3E6202CFC465}" type="presParOf" srcId="{A289986F-DE90-48A8-B4F8-ECE19E498F6B}" destId="{8833975E-5CCB-4D54-AD8F-1469FC86A58E}" srcOrd="1" destOrd="0" presId="urn:microsoft.com/office/officeart/2008/layout/LinedList"/>
    <dgm:cxn modelId="{4B0F3A61-6552-43E3-9735-7BE728EE5E75}" type="presParOf" srcId="{9DABCB12-AB22-48E4-8BF9-4CE25D7F7ECD}" destId="{C6CD5568-DF63-458A-B8CD-7674265D1697}" srcOrd="2" destOrd="0" presId="urn:microsoft.com/office/officeart/2008/layout/LinedList"/>
    <dgm:cxn modelId="{E7623A4B-2A3B-443E-AC0D-CAEFE6F10423}" type="presParOf" srcId="{9DABCB12-AB22-48E4-8BF9-4CE25D7F7ECD}" destId="{8148EE54-F87A-4E46-8836-E99E1FB1B2B1}" srcOrd="3" destOrd="0" presId="urn:microsoft.com/office/officeart/2008/layout/LinedList"/>
    <dgm:cxn modelId="{00D9DEE3-2E2B-43A5-BF3B-B68FA3F89560}" type="presParOf" srcId="{8148EE54-F87A-4E46-8836-E99E1FB1B2B1}" destId="{3269D022-88FD-471B-AB44-BCC8FE3E11AB}" srcOrd="0" destOrd="0" presId="urn:microsoft.com/office/officeart/2008/layout/LinedList"/>
    <dgm:cxn modelId="{FD92191D-A46E-463A-BB38-E0E930E39CED}" type="presParOf" srcId="{8148EE54-F87A-4E46-8836-E99E1FB1B2B1}" destId="{24AB4E91-FDB3-4DEF-8718-6F6E89C35A7E}" srcOrd="1" destOrd="0" presId="urn:microsoft.com/office/officeart/2008/layout/LinedList"/>
    <dgm:cxn modelId="{B8B97EAC-574E-4929-A3D8-085A516F5039}" type="presParOf" srcId="{9DABCB12-AB22-48E4-8BF9-4CE25D7F7ECD}" destId="{15A9DD4C-CF1F-48CF-947A-5AC197EA29BB}" srcOrd="4" destOrd="0" presId="urn:microsoft.com/office/officeart/2008/layout/LinedList"/>
    <dgm:cxn modelId="{549C182D-909B-490F-ABA8-695AD152CD76}" type="presParOf" srcId="{9DABCB12-AB22-48E4-8BF9-4CE25D7F7ECD}" destId="{CCD29640-FE8A-4462-A466-9ACE7F32BA47}" srcOrd="5" destOrd="0" presId="urn:microsoft.com/office/officeart/2008/layout/LinedList"/>
    <dgm:cxn modelId="{368ECBCD-3297-4974-BDA7-862882DC0BEE}" type="presParOf" srcId="{CCD29640-FE8A-4462-A466-9ACE7F32BA47}" destId="{DAE0AA1A-F4B1-4663-AECF-747D002A99A3}" srcOrd="0" destOrd="0" presId="urn:microsoft.com/office/officeart/2008/layout/LinedList"/>
    <dgm:cxn modelId="{B33EAC94-EE3E-4BB1-BFC9-6686E7C7D8D5}" type="presParOf" srcId="{CCD29640-FE8A-4462-A466-9ACE7F32BA47}" destId="{CF4ED3EB-5847-4762-9BE9-7FEB455C38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3881D-8307-448F-8D28-AE8D8534F709}"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32F01E37-2D01-472E-9304-BBD2C4FEB08A}">
      <dgm:prSet/>
      <dgm:spPr/>
      <dgm:t>
        <a:bodyPr/>
        <a:lstStyle/>
        <a:p>
          <a:r>
            <a:rPr lang="en-GB"/>
            <a:t>The formation of ABH antigens results from the interaction of genes at three separate loci (ABO, Hh, and Se). These genes do not actually code for the production of antigens but rather produce specific glycosyltransferases that add sugars to a basic precursor substance.</a:t>
          </a:r>
          <a:endParaRPr lang="en-US"/>
        </a:p>
      </dgm:t>
    </dgm:pt>
    <dgm:pt modelId="{1AF93D91-D14F-47D6-9E38-33950BD8CDC1}" type="parTrans" cxnId="{C5A3D7AD-0756-415A-9CD4-0235D3697761}">
      <dgm:prSet/>
      <dgm:spPr/>
      <dgm:t>
        <a:bodyPr/>
        <a:lstStyle/>
        <a:p>
          <a:endParaRPr lang="en-US"/>
        </a:p>
      </dgm:t>
    </dgm:pt>
    <dgm:pt modelId="{794DB243-B31B-4D2F-9821-3DE77FABDE4D}" type="sibTrans" cxnId="{C5A3D7AD-0756-415A-9CD4-0235D3697761}">
      <dgm:prSet/>
      <dgm:spPr/>
      <dgm:t>
        <a:bodyPr/>
        <a:lstStyle/>
        <a:p>
          <a:endParaRPr lang="en-US"/>
        </a:p>
      </dgm:t>
    </dgm:pt>
    <dgm:pt modelId="{E2F62C8E-1B68-4E4E-8F91-782B3F407A8B}">
      <dgm:prSet/>
      <dgm:spPr/>
      <dgm:t>
        <a:bodyPr/>
        <a:lstStyle/>
        <a:p>
          <a:r>
            <a:rPr lang="en-GB"/>
            <a:t>A paragloboside is the same basic precursor material from which A, B, and H antigens all originate. Specific enzyme transferases elicited by an inherited gene attach sugars to the paragloboside/glycan.</a:t>
          </a:r>
          <a:endParaRPr lang="en-US"/>
        </a:p>
      </dgm:t>
    </dgm:pt>
    <dgm:pt modelId="{1910656F-921A-4A03-B3BB-B134514EC4A7}" type="parTrans" cxnId="{98320126-58E3-4487-A8A1-84889D083CC9}">
      <dgm:prSet/>
      <dgm:spPr/>
      <dgm:t>
        <a:bodyPr/>
        <a:lstStyle/>
        <a:p>
          <a:endParaRPr lang="en-US"/>
        </a:p>
      </dgm:t>
    </dgm:pt>
    <dgm:pt modelId="{CB76E8AD-2FE4-45E5-A1F4-420D65C0FDFF}" type="sibTrans" cxnId="{98320126-58E3-4487-A8A1-84889D083CC9}">
      <dgm:prSet/>
      <dgm:spPr/>
      <dgm:t>
        <a:bodyPr/>
        <a:lstStyle/>
        <a:p>
          <a:endParaRPr lang="en-US"/>
        </a:p>
      </dgm:t>
    </dgm:pt>
    <dgm:pt modelId="{378C20F7-EFB2-44CE-9859-08B5BD0D07C1}" type="pres">
      <dgm:prSet presAssocID="{3153881D-8307-448F-8D28-AE8D8534F709}" presName="vert0" presStyleCnt="0">
        <dgm:presLayoutVars>
          <dgm:dir/>
          <dgm:animOne val="branch"/>
          <dgm:animLvl val="lvl"/>
        </dgm:presLayoutVars>
      </dgm:prSet>
      <dgm:spPr/>
    </dgm:pt>
    <dgm:pt modelId="{B5DCFE89-562F-4D30-AC60-849BAC55CDCA}" type="pres">
      <dgm:prSet presAssocID="{32F01E37-2D01-472E-9304-BBD2C4FEB08A}" presName="thickLine" presStyleLbl="alignNode1" presStyleIdx="0" presStyleCnt="2"/>
      <dgm:spPr/>
    </dgm:pt>
    <dgm:pt modelId="{04604433-D826-4CCA-8575-4F4D51093268}" type="pres">
      <dgm:prSet presAssocID="{32F01E37-2D01-472E-9304-BBD2C4FEB08A}" presName="horz1" presStyleCnt="0"/>
      <dgm:spPr/>
    </dgm:pt>
    <dgm:pt modelId="{EA84B41A-C763-47B2-895A-962D047FC5AA}" type="pres">
      <dgm:prSet presAssocID="{32F01E37-2D01-472E-9304-BBD2C4FEB08A}" presName="tx1" presStyleLbl="revTx" presStyleIdx="0" presStyleCnt="2"/>
      <dgm:spPr/>
    </dgm:pt>
    <dgm:pt modelId="{C790E9F4-777D-4EA3-A204-B5C32FC59B60}" type="pres">
      <dgm:prSet presAssocID="{32F01E37-2D01-472E-9304-BBD2C4FEB08A}" presName="vert1" presStyleCnt="0"/>
      <dgm:spPr/>
    </dgm:pt>
    <dgm:pt modelId="{ECDF39A4-3FFB-4CED-8722-96DBB93A9276}" type="pres">
      <dgm:prSet presAssocID="{E2F62C8E-1B68-4E4E-8F91-782B3F407A8B}" presName="thickLine" presStyleLbl="alignNode1" presStyleIdx="1" presStyleCnt="2"/>
      <dgm:spPr/>
    </dgm:pt>
    <dgm:pt modelId="{6FD8DC1E-2741-472D-85DF-7AD51541A12D}" type="pres">
      <dgm:prSet presAssocID="{E2F62C8E-1B68-4E4E-8F91-782B3F407A8B}" presName="horz1" presStyleCnt="0"/>
      <dgm:spPr/>
    </dgm:pt>
    <dgm:pt modelId="{4934EA71-C768-43F8-8E47-60738B71DD5A}" type="pres">
      <dgm:prSet presAssocID="{E2F62C8E-1B68-4E4E-8F91-782B3F407A8B}" presName="tx1" presStyleLbl="revTx" presStyleIdx="1" presStyleCnt="2"/>
      <dgm:spPr/>
    </dgm:pt>
    <dgm:pt modelId="{DA039D70-460B-4C04-9B47-FA5080B9C890}" type="pres">
      <dgm:prSet presAssocID="{E2F62C8E-1B68-4E4E-8F91-782B3F407A8B}" presName="vert1" presStyleCnt="0"/>
      <dgm:spPr/>
    </dgm:pt>
  </dgm:ptLst>
  <dgm:cxnLst>
    <dgm:cxn modelId="{98320126-58E3-4487-A8A1-84889D083CC9}" srcId="{3153881D-8307-448F-8D28-AE8D8534F709}" destId="{E2F62C8E-1B68-4E4E-8F91-782B3F407A8B}" srcOrd="1" destOrd="0" parTransId="{1910656F-921A-4A03-B3BB-B134514EC4A7}" sibTransId="{CB76E8AD-2FE4-45E5-A1F4-420D65C0FDFF}"/>
    <dgm:cxn modelId="{AE782634-2A2A-4DC9-91FC-A32E3207BC85}" type="presOf" srcId="{3153881D-8307-448F-8D28-AE8D8534F709}" destId="{378C20F7-EFB2-44CE-9859-08B5BD0D07C1}" srcOrd="0" destOrd="0" presId="urn:microsoft.com/office/officeart/2008/layout/LinedList"/>
    <dgm:cxn modelId="{C6CF0A37-A6C6-4B52-B88D-890EFCF55601}" type="presOf" srcId="{E2F62C8E-1B68-4E4E-8F91-782B3F407A8B}" destId="{4934EA71-C768-43F8-8E47-60738B71DD5A}" srcOrd="0" destOrd="0" presId="urn:microsoft.com/office/officeart/2008/layout/LinedList"/>
    <dgm:cxn modelId="{C5A3D7AD-0756-415A-9CD4-0235D3697761}" srcId="{3153881D-8307-448F-8D28-AE8D8534F709}" destId="{32F01E37-2D01-472E-9304-BBD2C4FEB08A}" srcOrd="0" destOrd="0" parTransId="{1AF93D91-D14F-47D6-9E38-33950BD8CDC1}" sibTransId="{794DB243-B31B-4D2F-9821-3DE77FABDE4D}"/>
    <dgm:cxn modelId="{8BAA3DBF-31D0-423E-A0CD-43186642A191}" type="presOf" srcId="{32F01E37-2D01-472E-9304-BBD2C4FEB08A}" destId="{EA84B41A-C763-47B2-895A-962D047FC5AA}" srcOrd="0" destOrd="0" presId="urn:microsoft.com/office/officeart/2008/layout/LinedList"/>
    <dgm:cxn modelId="{13475093-2431-4E9F-BD70-555B9A955B01}" type="presParOf" srcId="{378C20F7-EFB2-44CE-9859-08B5BD0D07C1}" destId="{B5DCFE89-562F-4D30-AC60-849BAC55CDCA}" srcOrd="0" destOrd="0" presId="urn:microsoft.com/office/officeart/2008/layout/LinedList"/>
    <dgm:cxn modelId="{43907306-0D4C-45D5-B84A-A1EA2F87BC91}" type="presParOf" srcId="{378C20F7-EFB2-44CE-9859-08B5BD0D07C1}" destId="{04604433-D826-4CCA-8575-4F4D51093268}" srcOrd="1" destOrd="0" presId="urn:microsoft.com/office/officeart/2008/layout/LinedList"/>
    <dgm:cxn modelId="{E6B82806-DA28-4349-8489-65E97D9EFB2E}" type="presParOf" srcId="{04604433-D826-4CCA-8575-4F4D51093268}" destId="{EA84B41A-C763-47B2-895A-962D047FC5AA}" srcOrd="0" destOrd="0" presId="urn:microsoft.com/office/officeart/2008/layout/LinedList"/>
    <dgm:cxn modelId="{ED348844-4230-4DE9-A582-5208F5EED372}" type="presParOf" srcId="{04604433-D826-4CCA-8575-4F4D51093268}" destId="{C790E9F4-777D-4EA3-A204-B5C32FC59B60}" srcOrd="1" destOrd="0" presId="urn:microsoft.com/office/officeart/2008/layout/LinedList"/>
    <dgm:cxn modelId="{A2B50000-DD94-400B-A9B6-B4085179DD02}" type="presParOf" srcId="{378C20F7-EFB2-44CE-9859-08B5BD0D07C1}" destId="{ECDF39A4-3FFB-4CED-8722-96DBB93A9276}" srcOrd="2" destOrd="0" presId="urn:microsoft.com/office/officeart/2008/layout/LinedList"/>
    <dgm:cxn modelId="{EDC8471B-8E5A-46A2-B677-AAD50F743250}" type="presParOf" srcId="{378C20F7-EFB2-44CE-9859-08B5BD0D07C1}" destId="{6FD8DC1E-2741-472D-85DF-7AD51541A12D}" srcOrd="3" destOrd="0" presId="urn:microsoft.com/office/officeart/2008/layout/LinedList"/>
    <dgm:cxn modelId="{58895E1D-7155-4527-BF6F-C6353D69E16D}" type="presParOf" srcId="{6FD8DC1E-2741-472D-85DF-7AD51541A12D}" destId="{4934EA71-C768-43F8-8E47-60738B71DD5A}" srcOrd="0" destOrd="0" presId="urn:microsoft.com/office/officeart/2008/layout/LinedList"/>
    <dgm:cxn modelId="{53957705-94AB-4D4D-9704-A05A8BDA7AE1}" type="presParOf" srcId="{6FD8DC1E-2741-472D-85DF-7AD51541A12D}" destId="{DA039D70-460B-4C04-9B47-FA5080B9C8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7857D4-7296-4798-85E5-11C05BC29B09}"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C522A156-7230-4793-A882-DDE26B6D7A44}">
      <dgm:prSet/>
      <dgm:spPr/>
      <dgm:t>
        <a:bodyPr/>
        <a:lstStyle/>
        <a:p>
          <a:r>
            <a:rPr lang="en-GB"/>
            <a:t>The H antigen is the precursor structure on which A and B antigens are made. Inheritance of the H gene results in formation of the H antigen.</a:t>
          </a:r>
          <a:endParaRPr lang="en-US"/>
        </a:p>
      </dgm:t>
    </dgm:pt>
    <dgm:pt modelId="{6C42D012-64F1-4D46-98D2-41A93092459D}" type="parTrans" cxnId="{3C2EF2B7-9B4B-40EC-84F8-68088E56D6FE}">
      <dgm:prSet/>
      <dgm:spPr/>
      <dgm:t>
        <a:bodyPr/>
        <a:lstStyle/>
        <a:p>
          <a:endParaRPr lang="en-US"/>
        </a:p>
      </dgm:t>
    </dgm:pt>
    <dgm:pt modelId="{59F9EEF8-DD48-483D-AEAE-FB0272C9C50A}" type="sibTrans" cxnId="{3C2EF2B7-9B4B-40EC-84F8-68088E56D6FE}">
      <dgm:prSet/>
      <dgm:spPr/>
      <dgm:t>
        <a:bodyPr/>
        <a:lstStyle/>
        <a:p>
          <a:endParaRPr lang="en-US"/>
        </a:p>
      </dgm:t>
    </dgm:pt>
    <dgm:pt modelId="{3CAD8BA5-1FFA-466B-A5C5-FF8CE7B6FE79}">
      <dgm:prSet/>
      <dgm:spPr/>
      <dgm:t>
        <a:bodyPr/>
        <a:lstStyle/>
        <a:p>
          <a:r>
            <a:rPr lang="en-GB"/>
            <a:t>The </a:t>
          </a:r>
          <a:r>
            <a:rPr lang="en-GB" i="1"/>
            <a:t>H</a:t>
          </a:r>
          <a:r>
            <a:rPr lang="en-GB"/>
            <a:t> and </a:t>
          </a:r>
          <a:r>
            <a:rPr lang="en-GB" i="1"/>
            <a:t>Se</a:t>
          </a:r>
          <a:r>
            <a:rPr lang="en-GB"/>
            <a:t> genes are closely linked and located on chromosome 19, in contrast to the ABO genes located on chromosome 9.</a:t>
          </a:r>
          <a:endParaRPr lang="en-US"/>
        </a:p>
      </dgm:t>
    </dgm:pt>
    <dgm:pt modelId="{A5CF7EC7-79FD-46A6-8533-3D536BD17D00}" type="parTrans" cxnId="{896FECAC-24E5-4603-8DB0-F68075357DA1}">
      <dgm:prSet/>
      <dgm:spPr/>
      <dgm:t>
        <a:bodyPr/>
        <a:lstStyle/>
        <a:p>
          <a:endParaRPr lang="en-US"/>
        </a:p>
      </dgm:t>
    </dgm:pt>
    <dgm:pt modelId="{D6A95803-5A73-4A93-9389-8CE28107FEFB}" type="sibTrans" cxnId="{896FECAC-24E5-4603-8DB0-F68075357DA1}">
      <dgm:prSet/>
      <dgm:spPr/>
      <dgm:t>
        <a:bodyPr/>
        <a:lstStyle/>
        <a:p>
          <a:endParaRPr lang="en-US"/>
        </a:p>
      </dgm:t>
    </dgm:pt>
    <dgm:pt modelId="{8B491C02-A6F6-426E-97F3-5CF3714FC5C5}">
      <dgm:prSet/>
      <dgm:spPr/>
      <dgm:t>
        <a:bodyPr/>
        <a:lstStyle/>
        <a:p>
          <a:r>
            <a:rPr lang="en-GB"/>
            <a:t>H and Se genes are not part of the ABO system; yet, their inheritance influences A and B antigen expression. The H gene must be inherited to form ABO antigens on the RBCs, and the Se gene must be inherited to form ABO antigens in secretions.</a:t>
          </a:r>
          <a:endParaRPr lang="en-US"/>
        </a:p>
      </dgm:t>
    </dgm:pt>
    <dgm:pt modelId="{1348E122-D7A0-4242-849A-B851DB0D1E2F}" type="parTrans" cxnId="{84B12CC7-A961-49B0-A232-2AA6D3F9C2FF}">
      <dgm:prSet/>
      <dgm:spPr/>
      <dgm:t>
        <a:bodyPr/>
        <a:lstStyle/>
        <a:p>
          <a:endParaRPr lang="en-US"/>
        </a:p>
      </dgm:t>
    </dgm:pt>
    <dgm:pt modelId="{B79F8A29-1FF7-4664-9A1A-24F7CBD9400E}" type="sibTrans" cxnId="{84B12CC7-A961-49B0-A232-2AA6D3F9C2FF}">
      <dgm:prSet/>
      <dgm:spPr/>
      <dgm:t>
        <a:bodyPr/>
        <a:lstStyle/>
        <a:p>
          <a:endParaRPr lang="en-US"/>
        </a:p>
      </dgm:t>
    </dgm:pt>
    <dgm:pt modelId="{133323A9-806D-4D41-83E5-150CF15514B5}" type="pres">
      <dgm:prSet presAssocID="{6D7857D4-7296-4798-85E5-11C05BC29B09}" presName="vert0" presStyleCnt="0">
        <dgm:presLayoutVars>
          <dgm:dir/>
          <dgm:animOne val="branch"/>
          <dgm:animLvl val="lvl"/>
        </dgm:presLayoutVars>
      </dgm:prSet>
      <dgm:spPr/>
    </dgm:pt>
    <dgm:pt modelId="{65AAAC5B-E896-4392-9E86-07D381D16832}" type="pres">
      <dgm:prSet presAssocID="{C522A156-7230-4793-A882-DDE26B6D7A44}" presName="thickLine" presStyleLbl="alignNode1" presStyleIdx="0" presStyleCnt="3"/>
      <dgm:spPr/>
    </dgm:pt>
    <dgm:pt modelId="{8D677C4D-C432-49B9-98B2-28350F836B2B}" type="pres">
      <dgm:prSet presAssocID="{C522A156-7230-4793-A882-DDE26B6D7A44}" presName="horz1" presStyleCnt="0"/>
      <dgm:spPr/>
    </dgm:pt>
    <dgm:pt modelId="{CA4BD36D-004E-4277-ADDA-7AA722406269}" type="pres">
      <dgm:prSet presAssocID="{C522A156-7230-4793-A882-DDE26B6D7A44}" presName="tx1" presStyleLbl="revTx" presStyleIdx="0" presStyleCnt="3"/>
      <dgm:spPr/>
    </dgm:pt>
    <dgm:pt modelId="{2F81D9C3-2334-4829-852B-C26EC8EEE551}" type="pres">
      <dgm:prSet presAssocID="{C522A156-7230-4793-A882-DDE26B6D7A44}" presName="vert1" presStyleCnt="0"/>
      <dgm:spPr/>
    </dgm:pt>
    <dgm:pt modelId="{669250D0-D5F1-473A-84B6-F2B5587A09F7}" type="pres">
      <dgm:prSet presAssocID="{3CAD8BA5-1FFA-466B-A5C5-FF8CE7B6FE79}" presName="thickLine" presStyleLbl="alignNode1" presStyleIdx="1" presStyleCnt="3"/>
      <dgm:spPr/>
    </dgm:pt>
    <dgm:pt modelId="{19406F69-FA4F-4A36-A9EF-C794D61DE915}" type="pres">
      <dgm:prSet presAssocID="{3CAD8BA5-1FFA-466B-A5C5-FF8CE7B6FE79}" presName="horz1" presStyleCnt="0"/>
      <dgm:spPr/>
    </dgm:pt>
    <dgm:pt modelId="{022934BC-D956-4484-8CE9-8CE494F34993}" type="pres">
      <dgm:prSet presAssocID="{3CAD8BA5-1FFA-466B-A5C5-FF8CE7B6FE79}" presName="tx1" presStyleLbl="revTx" presStyleIdx="1" presStyleCnt="3"/>
      <dgm:spPr/>
    </dgm:pt>
    <dgm:pt modelId="{D6183672-6345-4D4A-8267-AFFAF6530413}" type="pres">
      <dgm:prSet presAssocID="{3CAD8BA5-1FFA-466B-A5C5-FF8CE7B6FE79}" presName="vert1" presStyleCnt="0"/>
      <dgm:spPr/>
    </dgm:pt>
    <dgm:pt modelId="{B0F53FBF-487A-4775-A5B0-2EF6B8818DCD}" type="pres">
      <dgm:prSet presAssocID="{8B491C02-A6F6-426E-97F3-5CF3714FC5C5}" presName="thickLine" presStyleLbl="alignNode1" presStyleIdx="2" presStyleCnt="3"/>
      <dgm:spPr/>
    </dgm:pt>
    <dgm:pt modelId="{9789C4CD-5EBC-4293-BD0D-E22B50740FD6}" type="pres">
      <dgm:prSet presAssocID="{8B491C02-A6F6-426E-97F3-5CF3714FC5C5}" presName="horz1" presStyleCnt="0"/>
      <dgm:spPr/>
    </dgm:pt>
    <dgm:pt modelId="{A1C776D6-25D7-4BCD-A6D3-B5285B829D0F}" type="pres">
      <dgm:prSet presAssocID="{8B491C02-A6F6-426E-97F3-5CF3714FC5C5}" presName="tx1" presStyleLbl="revTx" presStyleIdx="2" presStyleCnt="3"/>
      <dgm:spPr/>
    </dgm:pt>
    <dgm:pt modelId="{53128213-94BA-4E0A-84A8-AFEA0F24F18A}" type="pres">
      <dgm:prSet presAssocID="{8B491C02-A6F6-426E-97F3-5CF3714FC5C5}" presName="vert1" presStyleCnt="0"/>
      <dgm:spPr/>
    </dgm:pt>
  </dgm:ptLst>
  <dgm:cxnLst>
    <dgm:cxn modelId="{41249F70-B37A-4223-9763-3A6FFC9C8E72}" type="presOf" srcId="{3CAD8BA5-1FFA-466B-A5C5-FF8CE7B6FE79}" destId="{022934BC-D956-4484-8CE9-8CE494F34993}" srcOrd="0" destOrd="0" presId="urn:microsoft.com/office/officeart/2008/layout/LinedList"/>
    <dgm:cxn modelId="{90C824A1-2028-4F80-84FB-4B6481AEF96F}" type="presOf" srcId="{6D7857D4-7296-4798-85E5-11C05BC29B09}" destId="{133323A9-806D-4D41-83E5-150CF15514B5}" srcOrd="0" destOrd="0" presId="urn:microsoft.com/office/officeart/2008/layout/LinedList"/>
    <dgm:cxn modelId="{896FECAC-24E5-4603-8DB0-F68075357DA1}" srcId="{6D7857D4-7296-4798-85E5-11C05BC29B09}" destId="{3CAD8BA5-1FFA-466B-A5C5-FF8CE7B6FE79}" srcOrd="1" destOrd="0" parTransId="{A5CF7EC7-79FD-46A6-8533-3D536BD17D00}" sibTransId="{D6A95803-5A73-4A93-9389-8CE28107FEFB}"/>
    <dgm:cxn modelId="{3C2EF2B7-9B4B-40EC-84F8-68088E56D6FE}" srcId="{6D7857D4-7296-4798-85E5-11C05BC29B09}" destId="{C522A156-7230-4793-A882-DDE26B6D7A44}" srcOrd="0" destOrd="0" parTransId="{6C42D012-64F1-4D46-98D2-41A93092459D}" sibTransId="{59F9EEF8-DD48-483D-AEAE-FB0272C9C50A}"/>
    <dgm:cxn modelId="{84B12CC7-A961-49B0-A232-2AA6D3F9C2FF}" srcId="{6D7857D4-7296-4798-85E5-11C05BC29B09}" destId="{8B491C02-A6F6-426E-97F3-5CF3714FC5C5}" srcOrd="2" destOrd="0" parTransId="{1348E122-D7A0-4242-849A-B851DB0D1E2F}" sibTransId="{B79F8A29-1FF7-4664-9A1A-24F7CBD9400E}"/>
    <dgm:cxn modelId="{D04BC4D8-3984-4BDA-9D95-5EF178821B79}" type="presOf" srcId="{C522A156-7230-4793-A882-DDE26B6D7A44}" destId="{CA4BD36D-004E-4277-ADDA-7AA722406269}" srcOrd="0" destOrd="0" presId="urn:microsoft.com/office/officeart/2008/layout/LinedList"/>
    <dgm:cxn modelId="{F4D038DC-1C2F-427E-AF66-EE5044FFBEBE}" type="presOf" srcId="{8B491C02-A6F6-426E-97F3-5CF3714FC5C5}" destId="{A1C776D6-25D7-4BCD-A6D3-B5285B829D0F}" srcOrd="0" destOrd="0" presId="urn:microsoft.com/office/officeart/2008/layout/LinedList"/>
    <dgm:cxn modelId="{207AE8D3-318C-4563-AE41-B5BF18C6B845}" type="presParOf" srcId="{133323A9-806D-4D41-83E5-150CF15514B5}" destId="{65AAAC5B-E896-4392-9E86-07D381D16832}" srcOrd="0" destOrd="0" presId="urn:microsoft.com/office/officeart/2008/layout/LinedList"/>
    <dgm:cxn modelId="{1299DB30-5647-4990-996B-7A4582C84B0A}" type="presParOf" srcId="{133323A9-806D-4D41-83E5-150CF15514B5}" destId="{8D677C4D-C432-49B9-98B2-28350F836B2B}" srcOrd="1" destOrd="0" presId="urn:microsoft.com/office/officeart/2008/layout/LinedList"/>
    <dgm:cxn modelId="{46C0DA63-C4D5-4F33-B1EF-6C839ECCC5D3}" type="presParOf" srcId="{8D677C4D-C432-49B9-98B2-28350F836B2B}" destId="{CA4BD36D-004E-4277-ADDA-7AA722406269}" srcOrd="0" destOrd="0" presId="urn:microsoft.com/office/officeart/2008/layout/LinedList"/>
    <dgm:cxn modelId="{9D61457B-8DD5-4A2E-B4C2-4BF44E23965A}" type="presParOf" srcId="{8D677C4D-C432-49B9-98B2-28350F836B2B}" destId="{2F81D9C3-2334-4829-852B-C26EC8EEE551}" srcOrd="1" destOrd="0" presId="urn:microsoft.com/office/officeart/2008/layout/LinedList"/>
    <dgm:cxn modelId="{B5E51F28-B875-4873-B14F-8D69F216EDCF}" type="presParOf" srcId="{133323A9-806D-4D41-83E5-150CF15514B5}" destId="{669250D0-D5F1-473A-84B6-F2B5587A09F7}" srcOrd="2" destOrd="0" presId="urn:microsoft.com/office/officeart/2008/layout/LinedList"/>
    <dgm:cxn modelId="{B18B8536-E092-48E1-881E-256327A18849}" type="presParOf" srcId="{133323A9-806D-4D41-83E5-150CF15514B5}" destId="{19406F69-FA4F-4A36-A9EF-C794D61DE915}" srcOrd="3" destOrd="0" presId="urn:microsoft.com/office/officeart/2008/layout/LinedList"/>
    <dgm:cxn modelId="{80394FC9-240E-4416-8173-A5D4DA15AACF}" type="presParOf" srcId="{19406F69-FA4F-4A36-A9EF-C794D61DE915}" destId="{022934BC-D956-4484-8CE9-8CE494F34993}" srcOrd="0" destOrd="0" presId="urn:microsoft.com/office/officeart/2008/layout/LinedList"/>
    <dgm:cxn modelId="{7379455A-7229-4DB0-961D-4BE2F58A0DC2}" type="presParOf" srcId="{19406F69-FA4F-4A36-A9EF-C794D61DE915}" destId="{D6183672-6345-4D4A-8267-AFFAF6530413}" srcOrd="1" destOrd="0" presId="urn:microsoft.com/office/officeart/2008/layout/LinedList"/>
    <dgm:cxn modelId="{DFF56115-AD58-42BE-B3B5-25AF1EBDB147}" type="presParOf" srcId="{133323A9-806D-4D41-83E5-150CF15514B5}" destId="{B0F53FBF-487A-4775-A5B0-2EF6B8818DCD}" srcOrd="4" destOrd="0" presId="urn:microsoft.com/office/officeart/2008/layout/LinedList"/>
    <dgm:cxn modelId="{7585A553-7145-4B31-A632-0A4809D3EBEC}" type="presParOf" srcId="{133323A9-806D-4D41-83E5-150CF15514B5}" destId="{9789C4CD-5EBC-4293-BD0D-E22B50740FD6}" srcOrd="5" destOrd="0" presId="urn:microsoft.com/office/officeart/2008/layout/LinedList"/>
    <dgm:cxn modelId="{78EF4F18-3F59-4F06-B77F-F7E98CAD235C}" type="presParOf" srcId="{9789C4CD-5EBC-4293-BD0D-E22B50740FD6}" destId="{A1C776D6-25D7-4BCD-A6D3-B5285B829D0F}" srcOrd="0" destOrd="0" presId="urn:microsoft.com/office/officeart/2008/layout/LinedList"/>
    <dgm:cxn modelId="{E1CBB28A-BA24-46CF-BA55-D3CC570856F4}" type="presParOf" srcId="{9789C4CD-5EBC-4293-BD0D-E22B50740FD6}" destId="{53128213-94BA-4E0A-84A8-AFEA0F24F1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5C2FE2-EDAB-4A5C-B81A-2B0D4C4ECDEB}"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92FEE2AA-4CB5-4B49-BD42-1C8F852F98DC}">
      <dgm:prSet/>
      <dgm:spPr/>
      <dgm:t>
        <a:bodyPr/>
        <a:lstStyle/>
        <a:p>
          <a:r>
            <a:rPr lang="en-GB"/>
            <a:t>The ABH antigens develop early in fetal life and do not increase much in strength during the gestational period. The RBCs of the newborn have been estimated to carry anywhere from 25% to 50% of the number of antigenic sites found on the adult RBC (and that is why reactions of newborns to reagent antisera are weaker than the adults.</a:t>
          </a:r>
          <a:endParaRPr lang="en-US"/>
        </a:p>
      </dgm:t>
    </dgm:pt>
    <dgm:pt modelId="{0EAB2945-09DA-452A-8693-097E18499D8E}" type="parTrans" cxnId="{BACE2412-47A5-4472-B54D-362BB9AE15D2}">
      <dgm:prSet/>
      <dgm:spPr/>
      <dgm:t>
        <a:bodyPr/>
        <a:lstStyle/>
        <a:p>
          <a:endParaRPr lang="en-US"/>
        </a:p>
      </dgm:t>
    </dgm:pt>
    <dgm:pt modelId="{C045D413-6246-43AC-AE34-EF871B1D8AF9}" type="sibTrans" cxnId="{BACE2412-47A5-4472-B54D-362BB9AE15D2}">
      <dgm:prSet/>
      <dgm:spPr/>
      <dgm:t>
        <a:bodyPr/>
        <a:lstStyle/>
        <a:p>
          <a:endParaRPr lang="en-US"/>
        </a:p>
      </dgm:t>
    </dgm:pt>
    <dgm:pt modelId="{4B86E7F6-B3FC-440A-9F26-ED2409EF49EC}">
      <dgm:prSet/>
      <dgm:spPr/>
      <dgm:t>
        <a:bodyPr/>
        <a:lstStyle/>
        <a:p>
          <a:r>
            <a:rPr lang="en-GB" dirty="0"/>
            <a:t>The expression of A and B antigens on the RBCs is fully developed by 2 to 4 years of age and remains constant throughout life.</a:t>
          </a:r>
          <a:endParaRPr lang="en-US" dirty="0"/>
        </a:p>
      </dgm:t>
    </dgm:pt>
    <dgm:pt modelId="{6587E695-EF77-4F8E-8B89-8C190138CE2F}" type="parTrans" cxnId="{F5E5B4C0-B59D-4BB4-A79E-FF05B269CEFE}">
      <dgm:prSet/>
      <dgm:spPr/>
      <dgm:t>
        <a:bodyPr/>
        <a:lstStyle/>
        <a:p>
          <a:endParaRPr lang="en-US"/>
        </a:p>
      </dgm:t>
    </dgm:pt>
    <dgm:pt modelId="{D1AC607A-FC9B-4577-B193-276E396BA4FE}" type="sibTrans" cxnId="{F5E5B4C0-B59D-4BB4-A79E-FF05B269CEFE}">
      <dgm:prSet/>
      <dgm:spPr/>
      <dgm:t>
        <a:bodyPr/>
        <a:lstStyle/>
        <a:p>
          <a:endParaRPr lang="en-US"/>
        </a:p>
      </dgm:t>
    </dgm:pt>
    <dgm:pt modelId="{182BA255-70C3-4965-B601-287BB48A8D6F}">
      <dgm:prSet/>
      <dgm:spPr/>
      <dgm:t>
        <a:bodyPr/>
        <a:lstStyle/>
        <a:p>
          <a:r>
            <a:rPr lang="en-GB" dirty="0"/>
            <a:t>the phenotypic expression of ABH antigens may vary with race, genetic interaction, and disease states </a:t>
          </a:r>
          <a:endParaRPr lang="en-US" dirty="0"/>
        </a:p>
      </dgm:t>
    </dgm:pt>
    <dgm:pt modelId="{E5C1149A-4044-496A-BF7E-D027F22FBA98}" type="parTrans" cxnId="{8D248E19-CB55-4651-90BA-C375ECD7CF63}">
      <dgm:prSet/>
      <dgm:spPr/>
      <dgm:t>
        <a:bodyPr/>
        <a:lstStyle/>
        <a:p>
          <a:endParaRPr lang="en-US"/>
        </a:p>
      </dgm:t>
    </dgm:pt>
    <dgm:pt modelId="{DED048C7-B400-4BA9-AF22-93564D2EC7B5}" type="sibTrans" cxnId="{8D248E19-CB55-4651-90BA-C375ECD7CF63}">
      <dgm:prSet/>
      <dgm:spPr/>
      <dgm:t>
        <a:bodyPr/>
        <a:lstStyle/>
        <a:p>
          <a:endParaRPr lang="en-US"/>
        </a:p>
      </dgm:t>
    </dgm:pt>
    <dgm:pt modelId="{F3765C6E-8012-4969-BE49-6C4B8A20A1FB}">
      <dgm:prSet/>
      <dgm:spPr/>
      <dgm:t>
        <a:bodyPr/>
        <a:lstStyle/>
        <a:p>
          <a:endParaRPr lang="en-US" dirty="0"/>
        </a:p>
      </dgm:t>
    </dgm:pt>
    <dgm:pt modelId="{573E1AD5-6B56-42E5-A398-B2FA31DB01C4}" type="parTrans" cxnId="{0E2D42B9-24D2-4473-8643-7DB0519FFEE3}">
      <dgm:prSet/>
      <dgm:spPr/>
      <dgm:t>
        <a:bodyPr/>
        <a:lstStyle/>
        <a:p>
          <a:endParaRPr lang="en-US"/>
        </a:p>
      </dgm:t>
    </dgm:pt>
    <dgm:pt modelId="{61A19DBC-0119-4498-A1F8-D61B3E293750}" type="sibTrans" cxnId="{0E2D42B9-24D2-4473-8643-7DB0519FFEE3}">
      <dgm:prSet/>
      <dgm:spPr/>
      <dgm:t>
        <a:bodyPr/>
        <a:lstStyle/>
        <a:p>
          <a:endParaRPr lang="en-US"/>
        </a:p>
      </dgm:t>
    </dgm:pt>
    <dgm:pt modelId="{FE09BFE2-7684-4963-AFC0-5E7DF2F0DD85}" type="pres">
      <dgm:prSet presAssocID="{E25C2FE2-EDAB-4A5C-B81A-2B0D4C4ECDEB}" presName="vert0" presStyleCnt="0">
        <dgm:presLayoutVars>
          <dgm:dir/>
          <dgm:animOne val="branch"/>
          <dgm:animLvl val="lvl"/>
        </dgm:presLayoutVars>
      </dgm:prSet>
      <dgm:spPr/>
    </dgm:pt>
    <dgm:pt modelId="{207E1015-E189-481E-B03E-ABE5DD0C290A}" type="pres">
      <dgm:prSet presAssocID="{92FEE2AA-4CB5-4B49-BD42-1C8F852F98DC}" presName="thickLine" presStyleLbl="alignNode1" presStyleIdx="0" presStyleCnt="4"/>
      <dgm:spPr/>
    </dgm:pt>
    <dgm:pt modelId="{B3D6F422-5358-44A5-8CB2-7FC8CAD322B9}" type="pres">
      <dgm:prSet presAssocID="{92FEE2AA-4CB5-4B49-BD42-1C8F852F98DC}" presName="horz1" presStyleCnt="0"/>
      <dgm:spPr/>
    </dgm:pt>
    <dgm:pt modelId="{4429B95B-0B8B-4D4A-BA6E-4502CDC2AA9D}" type="pres">
      <dgm:prSet presAssocID="{92FEE2AA-4CB5-4B49-BD42-1C8F852F98DC}" presName="tx1" presStyleLbl="revTx" presStyleIdx="0" presStyleCnt="4"/>
      <dgm:spPr/>
    </dgm:pt>
    <dgm:pt modelId="{D7D66BEF-0203-458D-BE70-565B5EF7BFC2}" type="pres">
      <dgm:prSet presAssocID="{92FEE2AA-4CB5-4B49-BD42-1C8F852F98DC}" presName="vert1" presStyleCnt="0"/>
      <dgm:spPr/>
    </dgm:pt>
    <dgm:pt modelId="{655FF5F3-4504-40C5-ACD7-44D0F2EA6058}" type="pres">
      <dgm:prSet presAssocID="{4B86E7F6-B3FC-440A-9F26-ED2409EF49EC}" presName="thickLine" presStyleLbl="alignNode1" presStyleIdx="1" presStyleCnt="4"/>
      <dgm:spPr/>
    </dgm:pt>
    <dgm:pt modelId="{0BAD32E5-C101-467D-82CE-E5A65DABEAD5}" type="pres">
      <dgm:prSet presAssocID="{4B86E7F6-B3FC-440A-9F26-ED2409EF49EC}" presName="horz1" presStyleCnt="0"/>
      <dgm:spPr/>
    </dgm:pt>
    <dgm:pt modelId="{5A28C18D-01DF-4929-87A6-B4074D42FC0C}" type="pres">
      <dgm:prSet presAssocID="{4B86E7F6-B3FC-440A-9F26-ED2409EF49EC}" presName="tx1" presStyleLbl="revTx" presStyleIdx="1" presStyleCnt="4"/>
      <dgm:spPr/>
    </dgm:pt>
    <dgm:pt modelId="{501F5F5B-3EA3-4FD4-B3AF-C51BE90F903C}" type="pres">
      <dgm:prSet presAssocID="{4B86E7F6-B3FC-440A-9F26-ED2409EF49EC}" presName="vert1" presStyleCnt="0"/>
      <dgm:spPr/>
    </dgm:pt>
    <dgm:pt modelId="{4C43607F-D802-4B49-961C-98BA57DAC7D2}" type="pres">
      <dgm:prSet presAssocID="{182BA255-70C3-4965-B601-287BB48A8D6F}" presName="thickLine" presStyleLbl="alignNode1" presStyleIdx="2" presStyleCnt="4"/>
      <dgm:spPr/>
    </dgm:pt>
    <dgm:pt modelId="{901C0127-C0C1-4457-A509-E4E4EBC24379}" type="pres">
      <dgm:prSet presAssocID="{182BA255-70C3-4965-B601-287BB48A8D6F}" presName="horz1" presStyleCnt="0"/>
      <dgm:spPr/>
    </dgm:pt>
    <dgm:pt modelId="{26607060-62E8-4D24-8C8D-025FF120A0C8}" type="pres">
      <dgm:prSet presAssocID="{182BA255-70C3-4965-B601-287BB48A8D6F}" presName="tx1" presStyleLbl="revTx" presStyleIdx="2" presStyleCnt="4"/>
      <dgm:spPr/>
    </dgm:pt>
    <dgm:pt modelId="{E14AB05D-5B55-478F-9FC8-47F2A4890556}" type="pres">
      <dgm:prSet presAssocID="{182BA255-70C3-4965-B601-287BB48A8D6F}" presName="vert1" presStyleCnt="0"/>
      <dgm:spPr/>
    </dgm:pt>
    <dgm:pt modelId="{59CC8AC8-ADD0-44BD-B613-E7E3DE90E4F7}" type="pres">
      <dgm:prSet presAssocID="{F3765C6E-8012-4969-BE49-6C4B8A20A1FB}" presName="thickLine" presStyleLbl="alignNode1" presStyleIdx="3" presStyleCnt="4"/>
      <dgm:spPr/>
    </dgm:pt>
    <dgm:pt modelId="{F9E79E86-E028-4729-86A9-EA212141FB9D}" type="pres">
      <dgm:prSet presAssocID="{F3765C6E-8012-4969-BE49-6C4B8A20A1FB}" presName="horz1" presStyleCnt="0"/>
      <dgm:spPr/>
    </dgm:pt>
    <dgm:pt modelId="{6E6BC832-CA14-4C8E-A16E-C2DA70747685}" type="pres">
      <dgm:prSet presAssocID="{F3765C6E-8012-4969-BE49-6C4B8A20A1FB}" presName="tx1" presStyleLbl="revTx" presStyleIdx="3" presStyleCnt="4"/>
      <dgm:spPr/>
    </dgm:pt>
    <dgm:pt modelId="{1C8D09F4-8BB3-4E29-87B6-C84D726B8138}" type="pres">
      <dgm:prSet presAssocID="{F3765C6E-8012-4969-BE49-6C4B8A20A1FB}" presName="vert1" presStyleCnt="0"/>
      <dgm:spPr/>
    </dgm:pt>
  </dgm:ptLst>
  <dgm:cxnLst>
    <dgm:cxn modelId="{BACE2412-47A5-4472-B54D-362BB9AE15D2}" srcId="{E25C2FE2-EDAB-4A5C-B81A-2B0D4C4ECDEB}" destId="{92FEE2AA-4CB5-4B49-BD42-1C8F852F98DC}" srcOrd="0" destOrd="0" parTransId="{0EAB2945-09DA-452A-8693-097E18499D8E}" sibTransId="{C045D413-6246-43AC-AE34-EF871B1D8AF9}"/>
    <dgm:cxn modelId="{8D248E19-CB55-4651-90BA-C375ECD7CF63}" srcId="{E25C2FE2-EDAB-4A5C-B81A-2B0D4C4ECDEB}" destId="{182BA255-70C3-4965-B601-287BB48A8D6F}" srcOrd="2" destOrd="0" parTransId="{E5C1149A-4044-496A-BF7E-D027F22FBA98}" sibTransId="{DED048C7-B400-4BA9-AF22-93564D2EC7B5}"/>
    <dgm:cxn modelId="{7EEDFD77-06A6-4B88-ABB5-152304D836FB}" type="presOf" srcId="{F3765C6E-8012-4969-BE49-6C4B8A20A1FB}" destId="{6E6BC832-CA14-4C8E-A16E-C2DA70747685}" srcOrd="0" destOrd="0" presId="urn:microsoft.com/office/officeart/2008/layout/LinedList"/>
    <dgm:cxn modelId="{2EAA608A-A113-4140-A899-CE741C29B257}" type="presOf" srcId="{182BA255-70C3-4965-B601-287BB48A8D6F}" destId="{26607060-62E8-4D24-8C8D-025FF120A0C8}" srcOrd="0" destOrd="0" presId="urn:microsoft.com/office/officeart/2008/layout/LinedList"/>
    <dgm:cxn modelId="{0E2D42B9-24D2-4473-8643-7DB0519FFEE3}" srcId="{E25C2FE2-EDAB-4A5C-B81A-2B0D4C4ECDEB}" destId="{F3765C6E-8012-4969-BE49-6C4B8A20A1FB}" srcOrd="3" destOrd="0" parTransId="{573E1AD5-6B56-42E5-A398-B2FA31DB01C4}" sibTransId="{61A19DBC-0119-4498-A1F8-D61B3E293750}"/>
    <dgm:cxn modelId="{F5E5B4C0-B59D-4BB4-A79E-FF05B269CEFE}" srcId="{E25C2FE2-EDAB-4A5C-B81A-2B0D4C4ECDEB}" destId="{4B86E7F6-B3FC-440A-9F26-ED2409EF49EC}" srcOrd="1" destOrd="0" parTransId="{6587E695-EF77-4F8E-8B89-8C190138CE2F}" sibTransId="{D1AC607A-FC9B-4577-B193-276E396BA4FE}"/>
    <dgm:cxn modelId="{71F200D9-A232-4834-8E3C-B01C0358284D}" type="presOf" srcId="{92FEE2AA-4CB5-4B49-BD42-1C8F852F98DC}" destId="{4429B95B-0B8B-4D4A-BA6E-4502CDC2AA9D}" srcOrd="0" destOrd="0" presId="urn:microsoft.com/office/officeart/2008/layout/LinedList"/>
    <dgm:cxn modelId="{8EB2B6EC-7ABA-471D-9677-8EB74896E3F8}" type="presOf" srcId="{E25C2FE2-EDAB-4A5C-B81A-2B0D4C4ECDEB}" destId="{FE09BFE2-7684-4963-AFC0-5E7DF2F0DD85}" srcOrd="0" destOrd="0" presId="urn:microsoft.com/office/officeart/2008/layout/LinedList"/>
    <dgm:cxn modelId="{35481CFF-BA78-4BD8-8C93-18062198A4E4}" type="presOf" srcId="{4B86E7F6-B3FC-440A-9F26-ED2409EF49EC}" destId="{5A28C18D-01DF-4929-87A6-B4074D42FC0C}" srcOrd="0" destOrd="0" presId="urn:microsoft.com/office/officeart/2008/layout/LinedList"/>
    <dgm:cxn modelId="{6A190E6C-27D9-439B-8F47-34E3410E90F6}" type="presParOf" srcId="{FE09BFE2-7684-4963-AFC0-5E7DF2F0DD85}" destId="{207E1015-E189-481E-B03E-ABE5DD0C290A}" srcOrd="0" destOrd="0" presId="urn:microsoft.com/office/officeart/2008/layout/LinedList"/>
    <dgm:cxn modelId="{F11F9524-A117-4A61-AC27-88C6F650B4C3}" type="presParOf" srcId="{FE09BFE2-7684-4963-AFC0-5E7DF2F0DD85}" destId="{B3D6F422-5358-44A5-8CB2-7FC8CAD322B9}" srcOrd="1" destOrd="0" presId="urn:microsoft.com/office/officeart/2008/layout/LinedList"/>
    <dgm:cxn modelId="{12690C4C-BADC-4372-AD74-21D552A0009C}" type="presParOf" srcId="{B3D6F422-5358-44A5-8CB2-7FC8CAD322B9}" destId="{4429B95B-0B8B-4D4A-BA6E-4502CDC2AA9D}" srcOrd="0" destOrd="0" presId="urn:microsoft.com/office/officeart/2008/layout/LinedList"/>
    <dgm:cxn modelId="{3986BE48-CED9-4228-B8EE-B17078EEAE07}" type="presParOf" srcId="{B3D6F422-5358-44A5-8CB2-7FC8CAD322B9}" destId="{D7D66BEF-0203-458D-BE70-565B5EF7BFC2}" srcOrd="1" destOrd="0" presId="urn:microsoft.com/office/officeart/2008/layout/LinedList"/>
    <dgm:cxn modelId="{AEE03347-F970-4734-AD1E-62A7C531D5B6}" type="presParOf" srcId="{FE09BFE2-7684-4963-AFC0-5E7DF2F0DD85}" destId="{655FF5F3-4504-40C5-ACD7-44D0F2EA6058}" srcOrd="2" destOrd="0" presId="urn:microsoft.com/office/officeart/2008/layout/LinedList"/>
    <dgm:cxn modelId="{140BEEB0-BAB5-433C-8FC3-15050CEE167A}" type="presParOf" srcId="{FE09BFE2-7684-4963-AFC0-5E7DF2F0DD85}" destId="{0BAD32E5-C101-467D-82CE-E5A65DABEAD5}" srcOrd="3" destOrd="0" presId="urn:microsoft.com/office/officeart/2008/layout/LinedList"/>
    <dgm:cxn modelId="{C745F03A-E7C3-4554-8E7E-68AEEF48732B}" type="presParOf" srcId="{0BAD32E5-C101-467D-82CE-E5A65DABEAD5}" destId="{5A28C18D-01DF-4929-87A6-B4074D42FC0C}" srcOrd="0" destOrd="0" presId="urn:microsoft.com/office/officeart/2008/layout/LinedList"/>
    <dgm:cxn modelId="{25FCAF1E-E4BF-46F1-A595-B97DB31CE7F7}" type="presParOf" srcId="{0BAD32E5-C101-467D-82CE-E5A65DABEAD5}" destId="{501F5F5B-3EA3-4FD4-B3AF-C51BE90F903C}" srcOrd="1" destOrd="0" presId="urn:microsoft.com/office/officeart/2008/layout/LinedList"/>
    <dgm:cxn modelId="{E4D8F80A-7DCF-493C-9308-37BCE15DEA8C}" type="presParOf" srcId="{FE09BFE2-7684-4963-AFC0-5E7DF2F0DD85}" destId="{4C43607F-D802-4B49-961C-98BA57DAC7D2}" srcOrd="4" destOrd="0" presId="urn:microsoft.com/office/officeart/2008/layout/LinedList"/>
    <dgm:cxn modelId="{16C91D28-1FE8-459E-A054-B2477B370810}" type="presParOf" srcId="{FE09BFE2-7684-4963-AFC0-5E7DF2F0DD85}" destId="{901C0127-C0C1-4457-A509-E4E4EBC24379}" srcOrd="5" destOrd="0" presId="urn:microsoft.com/office/officeart/2008/layout/LinedList"/>
    <dgm:cxn modelId="{3DD2F05F-94CD-4844-A84F-260844229B37}" type="presParOf" srcId="{901C0127-C0C1-4457-A509-E4E4EBC24379}" destId="{26607060-62E8-4D24-8C8D-025FF120A0C8}" srcOrd="0" destOrd="0" presId="urn:microsoft.com/office/officeart/2008/layout/LinedList"/>
    <dgm:cxn modelId="{AEB23833-A131-4713-994D-521795DA9BF9}" type="presParOf" srcId="{901C0127-C0C1-4457-A509-E4E4EBC24379}" destId="{E14AB05D-5B55-478F-9FC8-47F2A4890556}" srcOrd="1" destOrd="0" presId="urn:microsoft.com/office/officeart/2008/layout/LinedList"/>
    <dgm:cxn modelId="{879107C6-86BB-44B0-AE76-07AF7C5C08BA}" type="presParOf" srcId="{FE09BFE2-7684-4963-AFC0-5E7DF2F0DD85}" destId="{59CC8AC8-ADD0-44BD-B613-E7E3DE90E4F7}" srcOrd="6" destOrd="0" presId="urn:microsoft.com/office/officeart/2008/layout/LinedList"/>
    <dgm:cxn modelId="{2C07FBD1-0622-4EEC-9B87-E416E17554CD}" type="presParOf" srcId="{FE09BFE2-7684-4963-AFC0-5E7DF2F0DD85}" destId="{F9E79E86-E028-4729-86A9-EA212141FB9D}" srcOrd="7" destOrd="0" presId="urn:microsoft.com/office/officeart/2008/layout/LinedList"/>
    <dgm:cxn modelId="{C7E91266-BE04-4B87-B2E1-B60F177975D4}" type="presParOf" srcId="{F9E79E86-E028-4729-86A9-EA212141FB9D}" destId="{6E6BC832-CA14-4C8E-A16E-C2DA70747685}" srcOrd="0" destOrd="0" presId="urn:microsoft.com/office/officeart/2008/layout/LinedList"/>
    <dgm:cxn modelId="{FA58E4CE-3CEF-40A4-9B4B-8BF57BE01C5A}" type="presParOf" srcId="{F9E79E86-E028-4729-86A9-EA212141FB9D}" destId="{1C8D09F4-8BB3-4E29-87B6-C84D726B81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EC72C1-441A-42E3-B8D8-BC824305A839}" type="doc">
      <dgm:prSet loTypeId="urn:microsoft.com/office/officeart/2009/3/layout/HorizontalOrganizationChart" loCatId="hierarchy" qsTypeId="urn:microsoft.com/office/officeart/2005/8/quickstyle/simple4" qsCatId="simple" csTypeId="urn:microsoft.com/office/officeart/2005/8/colors/colorful2" csCatId="colorful"/>
      <dgm:spPr/>
      <dgm:t>
        <a:bodyPr/>
        <a:lstStyle/>
        <a:p>
          <a:endParaRPr lang="en-US"/>
        </a:p>
      </dgm:t>
    </dgm:pt>
    <dgm:pt modelId="{24583CCC-6C33-4832-A1EE-23B1308462CB}">
      <dgm:prSet/>
      <dgm:spPr/>
      <dgm:t>
        <a:bodyPr/>
        <a:lstStyle/>
        <a:p>
          <a:r>
            <a:rPr lang="en-US" b="1"/>
            <a:t>The A, B, and H antigens are present </a:t>
          </a:r>
          <a:r>
            <a:rPr lang="en-US"/>
            <a:t>on most body cells including white blood cells and platelets.</a:t>
          </a:r>
        </a:p>
      </dgm:t>
    </dgm:pt>
    <dgm:pt modelId="{94658327-8F6B-4535-BE42-9B99591BBE65}" type="parTrans" cxnId="{243FE88E-4E80-4E17-B938-36D78151A8BD}">
      <dgm:prSet/>
      <dgm:spPr/>
      <dgm:t>
        <a:bodyPr/>
        <a:lstStyle/>
        <a:p>
          <a:endParaRPr lang="en-US"/>
        </a:p>
      </dgm:t>
    </dgm:pt>
    <dgm:pt modelId="{E0BCBBD6-7836-4A80-85C7-D8A4872D201F}" type="sibTrans" cxnId="{243FE88E-4E80-4E17-B938-36D78151A8BD}">
      <dgm:prSet/>
      <dgm:spPr/>
      <dgm:t>
        <a:bodyPr/>
        <a:lstStyle/>
        <a:p>
          <a:endParaRPr lang="en-US"/>
        </a:p>
      </dgm:t>
    </dgm:pt>
    <dgm:pt modelId="{DEE9B19F-FEFD-4DBD-81F9-3D3AE78B8BBF}">
      <dgm:prSet/>
      <dgm:spPr/>
      <dgm:t>
        <a:bodyPr/>
        <a:lstStyle/>
        <a:p>
          <a:r>
            <a:rPr lang="en-US"/>
            <a:t>These antigens are also found in soluble form in secretions and body fluids (e.g. plasma, saliva, semen, and sweat).</a:t>
          </a:r>
        </a:p>
      </dgm:t>
    </dgm:pt>
    <dgm:pt modelId="{02E0EBA3-93E3-47F4-A19F-07B1B5DB4992}" type="parTrans" cxnId="{37442223-E045-4531-B772-DD34DEEAB382}">
      <dgm:prSet/>
      <dgm:spPr/>
      <dgm:t>
        <a:bodyPr/>
        <a:lstStyle/>
        <a:p>
          <a:endParaRPr lang="en-US"/>
        </a:p>
      </dgm:t>
    </dgm:pt>
    <dgm:pt modelId="{93E5C49E-2AB3-4766-B079-551E3206320D}" type="sibTrans" cxnId="{37442223-E045-4531-B772-DD34DEEAB382}">
      <dgm:prSet/>
      <dgm:spPr/>
      <dgm:t>
        <a:bodyPr/>
        <a:lstStyle/>
        <a:p>
          <a:endParaRPr lang="en-US"/>
        </a:p>
      </dgm:t>
    </dgm:pt>
    <dgm:pt modelId="{F6C354EA-BD3B-4021-A135-78626B872D0A}" type="pres">
      <dgm:prSet presAssocID="{45EC72C1-441A-42E3-B8D8-BC824305A839}" presName="hierChild1" presStyleCnt="0">
        <dgm:presLayoutVars>
          <dgm:orgChart val="1"/>
          <dgm:chPref val="1"/>
          <dgm:dir/>
          <dgm:animOne val="branch"/>
          <dgm:animLvl val="lvl"/>
          <dgm:resizeHandles/>
        </dgm:presLayoutVars>
      </dgm:prSet>
      <dgm:spPr/>
    </dgm:pt>
    <dgm:pt modelId="{721D1283-F6FB-40AA-90CE-E4A9BAD5DA5D}" type="pres">
      <dgm:prSet presAssocID="{24583CCC-6C33-4832-A1EE-23B1308462CB}" presName="hierRoot1" presStyleCnt="0">
        <dgm:presLayoutVars>
          <dgm:hierBranch val="init"/>
        </dgm:presLayoutVars>
      </dgm:prSet>
      <dgm:spPr/>
    </dgm:pt>
    <dgm:pt modelId="{51ABD1AB-1978-47F8-BAAA-53EC0FFCAFA3}" type="pres">
      <dgm:prSet presAssocID="{24583CCC-6C33-4832-A1EE-23B1308462CB}" presName="rootComposite1" presStyleCnt="0"/>
      <dgm:spPr/>
    </dgm:pt>
    <dgm:pt modelId="{85A5DA35-83B0-4AF5-8476-4123521520FD}" type="pres">
      <dgm:prSet presAssocID="{24583CCC-6C33-4832-A1EE-23B1308462CB}" presName="rootText1" presStyleLbl="node0" presStyleIdx="0" presStyleCnt="2">
        <dgm:presLayoutVars>
          <dgm:chPref val="3"/>
        </dgm:presLayoutVars>
      </dgm:prSet>
      <dgm:spPr/>
    </dgm:pt>
    <dgm:pt modelId="{E0707470-6477-4352-A5EE-EA9EE387CDA2}" type="pres">
      <dgm:prSet presAssocID="{24583CCC-6C33-4832-A1EE-23B1308462CB}" presName="rootConnector1" presStyleLbl="node1" presStyleIdx="0" presStyleCnt="0"/>
      <dgm:spPr/>
    </dgm:pt>
    <dgm:pt modelId="{A34B88BA-4534-44B3-90DD-AEC760B7CDC3}" type="pres">
      <dgm:prSet presAssocID="{24583CCC-6C33-4832-A1EE-23B1308462CB}" presName="hierChild2" presStyleCnt="0"/>
      <dgm:spPr/>
    </dgm:pt>
    <dgm:pt modelId="{D7841E12-3380-49CC-ADF6-07AF82612D09}" type="pres">
      <dgm:prSet presAssocID="{24583CCC-6C33-4832-A1EE-23B1308462CB}" presName="hierChild3" presStyleCnt="0"/>
      <dgm:spPr/>
    </dgm:pt>
    <dgm:pt modelId="{D7F43964-63D2-4506-B5D6-A3BA4BE82D56}" type="pres">
      <dgm:prSet presAssocID="{DEE9B19F-FEFD-4DBD-81F9-3D3AE78B8BBF}" presName="hierRoot1" presStyleCnt="0">
        <dgm:presLayoutVars>
          <dgm:hierBranch val="init"/>
        </dgm:presLayoutVars>
      </dgm:prSet>
      <dgm:spPr/>
    </dgm:pt>
    <dgm:pt modelId="{EE9ED105-C269-4DD9-9FE6-51DEDB2D6D38}" type="pres">
      <dgm:prSet presAssocID="{DEE9B19F-FEFD-4DBD-81F9-3D3AE78B8BBF}" presName="rootComposite1" presStyleCnt="0"/>
      <dgm:spPr/>
    </dgm:pt>
    <dgm:pt modelId="{3D01CBFD-C52F-46D7-9F3A-09868152BF24}" type="pres">
      <dgm:prSet presAssocID="{DEE9B19F-FEFD-4DBD-81F9-3D3AE78B8BBF}" presName="rootText1" presStyleLbl="node0" presStyleIdx="1" presStyleCnt="2">
        <dgm:presLayoutVars>
          <dgm:chPref val="3"/>
        </dgm:presLayoutVars>
      </dgm:prSet>
      <dgm:spPr/>
    </dgm:pt>
    <dgm:pt modelId="{E03CAC25-8C54-4078-BC06-392D5E42B745}" type="pres">
      <dgm:prSet presAssocID="{DEE9B19F-FEFD-4DBD-81F9-3D3AE78B8BBF}" presName="rootConnector1" presStyleLbl="node1" presStyleIdx="0" presStyleCnt="0"/>
      <dgm:spPr/>
    </dgm:pt>
    <dgm:pt modelId="{8EB90468-E7B7-4991-81FA-3A971D18E594}" type="pres">
      <dgm:prSet presAssocID="{DEE9B19F-FEFD-4DBD-81F9-3D3AE78B8BBF}" presName="hierChild2" presStyleCnt="0"/>
      <dgm:spPr/>
    </dgm:pt>
    <dgm:pt modelId="{CF738384-AD90-4067-9743-B97ED06553A4}" type="pres">
      <dgm:prSet presAssocID="{DEE9B19F-FEFD-4DBD-81F9-3D3AE78B8BBF}" presName="hierChild3" presStyleCnt="0"/>
      <dgm:spPr/>
    </dgm:pt>
  </dgm:ptLst>
  <dgm:cxnLst>
    <dgm:cxn modelId="{37442223-E045-4531-B772-DD34DEEAB382}" srcId="{45EC72C1-441A-42E3-B8D8-BC824305A839}" destId="{DEE9B19F-FEFD-4DBD-81F9-3D3AE78B8BBF}" srcOrd="1" destOrd="0" parTransId="{02E0EBA3-93E3-47F4-A19F-07B1B5DB4992}" sibTransId="{93E5C49E-2AB3-4766-B079-551E3206320D}"/>
    <dgm:cxn modelId="{90102465-C4EC-4E23-BAF8-6ED8667FE9C7}" type="presOf" srcId="{45EC72C1-441A-42E3-B8D8-BC824305A839}" destId="{F6C354EA-BD3B-4021-A135-78626B872D0A}" srcOrd="0" destOrd="0" presId="urn:microsoft.com/office/officeart/2009/3/layout/HorizontalOrganizationChart"/>
    <dgm:cxn modelId="{243FE88E-4E80-4E17-B938-36D78151A8BD}" srcId="{45EC72C1-441A-42E3-B8D8-BC824305A839}" destId="{24583CCC-6C33-4832-A1EE-23B1308462CB}" srcOrd="0" destOrd="0" parTransId="{94658327-8F6B-4535-BE42-9B99591BBE65}" sibTransId="{E0BCBBD6-7836-4A80-85C7-D8A4872D201F}"/>
    <dgm:cxn modelId="{E8C4F49A-9C2D-4FE5-82BF-332B1FFF4DDA}" type="presOf" srcId="{24583CCC-6C33-4832-A1EE-23B1308462CB}" destId="{85A5DA35-83B0-4AF5-8476-4123521520FD}" srcOrd="0" destOrd="0" presId="urn:microsoft.com/office/officeart/2009/3/layout/HorizontalOrganizationChart"/>
    <dgm:cxn modelId="{69C8A8CB-7792-4C76-95B0-FE1A5C1BBBB3}" type="presOf" srcId="{24583CCC-6C33-4832-A1EE-23B1308462CB}" destId="{E0707470-6477-4352-A5EE-EA9EE387CDA2}" srcOrd="1" destOrd="0" presId="urn:microsoft.com/office/officeart/2009/3/layout/HorizontalOrganizationChart"/>
    <dgm:cxn modelId="{80D254F6-65E4-4109-8078-CEEEAF88C838}" type="presOf" srcId="{DEE9B19F-FEFD-4DBD-81F9-3D3AE78B8BBF}" destId="{3D01CBFD-C52F-46D7-9F3A-09868152BF24}" srcOrd="0" destOrd="0" presId="urn:microsoft.com/office/officeart/2009/3/layout/HorizontalOrganizationChart"/>
    <dgm:cxn modelId="{1CAF31FE-1C79-47C8-BED7-96251A1B5612}" type="presOf" srcId="{DEE9B19F-FEFD-4DBD-81F9-3D3AE78B8BBF}" destId="{E03CAC25-8C54-4078-BC06-392D5E42B745}" srcOrd="1" destOrd="0" presId="urn:microsoft.com/office/officeart/2009/3/layout/HorizontalOrganizationChart"/>
    <dgm:cxn modelId="{93F2FB9F-F7A1-4B6D-81CD-FDC53DA53F45}" type="presParOf" srcId="{F6C354EA-BD3B-4021-A135-78626B872D0A}" destId="{721D1283-F6FB-40AA-90CE-E4A9BAD5DA5D}" srcOrd="0" destOrd="0" presId="urn:microsoft.com/office/officeart/2009/3/layout/HorizontalOrganizationChart"/>
    <dgm:cxn modelId="{0235A411-CDE9-4147-84D7-92274E9A51C5}" type="presParOf" srcId="{721D1283-F6FB-40AA-90CE-E4A9BAD5DA5D}" destId="{51ABD1AB-1978-47F8-BAAA-53EC0FFCAFA3}" srcOrd="0" destOrd="0" presId="urn:microsoft.com/office/officeart/2009/3/layout/HorizontalOrganizationChart"/>
    <dgm:cxn modelId="{FF4E3DFB-A63A-44DD-A763-57AD79A783B7}" type="presParOf" srcId="{51ABD1AB-1978-47F8-BAAA-53EC0FFCAFA3}" destId="{85A5DA35-83B0-4AF5-8476-4123521520FD}" srcOrd="0" destOrd="0" presId="urn:microsoft.com/office/officeart/2009/3/layout/HorizontalOrganizationChart"/>
    <dgm:cxn modelId="{CF30A102-1D6A-48CD-90D4-EBAD2C548F7A}" type="presParOf" srcId="{51ABD1AB-1978-47F8-BAAA-53EC0FFCAFA3}" destId="{E0707470-6477-4352-A5EE-EA9EE387CDA2}" srcOrd="1" destOrd="0" presId="urn:microsoft.com/office/officeart/2009/3/layout/HorizontalOrganizationChart"/>
    <dgm:cxn modelId="{A90B5EEB-F778-4385-B0DC-5453C6261DC5}" type="presParOf" srcId="{721D1283-F6FB-40AA-90CE-E4A9BAD5DA5D}" destId="{A34B88BA-4534-44B3-90DD-AEC760B7CDC3}" srcOrd="1" destOrd="0" presId="urn:microsoft.com/office/officeart/2009/3/layout/HorizontalOrganizationChart"/>
    <dgm:cxn modelId="{F4A42A6B-8C4C-4892-8D61-7A0333160A3B}" type="presParOf" srcId="{721D1283-F6FB-40AA-90CE-E4A9BAD5DA5D}" destId="{D7841E12-3380-49CC-ADF6-07AF82612D09}" srcOrd="2" destOrd="0" presId="urn:microsoft.com/office/officeart/2009/3/layout/HorizontalOrganizationChart"/>
    <dgm:cxn modelId="{E853857F-98EA-4B41-839C-FDE7E18DBED8}" type="presParOf" srcId="{F6C354EA-BD3B-4021-A135-78626B872D0A}" destId="{D7F43964-63D2-4506-B5D6-A3BA4BE82D56}" srcOrd="1" destOrd="0" presId="urn:microsoft.com/office/officeart/2009/3/layout/HorizontalOrganizationChart"/>
    <dgm:cxn modelId="{9B8A4BCE-E441-4359-9703-47E167D5AEE7}" type="presParOf" srcId="{D7F43964-63D2-4506-B5D6-A3BA4BE82D56}" destId="{EE9ED105-C269-4DD9-9FE6-51DEDB2D6D38}" srcOrd="0" destOrd="0" presId="urn:microsoft.com/office/officeart/2009/3/layout/HorizontalOrganizationChart"/>
    <dgm:cxn modelId="{F33B42DC-AC3F-4FA9-80A0-B0B2C9FE6445}" type="presParOf" srcId="{EE9ED105-C269-4DD9-9FE6-51DEDB2D6D38}" destId="{3D01CBFD-C52F-46D7-9F3A-09868152BF24}" srcOrd="0" destOrd="0" presId="urn:microsoft.com/office/officeart/2009/3/layout/HorizontalOrganizationChart"/>
    <dgm:cxn modelId="{A87B0971-C22D-4129-8275-C74B5E52203A}" type="presParOf" srcId="{EE9ED105-C269-4DD9-9FE6-51DEDB2D6D38}" destId="{E03CAC25-8C54-4078-BC06-392D5E42B745}" srcOrd="1" destOrd="0" presId="urn:microsoft.com/office/officeart/2009/3/layout/HorizontalOrganizationChart"/>
    <dgm:cxn modelId="{EA452678-D361-474E-B192-EFF25602A740}" type="presParOf" srcId="{D7F43964-63D2-4506-B5D6-A3BA4BE82D56}" destId="{8EB90468-E7B7-4991-81FA-3A971D18E594}" srcOrd="1" destOrd="0" presId="urn:microsoft.com/office/officeart/2009/3/layout/HorizontalOrganizationChart"/>
    <dgm:cxn modelId="{EEE286C9-41D4-4727-8CA0-641E809EBE3E}" type="presParOf" srcId="{D7F43964-63D2-4506-B5D6-A3BA4BE82D56}" destId="{CF738384-AD90-4067-9743-B97ED06553A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214513-254E-465F-B34E-65D6A9808F59}"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D5456B93-FFEC-48F6-A09F-30762568C8E1}">
      <dgm:prSet/>
      <dgm:spPr/>
      <dgm:t>
        <a:bodyPr/>
        <a:lstStyle/>
        <a:p>
          <a:r>
            <a:rPr lang="en-GB"/>
            <a:t>The H gene is present in more than 99.99% of the random population. Its allele, h, is quite rare, and the genotype hh is extremely rare.</a:t>
          </a:r>
          <a:endParaRPr lang="en-US"/>
        </a:p>
      </dgm:t>
    </dgm:pt>
    <dgm:pt modelId="{561C79F1-48DD-4FF1-A396-33B8CEAEFCEF}" type="parTrans" cxnId="{DBE58055-56B8-40CD-A324-D2E6C8AE803C}">
      <dgm:prSet/>
      <dgm:spPr/>
      <dgm:t>
        <a:bodyPr/>
        <a:lstStyle/>
        <a:p>
          <a:endParaRPr lang="en-US"/>
        </a:p>
      </dgm:t>
    </dgm:pt>
    <dgm:pt modelId="{2F0B654F-0506-4132-9C5E-54D34CF3E75E}" type="sibTrans" cxnId="{DBE58055-56B8-40CD-A324-D2E6C8AE803C}">
      <dgm:prSet/>
      <dgm:spPr/>
      <dgm:t>
        <a:bodyPr/>
        <a:lstStyle/>
        <a:p>
          <a:endParaRPr lang="en-US"/>
        </a:p>
      </dgm:t>
    </dgm:pt>
    <dgm:pt modelId="{ADF31827-ADD1-475A-83C5-232450EA69C1}">
      <dgm:prSet/>
      <dgm:spPr/>
      <dgm:t>
        <a:bodyPr/>
        <a:lstStyle/>
        <a:p>
          <a:r>
            <a:rPr lang="en-GB"/>
            <a:t>The H gene codes for the production of an enzyme that transfers the sugar L-fucose to an oligosaccharide chain on the terminal galactose of type 2 chains. The H substance (L-fucose) must be formed for the other sugars to be attached in response to an inherited A and/or B gene.</a:t>
          </a:r>
          <a:endParaRPr lang="en-US"/>
        </a:p>
      </dgm:t>
    </dgm:pt>
    <dgm:pt modelId="{7F9CF922-680C-4894-9802-866EED6A95E3}" type="parTrans" cxnId="{F5C85460-A815-449D-9001-A833A2B12FB3}">
      <dgm:prSet/>
      <dgm:spPr/>
      <dgm:t>
        <a:bodyPr/>
        <a:lstStyle/>
        <a:p>
          <a:endParaRPr lang="en-US"/>
        </a:p>
      </dgm:t>
    </dgm:pt>
    <dgm:pt modelId="{864EE7E1-659A-4BCB-B4C0-40E077022B00}" type="sibTrans" cxnId="{F5C85460-A815-449D-9001-A833A2B12FB3}">
      <dgm:prSet/>
      <dgm:spPr/>
      <dgm:t>
        <a:bodyPr/>
        <a:lstStyle/>
        <a:p>
          <a:endParaRPr lang="en-US"/>
        </a:p>
      </dgm:t>
    </dgm:pt>
    <dgm:pt modelId="{A9D4D34E-4F4A-4C4E-BBB7-8E34F31FB1AD}">
      <dgm:prSet/>
      <dgm:spPr/>
      <dgm:t>
        <a:bodyPr/>
        <a:lstStyle/>
        <a:p>
          <a:r>
            <a:rPr lang="en-GB"/>
            <a:t>The O gene at the ABO locus does not elicit the production of active polypeptide transferase; therefore, the H substance remains unmodified Consequently, the O blood group has the highest concentration of H antigen.</a:t>
          </a:r>
          <a:endParaRPr lang="en-US"/>
        </a:p>
      </dgm:t>
    </dgm:pt>
    <dgm:pt modelId="{55AB7FF1-9D8A-4C07-A518-189E16670903}" type="parTrans" cxnId="{2C325718-E6D0-4D9C-90F5-1C938529C7C0}">
      <dgm:prSet/>
      <dgm:spPr/>
      <dgm:t>
        <a:bodyPr/>
        <a:lstStyle/>
        <a:p>
          <a:endParaRPr lang="en-US"/>
        </a:p>
      </dgm:t>
    </dgm:pt>
    <dgm:pt modelId="{4B9B6C03-0DE6-4DA9-A985-4491790C6DCE}" type="sibTrans" cxnId="{2C325718-E6D0-4D9C-90F5-1C938529C7C0}">
      <dgm:prSet/>
      <dgm:spPr/>
      <dgm:t>
        <a:bodyPr/>
        <a:lstStyle/>
        <a:p>
          <a:endParaRPr lang="en-US"/>
        </a:p>
      </dgm:t>
    </dgm:pt>
    <dgm:pt modelId="{0AA08511-EFE9-4BBB-A7BD-24CBD4195B81}" type="pres">
      <dgm:prSet presAssocID="{F7214513-254E-465F-B34E-65D6A9808F59}" presName="vert0" presStyleCnt="0">
        <dgm:presLayoutVars>
          <dgm:dir/>
          <dgm:animOne val="branch"/>
          <dgm:animLvl val="lvl"/>
        </dgm:presLayoutVars>
      </dgm:prSet>
      <dgm:spPr/>
    </dgm:pt>
    <dgm:pt modelId="{BFAFB067-46F9-484F-A061-D95F126AC046}" type="pres">
      <dgm:prSet presAssocID="{D5456B93-FFEC-48F6-A09F-30762568C8E1}" presName="thickLine" presStyleLbl="alignNode1" presStyleIdx="0" presStyleCnt="3"/>
      <dgm:spPr/>
    </dgm:pt>
    <dgm:pt modelId="{0D299AAD-D96D-4C0B-ACA3-DBD98605D2C3}" type="pres">
      <dgm:prSet presAssocID="{D5456B93-FFEC-48F6-A09F-30762568C8E1}" presName="horz1" presStyleCnt="0"/>
      <dgm:spPr/>
    </dgm:pt>
    <dgm:pt modelId="{460A8B31-D8BF-46CB-B0BE-0A51138D394A}" type="pres">
      <dgm:prSet presAssocID="{D5456B93-FFEC-48F6-A09F-30762568C8E1}" presName="tx1" presStyleLbl="revTx" presStyleIdx="0" presStyleCnt="3"/>
      <dgm:spPr/>
    </dgm:pt>
    <dgm:pt modelId="{CA5CF097-D83E-4183-8D5C-0EC5E0BF06CA}" type="pres">
      <dgm:prSet presAssocID="{D5456B93-FFEC-48F6-A09F-30762568C8E1}" presName="vert1" presStyleCnt="0"/>
      <dgm:spPr/>
    </dgm:pt>
    <dgm:pt modelId="{33E91AAC-0DC1-4532-9B62-983B44268048}" type="pres">
      <dgm:prSet presAssocID="{ADF31827-ADD1-475A-83C5-232450EA69C1}" presName="thickLine" presStyleLbl="alignNode1" presStyleIdx="1" presStyleCnt="3"/>
      <dgm:spPr/>
    </dgm:pt>
    <dgm:pt modelId="{B0E07559-3B05-4C58-AE11-FEA25D49A3D5}" type="pres">
      <dgm:prSet presAssocID="{ADF31827-ADD1-475A-83C5-232450EA69C1}" presName="horz1" presStyleCnt="0"/>
      <dgm:spPr/>
    </dgm:pt>
    <dgm:pt modelId="{4D67288D-A687-4377-BC16-96133E8F339B}" type="pres">
      <dgm:prSet presAssocID="{ADF31827-ADD1-475A-83C5-232450EA69C1}" presName="tx1" presStyleLbl="revTx" presStyleIdx="1" presStyleCnt="3"/>
      <dgm:spPr/>
    </dgm:pt>
    <dgm:pt modelId="{39FA3F44-F271-4D38-9A39-D84B38861139}" type="pres">
      <dgm:prSet presAssocID="{ADF31827-ADD1-475A-83C5-232450EA69C1}" presName="vert1" presStyleCnt="0"/>
      <dgm:spPr/>
    </dgm:pt>
    <dgm:pt modelId="{E82A1655-BD65-451A-BA6B-5060A1EED9AB}" type="pres">
      <dgm:prSet presAssocID="{A9D4D34E-4F4A-4C4E-BBB7-8E34F31FB1AD}" presName="thickLine" presStyleLbl="alignNode1" presStyleIdx="2" presStyleCnt="3"/>
      <dgm:spPr/>
    </dgm:pt>
    <dgm:pt modelId="{54F0F961-AC65-42B3-B63C-07AD515C58CC}" type="pres">
      <dgm:prSet presAssocID="{A9D4D34E-4F4A-4C4E-BBB7-8E34F31FB1AD}" presName="horz1" presStyleCnt="0"/>
      <dgm:spPr/>
    </dgm:pt>
    <dgm:pt modelId="{047C329C-38D8-4468-9983-C05B6642B4A9}" type="pres">
      <dgm:prSet presAssocID="{A9D4D34E-4F4A-4C4E-BBB7-8E34F31FB1AD}" presName="tx1" presStyleLbl="revTx" presStyleIdx="2" presStyleCnt="3"/>
      <dgm:spPr/>
    </dgm:pt>
    <dgm:pt modelId="{821A8CB2-40D2-46B8-9130-89545FCB2D38}" type="pres">
      <dgm:prSet presAssocID="{A9D4D34E-4F4A-4C4E-BBB7-8E34F31FB1AD}" presName="vert1" presStyleCnt="0"/>
      <dgm:spPr/>
    </dgm:pt>
  </dgm:ptLst>
  <dgm:cxnLst>
    <dgm:cxn modelId="{2C325718-E6D0-4D9C-90F5-1C938529C7C0}" srcId="{F7214513-254E-465F-B34E-65D6A9808F59}" destId="{A9D4D34E-4F4A-4C4E-BBB7-8E34F31FB1AD}" srcOrd="2" destOrd="0" parTransId="{55AB7FF1-9D8A-4C07-A518-189E16670903}" sibTransId="{4B9B6C03-0DE6-4DA9-A985-4491790C6DCE}"/>
    <dgm:cxn modelId="{02663B36-7D9A-4477-A8A5-6E6F59013BE6}" type="presOf" srcId="{D5456B93-FFEC-48F6-A09F-30762568C8E1}" destId="{460A8B31-D8BF-46CB-B0BE-0A51138D394A}" srcOrd="0" destOrd="0" presId="urn:microsoft.com/office/officeart/2008/layout/LinedList"/>
    <dgm:cxn modelId="{F5C85460-A815-449D-9001-A833A2B12FB3}" srcId="{F7214513-254E-465F-B34E-65D6A9808F59}" destId="{ADF31827-ADD1-475A-83C5-232450EA69C1}" srcOrd="1" destOrd="0" parTransId="{7F9CF922-680C-4894-9802-866EED6A95E3}" sibTransId="{864EE7E1-659A-4BCB-B4C0-40E077022B00}"/>
    <dgm:cxn modelId="{DBE58055-56B8-40CD-A324-D2E6C8AE803C}" srcId="{F7214513-254E-465F-B34E-65D6A9808F59}" destId="{D5456B93-FFEC-48F6-A09F-30762568C8E1}" srcOrd="0" destOrd="0" parTransId="{561C79F1-48DD-4FF1-A396-33B8CEAEFCEF}" sibTransId="{2F0B654F-0506-4132-9C5E-54D34CF3E75E}"/>
    <dgm:cxn modelId="{71A7E582-7771-4A47-93F6-265D82845E62}" type="presOf" srcId="{F7214513-254E-465F-B34E-65D6A9808F59}" destId="{0AA08511-EFE9-4BBB-A7BD-24CBD4195B81}" srcOrd="0" destOrd="0" presId="urn:microsoft.com/office/officeart/2008/layout/LinedList"/>
    <dgm:cxn modelId="{4DF8A1DA-BFE8-4108-9AFF-115E8A1C7033}" type="presOf" srcId="{A9D4D34E-4F4A-4C4E-BBB7-8E34F31FB1AD}" destId="{047C329C-38D8-4468-9983-C05B6642B4A9}" srcOrd="0" destOrd="0" presId="urn:microsoft.com/office/officeart/2008/layout/LinedList"/>
    <dgm:cxn modelId="{BEB45EF1-166C-4F97-8B39-8E59F5608732}" type="presOf" srcId="{ADF31827-ADD1-475A-83C5-232450EA69C1}" destId="{4D67288D-A687-4377-BC16-96133E8F339B}" srcOrd="0" destOrd="0" presId="urn:microsoft.com/office/officeart/2008/layout/LinedList"/>
    <dgm:cxn modelId="{6A770177-1721-4F0D-A1F2-6EBE9F8F5F84}" type="presParOf" srcId="{0AA08511-EFE9-4BBB-A7BD-24CBD4195B81}" destId="{BFAFB067-46F9-484F-A061-D95F126AC046}" srcOrd="0" destOrd="0" presId="urn:microsoft.com/office/officeart/2008/layout/LinedList"/>
    <dgm:cxn modelId="{0568230F-B657-4ADC-918A-E81E177AA0DE}" type="presParOf" srcId="{0AA08511-EFE9-4BBB-A7BD-24CBD4195B81}" destId="{0D299AAD-D96D-4C0B-ACA3-DBD98605D2C3}" srcOrd="1" destOrd="0" presId="urn:microsoft.com/office/officeart/2008/layout/LinedList"/>
    <dgm:cxn modelId="{DDFEC623-935A-460B-9EE9-3F74A8AD6169}" type="presParOf" srcId="{0D299AAD-D96D-4C0B-ACA3-DBD98605D2C3}" destId="{460A8B31-D8BF-46CB-B0BE-0A51138D394A}" srcOrd="0" destOrd="0" presId="urn:microsoft.com/office/officeart/2008/layout/LinedList"/>
    <dgm:cxn modelId="{1E06B7AD-FABF-47DF-A2FB-E2F206B8B571}" type="presParOf" srcId="{0D299AAD-D96D-4C0B-ACA3-DBD98605D2C3}" destId="{CA5CF097-D83E-4183-8D5C-0EC5E0BF06CA}" srcOrd="1" destOrd="0" presId="urn:microsoft.com/office/officeart/2008/layout/LinedList"/>
    <dgm:cxn modelId="{590AB7B1-70BE-4069-B827-D960E3D35ED0}" type="presParOf" srcId="{0AA08511-EFE9-4BBB-A7BD-24CBD4195B81}" destId="{33E91AAC-0DC1-4532-9B62-983B44268048}" srcOrd="2" destOrd="0" presId="urn:microsoft.com/office/officeart/2008/layout/LinedList"/>
    <dgm:cxn modelId="{B51C3502-1B4D-4714-BA30-AF5058015CAF}" type="presParOf" srcId="{0AA08511-EFE9-4BBB-A7BD-24CBD4195B81}" destId="{B0E07559-3B05-4C58-AE11-FEA25D49A3D5}" srcOrd="3" destOrd="0" presId="urn:microsoft.com/office/officeart/2008/layout/LinedList"/>
    <dgm:cxn modelId="{F8A30E39-AF67-4438-82AD-7F169A8099AC}" type="presParOf" srcId="{B0E07559-3B05-4C58-AE11-FEA25D49A3D5}" destId="{4D67288D-A687-4377-BC16-96133E8F339B}" srcOrd="0" destOrd="0" presId="urn:microsoft.com/office/officeart/2008/layout/LinedList"/>
    <dgm:cxn modelId="{00EDCAA8-DED9-443C-93B2-A7F564640CE4}" type="presParOf" srcId="{B0E07559-3B05-4C58-AE11-FEA25D49A3D5}" destId="{39FA3F44-F271-4D38-9A39-D84B38861139}" srcOrd="1" destOrd="0" presId="urn:microsoft.com/office/officeart/2008/layout/LinedList"/>
    <dgm:cxn modelId="{C78687E7-2554-473B-8AAC-0E2DD5B771FB}" type="presParOf" srcId="{0AA08511-EFE9-4BBB-A7BD-24CBD4195B81}" destId="{E82A1655-BD65-451A-BA6B-5060A1EED9AB}" srcOrd="4" destOrd="0" presId="urn:microsoft.com/office/officeart/2008/layout/LinedList"/>
    <dgm:cxn modelId="{C4588A12-4E6B-484D-BC0D-2A176003D268}" type="presParOf" srcId="{0AA08511-EFE9-4BBB-A7BD-24CBD4195B81}" destId="{54F0F961-AC65-42B3-B63C-07AD515C58CC}" srcOrd="5" destOrd="0" presId="urn:microsoft.com/office/officeart/2008/layout/LinedList"/>
    <dgm:cxn modelId="{4AEB4CF0-0962-44D3-B17F-9F550145BBB6}" type="presParOf" srcId="{54F0F961-AC65-42B3-B63C-07AD515C58CC}" destId="{047C329C-38D8-4468-9983-C05B6642B4A9}" srcOrd="0" destOrd="0" presId="urn:microsoft.com/office/officeart/2008/layout/LinedList"/>
    <dgm:cxn modelId="{20FCFA14-ED7B-4D80-A835-1727223C0C2F}" type="presParOf" srcId="{54F0F961-AC65-42B3-B63C-07AD515C58CC}" destId="{821A8CB2-40D2-46B8-9130-89545FCB2D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20F018-6DE2-48CF-97AC-FC96C2AC8C0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4EFC21-AA37-476A-A804-B01D32BDFCDA}">
      <dgm:prSet/>
      <dgm:spPr/>
      <dgm:t>
        <a:bodyPr/>
        <a:lstStyle/>
        <a:p>
          <a:pPr algn="just">
            <a:lnSpc>
              <a:spcPct val="100000"/>
            </a:lnSpc>
          </a:pPr>
          <a:r>
            <a:rPr lang="en-GB" dirty="0"/>
            <a:t>the A gene (</a:t>
          </a:r>
          <a:r>
            <a:rPr lang="en-GB" i="1" dirty="0"/>
            <a:t>AA or AO</a:t>
          </a:r>
          <a:r>
            <a:rPr lang="en-GB" dirty="0"/>
            <a:t>) codes for production of </a:t>
          </a:r>
          <a:r>
            <a:rPr lang="el-GR" dirty="0"/>
            <a:t>α-3-</a:t>
          </a:r>
          <a:r>
            <a:rPr lang="en-GB" dirty="0"/>
            <a:t>N-</a:t>
          </a:r>
          <a:r>
            <a:rPr lang="en-GB" dirty="0" err="1"/>
            <a:t>acetylgalactosaminyltransferase</a:t>
          </a:r>
          <a:r>
            <a:rPr lang="en-GB" dirty="0"/>
            <a:t>, which transfers an N-acetyl-D-galactosamine(GalNAc) sugar to the H substance. This sugar confers A specificity.</a:t>
          </a:r>
          <a:endParaRPr lang="en-US" dirty="0"/>
        </a:p>
      </dgm:t>
    </dgm:pt>
    <dgm:pt modelId="{0EF43EE7-E135-4CCA-A1C0-29612E0DF4A5}" type="parTrans" cxnId="{DCFE93C5-E49A-42AF-B4AB-095F1BB1E4DF}">
      <dgm:prSet/>
      <dgm:spPr/>
      <dgm:t>
        <a:bodyPr/>
        <a:lstStyle/>
        <a:p>
          <a:endParaRPr lang="en-US"/>
        </a:p>
      </dgm:t>
    </dgm:pt>
    <dgm:pt modelId="{95F0338E-9271-447C-902D-E5DF60564C11}" type="sibTrans" cxnId="{DCFE93C5-E49A-42AF-B4AB-095F1BB1E4DF}">
      <dgm:prSet/>
      <dgm:spPr/>
      <dgm:t>
        <a:bodyPr/>
        <a:lstStyle/>
        <a:p>
          <a:endParaRPr lang="en-US"/>
        </a:p>
      </dgm:t>
    </dgm:pt>
    <dgm:pt modelId="{D19E848A-36CA-41FD-8A2A-78E1AE175299}">
      <dgm:prSet/>
      <dgm:spPr/>
      <dgm:t>
        <a:bodyPr/>
        <a:lstStyle/>
        <a:p>
          <a:pPr algn="just">
            <a:lnSpc>
              <a:spcPct val="100000"/>
            </a:lnSpc>
          </a:pPr>
          <a:r>
            <a:rPr lang="en-GB" dirty="0"/>
            <a:t>the B gene (BB or BO) that codes for the production of α-3-D-galactosyltransferase and attaches D-galactose (Gal) sugar to the H substance This sugar is responsible for B specificity (blood group B).</a:t>
          </a:r>
          <a:endParaRPr lang="en-US" dirty="0"/>
        </a:p>
      </dgm:t>
    </dgm:pt>
    <dgm:pt modelId="{479EB64A-A56F-44C1-AEC3-2D2DC26EFCE2}" type="parTrans" cxnId="{4AFD3D0D-DD03-48CE-A40D-AF1253AD7233}">
      <dgm:prSet/>
      <dgm:spPr/>
      <dgm:t>
        <a:bodyPr/>
        <a:lstStyle/>
        <a:p>
          <a:endParaRPr lang="en-US"/>
        </a:p>
      </dgm:t>
    </dgm:pt>
    <dgm:pt modelId="{BE7944E2-E987-46D6-99F3-0F9DFDF8A7E0}" type="sibTrans" cxnId="{4AFD3D0D-DD03-48CE-A40D-AF1253AD7233}">
      <dgm:prSet/>
      <dgm:spPr/>
      <dgm:t>
        <a:bodyPr/>
        <a:lstStyle/>
        <a:p>
          <a:endParaRPr lang="en-US"/>
        </a:p>
      </dgm:t>
    </dgm:pt>
    <dgm:pt modelId="{5A77C39B-1591-4A65-89D8-B19EAAF38EF0}">
      <dgm:prSet/>
      <dgm:spPr/>
      <dgm:t>
        <a:bodyPr/>
        <a:lstStyle/>
        <a:p>
          <a:pPr>
            <a:lnSpc>
              <a:spcPct val="100000"/>
            </a:lnSpc>
          </a:pPr>
          <a:r>
            <a:rPr lang="en-GB" dirty="0"/>
            <a:t>The A gene tends to elicit higher concentrations of transferase than the B gene, leading to conversion of nearly all of the H antigen on the RBCs to A antigen sites .</a:t>
          </a:r>
          <a:endParaRPr lang="en-US" dirty="0"/>
        </a:p>
      </dgm:t>
    </dgm:pt>
    <dgm:pt modelId="{B05E385C-133F-49E1-A716-1142D8A856B4}" type="parTrans" cxnId="{2DF9AAA7-0A69-4AC7-8064-500B8F3DC0C0}">
      <dgm:prSet/>
      <dgm:spPr/>
      <dgm:t>
        <a:bodyPr/>
        <a:lstStyle/>
        <a:p>
          <a:endParaRPr lang="en-US"/>
        </a:p>
      </dgm:t>
    </dgm:pt>
    <dgm:pt modelId="{653ED442-4ABF-48FC-AA08-073B3B2C69C0}" type="sibTrans" cxnId="{2DF9AAA7-0A69-4AC7-8064-500B8F3DC0C0}">
      <dgm:prSet/>
      <dgm:spPr/>
      <dgm:t>
        <a:bodyPr/>
        <a:lstStyle/>
        <a:p>
          <a:endParaRPr lang="en-US"/>
        </a:p>
      </dgm:t>
    </dgm:pt>
    <dgm:pt modelId="{CA87E5FF-C8E6-41AB-9A38-F9FDD1F81D1A}" type="pres">
      <dgm:prSet presAssocID="{5D20F018-6DE2-48CF-97AC-FC96C2AC8C0F}" presName="root" presStyleCnt="0">
        <dgm:presLayoutVars>
          <dgm:dir/>
          <dgm:resizeHandles val="exact"/>
        </dgm:presLayoutVars>
      </dgm:prSet>
      <dgm:spPr/>
    </dgm:pt>
    <dgm:pt modelId="{2CD5C903-15A2-44CD-80A6-20F84DFCF105}" type="pres">
      <dgm:prSet presAssocID="{9A4EFC21-AA37-476A-A804-B01D32BDFCDA}" presName="compNode" presStyleCnt="0"/>
      <dgm:spPr/>
    </dgm:pt>
    <dgm:pt modelId="{E2865AB6-E2CE-4622-A9CF-4DB87BA85178}" type="pres">
      <dgm:prSet presAssocID="{9A4EFC21-AA37-476A-A804-B01D32BDFCDA}" presName="bgRect" presStyleLbl="bgShp" presStyleIdx="0" presStyleCnt="3"/>
      <dgm:spPr/>
    </dgm:pt>
    <dgm:pt modelId="{0D450CA9-69E4-41C5-8566-02DB3D14CD61}" type="pres">
      <dgm:prSet presAssocID="{9A4EFC21-AA37-476A-A804-B01D32BDFC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EE281B7E-ECB8-4E12-9886-58701C8E8CDC}" type="pres">
      <dgm:prSet presAssocID="{9A4EFC21-AA37-476A-A804-B01D32BDFCDA}" presName="spaceRect" presStyleCnt="0"/>
      <dgm:spPr/>
    </dgm:pt>
    <dgm:pt modelId="{03697AB2-2F94-4D25-8337-3F9612FCB06A}" type="pres">
      <dgm:prSet presAssocID="{9A4EFC21-AA37-476A-A804-B01D32BDFCDA}" presName="parTx" presStyleLbl="revTx" presStyleIdx="0" presStyleCnt="3">
        <dgm:presLayoutVars>
          <dgm:chMax val="0"/>
          <dgm:chPref val="0"/>
        </dgm:presLayoutVars>
      </dgm:prSet>
      <dgm:spPr/>
    </dgm:pt>
    <dgm:pt modelId="{B66BDEE8-9F1C-4067-BA12-05B5179E71B5}" type="pres">
      <dgm:prSet presAssocID="{95F0338E-9271-447C-902D-E5DF60564C11}" presName="sibTrans" presStyleCnt="0"/>
      <dgm:spPr/>
    </dgm:pt>
    <dgm:pt modelId="{721E849B-B70B-4FBC-B42D-BE2F4ED25940}" type="pres">
      <dgm:prSet presAssocID="{D19E848A-36CA-41FD-8A2A-78E1AE175299}" presName="compNode" presStyleCnt="0"/>
      <dgm:spPr/>
    </dgm:pt>
    <dgm:pt modelId="{3FAB2505-0C71-48CF-8659-DC4ED09C38B1}" type="pres">
      <dgm:prSet presAssocID="{D19E848A-36CA-41FD-8A2A-78E1AE175299}" presName="bgRect" presStyleLbl="bgShp" presStyleIdx="1" presStyleCnt="3"/>
      <dgm:spPr/>
    </dgm:pt>
    <dgm:pt modelId="{23DD7314-9001-4ABF-9474-93C950A8FA12}" type="pres">
      <dgm:prSet presAssocID="{D19E848A-36CA-41FD-8A2A-78E1AE175299}" presName="iconRect" presStyleLbl="node1" presStyleIdx="1" presStyleCnt="3"/>
      <dgm:spPr>
        <a:xfrm>
          <a:off x="375988" y="183386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prstClr val="white">
              <a:hueOff val="0"/>
              <a:satOff val="0"/>
              <a:lumOff val="0"/>
              <a:alphaOff val="0"/>
            </a:prstClr>
          </a:solidFill>
          <a:prstDash val="solid"/>
          <a:miter lim="800000"/>
        </a:ln>
        <a:effectLst/>
      </dgm:spPr>
      <dgm:extLst>
        <a:ext uri="{E40237B7-FDA0-4F09-8148-C483321AD2D9}">
          <dgm14:cNvPr xmlns:dgm14="http://schemas.microsoft.com/office/drawing/2010/diagram" id="0" name="" descr="Kidney"/>
        </a:ext>
      </dgm:extLst>
    </dgm:pt>
    <dgm:pt modelId="{1240A303-D474-4F34-8C1F-C9608BA180F2}" type="pres">
      <dgm:prSet presAssocID="{D19E848A-36CA-41FD-8A2A-78E1AE175299}" presName="spaceRect" presStyleCnt="0"/>
      <dgm:spPr/>
    </dgm:pt>
    <dgm:pt modelId="{FBC4D522-D264-455E-B1A1-61819C777A52}" type="pres">
      <dgm:prSet presAssocID="{D19E848A-36CA-41FD-8A2A-78E1AE175299}" presName="parTx" presStyleLbl="revTx" presStyleIdx="1" presStyleCnt="3">
        <dgm:presLayoutVars>
          <dgm:chMax val="0"/>
          <dgm:chPref val="0"/>
        </dgm:presLayoutVars>
      </dgm:prSet>
      <dgm:spPr/>
    </dgm:pt>
    <dgm:pt modelId="{0F4AD6F9-D433-4335-9938-4E07FC859F46}" type="pres">
      <dgm:prSet presAssocID="{BE7944E2-E987-46D6-99F3-0F9DFDF8A7E0}" presName="sibTrans" presStyleCnt="0"/>
      <dgm:spPr/>
    </dgm:pt>
    <dgm:pt modelId="{46BDB1DF-3791-4620-84C8-6DE2AE4E4612}" type="pres">
      <dgm:prSet presAssocID="{5A77C39B-1591-4A65-89D8-B19EAAF38EF0}" presName="compNode" presStyleCnt="0"/>
      <dgm:spPr/>
    </dgm:pt>
    <dgm:pt modelId="{E6F5B8A8-8E92-4955-B0CE-D71E546BFC0D}" type="pres">
      <dgm:prSet presAssocID="{5A77C39B-1591-4A65-89D8-B19EAAF38EF0}" presName="bgRect" presStyleLbl="bgShp" presStyleIdx="2" presStyleCnt="3"/>
      <dgm:spPr/>
    </dgm:pt>
    <dgm:pt modelId="{08C92156-436C-4286-8AC9-23DC377DB9EC}" type="pres">
      <dgm:prSet presAssocID="{5A77C39B-1591-4A65-89D8-B19EAAF38EF0}" presName="iconRect" presStyleLbl="node1" presStyleIdx="2" presStyleCnt="3"/>
      <dgm:spPr>
        <a:xfrm>
          <a:off x="375988" y="338753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prstClr val="white">
              <a:hueOff val="0"/>
              <a:satOff val="0"/>
              <a:lumOff val="0"/>
              <a:alphaOff val="0"/>
            </a:prstClr>
          </a:solidFill>
          <a:prstDash val="solid"/>
          <a:miter lim="800000"/>
        </a:ln>
        <a:effectLst/>
      </dgm:spPr>
      <dgm:extLst>
        <a:ext uri="{E40237B7-FDA0-4F09-8148-C483321AD2D9}">
          <dgm14:cNvPr xmlns:dgm14="http://schemas.microsoft.com/office/drawing/2010/diagram" id="0" name="" descr="Finger Print"/>
        </a:ext>
      </dgm:extLst>
    </dgm:pt>
    <dgm:pt modelId="{191B0308-0A04-483A-8366-EF18C60888B5}" type="pres">
      <dgm:prSet presAssocID="{5A77C39B-1591-4A65-89D8-B19EAAF38EF0}" presName="spaceRect" presStyleCnt="0"/>
      <dgm:spPr/>
    </dgm:pt>
    <dgm:pt modelId="{85C3016A-B9E0-4960-822A-969FE50CD7D5}" type="pres">
      <dgm:prSet presAssocID="{5A77C39B-1591-4A65-89D8-B19EAAF38EF0}" presName="parTx" presStyleLbl="revTx" presStyleIdx="2" presStyleCnt="3">
        <dgm:presLayoutVars>
          <dgm:chMax val="0"/>
          <dgm:chPref val="0"/>
        </dgm:presLayoutVars>
      </dgm:prSet>
      <dgm:spPr/>
    </dgm:pt>
  </dgm:ptLst>
  <dgm:cxnLst>
    <dgm:cxn modelId="{4AFD3D0D-DD03-48CE-A40D-AF1253AD7233}" srcId="{5D20F018-6DE2-48CF-97AC-FC96C2AC8C0F}" destId="{D19E848A-36CA-41FD-8A2A-78E1AE175299}" srcOrd="1" destOrd="0" parTransId="{479EB64A-A56F-44C1-AEC3-2D2DC26EFCE2}" sibTransId="{BE7944E2-E987-46D6-99F3-0F9DFDF8A7E0}"/>
    <dgm:cxn modelId="{30AF9F11-2F5E-40EE-82F7-3C2FD283A3E6}" type="presOf" srcId="{5A77C39B-1591-4A65-89D8-B19EAAF38EF0}" destId="{85C3016A-B9E0-4960-822A-969FE50CD7D5}" srcOrd="0" destOrd="0" presId="urn:microsoft.com/office/officeart/2018/2/layout/IconVerticalSolidList"/>
    <dgm:cxn modelId="{367DDB28-E560-42A6-9CA3-4F88D79F4FAF}" type="presOf" srcId="{5D20F018-6DE2-48CF-97AC-FC96C2AC8C0F}" destId="{CA87E5FF-C8E6-41AB-9A38-F9FDD1F81D1A}" srcOrd="0" destOrd="0" presId="urn:microsoft.com/office/officeart/2018/2/layout/IconVerticalSolidList"/>
    <dgm:cxn modelId="{20A50271-3BE2-4C82-B2C8-6808CE54F708}" type="presOf" srcId="{D19E848A-36CA-41FD-8A2A-78E1AE175299}" destId="{FBC4D522-D264-455E-B1A1-61819C777A52}" srcOrd="0" destOrd="0" presId="urn:microsoft.com/office/officeart/2018/2/layout/IconVerticalSolidList"/>
    <dgm:cxn modelId="{2DF9AAA7-0A69-4AC7-8064-500B8F3DC0C0}" srcId="{5D20F018-6DE2-48CF-97AC-FC96C2AC8C0F}" destId="{5A77C39B-1591-4A65-89D8-B19EAAF38EF0}" srcOrd="2" destOrd="0" parTransId="{B05E385C-133F-49E1-A716-1142D8A856B4}" sibTransId="{653ED442-4ABF-48FC-AA08-073B3B2C69C0}"/>
    <dgm:cxn modelId="{DCFE93C5-E49A-42AF-B4AB-095F1BB1E4DF}" srcId="{5D20F018-6DE2-48CF-97AC-FC96C2AC8C0F}" destId="{9A4EFC21-AA37-476A-A804-B01D32BDFCDA}" srcOrd="0" destOrd="0" parTransId="{0EF43EE7-E135-4CCA-A1C0-29612E0DF4A5}" sibTransId="{95F0338E-9271-447C-902D-E5DF60564C11}"/>
    <dgm:cxn modelId="{E9B028C7-1285-4D49-BFE5-9986EDBE5742}" type="presOf" srcId="{9A4EFC21-AA37-476A-A804-B01D32BDFCDA}" destId="{03697AB2-2F94-4D25-8337-3F9612FCB06A}" srcOrd="0" destOrd="0" presId="urn:microsoft.com/office/officeart/2018/2/layout/IconVerticalSolidList"/>
    <dgm:cxn modelId="{3F6D5688-D715-4DCF-94FA-045D9A860670}" type="presParOf" srcId="{CA87E5FF-C8E6-41AB-9A38-F9FDD1F81D1A}" destId="{2CD5C903-15A2-44CD-80A6-20F84DFCF105}" srcOrd="0" destOrd="0" presId="urn:microsoft.com/office/officeart/2018/2/layout/IconVerticalSolidList"/>
    <dgm:cxn modelId="{B96A0814-C727-46BD-9DBA-55B7C05664AF}" type="presParOf" srcId="{2CD5C903-15A2-44CD-80A6-20F84DFCF105}" destId="{E2865AB6-E2CE-4622-A9CF-4DB87BA85178}" srcOrd="0" destOrd="0" presId="urn:microsoft.com/office/officeart/2018/2/layout/IconVerticalSolidList"/>
    <dgm:cxn modelId="{81BEC775-3B4B-433F-8FCE-897D88F43E52}" type="presParOf" srcId="{2CD5C903-15A2-44CD-80A6-20F84DFCF105}" destId="{0D450CA9-69E4-41C5-8566-02DB3D14CD61}" srcOrd="1" destOrd="0" presId="urn:microsoft.com/office/officeart/2018/2/layout/IconVerticalSolidList"/>
    <dgm:cxn modelId="{F7D1449C-BF5D-4F76-876F-D926602962E2}" type="presParOf" srcId="{2CD5C903-15A2-44CD-80A6-20F84DFCF105}" destId="{EE281B7E-ECB8-4E12-9886-58701C8E8CDC}" srcOrd="2" destOrd="0" presId="urn:microsoft.com/office/officeart/2018/2/layout/IconVerticalSolidList"/>
    <dgm:cxn modelId="{C5B5F4EC-5A64-4604-9912-AD8E9A472031}" type="presParOf" srcId="{2CD5C903-15A2-44CD-80A6-20F84DFCF105}" destId="{03697AB2-2F94-4D25-8337-3F9612FCB06A}" srcOrd="3" destOrd="0" presId="urn:microsoft.com/office/officeart/2018/2/layout/IconVerticalSolidList"/>
    <dgm:cxn modelId="{ECD70444-A0D8-454A-B0D0-4A27EF71EBC0}" type="presParOf" srcId="{CA87E5FF-C8E6-41AB-9A38-F9FDD1F81D1A}" destId="{B66BDEE8-9F1C-4067-BA12-05B5179E71B5}" srcOrd="1" destOrd="0" presId="urn:microsoft.com/office/officeart/2018/2/layout/IconVerticalSolidList"/>
    <dgm:cxn modelId="{0CC7E5EC-CD26-4C78-9DCA-1189817C7CFC}" type="presParOf" srcId="{CA87E5FF-C8E6-41AB-9A38-F9FDD1F81D1A}" destId="{721E849B-B70B-4FBC-B42D-BE2F4ED25940}" srcOrd="2" destOrd="0" presId="urn:microsoft.com/office/officeart/2018/2/layout/IconVerticalSolidList"/>
    <dgm:cxn modelId="{4A7556FF-81F4-4AB5-80E9-DDA5154047D8}" type="presParOf" srcId="{721E849B-B70B-4FBC-B42D-BE2F4ED25940}" destId="{3FAB2505-0C71-48CF-8659-DC4ED09C38B1}" srcOrd="0" destOrd="0" presId="urn:microsoft.com/office/officeart/2018/2/layout/IconVerticalSolidList"/>
    <dgm:cxn modelId="{A20941FE-E9BA-45FE-8B3D-5B430AAA89E2}" type="presParOf" srcId="{721E849B-B70B-4FBC-B42D-BE2F4ED25940}" destId="{23DD7314-9001-4ABF-9474-93C950A8FA12}" srcOrd="1" destOrd="0" presId="urn:microsoft.com/office/officeart/2018/2/layout/IconVerticalSolidList"/>
    <dgm:cxn modelId="{324D3900-1CD7-49DE-B10C-3B17E6641CBE}" type="presParOf" srcId="{721E849B-B70B-4FBC-B42D-BE2F4ED25940}" destId="{1240A303-D474-4F34-8C1F-C9608BA180F2}" srcOrd="2" destOrd="0" presId="urn:microsoft.com/office/officeart/2018/2/layout/IconVerticalSolidList"/>
    <dgm:cxn modelId="{3EE977B6-E42B-48E4-942D-217127F84F52}" type="presParOf" srcId="{721E849B-B70B-4FBC-B42D-BE2F4ED25940}" destId="{FBC4D522-D264-455E-B1A1-61819C777A52}" srcOrd="3" destOrd="0" presId="urn:microsoft.com/office/officeart/2018/2/layout/IconVerticalSolidList"/>
    <dgm:cxn modelId="{6B169B7A-D11A-4342-9D4B-721D7CEBD264}" type="presParOf" srcId="{CA87E5FF-C8E6-41AB-9A38-F9FDD1F81D1A}" destId="{0F4AD6F9-D433-4335-9938-4E07FC859F46}" srcOrd="3" destOrd="0" presId="urn:microsoft.com/office/officeart/2018/2/layout/IconVerticalSolidList"/>
    <dgm:cxn modelId="{A3F62E1A-6958-47D8-A713-5858F5B005ED}" type="presParOf" srcId="{CA87E5FF-C8E6-41AB-9A38-F9FDD1F81D1A}" destId="{46BDB1DF-3791-4620-84C8-6DE2AE4E4612}" srcOrd="4" destOrd="0" presId="urn:microsoft.com/office/officeart/2018/2/layout/IconVerticalSolidList"/>
    <dgm:cxn modelId="{CACBCBF4-C585-4CCD-815E-F36D5A144CD0}" type="presParOf" srcId="{46BDB1DF-3791-4620-84C8-6DE2AE4E4612}" destId="{E6F5B8A8-8E92-4955-B0CE-D71E546BFC0D}" srcOrd="0" destOrd="0" presId="urn:microsoft.com/office/officeart/2018/2/layout/IconVerticalSolidList"/>
    <dgm:cxn modelId="{EC1462B4-6241-4F03-AFE7-F409532D38C2}" type="presParOf" srcId="{46BDB1DF-3791-4620-84C8-6DE2AE4E4612}" destId="{08C92156-436C-4286-8AC9-23DC377DB9EC}" srcOrd="1" destOrd="0" presId="urn:microsoft.com/office/officeart/2018/2/layout/IconVerticalSolidList"/>
    <dgm:cxn modelId="{B819FB18-AF1D-4B9D-B14C-55D71DE9E0E8}" type="presParOf" srcId="{46BDB1DF-3791-4620-84C8-6DE2AE4E4612}" destId="{191B0308-0A04-483A-8366-EF18C60888B5}" srcOrd="2" destOrd="0" presId="urn:microsoft.com/office/officeart/2018/2/layout/IconVerticalSolidList"/>
    <dgm:cxn modelId="{AE3DC57A-7348-4732-B42E-6D6F19058B06}" type="presParOf" srcId="{46BDB1DF-3791-4620-84C8-6DE2AE4E4612}" destId="{85C3016A-B9E0-4960-822A-969FE50CD7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C69A7-C34A-4C93-875F-EE09D617E61A}">
      <dsp:nvSpPr>
        <dsp:cNvPr id="0" name=""/>
        <dsp:cNvSpPr/>
      </dsp:nvSpPr>
      <dsp:spPr>
        <a:xfrm>
          <a:off x="0" y="96709"/>
          <a:ext cx="6666833" cy="9945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By the end of this lecture students should be able to</a:t>
          </a:r>
          <a:endParaRPr lang="en-US" sz="2500" kern="1200" dirty="0"/>
        </a:p>
      </dsp:txBody>
      <dsp:txXfrm>
        <a:off x="48547" y="145256"/>
        <a:ext cx="6569739" cy="897406"/>
      </dsp:txXfrm>
    </dsp:sp>
    <dsp:sp modelId="{EE94DDF8-60E0-4985-AB6F-90315BE16E38}">
      <dsp:nvSpPr>
        <dsp:cNvPr id="0" name=""/>
        <dsp:cNvSpPr/>
      </dsp:nvSpPr>
      <dsp:spPr>
        <a:xfrm>
          <a:off x="0" y="1163209"/>
          <a:ext cx="6666833" cy="994500"/>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Identify the difference between naturally occurring and immune mediated antibodies.</a:t>
          </a:r>
          <a:endParaRPr lang="en-US" sz="2500" kern="1200"/>
        </a:p>
      </dsp:txBody>
      <dsp:txXfrm>
        <a:off x="48547" y="1211756"/>
        <a:ext cx="6569739" cy="897406"/>
      </dsp:txXfrm>
    </dsp:sp>
    <dsp:sp modelId="{8FD0AC13-F949-465A-85E3-652702B63B60}">
      <dsp:nvSpPr>
        <dsp:cNvPr id="0" name=""/>
        <dsp:cNvSpPr/>
      </dsp:nvSpPr>
      <dsp:spPr>
        <a:xfrm>
          <a:off x="0" y="2229710"/>
          <a:ext cx="6666833" cy="99450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recognize the ABO system as a major blood group system in blood transfusion practice.</a:t>
          </a:r>
          <a:endParaRPr lang="en-US" sz="2500" kern="1200" dirty="0"/>
        </a:p>
      </dsp:txBody>
      <dsp:txXfrm>
        <a:off x="48547" y="2278257"/>
        <a:ext cx="6569739" cy="897406"/>
      </dsp:txXfrm>
    </dsp:sp>
    <dsp:sp modelId="{67DC2764-6E2E-4AB6-AE31-9D5AB9442317}">
      <dsp:nvSpPr>
        <dsp:cNvPr id="0" name=""/>
        <dsp:cNvSpPr/>
      </dsp:nvSpPr>
      <dsp:spPr>
        <a:xfrm>
          <a:off x="0" y="3296210"/>
          <a:ext cx="6666833" cy="994500"/>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Explain the relationship between the H , Se, and the ABO blood group systems.</a:t>
          </a:r>
          <a:endParaRPr lang="en-US" sz="2500" kern="1200"/>
        </a:p>
      </dsp:txBody>
      <dsp:txXfrm>
        <a:off x="48547" y="3344757"/>
        <a:ext cx="6569739" cy="897406"/>
      </dsp:txXfrm>
    </dsp:sp>
    <dsp:sp modelId="{357E44CD-32B2-4283-84B3-7EBD8964E2DB}">
      <dsp:nvSpPr>
        <dsp:cNvPr id="0" name=""/>
        <dsp:cNvSpPr/>
      </dsp:nvSpPr>
      <dsp:spPr>
        <a:xfrm>
          <a:off x="0" y="4362710"/>
          <a:ext cx="6666833" cy="99450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Recognize the characteristics of ABO system Antibodies and their clinical significance</a:t>
          </a:r>
          <a:endParaRPr lang="en-US" sz="2500" kern="1200"/>
        </a:p>
      </dsp:txBody>
      <dsp:txXfrm>
        <a:off x="48547" y="4411257"/>
        <a:ext cx="6569739"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4E38-FDF3-4D15-9330-AE5B2ADC58FD}">
      <dsp:nvSpPr>
        <dsp:cNvPr id="0" name=""/>
        <dsp:cNvSpPr/>
      </dsp:nvSpPr>
      <dsp:spPr>
        <a:xfrm>
          <a:off x="0" y="193465"/>
          <a:ext cx="6666833" cy="249173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1" kern="1200"/>
            <a:t>ABO blood group system was the first Ag system to be discovered by the scientist Karl Landsteiner.</a:t>
          </a:r>
          <a:endParaRPr lang="en-US" sz="2900" kern="1200"/>
        </a:p>
      </dsp:txBody>
      <dsp:txXfrm>
        <a:off x="121636" y="315101"/>
        <a:ext cx="6423561" cy="2248462"/>
      </dsp:txXfrm>
    </dsp:sp>
    <dsp:sp modelId="{EA3697DC-7572-42B7-BEA1-36651893F10E}">
      <dsp:nvSpPr>
        <dsp:cNvPr id="0" name=""/>
        <dsp:cNvSpPr/>
      </dsp:nvSpPr>
      <dsp:spPr>
        <a:xfrm>
          <a:off x="0" y="2768719"/>
          <a:ext cx="6666833" cy="2491734"/>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1" kern="1200"/>
            <a:t>ABO grouping is the most frequently performed test in the blood bank. Both ABO forward and reverse grouping tests must be performed on all donors and patients.</a:t>
          </a:r>
          <a:endParaRPr lang="en-US" sz="2900" kern="1200"/>
        </a:p>
      </dsp:txBody>
      <dsp:txXfrm>
        <a:off x="121636" y="2890355"/>
        <a:ext cx="6423561" cy="2248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E7FCA-7B34-41F9-8BBC-E945BA765D14}">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8F78EE2-6A86-4573-8D84-880AE5243DE0}">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Serologically, it is not possible to determine the genotype from the phenotype of an A or B individual. Family studies or molecular assays would need to be performed to determine the exact genotype.</a:t>
          </a:r>
          <a:endParaRPr lang="en-US" sz="2300" kern="1200"/>
        </a:p>
      </dsp:txBody>
      <dsp:txXfrm>
        <a:off x="0" y="2663"/>
        <a:ext cx="6666833" cy="1816197"/>
      </dsp:txXfrm>
    </dsp:sp>
    <dsp:sp modelId="{C6CD5568-DF63-458A-B8CD-7674265D1697}">
      <dsp:nvSpPr>
        <dsp:cNvPr id="0" name=""/>
        <dsp:cNvSpPr/>
      </dsp:nvSpPr>
      <dsp:spPr>
        <a:xfrm>
          <a:off x="0" y="1818861"/>
          <a:ext cx="6666833" cy="0"/>
        </a:xfrm>
        <a:prstGeom prst="line">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69D022-88FD-471B-AB44-BCC8FE3E11AB}">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The phenotype and genotype are the same in an AB individual because of the inheritance of both the A and B gene.</a:t>
          </a:r>
          <a:endParaRPr lang="en-US" sz="2300" kern="1200"/>
        </a:p>
      </dsp:txBody>
      <dsp:txXfrm>
        <a:off x="0" y="1818861"/>
        <a:ext cx="6666833" cy="1816197"/>
      </dsp:txXfrm>
    </dsp:sp>
    <dsp:sp modelId="{15A9DD4C-CF1F-48CF-947A-5AC197EA29BB}">
      <dsp:nvSpPr>
        <dsp:cNvPr id="0" name=""/>
        <dsp:cNvSpPr/>
      </dsp:nvSpPr>
      <dsp:spPr>
        <a:xfrm>
          <a:off x="0" y="3635058"/>
          <a:ext cx="6666833"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AE0AA1A-F4B1-4663-AECF-747D002A99A3}">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O individual, both phenotype and genotype are the same because that individual would have to be homozygous for the O gene</a:t>
          </a:r>
          <a:endParaRPr lang="en-US" sz="2300" kern="1200"/>
        </a:p>
      </dsp:txBody>
      <dsp:txXfrm>
        <a:off x="0" y="3635058"/>
        <a:ext cx="6666833" cy="1816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CFE89-562F-4D30-AC60-849BAC55CDCA}">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A84B41A-C763-47B2-895A-962D047FC5AA}">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The formation of ABH antigens results from the interaction of genes at three separate loci (ABO, Hh, and Se). These genes do not actually code for the production of antigens but rather produce specific glycosyltransferases that add sugars to a basic precursor substance.</a:t>
          </a:r>
          <a:endParaRPr lang="en-US" sz="2500" kern="1200"/>
        </a:p>
      </dsp:txBody>
      <dsp:txXfrm>
        <a:off x="0" y="0"/>
        <a:ext cx="6666833" cy="2726960"/>
      </dsp:txXfrm>
    </dsp:sp>
    <dsp:sp modelId="{ECDF39A4-3FFB-4CED-8722-96DBB93A9276}">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934EA71-C768-43F8-8E47-60738B71DD5A}">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A paragloboside is the same basic precursor material from which A, B, and H antigens all originate. Specific enzyme transferases elicited by an inherited gene attach sugars to the paragloboside/glycan.</a:t>
          </a:r>
          <a:endParaRPr lang="en-US" sz="2500" kern="1200"/>
        </a:p>
      </dsp:txBody>
      <dsp:txXfrm>
        <a:off x="0" y="2726960"/>
        <a:ext cx="6666833" cy="272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AAC5B-E896-4392-9E86-07D381D16832}">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A4BD36D-004E-4277-ADDA-7AA722406269}">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The H antigen is the precursor structure on which A and B antigens are made. Inheritance of the H gene results in formation of the H antigen.</a:t>
          </a:r>
          <a:endParaRPr lang="en-US" sz="2300" kern="1200"/>
        </a:p>
      </dsp:txBody>
      <dsp:txXfrm>
        <a:off x="0" y="2663"/>
        <a:ext cx="6666833" cy="1816197"/>
      </dsp:txXfrm>
    </dsp:sp>
    <dsp:sp modelId="{669250D0-D5F1-473A-84B6-F2B5587A09F7}">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22934BC-D956-4484-8CE9-8CE494F34993}">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The </a:t>
          </a:r>
          <a:r>
            <a:rPr lang="en-GB" sz="2300" i="1" kern="1200"/>
            <a:t>H</a:t>
          </a:r>
          <a:r>
            <a:rPr lang="en-GB" sz="2300" kern="1200"/>
            <a:t> and </a:t>
          </a:r>
          <a:r>
            <a:rPr lang="en-GB" sz="2300" i="1" kern="1200"/>
            <a:t>Se</a:t>
          </a:r>
          <a:r>
            <a:rPr lang="en-GB" sz="2300" kern="1200"/>
            <a:t> genes are closely linked and located on chromosome 19, in contrast to the ABO genes located on chromosome 9.</a:t>
          </a:r>
          <a:endParaRPr lang="en-US" sz="2300" kern="1200"/>
        </a:p>
      </dsp:txBody>
      <dsp:txXfrm>
        <a:off x="0" y="1818861"/>
        <a:ext cx="6666833" cy="1816197"/>
      </dsp:txXfrm>
    </dsp:sp>
    <dsp:sp modelId="{B0F53FBF-487A-4775-A5B0-2EF6B8818DCD}">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1C776D6-25D7-4BCD-A6D3-B5285B829D0F}">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H and Se genes are not part of the ABO system; yet, their inheritance influences A and B antigen expression. The H gene must be inherited to form ABO antigens on the RBCs, and the Se gene must be inherited to form ABO antigens in secretions.</a:t>
          </a:r>
          <a:endParaRPr lang="en-US" sz="2300" kern="1200"/>
        </a:p>
      </dsp:txBody>
      <dsp:txXfrm>
        <a:off x="0" y="3635058"/>
        <a:ext cx="6666833" cy="1816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E1015-E189-481E-B03E-ABE5DD0C290A}">
      <dsp:nvSpPr>
        <dsp:cNvPr id="0" name=""/>
        <dsp:cNvSpPr/>
      </dsp:nvSpPr>
      <dsp:spPr>
        <a:xfrm>
          <a:off x="0" y="0"/>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9B95B-0B8B-4D4A-BA6E-4502CDC2AA9D}">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The ABH antigens develop early in fetal life and do not increase much in strength during the gestational period. The RBCs of the newborn have been estimated to carry anywhere from 25% to 50% of the number of antigenic sites found on the adult RBC (and that is why reactions of newborns to reagent antisera are weaker than the adults.</a:t>
          </a:r>
          <a:endParaRPr lang="en-US" sz="1700" kern="1200"/>
        </a:p>
      </dsp:txBody>
      <dsp:txXfrm>
        <a:off x="0" y="0"/>
        <a:ext cx="10515600" cy="1087834"/>
      </dsp:txXfrm>
    </dsp:sp>
    <dsp:sp modelId="{655FF5F3-4504-40C5-ACD7-44D0F2EA6058}">
      <dsp:nvSpPr>
        <dsp:cNvPr id="0" name=""/>
        <dsp:cNvSpPr/>
      </dsp:nvSpPr>
      <dsp:spPr>
        <a:xfrm>
          <a:off x="0" y="1087834"/>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8C18D-01DF-4929-87A6-B4074D42FC0C}">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The expression of A and B antigens on the RBCs is fully developed by 2 to 4 years of age and remains constant throughout life.</a:t>
          </a:r>
          <a:endParaRPr lang="en-US" sz="1700" kern="1200" dirty="0"/>
        </a:p>
      </dsp:txBody>
      <dsp:txXfrm>
        <a:off x="0" y="1087834"/>
        <a:ext cx="10515600" cy="1087834"/>
      </dsp:txXfrm>
    </dsp:sp>
    <dsp:sp modelId="{4C43607F-D802-4B49-961C-98BA57DAC7D2}">
      <dsp:nvSpPr>
        <dsp:cNvPr id="0" name=""/>
        <dsp:cNvSpPr/>
      </dsp:nvSpPr>
      <dsp:spPr>
        <a:xfrm>
          <a:off x="0" y="2175669"/>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07060-62E8-4D24-8C8D-025FF120A0C8}">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the phenotypic expression of ABH antigens may vary with race, genetic interaction, and disease states </a:t>
          </a:r>
          <a:endParaRPr lang="en-US" sz="1700" kern="1200" dirty="0"/>
        </a:p>
      </dsp:txBody>
      <dsp:txXfrm>
        <a:off x="0" y="2175669"/>
        <a:ext cx="10515600" cy="1087834"/>
      </dsp:txXfrm>
    </dsp:sp>
    <dsp:sp modelId="{59CC8AC8-ADD0-44BD-B613-E7E3DE90E4F7}">
      <dsp:nvSpPr>
        <dsp:cNvPr id="0" name=""/>
        <dsp:cNvSpPr/>
      </dsp:nvSpPr>
      <dsp:spPr>
        <a:xfrm>
          <a:off x="0" y="3263503"/>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BC832-CA14-4C8E-A16E-C2DA7074768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dsp:txBody>
      <dsp:txXfrm>
        <a:off x="0" y="3263503"/>
        <a:ext cx="10515600" cy="1087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5DA35-83B0-4AF5-8476-4123521520FD}">
      <dsp:nvSpPr>
        <dsp:cNvPr id="0" name=""/>
        <dsp:cNvSpPr/>
      </dsp:nvSpPr>
      <dsp:spPr>
        <a:xfrm>
          <a:off x="813" y="277497"/>
          <a:ext cx="6665205" cy="20328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1" kern="1200"/>
            <a:t>The A, B, and H antigens are present </a:t>
          </a:r>
          <a:r>
            <a:rPr lang="en-US" sz="3500" kern="1200"/>
            <a:t>on most body cells including white blood cells and platelets.</a:t>
          </a:r>
        </a:p>
      </dsp:txBody>
      <dsp:txXfrm>
        <a:off x="813" y="277497"/>
        <a:ext cx="6665205" cy="2032887"/>
      </dsp:txXfrm>
    </dsp:sp>
    <dsp:sp modelId="{3D01CBFD-C52F-46D7-9F3A-09868152BF24}">
      <dsp:nvSpPr>
        <dsp:cNvPr id="0" name=""/>
        <dsp:cNvSpPr/>
      </dsp:nvSpPr>
      <dsp:spPr>
        <a:xfrm>
          <a:off x="813" y="3143535"/>
          <a:ext cx="6665205" cy="20328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These antigens are also found in soluble form in secretions and body fluids (e.g. plasma, saliva, semen, and sweat).</a:t>
          </a:r>
        </a:p>
      </dsp:txBody>
      <dsp:txXfrm>
        <a:off x="813" y="3143535"/>
        <a:ext cx="6665205" cy="20328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FB067-46F9-484F-A061-D95F126AC046}">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60A8B31-D8BF-46CB-B0BE-0A51138D394A}">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The H gene is present in more than 99.99% of the random population. Its allele, h, is quite rare, and the genotype hh is extremely rare.</a:t>
          </a:r>
          <a:endParaRPr lang="en-US" sz="2000" kern="1200"/>
        </a:p>
      </dsp:txBody>
      <dsp:txXfrm>
        <a:off x="0" y="2663"/>
        <a:ext cx="6666833" cy="1816197"/>
      </dsp:txXfrm>
    </dsp:sp>
    <dsp:sp modelId="{33E91AAC-0DC1-4532-9B62-983B44268048}">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67288D-A687-4377-BC16-96133E8F339B}">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The H gene codes for the production of an enzyme that transfers the sugar L-fucose to an oligosaccharide chain on the terminal galactose of type 2 chains. The H substance (L-fucose) must be formed for the other sugars to be attached in response to an inherited A and/or B gene.</a:t>
          </a:r>
          <a:endParaRPr lang="en-US" sz="2000" kern="1200"/>
        </a:p>
      </dsp:txBody>
      <dsp:txXfrm>
        <a:off x="0" y="1818861"/>
        <a:ext cx="6666833" cy="1816197"/>
      </dsp:txXfrm>
    </dsp:sp>
    <dsp:sp modelId="{E82A1655-BD65-451A-BA6B-5060A1EED9AB}">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47C329C-38D8-4468-9983-C05B6642B4A9}">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The O gene at the ABO locus does not elicit the production of active polypeptide transferase; therefore, the H substance remains unmodified Consequently, the O blood group has the highest concentration of H antigen.</a:t>
          </a:r>
          <a:endParaRPr lang="en-US" sz="2000" kern="1200"/>
        </a:p>
      </dsp:txBody>
      <dsp:txXfrm>
        <a:off x="0" y="3635058"/>
        <a:ext cx="6666833" cy="1816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65AB6-E2CE-4622-A9CF-4DB87BA85178}">
      <dsp:nvSpPr>
        <dsp:cNvPr id="0" name=""/>
        <dsp:cNvSpPr/>
      </dsp:nvSpPr>
      <dsp:spPr>
        <a:xfrm>
          <a:off x="0" y="709"/>
          <a:ext cx="10929257" cy="1660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50CA9-69E4-41C5-8566-02DB3D14CD61}">
      <dsp:nvSpPr>
        <dsp:cNvPr id="0" name=""/>
        <dsp:cNvSpPr/>
      </dsp:nvSpPr>
      <dsp:spPr>
        <a:xfrm>
          <a:off x="502186" y="374236"/>
          <a:ext cx="913065" cy="9130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97AB2-2F94-4D25-8337-3F9612FCB06A}">
      <dsp:nvSpPr>
        <dsp:cNvPr id="0" name=""/>
        <dsp:cNvSpPr/>
      </dsp:nvSpPr>
      <dsp:spPr>
        <a:xfrm>
          <a:off x="1917438" y="709"/>
          <a:ext cx="9011818" cy="166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696" tIns="175696" rIns="175696" bIns="175696" numCol="1" spcCol="1270" anchor="ctr" anchorCtr="0">
          <a:noAutofit/>
        </a:bodyPr>
        <a:lstStyle/>
        <a:p>
          <a:pPr marL="0" lvl="0" indent="0" algn="just" defTabSz="933450">
            <a:lnSpc>
              <a:spcPct val="100000"/>
            </a:lnSpc>
            <a:spcBef>
              <a:spcPct val="0"/>
            </a:spcBef>
            <a:spcAft>
              <a:spcPct val="35000"/>
            </a:spcAft>
            <a:buNone/>
          </a:pPr>
          <a:r>
            <a:rPr lang="en-GB" sz="2100" kern="1200" dirty="0"/>
            <a:t>the A gene (</a:t>
          </a:r>
          <a:r>
            <a:rPr lang="en-GB" sz="2100" i="1" kern="1200" dirty="0"/>
            <a:t>AA or AO</a:t>
          </a:r>
          <a:r>
            <a:rPr lang="en-GB" sz="2100" kern="1200" dirty="0"/>
            <a:t>) codes for production of </a:t>
          </a:r>
          <a:r>
            <a:rPr lang="el-GR" sz="2100" kern="1200" dirty="0"/>
            <a:t>α-3-</a:t>
          </a:r>
          <a:r>
            <a:rPr lang="en-GB" sz="2100" kern="1200" dirty="0"/>
            <a:t>N-</a:t>
          </a:r>
          <a:r>
            <a:rPr lang="en-GB" sz="2100" kern="1200" dirty="0" err="1"/>
            <a:t>acetylgalactosaminyltransferase</a:t>
          </a:r>
          <a:r>
            <a:rPr lang="en-GB" sz="2100" kern="1200" dirty="0"/>
            <a:t>, which transfers an N-acetyl-D-galactosamine(GalNAc) sugar to the H substance. This sugar confers A specificity.</a:t>
          </a:r>
          <a:endParaRPr lang="en-US" sz="2100" kern="1200" dirty="0"/>
        </a:p>
      </dsp:txBody>
      <dsp:txXfrm>
        <a:off x="1917438" y="709"/>
        <a:ext cx="9011818" cy="1660119"/>
      </dsp:txXfrm>
    </dsp:sp>
    <dsp:sp modelId="{3FAB2505-0C71-48CF-8659-DC4ED09C38B1}">
      <dsp:nvSpPr>
        <dsp:cNvPr id="0" name=""/>
        <dsp:cNvSpPr/>
      </dsp:nvSpPr>
      <dsp:spPr>
        <a:xfrm>
          <a:off x="0" y="2075859"/>
          <a:ext cx="10929257" cy="1660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D7314-9001-4ABF-9474-93C950A8FA12}">
      <dsp:nvSpPr>
        <dsp:cNvPr id="0" name=""/>
        <dsp:cNvSpPr/>
      </dsp:nvSpPr>
      <dsp:spPr>
        <a:xfrm>
          <a:off x="502186" y="2449386"/>
          <a:ext cx="913065" cy="9130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4D522-D264-455E-B1A1-61819C777A52}">
      <dsp:nvSpPr>
        <dsp:cNvPr id="0" name=""/>
        <dsp:cNvSpPr/>
      </dsp:nvSpPr>
      <dsp:spPr>
        <a:xfrm>
          <a:off x="1917438" y="2075859"/>
          <a:ext cx="9011818" cy="166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696" tIns="175696" rIns="175696" bIns="175696" numCol="1" spcCol="1270" anchor="ctr" anchorCtr="0">
          <a:noAutofit/>
        </a:bodyPr>
        <a:lstStyle/>
        <a:p>
          <a:pPr marL="0" lvl="0" indent="0" algn="just" defTabSz="933450">
            <a:lnSpc>
              <a:spcPct val="100000"/>
            </a:lnSpc>
            <a:spcBef>
              <a:spcPct val="0"/>
            </a:spcBef>
            <a:spcAft>
              <a:spcPct val="35000"/>
            </a:spcAft>
            <a:buNone/>
          </a:pPr>
          <a:r>
            <a:rPr lang="en-GB" sz="2100" kern="1200" dirty="0"/>
            <a:t>the B gene (BB or BO) that codes for the production of α-3-D-galactosyltransferase and attaches D-galactose (Gal) sugar to the H substance This sugar is responsible for B specificity (blood group B).</a:t>
          </a:r>
          <a:endParaRPr lang="en-US" sz="2100" kern="1200" dirty="0"/>
        </a:p>
      </dsp:txBody>
      <dsp:txXfrm>
        <a:off x="1917438" y="2075859"/>
        <a:ext cx="9011818" cy="1660119"/>
      </dsp:txXfrm>
    </dsp:sp>
    <dsp:sp modelId="{E6F5B8A8-8E92-4955-B0CE-D71E546BFC0D}">
      <dsp:nvSpPr>
        <dsp:cNvPr id="0" name=""/>
        <dsp:cNvSpPr/>
      </dsp:nvSpPr>
      <dsp:spPr>
        <a:xfrm>
          <a:off x="0" y="4151008"/>
          <a:ext cx="10929257" cy="1660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C92156-436C-4286-8AC9-23DC377DB9EC}">
      <dsp:nvSpPr>
        <dsp:cNvPr id="0" name=""/>
        <dsp:cNvSpPr/>
      </dsp:nvSpPr>
      <dsp:spPr>
        <a:xfrm>
          <a:off x="502186" y="4524535"/>
          <a:ext cx="913065" cy="9130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3016A-B9E0-4960-822A-969FE50CD7D5}">
      <dsp:nvSpPr>
        <dsp:cNvPr id="0" name=""/>
        <dsp:cNvSpPr/>
      </dsp:nvSpPr>
      <dsp:spPr>
        <a:xfrm>
          <a:off x="1917438" y="4151008"/>
          <a:ext cx="9011818" cy="166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696" tIns="175696" rIns="175696" bIns="175696" numCol="1" spcCol="1270" anchor="ctr" anchorCtr="0">
          <a:noAutofit/>
        </a:bodyPr>
        <a:lstStyle/>
        <a:p>
          <a:pPr marL="0" lvl="0" indent="0" algn="l" defTabSz="933450">
            <a:lnSpc>
              <a:spcPct val="100000"/>
            </a:lnSpc>
            <a:spcBef>
              <a:spcPct val="0"/>
            </a:spcBef>
            <a:spcAft>
              <a:spcPct val="35000"/>
            </a:spcAft>
            <a:buNone/>
          </a:pPr>
          <a:r>
            <a:rPr lang="en-GB" sz="2100" kern="1200" dirty="0"/>
            <a:t>The A gene tends to elicit higher concentrations of transferase than the B gene, leading to conversion of nearly all of the H antigen on the RBCs to A antigen sites .</a:t>
          </a:r>
          <a:endParaRPr lang="en-US" sz="2100" kern="1200" dirty="0"/>
        </a:p>
      </dsp:txBody>
      <dsp:txXfrm>
        <a:off x="1917438" y="4151008"/>
        <a:ext cx="9011818" cy="16601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1599E-ACA2-4C34-83AE-6A0C6FB4D924}" type="datetimeFigureOut">
              <a:rPr lang="en-GB" smtClean="0"/>
              <a:t>11/02/2025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50E5A-B4A2-4DF8-AF39-E093214ECB7A}" type="slidenum">
              <a:rPr lang="en-GB" smtClean="0"/>
              <a:t>‹#›</a:t>
            </a:fld>
            <a:endParaRPr lang="en-GB"/>
          </a:p>
        </p:txBody>
      </p:sp>
    </p:spTree>
    <p:extLst>
      <p:ext uri="{BB962C8B-B14F-4D97-AF65-F5344CB8AC3E}">
        <p14:creationId xmlns:p14="http://schemas.microsoft.com/office/powerpoint/2010/main" val="258649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50E5A-B4A2-4DF8-AF39-E093214ECB7A}" type="slidenum">
              <a:rPr lang="en-GB" smtClean="0"/>
              <a:t>5</a:t>
            </a:fld>
            <a:endParaRPr lang="en-GB"/>
          </a:p>
        </p:txBody>
      </p:sp>
    </p:spTree>
    <p:extLst>
      <p:ext uri="{BB962C8B-B14F-4D97-AF65-F5344CB8AC3E}">
        <p14:creationId xmlns:p14="http://schemas.microsoft.com/office/powerpoint/2010/main" val="95136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CD96-0F36-50AD-23DC-08E4B5AB7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8F6DB3-5E89-B84F-40D8-BD10A759AA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ECA661-8CC6-A05E-F31A-DE2D9558EA19}"/>
              </a:ext>
            </a:extLst>
          </p:cNvPr>
          <p:cNvSpPr>
            <a:spLocks noGrp="1"/>
          </p:cNvSpPr>
          <p:nvPr>
            <p:ph type="dt" sz="half" idx="10"/>
          </p:nvPr>
        </p:nvSpPr>
        <p:spPr/>
        <p:txBody>
          <a:bodyPr/>
          <a:lstStyle/>
          <a:p>
            <a:fld id="{F6CCBF3A-D7FB-4B97-8FD5-6FFB20CB1E84}" type="datetimeFigureOut">
              <a:rPr lang="en-US" smtClean="0"/>
              <a:t>2/11/2025</a:t>
            </a:fld>
            <a:endParaRPr lang="en-US"/>
          </a:p>
        </p:txBody>
      </p:sp>
      <p:sp>
        <p:nvSpPr>
          <p:cNvPr id="5" name="Footer Placeholder 4">
            <a:extLst>
              <a:ext uri="{FF2B5EF4-FFF2-40B4-BE49-F238E27FC236}">
                <a16:creationId xmlns:a16="http://schemas.microsoft.com/office/drawing/2014/main" id="{A8023A1B-B573-9BCC-62EE-B7B5213FF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1DA39-E0D4-1561-6924-FCFC7195C0F9}"/>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69376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D754-5713-F4D3-1103-7772D04C91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7BC0A9-6359-C76E-C569-A4FB98875C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DEF1DD-F303-A3A7-DB11-7EAB50E5C75E}"/>
              </a:ext>
            </a:extLst>
          </p:cNvPr>
          <p:cNvSpPr>
            <a:spLocks noGrp="1"/>
          </p:cNvSpPr>
          <p:nvPr>
            <p:ph type="dt" sz="half" idx="10"/>
          </p:nvPr>
        </p:nvSpPr>
        <p:spPr/>
        <p:txBody>
          <a:bodyPr/>
          <a:lstStyle/>
          <a:p>
            <a:fld id="{F6CCBF3A-D7FB-4B97-8FD5-6FFB20CB1E84}" type="datetimeFigureOut">
              <a:rPr lang="en-US" smtClean="0"/>
              <a:t>2/11/2025</a:t>
            </a:fld>
            <a:endParaRPr lang="en-US"/>
          </a:p>
        </p:txBody>
      </p:sp>
      <p:sp>
        <p:nvSpPr>
          <p:cNvPr id="5" name="Footer Placeholder 4">
            <a:extLst>
              <a:ext uri="{FF2B5EF4-FFF2-40B4-BE49-F238E27FC236}">
                <a16:creationId xmlns:a16="http://schemas.microsoft.com/office/drawing/2014/main" id="{4AE99D6E-D165-0EDB-DA1C-B93E88E61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CABE4-490D-B81C-13BE-61289ABA435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19921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4A7AEE-E59E-2AE2-67C0-9B298B81D3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CC446B-79C1-3C4D-E946-349595F70A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D604B-281D-0642-1E28-742099EDACE7}"/>
              </a:ext>
            </a:extLst>
          </p:cNvPr>
          <p:cNvSpPr>
            <a:spLocks noGrp="1"/>
          </p:cNvSpPr>
          <p:nvPr>
            <p:ph type="dt" sz="half" idx="10"/>
          </p:nvPr>
        </p:nvSpPr>
        <p:spPr/>
        <p:txBody>
          <a:bodyPr/>
          <a:lstStyle/>
          <a:p>
            <a:fld id="{F6CCBF3A-D7FB-4B97-8FD5-6FFB20CB1E84}" type="datetimeFigureOut">
              <a:rPr lang="en-US" smtClean="0"/>
              <a:t>2/11/2025</a:t>
            </a:fld>
            <a:endParaRPr lang="en-US"/>
          </a:p>
        </p:txBody>
      </p:sp>
      <p:sp>
        <p:nvSpPr>
          <p:cNvPr id="5" name="Footer Placeholder 4">
            <a:extLst>
              <a:ext uri="{FF2B5EF4-FFF2-40B4-BE49-F238E27FC236}">
                <a16:creationId xmlns:a16="http://schemas.microsoft.com/office/drawing/2014/main" id="{3F79E954-C989-A349-E564-A392DD8D4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9C417-23B9-CB78-C5C6-4F3734945A6F}"/>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47629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CA10-CD25-2691-623B-CE7D9D5D37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A3E9E7-68DE-4DC8-1ACE-C8CE72F710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B71EE-8F31-A9E1-49FC-EAF930719F08}"/>
              </a:ext>
            </a:extLst>
          </p:cNvPr>
          <p:cNvSpPr>
            <a:spLocks noGrp="1"/>
          </p:cNvSpPr>
          <p:nvPr>
            <p:ph type="dt" sz="half" idx="10"/>
          </p:nvPr>
        </p:nvSpPr>
        <p:spPr/>
        <p:txBody>
          <a:bodyPr/>
          <a:lstStyle/>
          <a:p>
            <a:fld id="{F6CCBF3A-D7FB-4B97-8FD5-6FFB20CB1E84}" type="datetimeFigureOut">
              <a:rPr lang="en-US" smtClean="0"/>
              <a:t>2/11/2025</a:t>
            </a:fld>
            <a:endParaRPr lang="en-US"/>
          </a:p>
        </p:txBody>
      </p:sp>
      <p:sp>
        <p:nvSpPr>
          <p:cNvPr id="5" name="Footer Placeholder 4">
            <a:extLst>
              <a:ext uri="{FF2B5EF4-FFF2-40B4-BE49-F238E27FC236}">
                <a16:creationId xmlns:a16="http://schemas.microsoft.com/office/drawing/2014/main" id="{D224ED1A-A26E-F1E0-2430-FB11367FA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CB0F0-22A7-B715-C4F6-CA5FD7F1B773}"/>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3817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9109-8CDF-7710-C2E7-632440DD36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1D8AA9-C42F-B9EF-1AA4-76EC96A80B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048D5-B16C-8482-7646-2DAB858BAB44}"/>
              </a:ext>
            </a:extLst>
          </p:cNvPr>
          <p:cNvSpPr>
            <a:spLocks noGrp="1"/>
          </p:cNvSpPr>
          <p:nvPr>
            <p:ph type="dt" sz="half" idx="10"/>
          </p:nvPr>
        </p:nvSpPr>
        <p:spPr/>
        <p:txBody>
          <a:bodyPr/>
          <a:lstStyle/>
          <a:p>
            <a:fld id="{F6CCBF3A-D7FB-4B97-8FD5-6FFB20CB1E84}" type="datetimeFigureOut">
              <a:rPr lang="en-US" smtClean="0"/>
              <a:t>2/11/2025</a:t>
            </a:fld>
            <a:endParaRPr lang="en-US"/>
          </a:p>
        </p:txBody>
      </p:sp>
      <p:sp>
        <p:nvSpPr>
          <p:cNvPr id="5" name="Footer Placeholder 4">
            <a:extLst>
              <a:ext uri="{FF2B5EF4-FFF2-40B4-BE49-F238E27FC236}">
                <a16:creationId xmlns:a16="http://schemas.microsoft.com/office/drawing/2014/main" id="{136A0EBD-BF3E-9C63-2207-A08747991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FBEB0-AAED-5AE2-2AFF-3A04F8513F24}"/>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01018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B945-55C6-F4C8-7BE3-684892375A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9591CF-8377-36ED-C2DC-FCF117BD15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F79EF0-32A8-BDAF-FD17-F4650C037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9B5AB3-5486-3C46-C162-9F262D316027}"/>
              </a:ext>
            </a:extLst>
          </p:cNvPr>
          <p:cNvSpPr>
            <a:spLocks noGrp="1"/>
          </p:cNvSpPr>
          <p:nvPr>
            <p:ph type="dt" sz="half" idx="10"/>
          </p:nvPr>
        </p:nvSpPr>
        <p:spPr/>
        <p:txBody>
          <a:bodyPr/>
          <a:lstStyle/>
          <a:p>
            <a:fld id="{F6CCBF3A-D7FB-4B97-8FD5-6FFB20CB1E84}" type="datetimeFigureOut">
              <a:rPr lang="en-US" smtClean="0"/>
              <a:t>2/11/2025</a:t>
            </a:fld>
            <a:endParaRPr lang="en-US"/>
          </a:p>
        </p:txBody>
      </p:sp>
      <p:sp>
        <p:nvSpPr>
          <p:cNvPr id="6" name="Footer Placeholder 5">
            <a:extLst>
              <a:ext uri="{FF2B5EF4-FFF2-40B4-BE49-F238E27FC236}">
                <a16:creationId xmlns:a16="http://schemas.microsoft.com/office/drawing/2014/main" id="{06694C07-CBEC-61D6-078A-561E71DD6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686A9A-370E-6B9A-8B71-98B7A4024AFA}"/>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03182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6730-F768-DDEB-5E9D-6053CD5FC8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6DD667-975D-2D00-03A8-64D0DB1C08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C8C893-878D-F739-C7C9-E18BCC213F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267DCE-7600-5BA8-0B1E-6169FECF6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11B2C-87C3-E6B1-F2CB-3BDF166087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2B4998-FCD4-0FD4-7E81-CB68CC734EA9}"/>
              </a:ext>
            </a:extLst>
          </p:cNvPr>
          <p:cNvSpPr>
            <a:spLocks noGrp="1"/>
          </p:cNvSpPr>
          <p:nvPr>
            <p:ph type="dt" sz="half" idx="10"/>
          </p:nvPr>
        </p:nvSpPr>
        <p:spPr/>
        <p:txBody>
          <a:bodyPr/>
          <a:lstStyle/>
          <a:p>
            <a:fld id="{F6CCBF3A-D7FB-4B97-8FD5-6FFB20CB1E84}" type="datetimeFigureOut">
              <a:rPr lang="en-US" smtClean="0"/>
              <a:t>2/11/2025</a:t>
            </a:fld>
            <a:endParaRPr lang="en-US"/>
          </a:p>
        </p:txBody>
      </p:sp>
      <p:sp>
        <p:nvSpPr>
          <p:cNvPr id="8" name="Footer Placeholder 7">
            <a:extLst>
              <a:ext uri="{FF2B5EF4-FFF2-40B4-BE49-F238E27FC236}">
                <a16:creationId xmlns:a16="http://schemas.microsoft.com/office/drawing/2014/main" id="{087D712C-0B75-66B0-905E-DB0F915B8C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18FCCC-36B1-7371-87E0-99EF38FFD5E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58696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CD69-B420-670A-1133-8B2EDD590D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B00089-19CD-E953-948D-7573224B8D99}"/>
              </a:ext>
            </a:extLst>
          </p:cNvPr>
          <p:cNvSpPr>
            <a:spLocks noGrp="1"/>
          </p:cNvSpPr>
          <p:nvPr>
            <p:ph type="dt" sz="half" idx="10"/>
          </p:nvPr>
        </p:nvSpPr>
        <p:spPr/>
        <p:txBody>
          <a:bodyPr/>
          <a:lstStyle/>
          <a:p>
            <a:fld id="{F6CCBF3A-D7FB-4B97-8FD5-6FFB20CB1E84}" type="datetimeFigureOut">
              <a:rPr lang="en-US" smtClean="0"/>
              <a:t>2/11/2025</a:t>
            </a:fld>
            <a:endParaRPr lang="en-US"/>
          </a:p>
        </p:txBody>
      </p:sp>
      <p:sp>
        <p:nvSpPr>
          <p:cNvPr id="4" name="Footer Placeholder 3">
            <a:extLst>
              <a:ext uri="{FF2B5EF4-FFF2-40B4-BE49-F238E27FC236}">
                <a16:creationId xmlns:a16="http://schemas.microsoft.com/office/drawing/2014/main" id="{7C37276B-389E-872C-1D1C-8D5AE7B4FE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AE3601-E5CB-821A-CB99-D92BB339E126}"/>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63766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2AFB7-918C-9D8E-60BA-F2ABA3FE0A54}"/>
              </a:ext>
            </a:extLst>
          </p:cNvPr>
          <p:cNvSpPr>
            <a:spLocks noGrp="1"/>
          </p:cNvSpPr>
          <p:nvPr>
            <p:ph type="dt" sz="half" idx="10"/>
          </p:nvPr>
        </p:nvSpPr>
        <p:spPr/>
        <p:txBody>
          <a:bodyPr/>
          <a:lstStyle/>
          <a:p>
            <a:fld id="{F6CCBF3A-D7FB-4B97-8FD5-6FFB20CB1E84}" type="datetimeFigureOut">
              <a:rPr lang="en-US" smtClean="0"/>
              <a:t>2/11/2025</a:t>
            </a:fld>
            <a:endParaRPr lang="en-US"/>
          </a:p>
        </p:txBody>
      </p:sp>
      <p:sp>
        <p:nvSpPr>
          <p:cNvPr id="3" name="Footer Placeholder 2">
            <a:extLst>
              <a:ext uri="{FF2B5EF4-FFF2-40B4-BE49-F238E27FC236}">
                <a16:creationId xmlns:a16="http://schemas.microsoft.com/office/drawing/2014/main" id="{B09DF671-47D7-1E42-EBE3-442F90F71D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A3B0D1-E10F-0CF2-66C5-1CDA71A1D131}"/>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0136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6F36-3D3E-E934-C373-2C1CEB76A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16E906-D71E-4BEA-C426-D25A32F08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E3E581-BF76-EC08-233C-406E3E621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13750-7992-D720-FFB5-F94437BEAFEC}"/>
              </a:ext>
            </a:extLst>
          </p:cNvPr>
          <p:cNvSpPr>
            <a:spLocks noGrp="1"/>
          </p:cNvSpPr>
          <p:nvPr>
            <p:ph type="dt" sz="half" idx="10"/>
          </p:nvPr>
        </p:nvSpPr>
        <p:spPr/>
        <p:txBody>
          <a:bodyPr/>
          <a:lstStyle/>
          <a:p>
            <a:fld id="{F6CCBF3A-D7FB-4B97-8FD5-6FFB20CB1E84}" type="datetimeFigureOut">
              <a:rPr lang="en-US" smtClean="0"/>
              <a:t>2/11/2025</a:t>
            </a:fld>
            <a:endParaRPr lang="en-US"/>
          </a:p>
        </p:txBody>
      </p:sp>
      <p:sp>
        <p:nvSpPr>
          <p:cNvPr id="6" name="Footer Placeholder 5">
            <a:extLst>
              <a:ext uri="{FF2B5EF4-FFF2-40B4-BE49-F238E27FC236}">
                <a16:creationId xmlns:a16="http://schemas.microsoft.com/office/drawing/2014/main" id="{9820B95E-44C3-C002-ED6C-434AC5CAB8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2F3A5-4F52-BA2B-B928-4561133595FE}"/>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5680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BF3B-B659-3D7E-D7D0-3BCD6530A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770340-8CDE-51F9-E378-0B5C3041A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80A4F59-8E00-8CB7-9EB9-0350AAAC8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C5559-74C7-A790-7384-B33778A8CA92}"/>
              </a:ext>
            </a:extLst>
          </p:cNvPr>
          <p:cNvSpPr>
            <a:spLocks noGrp="1"/>
          </p:cNvSpPr>
          <p:nvPr>
            <p:ph type="dt" sz="half" idx="10"/>
          </p:nvPr>
        </p:nvSpPr>
        <p:spPr/>
        <p:txBody>
          <a:bodyPr/>
          <a:lstStyle/>
          <a:p>
            <a:fld id="{F6CCBF3A-D7FB-4B97-8FD5-6FFB20CB1E84}" type="datetimeFigureOut">
              <a:rPr lang="en-US" smtClean="0"/>
              <a:t>2/11/2025</a:t>
            </a:fld>
            <a:endParaRPr lang="en-US"/>
          </a:p>
        </p:txBody>
      </p:sp>
      <p:sp>
        <p:nvSpPr>
          <p:cNvPr id="6" name="Footer Placeholder 5">
            <a:extLst>
              <a:ext uri="{FF2B5EF4-FFF2-40B4-BE49-F238E27FC236}">
                <a16:creationId xmlns:a16="http://schemas.microsoft.com/office/drawing/2014/main" id="{49B2117C-D148-D942-3E57-6788957C8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50F62-F469-39CA-E136-E3529612B070}"/>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87266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D5074-279C-3272-8D7F-2FBE51A6A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63C595-0896-F4B8-0207-A817F44A94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052B16-C69B-537F-A7D9-E9246F464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CCBF3A-D7FB-4B97-8FD5-6FFB20CB1E84}" type="datetimeFigureOut">
              <a:rPr lang="en-US" smtClean="0"/>
              <a:t>2/11/2025</a:t>
            </a:fld>
            <a:endParaRPr lang="en-US"/>
          </a:p>
        </p:txBody>
      </p:sp>
      <p:sp>
        <p:nvSpPr>
          <p:cNvPr id="5" name="Footer Placeholder 4">
            <a:extLst>
              <a:ext uri="{FF2B5EF4-FFF2-40B4-BE49-F238E27FC236}">
                <a16:creationId xmlns:a16="http://schemas.microsoft.com/office/drawing/2014/main" id="{C405B5B1-60B2-865B-7BD6-8325177CF8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BF9DC9-00AF-656C-C941-7305C29D8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09D357-8067-4A1F-97B2-93C5160B78D9}" type="slidenum">
              <a:rPr lang="en-US" smtClean="0"/>
              <a:t>‹#›</a:t>
            </a:fld>
            <a:endParaRPr lang="en-US"/>
          </a:p>
        </p:txBody>
      </p:sp>
    </p:spTree>
    <p:extLst>
      <p:ext uri="{BB962C8B-B14F-4D97-AF65-F5344CB8AC3E}">
        <p14:creationId xmlns:p14="http://schemas.microsoft.com/office/powerpoint/2010/main" val="351972094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E7D7F-B9DA-ECA1-9290-53D0D078684D}"/>
              </a:ext>
            </a:extLst>
          </p:cNvPr>
          <p:cNvSpPr>
            <a:spLocks noGrp="1"/>
          </p:cNvSpPr>
          <p:nvPr>
            <p:ph type="ctrTitle"/>
          </p:nvPr>
        </p:nvSpPr>
        <p:spPr>
          <a:xfrm>
            <a:off x="640080" y="320040"/>
            <a:ext cx="6692827" cy="3892669"/>
          </a:xfrm>
        </p:spPr>
        <p:txBody>
          <a:bodyPr vert="horz" lIns="91440" tIns="45720" rIns="91440" bIns="45720" rtlCol="0">
            <a:normAutofit/>
          </a:bodyPr>
          <a:lstStyle/>
          <a:p>
            <a:pPr algn="l"/>
            <a:r>
              <a:rPr lang="en-US" sz="6600"/>
              <a:t>ABO System</a:t>
            </a:r>
          </a:p>
        </p:txBody>
      </p:sp>
      <p:sp>
        <p:nvSpPr>
          <p:cNvPr id="3" name="Subtitle 2">
            <a:extLst>
              <a:ext uri="{FF2B5EF4-FFF2-40B4-BE49-F238E27FC236}">
                <a16:creationId xmlns:a16="http://schemas.microsoft.com/office/drawing/2014/main" id="{82F67591-C6B8-4721-EE95-B2166ABCFBC6}"/>
              </a:ext>
            </a:extLst>
          </p:cNvPr>
          <p:cNvSpPr>
            <a:spLocks noGrp="1"/>
          </p:cNvSpPr>
          <p:nvPr>
            <p:ph type="subTitle" idx="1"/>
          </p:nvPr>
        </p:nvSpPr>
        <p:spPr>
          <a:xfrm>
            <a:off x="640080" y="4631161"/>
            <a:ext cx="6692827" cy="1569486"/>
          </a:xfrm>
        </p:spPr>
        <p:txBody>
          <a:bodyPr vert="horz" lIns="91440" tIns="45720" rIns="91440" bIns="45720" rtlCol="0">
            <a:normAutofit/>
          </a:bodyPr>
          <a:lstStyle/>
          <a:p>
            <a:pPr algn="l">
              <a:buFont typeface="Arial" panose="020B0604020202020204" pitchFamily="34" charset="0"/>
              <a:buChar char="•"/>
            </a:pPr>
            <a:r>
              <a:rPr lang="en-US" sz="1500" b="1"/>
              <a:t>Prof. Dr. Israa M. Al-Bayaa</a:t>
            </a:r>
          </a:p>
          <a:p>
            <a:pPr algn="l">
              <a:buFont typeface="Arial" panose="020B0604020202020204" pitchFamily="34" charset="0"/>
              <a:buChar char="•"/>
            </a:pPr>
            <a:r>
              <a:rPr lang="en-US" sz="1500" b="1"/>
              <a:t>MBChB</a:t>
            </a:r>
          </a:p>
          <a:p>
            <a:pPr algn="l">
              <a:buFont typeface="Arial" panose="020B0604020202020204" pitchFamily="34" charset="0"/>
              <a:buChar char="•"/>
            </a:pPr>
            <a:r>
              <a:rPr lang="en-US" sz="1500" b="1"/>
              <a:t>FIBMS (Hematopathology)</a:t>
            </a:r>
          </a:p>
          <a:p>
            <a:pPr algn="l">
              <a:buFont typeface="Arial" panose="020B0604020202020204" pitchFamily="34" charset="0"/>
              <a:buChar char="•"/>
            </a:pPr>
            <a:r>
              <a:rPr lang="en-US" sz="1500" b="1"/>
              <a:t>Department of pathology and Forensic science/Al-Mustanseria University</a:t>
            </a:r>
          </a:p>
          <a:p>
            <a:pPr algn="l">
              <a:buFont typeface="Arial" panose="020B0604020202020204" pitchFamily="34" charset="0"/>
              <a:buChar char="•"/>
            </a:pPr>
            <a:endParaRPr lang="en-US" sz="1500"/>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 up view of platelets in the blood">
            <a:extLst>
              <a:ext uri="{FF2B5EF4-FFF2-40B4-BE49-F238E27FC236}">
                <a16:creationId xmlns:a16="http://schemas.microsoft.com/office/drawing/2014/main" id="{F1C790DE-544E-E64B-6A08-107791480A8B}"/>
              </a:ext>
            </a:extLst>
          </p:cNvPr>
          <p:cNvPicPr>
            <a:picLocks noChangeAspect="1"/>
          </p:cNvPicPr>
          <p:nvPr/>
        </p:nvPicPr>
        <p:blipFill>
          <a:blip r:embed="rId2"/>
          <a:srcRect l="28992" r="31258"/>
          <a:stretch/>
        </p:blipFill>
        <p:spPr>
          <a:xfrm>
            <a:off x="7781544" y="418757"/>
            <a:ext cx="4087368" cy="5784011"/>
          </a:xfrm>
          <a:prstGeom prst="rect">
            <a:avLst/>
          </a:prstGeom>
        </p:spPr>
      </p:pic>
    </p:spTree>
    <p:extLst>
      <p:ext uri="{BB962C8B-B14F-4D97-AF65-F5344CB8AC3E}">
        <p14:creationId xmlns:p14="http://schemas.microsoft.com/office/powerpoint/2010/main" val="398824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50867-F5BB-CEBC-CB6B-31D5154CEC4D}"/>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Formation of A, B, and H Red Blood Cell Antigens</a:t>
            </a:r>
          </a:p>
        </p:txBody>
      </p:sp>
      <p:graphicFrame>
        <p:nvGraphicFramePr>
          <p:cNvPr id="5" name="Content Placeholder 2">
            <a:extLst>
              <a:ext uri="{FF2B5EF4-FFF2-40B4-BE49-F238E27FC236}">
                <a16:creationId xmlns:a16="http://schemas.microsoft.com/office/drawing/2014/main" id="{241298B3-A674-DCCD-6D6D-2B32FA2C8C4D}"/>
              </a:ext>
            </a:extLst>
          </p:cNvPr>
          <p:cNvGraphicFramePr>
            <a:graphicFrameLocks noGrp="1"/>
          </p:cNvGraphicFramePr>
          <p:nvPr>
            <p:ph idx="1"/>
            <p:extLst>
              <p:ext uri="{D42A27DB-BD31-4B8C-83A1-F6EECF244321}">
                <p14:modId xmlns:p14="http://schemas.microsoft.com/office/powerpoint/2010/main" val="89726131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09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DAF78-3D82-E3A2-11E0-FF1687EAE589}"/>
              </a:ext>
            </a:extLst>
          </p:cNvPr>
          <p:cNvSpPr>
            <a:spLocks noGrp="1"/>
          </p:cNvSpPr>
          <p:nvPr>
            <p:ph type="title"/>
          </p:nvPr>
        </p:nvSpPr>
        <p:spPr>
          <a:xfrm>
            <a:off x="586478" y="1683756"/>
            <a:ext cx="3115265" cy="2396359"/>
          </a:xfrm>
        </p:spPr>
        <p:txBody>
          <a:bodyPr anchor="b">
            <a:normAutofit/>
          </a:bodyPr>
          <a:lstStyle/>
          <a:p>
            <a:pPr algn="r"/>
            <a:endParaRPr lang="en-GB" sz="4000">
              <a:solidFill>
                <a:srgbClr val="FFFFFF"/>
              </a:solidFill>
            </a:endParaRPr>
          </a:p>
        </p:txBody>
      </p:sp>
      <p:graphicFrame>
        <p:nvGraphicFramePr>
          <p:cNvPr id="5" name="Content Placeholder 2">
            <a:extLst>
              <a:ext uri="{FF2B5EF4-FFF2-40B4-BE49-F238E27FC236}">
                <a16:creationId xmlns:a16="http://schemas.microsoft.com/office/drawing/2014/main" id="{FBBEB5F3-AA94-9ABD-C0C2-E6261D3FCEB8}"/>
              </a:ext>
            </a:extLst>
          </p:cNvPr>
          <p:cNvGraphicFramePr>
            <a:graphicFrameLocks noGrp="1"/>
          </p:cNvGraphicFramePr>
          <p:nvPr>
            <p:ph idx="1"/>
            <p:extLst>
              <p:ext uri="{D42A27DB-BD31-4B8C-83A1-F6EECF244321}">
                <p14:modId xmlns:p14="http://schemas.microsoft.com/office/powerpoint/2010/main" val="33468825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67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E127A8-F6E4-73E5-714E-47464FD659CC}"/>
              </a:ext>
            </a:extLst>
          </p:cNvPr>
          <p:cNvSpPr>
            <a:spLocks noGrp="1"/>
          </p:cNvSpPr>
          <p:nvPr>
            <p:ph type="title"/>
          </p:nvPr>
        </p:nvSpPr>
        <p:spPr>
          <a:xfrm>
            <a:off x="838200" y="556995"/>
            <a:ext cx="10515600" cy="1133693"/>
          </a:xfrm>
        </p:spPr>
        <p:txBody>
          <a:bodyPr>
            <a:normAutofit/>
          </a:bodyPr>
          <a:lstStyle/>
          <a:p>
            <a:endParaRPr lang="en-GB" sz="5200"/>
          </a:p>
        </p:txBody>
      </p:sp>
      <p:graphicFrame>
        <p:nvGraphicFramePr>
          <p:cNvPr id="5" name="Content Placeholder 2">
            <a:extLst>
              <a:ext uri="{FF2B5EF4-FFF2-40B4-BE49-F238E27FC236}">
                <a16:creationId xmlns:a16="http://schemas.microsoft.com/office/drawing/2014/main" id="{2ED887EB-4BA9-E08D-23E0-DAAC98D7C114}"/>
              </a:ext>
            </a:extLst>
          </p:cNvPr>
          <p:cNvGraphicFramePr>
            <a:graphicFrameLocks noGrp="1"/>
          </p:cNvGraphicFramePr>
          <p:nvPr>
            <p:ph idx="1"/>
            <p:extLst>
              <p:ext uri="{D42A27DB-BD31-4B8C-83A1-F6EECF244321}">
                <p14:modId xmlns:p14="http://schemas.microsoft.com/office/powerpoint/2010/main" val="25304863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0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4FDF4B-F741-E911-5AA2-EA39FE43C822}"/>
              </a:ext>
            </a:extLst>
          </p:cNvPr>
          <p:cNvSpPr>
            <a:spLocks noGrp="1"/>
          </p:cNvSpPr>
          <p:nvPr>
            <p:ph type="title"/>
          </p:nvPr>
        </p:nvSpPr>
        <p:spPr>
          <a:xfrm>
            <a:off x="586478" y="1683756"/>
            <a:ext cx="3115265" cy="2396359"/>
          </a:xfrm>
        </p:spPr>
        <p:txBody>
          <a:bodyPr anchor="b">
            <a:normAutofit/>
          </a:bodyPr>
          <a:lstStyle/>
          <a:p>
            <a:pPr algn="r"/>
            <a:endParaRPr lang="en-GB" sz="4000">
              <a:solidFill>
                <a:srgbClr val="FFFFFF"/>
              </a:solidFill>
            </a:endParaRPr>
          </a:p>
        </p:txBody>
      </p:sp>
      <p:graphicFrame>
        <p:nvGraphicFramePr>
          <p:cNvPr id="5" name="Content Placeholder 2">
            <a:extLst>
              <a:ext uri="{FF2B5EF4-FFF2-40B4-BE49-F238E27FC236}">
                <a16:creationId xmlns:a16="http://schemas.microsoft.com/office/drawing/2014/main" id="{219CE0C0-D2E1-2AB6-686C-4AD36A51C8DD}"/>
              </a:ext>
            </a:extLst>
          </p:cNvPr>
          <p:cNvGraphicFramePr>
            <a:graphicFrameLocks noGrp="1"/>
          </p:cNvGraphicFramePr>
          <p:nvPr>
            <p:ph idx="1"/>
            <p:extLst>
              <p:ext uri="{D42A27DB-BD31-4B8C-83A1-F6EECF244321}">
                <p14:modId xmlns:p14="http://schemas.microsoft.com/office/powerpoint/2010/main" val="105921328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819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29ED4-C703-A48C-38B6-AA2204EA4580}"/>
              </a:ext>
            </a:extLst>
          </p:cNvPr>
          <p:cNvSpPr>
            <a:spLocks noGrp="1"/>
          </p:cNvSpPr>
          <p:nvPr>
            <p:ph type="title"/>
          </p:nvPr>
        </p:nvSpPr>
        <p:spPr>
          <a:xfrm>
            <a:off x="586478" y="1683756"/>
            <a:ext cx="3115265" cy="2396359"/>
          </a:xfrm>
        </p:spPr>
        <p:txBody>
          <a:bodyPr anchor="b">
            <a:normAutofit/>
          </a:bodyPr>
          <a:lstStyle/>
          <a:p>
            <a:pPr algn="r"/>
            <a:r>
              <a:rPr lang="en-GB" sz="3400">
                <a:solidFill>
                  <a:srgbClr val="FFFFFF"/>
                </a:solidFill>
              </a:rPr>
              <a:t>Interaction of Hh with ABO Genes and the Bombay phenotype</a:t>
            </a:r>
          </a:p>
        </p:txBody>
      </p:sp>
      <p:graphicFrame>
        <p:nvGraphicFramePr>
          <p:cNvPr id="5" name="Content Placeholder 2">
            <a:extLst>
              <a:ext uri="{FF2B5EF4-FFF2-40B4-BE49-F238E27FC236}">
                <a16:creationId xmlns:a16="http://schemas.microsoft.com/office/drawing/2014/main" id="{C29F3F63-A31F-58B9-BDA7-93FED1E51A6D}"/>
              </a:ext>
            </a:extLst>
          </p:cNvPr>
          <p:cNvGraphicFramePr>
            <a:graphicFrameLocks noGrp="1"/>
          </p:cNvGraphicFramePr>
          <p:nvPr>
            <p:ph idx="1"/>
            <p:extLst>
              <p:ext uri="{D42A27DB-BD31-4B8C-83A1-F6EECF244321}">
                <p14:modId xmlns:p14="http://schemas.microsoft.com/office/powerpoint/2010/main" val="377980713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55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3CBE6E-E6B2-417D-A61A-D5F70F02A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6BE98-0341-4CFA-8601-3E68FB73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60720-ED24-D669-C3F9-A7A2DFFD4D99}"/>
              </a:ext>
            </a:extLst>
          </p:cNvPr>
          <p:cNvSpPr>
            <a:spLocks noGrp="1"/>
          </p:cNvSpPr>
          <p:nvPr>
            <p:ph type="title"/>
          </p:nvPr>
        </p:nvSpPr>
        <p:spPr>
          <a:xfrm>
            <a:off x="680539" y="1458180"/>
            <a:ext cx="3100522" cy="3941640"/>
          </a:xfrm>
        </p:spPr>
        <p:txBody>
          <a:bodyPr>
            <a:normAutofit/>
          </a:bodyPr>
          <a:lstStyle/>
          <a:p>
            <a:endParaRPr lang="en-GB" sz="2800">
              <a:solidFill>
                <a:schemeClr val="bg1"/>
              </a:solidFill>
            </a:endParaRPr>
          </a:p>
        </p:txBody>
      </p:sp>
      <p:sp>
        <p:nvSpPr>
          <p:cNvPr id="20" name="Rectangle 19">
            <a:extLst>
              <a:ext uri="{FF2B5EF4-FFF2-40B4-BE49-F238E27FC236}">
                <a16:creationId xmlns:a16="http://schemas.microsoft.com/office/drawing/2014/main" id="{663E89A1-984A-4500-9453-4203AD1B8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FB33C678-0E34-C1BD-14C8-4F5D7263AF4A}"/>
              </a:ext>
            </a:extLst>
          </p:cNvPr>
          <p:cNvSpPr>
            <a:spLocks noGrp="1"/>
          </p:cNvSpPr>
          <p:nvPr>
            <p:ph idx="1"/>
          </p:nvPr>
        </p:nvSpPr>
        <p:spPr>
          <a:xfrm>
            <a:off x="5801851" y="1458180"/>
            <a:ext cx="5337242" cy="3941640"/>
          </a:xfrm>
        </p:spPr>
        <p:txBody>
          <a:bodyPr anchor="ctr">
            <a:normAutofit/>
          </a:bodyPr>
          <a:lstStyle/>
          <a:p>
            <a:pPr algn="just"/>
            <a:r>
              <a:rPr lang="en-GB" sz="2000" dirty="0"/>
              <a:t>The term Bombay has been used to refer to the phenotype that lacks normal expression of the ABH antigens because of the inheritance of the </a:t>
            </a:r>
            <a:r>
              <a:rPr lang="en-GB" sz="2000" i="1" dirty="0" err="1"/>
              <a:t>hh</a:t>
            </a:r>
            <a:r>
              <a:rPr lang="en-GB" sz="2000" dirty="0"/>
              <a:t> genotype. </a:t>
            </a:r>
          </a:p>
          <a:p>
            <a:pPr algn="just"/>
            <a:r>
              <a:rPr lang="en-GB" sz="2000" dirty="0"/>
              <a:t>The </a:t>
            </a:r>
            <a:r>
              <a:rPr lang="en-GB" sz="2000" i="1" dirty="0" err="1"/>
              <a:t>hh</a:t>
            </a:r>
            <a:r>
              <a:rPr lang="en-GB" sz="2000" dirty="0"/>
              <a:t> genotype does not elicit production of the enzyme needed for the addition of L-fucose to the type 2 chain and H substance is not expressed on the RBC. Even though Bombay (</a:t>
            </a:r>
            <a:r>
              <a:rPr lang="en-GB" sz="2000" i="1" dirty="0" err="1"/>
              <a:t>hh</a:t>
            </a:r>
            <a:r>
              <a:rPr lang="en-GB" sz="2000" dirty="0"/>
              <a:t>) individuals may inherit ABO genes, normal expression, as reflected in the formation of A, B, or H antigens, does not occur. </a:t>
            </a:r>
          </a:p>
        </p:txBody>
      </p:sp>
      <p:sp>
        <p:nvSpPr>
          <p:cNvPr id="21" name="Rectangle 20">
            <a:extLst>
              <a:ext uri="{FF2B5EF4-FFF2-40B4-BE49-F238E27FC236}">
                <a16:creationId xmlns:a16="http://schemas.microsoft.com/office/drawing/2014/main" id="{B3FD642B-C569-4ABB-AE20-EFA6BC995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2" name="Rectangle 21">
            <a:extLst>
              <a:ext uri="{FF2B5EF4-FFF2-40B4-BE49-F238E27FC236}">
                <a16:creationId xmlns:a16="http://schemas.microsoft.com/office/drawing/2014/main" id="{AA92FED3-1F18-4138-B4E4-627D78B00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59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CF6E-DF1B-A198-FAD9-1A1F9CE2A72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C67061E-AD97-00E4-AD01-A07C5CBEB1EE}"/>
              </a:ext>
            </a:extLst>
          </p:cNvPr>
          <p:cNvPicPr>
            <a:picLocks noGrp="1" noChangeAspect="1"/>
          </p:cNvPicPr>
          <p:nvPr>
            <p:ph idx="1"/>
          </p:nvPr>
        </p:nvPicPr>
        <p:blipFill>
          <a:blip r:embed="rId2"/>
          <a:stretch>
            <a:fillRect/>
          </a:stretch>
        </p:blipFill>
        <p:spPr>
          <a:xfrm>
            <a:off x="1828799" y="783771"/>
            <a:ext cx="8349343" cy="5709104"/>
          </a:xfrm>
        </p:spPr>
      </p:pic>
    </p:spTree>
    <p:extLst>
      <p:ext uri="{BB962C8B-B14F-4D97-AF65-F5344CB8AC3E}">
        <p14:creationId xmlns:p14="http://schemas.microsoft.com/office/powerpoint/2010/main" val="4283550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E2C6-8047-E932-80DE-C81D7A13DE14}"/>
              </a:ext>
            </a:extLst>
          </p:cNvPr>
          <p:cNvSpPr>
            <a:spLocks noGrp="1"/>
          </p:cNvSpPr>
          <p:nvPr>
            <p:ph type="title"/>
          </p:nvPr>
        </p:nvSpPr>
        <p:spPr/>
        <p:txBody>
          <a:bodyPr/>
          <a:lstStyle/>
          <a:p>
            <a:endParaRPr lang="en-GB" dirty="0"/>
          </a:p>
        </p:txBody>
      </p:sp>
      <p:graphicFrame>
        <p:nvGraphicFramePr>
          <p:cNvPr id="5" name="Content Placeholder 2">
            <a:extLst>
              <a:ext uri="{FF2B5EF4-FFF2-40B4-BE49-F238E27FC236}">
                <a16:creationId xmlns:a16="http://schemas.microsoft.com/office/drawing/2014/main" id="{0C136F51-549A-A98D-2F16-DC639065994E}"/>
              </a:ext>
            </a:extLst>
          </p:cNvPr>
          <p:cNvGraphicFramePr>
            <a:graphicFrameLocks noGrp="1"/>
          </p:cNvGraphicFramePr>
          <p:nvPr>
            <p:ph idx="1"/>
            <p:extLst>
              <p:ext uri="{D42A27DB-BD31-4B8C-83A1-F6EECF244321}">
                <p14:modId xmlns:p14="http://schemas.microsoft.com/office/powerpoint/2010/main" val="357088039"/>
              </p:ext>
            </p:extLst>
          </p:nvPr>
        </p:nvGraphicFramePr>
        <p:xfrm>
          <a:off x="424543" y="365125"/>
          <a:ext cx="10929257"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38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72099A-9ED9-50FA-2A92-657E6431CBB0}"/>
              </a:ext>
            </a:extLst>
          </p:cNvPr>
          <p:cNvPicPr>
            <a:picLocks noChangeAspect="1"/>
          </p:cNvPicPr>
          <p:nvPr/>
        </p:nvPicPr>
        <p:blipFill>
          <a:blip r:embed="rId2"/>
          <a:stretch>
            <a:fillRect/>
          </a:stretch>
        </p:blipFill>
        <p:spPr>
          <a:xfrm>
            <a:off x="664029" y="1212736"/>
            <a:ext cx="10961914" cy="4432528"/>
          </a:xfrm>
          <a:prstGeom prst="rect">
            <a:avLst/>
          </a:prstGeom>
        </p:spPr>
      </p:pic>
    </p:spTree>
    <p:extLst>
      <p:ext uri="{BB962C8B-B14F-4D97-AF65-F5344CB8AC3E}">
        <p14:creationId xmlns:p14="http://schemas.microsoft.com/office/powerpoint/2010/main" val="320664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NA">
            <a:extLst>
              <a:ext uri="{FF2B5EF4-FFF2-40B4-BE49-F238E27FC236}">
                <a16:creationId xmlns:a16="http://schemas.microsoft.com/office/drawing/2014/main" id="{851FF249-A4E7-60A8-FF14-7F39837FDB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6" name="Arc 2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72BB35-1DF9-BE29-AA9B-643BAC7F0C15}"/>
              </a:ext>
            </a:extLst>
          </p:cNvPr>
          <p:cNvSpPr>
            <a:spLocks noGrp="1"/>
          </p:cNvSpPr>
          <p:nvPr>
            <p:ph type="title"/>
          </p:nvPr>
        </p:nvSpPr>
        <p:spPr>
          <a:xfrm>
            <a:off x="838201" y="479493"/>
            <a:ext cx="5257800" cy="1325563"/>
          </a:xfrm>
        </p:spPr>
        <p:txBody>
          <a:bodyPr>
            <a:normAutofit/>
          </a:bodyPr>
          <a:lstStyle/>
          <a:p>
            <a:endParaRPr lang="en-GB"/>
          </a:p>
        </p:txBody>
      </p:sp>
      <p:sp>
        <p:nvSpPr>
          <p:cNvPr id="3" name="Content Placeholder 2">
            <a:extLst>
              <a:ext uri="{FF2B5EF4-FFF2-40B4-BE49-F238E27FC236}">
                <a16:creationId xmlns:a16="http://schemas.microsoft.com/office/drawing/2014/main" id="{0660E8E6-BF85-40DB-4861-0D60E9D4994E}"/>
              </a:ext>
            </a:extLst>
          </p:cNvPr>
          <p:cNvSpPr>
            <a:spLocks noGrp="1"/>
          </p:cNvSpPr>
          <p:nvPr>
            <p:ph idx="1"/>
          </p:nvPr>
        </p:nvSpPr>
        <p:spPr>
          <a:xfrm>
            <a:off x="838201" y="1984443"/>
            <a:ext cx="5257800" cy="4192520"/>
          </a:xfrm>
        </p:spPr>
        <p:txBody>
          <a:bodyPr>
            <a:normAutofit/>
          </a:bodyPr>
          <a:lstStyle/>
          <a:p>
            <a:pPr algn="just"/>
            <a:r>
              <a:rPr lang="en-GB" sz="2400" dirty="0"/>
              <a:t>When both A and B genes are inherited, the B enzyme (α-3-D-galactosyltransferase) seems to compete more efficiently for the H substance than the A enzyme (α-3-N </a:t>
            </a:r>
            <a:r>
              <a:rPr lang="en-GB" sz="2400" dirty="0" err="1"/>
              <a:t>acetylgalactosaminyltransferase</a:t>
            </a:r>
            <a:r>
              <a:rPr lang="en-GB" sz="2400" dirty="0"/>
              <a:t>). As a result of this enzyme competition, the average number of A antigens on an AB adult cell is approximately 600,000 sites, compared with an average of 720,000 B antigen sites.</a:t>
            </a:r>
          </a:p>
        </p:txBody>
      </p:sp>
    </p:spTree>
    <p:extLst>
      <p:ext uri="{BB962C8B-B14F-4D97-AF65-F5344CB8AC3E}">
        <p14:creationId xmlns:p14="http://schemas.microsoft.com/office/powerpoint/2010/main" val="77296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97C79-C131-B5B9-D2E3-80061EBF285D}"/>
              </a:ext>
            </a:extLst>
          </p:cNvPr>
          <p:cNvSpPr>
            <a:spLocks noGrp="1"/>
          </p:cNvSpPr>
          <p:nvPr>
            <p:ph type="title"/>
          </p:nvPr>
        </p:nvSpPr>
        <p:spPr>
          <a:xfrm>
            <a:off x="586478" y="1683756"/>
            <a:ext cx="3115265" cy="2396359"/>
          </a:xfrm>
        </p:spPr>
        <p:txBody>
          <a:bodyPr anchor="b">
            <a:normAutofit/>
          </a:bodyPr>
          <a:lstStyle/>
          <a:p>
            <a:pPr algn="r"/>
            <a:r>
              <a:rPr lang="en-GB" sz="4000" b="1">
                <a:solidFill>
                  <a:srgbClr val="FFFFFF"/>
                </a:solidFill>
              </a:rPr>
              <a:t>Objectives</a:t>
            </a:r>
          </a:p>
        </p:txBody>
      </p:sp>
      <p:graphicFrame>
        <p:nvGraphicFramePr>
          <p:cNvPr id="5" name="Content Placeholder 2">
            <a:extLst>
              <a:ext uri="{FF2B5EF4-FFF2-40B4-BE49-F238E27FC236}">
                <a16:creationId xmlns:a16="http://schemas.microsoft.com/office/drawing/2014/main" id="{A349A50E-BE86-100C-F30D-BBED850D5B17}"/>
              </a:ext>
            </a:extLst>
          </p:cNvPr>
          <p:cNvGraphicFramePr>
            <a:graphicFrameLocks noGrp="1"/>
          </p:cNvGraphicFramePr>
          <p:nvPr>
            <p:ph idx="1"/>
            <p:extLst>
              <p:ext uri="{D42A27DB-BD31-4B8C-83A1-F6EECF244321}">
                <p14:modId xmlns:p14="http://schemas.microsoft.com/office/powerpoint/2010/main" val="217745532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502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689A8-9679-8910-2B63-2B9EB518E316}"/>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The A subgroups</a:t>
            </a:r>
          </a:p>
        </p:txBody>
      </p:sp>
      <p:sp>
        <p:nvSpPr>
          <p:cNvPr id="3" name="Content Placeholder 2">
            <a:extLst>
              <a:ext uri="{FF2B5EF4-FFF2-40B4-BE49-F238E27FC236}">
                <a16:creationId xmlns:a16="http://schemas.microsoft.com/office/drawing/2014/main" id="{0D37A75E-5A74-865D-08F0-B8FD4F5BCC09}"/>
              </a:ext>
            </a:extLst>
          </p:cNvPr>
          <p:cNvSpPr>
            <a:spLocks noGrp="1"/>
          </p:cNvSpPr>
          <p:nvPr>
            <p:ph idx="1"/>
          </p:nvPr>
        </p:nvSpPr>
        <p:spPr>
          <a:xfrm>
            <a:off x="4810259" y="649480"/>
            <a:ext cx="6555347" cy="5546047"/>
          </a:xfrm>
        </p:spPr>
        <p:txBody>
          <a:bodyPr anchor="ctr">
            <a:normAutofit/>
          </a:bodyPr>
          <a:lstStyle/>
          <a:p>
            <a:pPr algn="just"/>
            <a:r>
              <a:rPr lang="en-GB" sz="2000" dirty="0"/>
              <a:t>The A subgroups are more common than B subgroups. The weaker serologic reactivity of ABO subgroups is attributed to the decreased number of A and B antigen sites on their red blood cells. </a:t>
            </a:r>
          </a:p>
          <a:p>
            <a:pPr algn="just"/>
            <a:r>
              <a:rPr lang="en-GB" sz="2000" dirty="0"/>
              <a:t>Classification into A1 and A2 phenotypes accounts for 99% of all group A individuals. </a:t>
            </a:r>
          </a:p>
          <a:p>
            <a:pPr algn="just"/>
            <a:r>
              <a:rPr lang="en-GB" sz="2000" dirty="0"/>
              <a:t>The cells of approximately 80% of all group A (or AB) individuals are A1 (or A1B), and the remaining 20% are A2 (or A2B) or weaker subgroups. The differences between A1 and A2 are both quantitative and qualitative</a:t>
            </a:r>
          </a:p>
        </p:txBody>
      </p:sp>
    </p:spTree>
    <p:extLst>
      <p:ext uri="{BB962C8B-B14F-4D97-AF65-F5344CB8AC3E}">
        <p14:creationId xmlns:p14="http://schemas.microsoft.com/office/powerpoint/2010/main" val="12922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0BDA41-06FF-CB5D-657E-6178BF83BFD6}"/>
              </a:ext>
            </a:extLst>
          </p:cNvPr>
          <p:cNvPicPr>
            <a:picLocks noChangeAspect="1"/>
          </p:cNvPicPr>
          <p:nvPr/>
        </p:nvPicPr>
        <p:blipFill>
          <a:blip r:embed="rId2"/>
          <a:stretch>
            <a:fillRect/>
          </a:stretch>
        </p:blipFill>
        <p:spPr>
          <a:xfrm>
            <a:off x="1491343" y="391886"/>
            <a:ext cx="8469086" cy="5715000"/>
          </a:xfrm>
          <a:prstGeom prst="rect">
            <a:avLst/>
          </a:prstGeom>
        </p:spPr>
      </p:pic>
    </p:spTree>
    <p:extLst>
      <p:ext uri="{BB962C8B-B14F-4D97-AF65-F5344CB8AC3E}">
        <p14:creationId xmlns:p14="http://schemas.microsoft.com/office/powerpoint/2010/main" val="2879934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D4815-9AD4-B1DA-50B5-A85608A11F56}"/>
              </a:ext>
            </a:extLst>
          </p:cNvPr>
          <p:cNvSpPr>
            <a:spLocks noGrp="1"/>
          </p:cNvSpPr>
          <p:nvPr>
            <p:ph type="title"/>
          </p:nvPr>
        </p:nvSpPr>
        <p:spPr>
          <a:xfrm>
            <a:off x="466722" y="586855"/>
            <a:ext cx="3201366" cy="3387497"/>
          </a:xfrm>
        </p:spPr>
        <p:txBody>
          <a:bodyPr anchor="b">
            <a:normAutofit/>
          </a:bodyPr>
          <a:lstStyle/>
          <a:p>
            <a:pPr algn="r"/>
            <a:endParaRPr lang="en-GB" sz="4000">
              <a:solidFill>
                <a:srgbClr val="FFFFFF"/>
              </a:solidFill>
            </a:endParaRPr>
          </a:p>
        </p:txBody>
      </p:sp>
      <p:sp>
        <p:nvSpPr>
          <p:cNvPr id="3" name="Content Placeholder 2">
            <a:extLst>
              <a:ext uri="{FF2B5EF4-FFF2-40B4-BE49-F238E27FC236}">
                <a16:creationId xmlns:a16="http://schemas.microsoft.com/office/drawing/2014/main" id="{8FD67C82-C353-4FBD-6999-073B1D50446F}"/>
              </a:ext>
            </a:extLst>
          </p:cNvPr>
          <p:cNvSpPr>
            <a:spLocks noGrp="1"/>
          </p:cNvSpPr>
          <p:nvPr>
            <p:ph idx="1"/>
          </p:nvPr>
        </p:nvSpPr>
        <p:spPr>
          <a:xfrm>
            <a:off x="4810259" y="649480"/>
            <a:ext cx="6555347" cy="5546047"/>
          </a:xfrm>
        </p:spPr>
        <p:txBody>
          <a:bodyPr anchor="ctr">
            <a:normAutofit/>
          </a:bodyPr>
          <a:lstStyle/>
          <a:p>
            <a:pPr algn="just"/>
            <a:r>
              <a:rPr lang="en-US" sz="2000" dirty="0">
                <a:cs typeface="Times New Roman" pitchFamily="18" charset="0"/>
              </a:rPr>
              <a:t>Differentiation of A</a:t>
            </a:r>
            <a:r>
              <a:rPr lang="en-US" sz="2000" baseline="-25000" dirty="0">
                <a:cs typeface="Times New Roman" pitchFamily="18" charset="0"/>
              </a:rPr>
              <a:t>1</a:t>
            </a:r>
            <a:r>
              <a:rPr lang="en-US" sz="2000" dirty="0">
                <a:cs typeface="Times New Roman" pitchFamily="18" charset="0"/>
              </a:rPr>
              <a:t> and A</a:t>
            </a:r>
            <a:r>
              <a:rPr lang="en-US" sz="2000" baseline="-25000" dirty="0">
                <a:cs typeface="Times New Roman" pitchFamily="18" charset="0"/>
              </a:rPr>
              <a:t>2</a:t>
            </a:r>
            <a:r>
              <a:rPr lang="en-US" sz="2000" dirty="0">
                <a:cs typeface="Times New Roman" pitchFamily="18" charset="0"/>
              </a:rPr>
              <a:t> phenotypes can be determined by using anti-A</a:t>
            </a:r>
            <a:r>
              <a:rPr lang="en-US" sz="2000" baseline="-25000" dirty="0">
                <a:cs typeface="Times New Roman" pitchFamily="18" charset="0"/>
              </a:rPr>
              <a:t>1</a:t>
            </a:r>
            <a:r>
              <a:rPr lang="en-US" sz="2000" dirty="0">
                <a:cs typeface="Times New Roman" pitchFamily="18" charset="0"/>
              </a:rPr>
              <a:t> lectin.</a:t>
            </a:r>
          </a:p>
          <a:p>
            <a:pPr algn="just"/>
            <a:r>
              <a:rPr lang="en-US" sz="2000" dirty="0">
                <a:cs typeface="Times New Roman" pitchFamily="18" charset="0"/>
              </a:rPr>
              <a:t>Anti-A</a:t>
            </a:r>
            <a:r>
              <a:rPr lang="en-US" sz="2000" baseline="-25000" dirty="0">
                <a:cs typeface="Times New Roman" pitchFamily="18" charset="0"/>
              </a:rPr>
              <a:t>1</a:t>
            </a:r>
            <a:r>
              <a:rPr lang="en-US" sz="2000" dirty="0">
                <a:cs typeface="Times New Roman" pitchFamily="18" charset="0"/>
              </a:rPr>
              <a:t> lectin does not agglutinate A</a:t>
            </a:r>
            <a:r>
              <a:rPr lang="en-US" sz="2000" baseline="-25000" dirty="0">
                <a:cs typeface="Times New Roman" pitchFamily="18" charset="0"/>
              </a:rPr>
              <a:t>2</a:t>
            </a:r>
            <a:r>
              <a:rPr lang="en-US" sz="2000" dirty="0">
                <a:cs typeface="Times New Roman" pitchFamily="18" charset="0"/>
              </a:rPr>
              <a:t> (or A</a:t>
            </a:r>
            <a:r>
              <a:rPr lang="en-US" sz="2000" baseline="-25000" dirty="0">
                <a:cs typeface="Times New Roman" pitchFamily="18" charset="0"/>
              </a:rPr>
              <a:t>2</a:t>
            </a:r>
            <a:r>
              <a:rPr lang="en-US" sz="2000" dirty="0">
                <a:cs typeface="Times New Roman" pitchFamily="18" charset="0"/>
              </a:rPr>
              <a:t>B cells).</a:t>
            </a:r>
          </a:p>
          <a:p>
            <a:pPr algn="just"/>
            <a:r>
              <a:rPr lang="en-US" sz="2000" dirty="0">
                <a:cs typeface="Times New Roman" pitchFamily="18" charset="0"/>
              </a:rPr>
              <a:t>The difference is in part quantitative as the A1 gene </a:t>
            </a:r>
            <a:r>
              <a:rPr lang="en-GB" sz="2000" dirty="0">
                <a:cs typeface="Times New Roman" pitchFamily="18" charset="0"/>
              </a:rPr>
              <a:t>very potent gene creates between 810,000 and 1,170,000 antigen sites on the adult A1 RBC, whereas inheriting an A2 gene results in production of only 240,000 to 290,000 antigen sites on the adult A2 RBC.</a:t>
            </a:r>
          </a:p>
          <a:p>
            <a:pPr algn="just"/>
            <a:r>
              <a:rPr lang="en-GB" sz="2000" dirty="0"/>
              <a:t>Qualitative differences also exist, since 1% to 8% of A2 individuals produce anti-A1 in their serum and 22% to 35% of A2B individuals produce anti-A1.</a:t>
            </a:r>
          </a:p>
        </p:txBody>
      </p:sp>
    </p:spTree>
    <p:extLst>
      <p:ext uri="{BB962C8B-B14F-4D97-AF65-F5344CB8AC3E}">
        <p14:creationId xmlns:p14="http://schemas.microsoft.com/office/powerpoint/2010/main" val="401903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3B72A-580D-293E-E20A-42C0C1E6FDB7}"/>
              </a:ext>
            </a:extLst>
          </p:cNvPr>
          <p:cNvPicPr>
            <a:picLocks noChangeAspect="1"/>
          </p:cNvPicPr>
          <p:nvPr/>
        </p:nvPicPr>
        <p:blipFill>
          <a:blip r:embed="rId2"/>
          <a:stretch>
            <a:fillRect/>
          </a:stretch>
        </p:blipFill>
        <p:spPr>
          <a:xfrm>
            <a:off x="783770" y="1415143"/>
            <a:ext cx="10570029" cy="4495799"/>
          </a:xfrm>
          <a:prstGeom prst="rect">
            <a:avLst/>
          </a:prstGeom>
        </p:spPr>
      </p:pic>
    </p:spTree>
    <p:extLst>
      <p:ext uri="{BB962C8B-B14F-4D97-AF65-F5344CB8AC3E}">
        <p14:creationId xmlns:p14="http://schemas.microsoft.com/office/powerpoint/2010/main" val="4160617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075629-0B05-C811-205A-7DEA02EB4E2D}"/>
              </a:ext>
            </a:extLst>
          </p:cNvPr>
          <p:cNvSpPr>
            <a:spLocks noGrp="1"/>
          </p:cNvSpPr>
          <p:nvPr>
            <p:ph type="title"/>
          </p:nvPr>
        </p:nvSpPr>
        <p:spPr>
          <a:xfrm>
            <a:off x="838200" y="4138163"/>
            <a:ext cx="3687491" cy="2106333"/>
          </a:xfrm>
        </p:spPr>
        <p:txBody>
          <a:bodyPr vert="horz" lIns="91440" tIns="45720" rIns="91440" bIns="45720" rtlCol="0" anchor="t">
            <a:normAutofit/>
          </a:bodyPr>
          <a:lstStyle/>
          <a:p>
            <a:endParaRPr lang="en-US"/>
          </a:p>
        </p:txBody>
      </p:sp>
      <p:pic>
        <p:nvPicPr>
          <p:cNvPr id="11" name="Content Placeholder 10">
            <a:extLst>
              <a:ext uri="{FF2B5EF4-FFF2-40B4-BE49-F238E27FC236}">
                <a16:creationId xmlns:a16="http://schemas.microsoft.com/office/drawing/2014/main" id="{4C2B5520-17A1-A827-E93C-D886C9BD8BB4}"/>
              </a:ext>
            </a:extLst>
          </p:cNvPr>
          <p:cNvPicPr>
            <a:picLocks noGrp="1" noChangeAspect="1"/>
          </p:cNvPicPr>
          <p:nvPr>
            <p:ph idx="1"/>
          </p:nvPr>
        </p:nvPicPr>
        <p:blipFill>
          <a:blip r:embed="rId2"/>
          <a:srcRect t="719" b="11391"/>
          <a:stretch/>
        </p:blipFill>
        <p:spPr>
          <a:xfrm>
            <a:off x="-2" y="10"/>
            <a:ext cx="12192002" cy="3428990"/>
          </a:xfrm>
          <a:prstGeom prst="rect">
            <a:avLst/>
          </a:prstGeom>
        </p:spPr>
      </p:pic>
      <p:grpSp>
        <p:nvGrpSpPr>
          <p:cNvPr id="16" name="Group 15">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00" y="3401858"/>
            <a:ext cx="12207200" cy="123363"/>
            <a:chOff x="-5025" y="6737718"/>
            <a:chExt cx="12207200" cy="123363"/>
          </a:xfrm>
        </p:grpSpPr>
        <p:sp>
          <p:nvSpPr>
            <p:cNvPr id="17" name="Rectangle 16">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8">
            <a:extLst>
              <a:ext uri="{FF2B5EF4-FFF2-40B4-BE49-F238E27FC236}">
                <a16:creationId xmlns:a16="http://schemas.microsoft.com/office/drawing/2014/main" id="{463101F9-10B3-725C-1C35-631A77ED4E4B}"/>
              </a:ext>
            </a:extLst>
          </p:cNvPr>
          <p:cNvSpPr>
            <a:spLocks noGrp="1"/>
          </p:cNvSpPr>
          <p:nvPr>
            <p:ph type="body" sz="half" idx="2"/>
          </p:nvPr>
        </p:nvSpPr>
        <p:spPr>
          <a:xfrm>
            <a:off x="5341546" y="4088724"/>
            <a:ext cx="6012254" cy="2171405"/>
          </a:xfrm>
        </p:spPr>
        <p:txBody>
          <a:bodyPr vert="horz" lIns="91440" tIns="45720" rIns="91440" bIns="45720" rtlCol="0" anchor="t">
            <a:normAutofit/>
          </a:bodyPr>
          <a:lstStyle/>
          <a:p>
            <a:pPr indent="-228600">
              <a:buFont typeface="Arial" panose="020B0604020202020204" pitchFamily="34" charset="0"/>
              <a:buChar char="•"/>
            </a:pPr>
            <a:r>
              <a:rPr lang="en-US" sz="2000" b="1"/>
              <a:t>There is reciprocal relationship between the expression of H Ag on the RBC and the potency of the transferase enzymes encoded by the A and B genes , therefore the highest amount of H Ag can be found on the O RBC and the least on the A1B RBC.</a:t>
            </a:r>
          </a:p>
        </p:txBody>
      </p:sp>
    </p:spTree>
    <p:extLst>
      <p:ext uri="{BB962C8B-B14F-4D97-AF65-F5344CB8AC3E}">
        <p14:creationId xmlns:p14="http://schemas.microsoft.com/office/powerpoint/2010/main" val="494638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A5FCB-FB19-14F5-9809-18F5469A93FA}"/>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Weak A subgroups (A</a:t>
            </a:r>
            <a:r>
              <a:rPr lang="en-GB" sz="4000" baseline="-25000">
                <a:solidFill>
                  <a:srgbClr val="FFFFFF"/>
                </a:solidFill>
              </a:rPr>
              <a:t>3</a:t>
            </a:r>
            <a:r>
              <a:rPr lang="en-GB" sz="4000">
                <a:solidFill>
                  <a:srgbClr val="FFFFFF"/>
                </a:solidFill>
              </a:rPr>
              <a:t>,  A</a:t>
            </a:r>
            <a:r>
              <a:rPr lang="en-GB" sz="4000" baseline="-25000">
                <a:solidFill>
                  <a:srgbClr val="FFFFFF"/>
                </a:solidFill>
              </a:rPr>
              <a:t>x</a:t>
            </a:r>
            <a:r>
              <a:rPr lang="en-GB" sz="4000">
                <a:solidFill>
                  <a:srgbClr val="FFFFFF"/>
                </a:solidFill>
              </a:rPr>
              <a:t>, A</a:t>
            </a:r>
            <a:r>
              <a:rPr lang="en-GB" sz="4000" baseline="-25000">
                <a:solidFill>
                  <a:srgbClr val="FFFFFF"/>
                </a:solidFill>
              </a:rPr>
              <a:t>end</a:t>
            </a:r>
            <a:r>
              <a:rPr lang="en-GB" sz="4000">
                <a:solidFill>
                  <a:srgbClr val="FFFFFF"/>
                </a:solidFill>
              </a:rPr>
              <a:t>)</a:t>
            </a:r>
          </a:p>
        </p:txBody>
      </p:sp>
      <p:sp>
        <p:nvSpPr>
          <p:cNvPr id="3" name="Content Placeholder 2">
            <a:extLst>
              <a:ext uri="{FF2B5EF4-FFF2-40B4-BE49-F238E27FC236}">
                <a16:creationId xmlns:a16="http://schemas.microsoft.com/office/drawing/2014/main" id="{3402CA50-300D-9087-6CE2-262D63A040D2}"/>
              </a:ext>
            </a:extLst>
          </p:cNvPr>
          <p:cNvSpPr>
            <a:spLocks noGrp="1"/>
          </p:cNvSpPr>
          <p:nvPr>
            <p:ph idx="1"/>
          </p:nvPr>
        </p:nvSpPr>
        <p:spPr>
          <a:xfrm>
            <a:off x="4810259" y="649480"/>
            <a:ext cx="6555347" cy="5546047"/>
          </a:xfrm>
        </p:spPr>
        <p:txBody>
          <a:bodyPr anchor="ctr">
            <a:normAutofit/>
          </a:bodyPr>
          <a:lstStyle/>
          <a:p>
            <a:r>
              <a:rPr lang="en-GB" sz="2000"/>
              <a:t>Subgroups weaker than A2 occur infrequently and are most often recognized through an ABO discrepancy (unexpected reactions in the forward and reverse grouping).</a:t>
            </a:r>
          </a:p>
          <a:p>
            <a:r>
              <a:rPr lang="en-GB" sz="2000"/>
              <a:t>Characteristics of weak A subgroups include the following:</a:t>
            </a:r>
          </a:p>
          <a:p>
            <a:pPr>
              <a:buFont typeface="Wingdings" panose="05000000000000000000" pitchFamily="2" charset="2"/>
              <a:buChar char="Ø"/>
            </a:pPr>
            <a:r>
              <a:rPr lang="en-GB" sz="2000"/>
              <a:t>Decreased number of A antigen sites per RBC (resulting in weak or no agglutination with human polyclonal anti-A.</a:t>
            </a:r>
          </a:p>
          <a:p>
            <a:pPr>
              <a:buFont typeface="Wingdings" panose="05000000000000000000" pitchFamily="2" charset="2"/>
              <a:buChar char="Ø"/>
            </a:pPr>
            <a:r>
              <a:rPr lang="en-GB" sz="2000"/>
              <a:t>Varying degrees of agglutination by human anti-A,B.</a:t>
            </a:r>
          </a:p>
          <a:p>
            <a:pPr>
              <a:buFont typeface="Wingdings" panose="05000000000000000000" pitchFamily="2" charset="2"/>
              <a:buChar char="Ø"/>
            </a:pPr>
            <a:r>
              <a:rPr lang="en-GB" sz="2000"/>
              <a:t>Increased variability in the detectability of H antigen.</a:t>
            </a:r>
          </a:p>
          <a:p>
            <a:pPr>
              <a:buFont typeface="Wingdings" panose="05000000000000000000" pitchFamily="2" charset="2"/>
              <a:buChar char="Ø"/>
            </a:pPr>
            <a:r>
              <a:rPr lang="en-GB" sz="2000"/>
              <a:t>Presence or absence of anti-A1 in the serum.</a:t>
            </a:r>
          </a:p>
        </p:txBody>
      </p:sp>
    </p:spTree>
    <p:extLst>
      <p:ext uri="{BB962C8B-B14F-4D97-AF65-F5344CB8AC3E}">
        <p14:creationId xmlns:p14="http://schemas.microsoft.com/office/powerpoint/2010/main" val="159282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C5004C-2EEC-695A-5529-9DC617AC279F}"/>
              </a:ext>
            </a:extLst>
          </p:cNvPr>
          <p:cNvPicPr>
            <a:picLocks noChangeAspect="1"/>
          </p:cNvPicPr>
          <p:nvPr/>
        </p:nvPicPr>
        <p:blipFill>
          <a:blip r:embed="rId2"/>
          <a:stretch>
            <a:fillRect/>
          </a:stretch>
        </p:blipFill>
        <p:spPr>
          <a:xfrm>
            <a:off x="522514" y="990600"/>
            <a:ext cx="11364686" cy="5181600"/>
          </a:xfrm>
          <a:prstGeom prst="rect">
            <a:avLst/>
          </a:prstGeom>
        </p:spPr>
      </p:pic>
    </p:spTree>
    <p:extLst>
      <p:ext uri="{BB962C8B-B14F-4D97-AF65-F5344CB8AC3E}">
        <p14:creationId xmlns:p14="http://schemas.microsoft.com/office/powerpoint/2010/main" val="1420529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1251B-661B-A7C2-0A1C-5E18D30F66D3}"/>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ABO antibodies</a:t>
            </a:r>
          </a:p>
        </p:txBody>
      </p:sp>
      <p:sp>
        <p:nvSpPr>
          <p:cNvPr id="3" name="Content Placeholder 2">
            <a:extLst>
              <a:ext uri="{FF2B5EF4-FFF2-40B4-BE49-F238E27FC236}">
                <a16:creationId xmlns:a16="http://schemas.microsoft.com/office/drawing/2014/main" id="{619CD97C-7BAB-8C2D-011E-BE3ADCAA81EE}"/>
              </a:ext>
            </a:extLst>
          </p:cNvPr>
          <p:cNvSpPr>
            <a:spLocks noGrp="1"/>
          </p:cNvSpPr>
          <p:nvPr>
            <p:ph idx="1"/>
          </p:nvPr>
        </p:nvSpPr>
        <p:spPr>
          <a:xfrm>
            <a:off x="4810259" y="649480"/>
            <a:ext cx="6555347" cy="5546047"/>
          </a:xfrm>
        </p:spPr>
        <p:txBody>
          <a:bodyPr anchor="ctr">
            <a:normAutofit/>
          </a:bodyPr>
          <a:lstStyle/>
          <a:p>
            <a:r>
              <a:rPr lang="en-GB" sz="2000" dirty="0"/>
              <a:t>Individuals normally produce antibodies directed against the A and/or B antigen(s) absent from their RBCs.</a:t>
            </a:r>
          </a:p>
          <a:p>
            <a:r>
              <a:rPr lang="en-GB" sz="2000" dirty="0"/>
              <a:t>They are naturally occurring because they are produced without any exposure to RBCs.</a:t>
            </a:r>
          </a:p>
          <a:p>
            <a:r>
              <a:rPr lang="en-GB" sz="2000" dirty="0"/>
              <a:t>The ABO antibodies are predominantly IgM, activate complement, and react at room temperature or colder.</a:t>
            </a:r>
          </a:p>
          <a:p>
            <a:r>
              <a:rPr lang="en-GB" sz="2000" dirty="0"/>
              <a:t>ABO antibodies produce strong direct agglutination reactions during ABO testing.</a:t>
            </a:r>
          </a:p>
          <a:p>
            <a:r>
              <a:rPr lang="en-GB" sz="2000" dirty="0"/>
              <a:t>ABO antibody production is initiated at birth, but </a:t>
            </a:r>
            <a:r>
              <a:rPr lang="en-GB" sz="2000" dirty="0" err="1"/>
              <a:t>titers</a:t>
            </a:r>
            <a:r>
              <a:rPr lang="en-GB" sz="2000" dirty="0"/>
              <a:t> are generally too low for detection until infants are 3 to 6 months old.</a:t>
            </a:r>
          </a:p>
        </p:txBody>
      </p:sp>
    </p:spTree>
    <p:extLst>
      <p:ext uri="{BB962C8B-B14F-4D97-AF65-F5344CB8AC3E}">
        <p14:creationId xmlns:p14="http://schemas.microsoft.com/office/powerpoint/2010/main" val="473225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01618-F4DE-E1C6-31FF-59968DA32B3B}"/>
              </a:ext>
            </a:extLst>
          </p:cNvPr>
          <p:cNvSpPr>
            <a:spLocks noGrp="1"/>
          </p:cNvSpPr>
          <p:nvPr>
            <p:ph type="title"/>
          </p:nvPr>
        </p:nvSpPr>
        <p:spPr>
          <a:xfrm>
            <a:off x="466722" y="586855"/>
            <a:ext cx="3201366" cy="3387497"/>
          </a:xfrm>
        </p:spPr>
        <p:txBody>
          <a:bodyPr anchor="b">
            <a:normAutofit/>
          </a:bodyPr>
          <a:lstStyle/>
          <a:p>
            <a:pPr algn="r"/>
            <a:endParaRPr lang="en-GB" sz="4000">
              <a:solidFill>
                <a:srgbClr val="FFFFFF"/>
              </a:solidFill>
            </a:endParaRPr>
          </a:p>
        </p:txBody>
      </p:sp>
      <p:sp>
        <p:nvSpPr>
          <p:cNvPr id="3" name="Content Placeholder 2">
            <a:extLst>
              <a:ext uri="{FF2B5EF4-FFF2-40B4-BE49-F238E27FC236}">
                <a16:creationId xmlns:a16="http://schemas.microsoft.com/office/drawing/2014/main" id="{15385AEA-4858-677B-76A4-29608567A768}"/>
              </a:ext>
            </a:extLst>
          </p:cNvPr>
          <p:cNvSpPr>
            <a:spLocks noGrp="1"/>
          </p:cNvSpPr>
          <p:nvPr>
            <p:ph idx="1"/>
          </p:nvPr>
        </p:nvSpPr>
        <p:spPr>
          <a:xfrm>
            <a:off x="4810259" y="649480"/>
            <a:ext cx="6555347" cy="5546047"/>
          </a:xfrm>
        </p:spPr>
        <p:txBody>
          <a:bodyPr anchor="ctr">
            <a:normAutofit/>
          </a:bodyPr>
          <a:lstStyle/>
          <a:p>
            <a:pPr algn="just"/>
            <a:r>
              <a:rPr lang="en-GB" sz="2000" dirty="0"/>
              <a:t>most antibodies found in cord blood serum are of maternal origin.</a:t>
            </a:r>
          </a:p>
          <a:p>
            <a:pPr algn="just"/>
            <a:r>
              <a:rPr lang="en-GB" sz="2000" dirty="0"/>
              <a:t>Results of serum ABO testing before 3 to 6 months of age cannot be considered valid because some or all of the antibodies present may be IgG maternal antibodies that crossed the placenta. As a result, it is logical to perform only forward grouping on cord blood from newborn infants.</a:t>
            </a:r>
          </a:p>
          <a:p>
            <a:pPr algn="just"/>
            <a:r>
              <a:rPr lang="en-GB" sz="2000" dirty="0"/>
              <a:t>Antibody production peaks between 5 and 10 years of age and declines later in life. Elderly people usually have lower levels of anti-A and anti-B; therefore, antibodies may be undetectable in the reverse grouping. </a:t>
            </a:r>
          </a:p>
        </p:txBody>
      </p:sp>
    </p:spTree>
    <p:extLst>
      <p:ext uri="{BB962C8B-B14F-4D97-AF65-F5344CB8AC3E}">
        <p14:creationId xmlns:p14="http://schemas.microsoft.com/office/powerpoint/2010/main" val="1298412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9DC74-8295-364E-3F60-0681BABD14FD}"/>
              </a:ext>
            </a:extLst>
          </p:cNvPr>
          <p:cNvSpPr>
            <a:spLocks noGrp="1"/>
          </p:cNvSpPr>
          <p:nvPr>
            <p:ph type="title"/>
          </p:nvPr>
        </p:nvSpPr>
        <p:spPr>
          <a:xfrm>
            <a:off x="466722" y="586855"/>
            <a:ext cx="3201366" cy="3387497"/>
          </a:xfrm>
        </p:spPr>
        <p:txBody>
          <a:bodyPr anchor="b">
            <a:normAutofit/>
          </a:bodyPr>
          <a:lstStyle/>
          <a:p>
            <a:pPr algn="r"/>
            <a:endParaRPr lang="en-GB" sz="4000">
              <a:solidFill>
                <a:srgbClr val="FFFFFF"/>
              </a:solidFill>
            </a:endParaRPr>
          </a:p>
        </p:txBody>
      </p:sp>
      <p:sp>
        <p:nvSpPr>
          <p:cNvPr id="3" name="Content Placeholder 2">
            <a:extLst>
              <a:ext uri="{FF2B5EF4-FFF2-40B4-BE49-F238E27FC236}">
                <a16:creationId xmlns:a16="http://schemas.microsoft.com/office/drawing/2014/main" id="{B9AFB983-00E9-637F-A56D-9C8C0FBE8ACF}"/>
              </a:ext>
            </a:extLst>
          </p:cNvPr>
          <p:cNvSpPr>
            <a:spLocks noGrp="1"/>
          </p:cNvSpPr>
          <p:nvPr>
            <p:ph idx="1"/>
          </p:nvPr>
        </p:nvSpPr>
        <p:spPr>
          <a:xfrm>
            <a:off x="4810259" y="649480"/>
            <a:ext cx="6555347" cy="5546047"/>
          </a:xfrm>
        </p:spPr>
        <p:txBody>
          <a:bodyPr anchor="ctr">
            <a:normAutofit/>
          </a:bodyPr>
          <a:lstStyle/>
          <a:p>
            <a:pPr algn="just"/>
            <a:r>
              <a:rPr lang="en-GB" sz="2000" dirty="0"/>
              <a:t>ABO antibodies can cause rapid intravascular haemolysis if the wrong ABO group is transfused, potentially resulting in patient death.</a:t>
            </a:r>
          </a:p>
          <a:p>
            <a:pPr algn="just"/>
            <a:r>
              <a:rPr lang="en-GB" sz="2000" dirty="0"/>
              <a:t>Serum from group O individuals contains anti-A, anti-B, and anti-A,B.</a:t>
            </a:r>
          </a:p>
          <a:p>
            <a:pPr algn="just"/>
            <a:r>
              <a:rPr lang="en-GB" sz="2000" dirty="0"/>
              <a:t>Anti-A,B reacts with both A and B cells. Anti-A,B antibody activity, originally thought to be just a mixture of anti-A and anti-B, cannot be separated into a pure specificity when adsorbed with either A or B cells.</a:t>
            </a:r>
          </a:p>
        </p:txBody>
      </p:sp>
    </p:spTree>
    <p:extLst>
      <p:ext uri="{BB962C8B-B14F-4D97-AF65-F5344CB8AC3E}">
        <p14:creationId xmlns:p14="http://schemas.microsoft.com/office/powerpoint/2010/main" val="273466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212EF-DEEA-BCE1-0BCB-4EB34E889FA6}"/>
              </a:ext>
            </a:extLst>
          </p:cNvPr>
          <p:cNvSpPr>
            <a:spLocks noGrp="1"/>
          </p:cNvSpPr>
          <p:nvPr>
            <p:ph type="title"/>
          </p:nvPr>
        </p:nvSpPr>
        <p:spPr>
          <a:xfrm>
            <a:off x="586478" y="1683756"/>
            <a:ext cx="3115265" cy="2396359"/>
          </a:xfrm>
        </p:spPr>
        <p:txBody>
          <a:bodyPr anchor="b">
            <a:normAutofit/>
          </a:bodyPr>
          <a:lstStyle/>
          <a:p>
            <a:pPr algn="r"/>
            <a:endParaRPr lang="en-GB" sz="4000" dirty="0">
              <a:solidFill>
                <a:srgbClr val="FFFFFF"/>
              </a:solidFill>
            </a:endParaRPr>
          </a:p>
        </p:txBody>
      </p:sp>
      <p:graphicFrame>
        <p:nvGraphicFramePr>
          <p:cNvPr id="5" name="Content Placeholder 2">
            <a:extLst>
              <a:ext uri="{FF2B5EF4-FFF2-40B4-BE49-F238E27FC236}">
                <a16:creationId xmlns:a16="http://schemas.microsoft.com/office/drawing/2014/main" id="{910DC250-FE87-071D-A5E6-1D8C5D3FCF56}"/>
              </a:ext>
            </a:extLst>
          </p:cNvPr>
          <p:cNvGraphicFramePr>
            <a:graphicFrameLocks noGrp="1"/>
          </p:cNvGraphicFramePr>
          <p:nvPr>
            <p:ph idx="1"/>
            <p:extLst>
              <p:ext uri="{D42A27DB-BD31-4B8C-83A1-F6EECF244321}">
                <p14:modId xmlns:p14="http://schemas.microsoft.com/office/powerpoint/2010/main" val="357859010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769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E741A9-B537-2086-3F73-93D78884AA61}"/>
              </a:ext>
            </a:extLst>
          </p:cNvPr>
          <p:cNvSpPr>
            <a:spLocks noGrp="1"/>
          </p:cNvSpPr>
          <p:nvPr>
            <p:ph type="title"/>
          </p:nvPr>
        </p:nvSpPr>
        <p:spPr>
          <a:xfrm>
            <a:off x="1156852" y="637762"/>
            <a:ext cx="2190782" cy="5576770"/>
          </a:xfrm>
        </p:spPr>
        <p:txBody>
          <a:bodyPr anchor="t">
            <a:normAutofit/>
          </a:bodyPr>
          <a:lstStyle/>
          <a:p>
            <a:endParaRPr lang="en-GB"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C41131-CB70-2286-1A49-EC361A918DA5}"/>
              </a:ext>
            </a:extLst>
          </p:cNvPr>
          <p:cNvSpPr>
            <a:spLocks noGrp="1"/>
          </p:cNvSpPr>
          <p:nvPr>
            <p:ph idx="1"/>
          </p:nvPr>
        </p:nvSpPr>
        <p:spPr>
          <a:xfrm>
            <a:off x="4654732" y="850052"/>
            <a:ext cx="6390623" cy="5326911"/>
          </a:xfrm>
        </p:spPr>
        <p:txBody>
          <a:bodyPr>
            <a:normAutofit/>
          </a:bodyPr>
          <a:lstStyle/>
          <a:p>
            <a:r>
              <a:rPr lang="en-GB" sz="2400"/>
              <a:t>Anti-A,B antibody is not a combination of anti-A and anti-B but is a separate “cross-reacting” antibody that is usually IgG in nature.</a:t>
            </a:r>
          </a:p>
          <a:p>
            <a:r>
              <a:rPr lang="en-GB" sz="2400"/>
              <a:t>IgG anti-A, anti-B, or anti-A,B in a woman’s serum are the cause behind ABO haemolytic disease of the newborn.</a:t>
            </a:r>
          </a:p>
          <a:p>
            <a:r>
              <a:rPr lang="en-GB" sz="2400"/>
              <a:t>ABO antibodies are  predominantly IgM antibody, small quantities of IgG may also present</a:t>
            </a:r>
          </a:p>
        </p:txBody>
      </p:sp>
    </p:spTree>
    <p:extLst>
      <p:ext uri="{BB962C8B-B14F-4D97-AF65-F5344CB8AC3E}">
        <p14:creationId xmlns:p14="http://schemas.microsoft.com/office/powerpoint/2010/main" val="891185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1F0F7B-49FB-6A20-D760-59FF21387629}"/>
              </a:ext>
            </a:extLst>
          </p:cNvPr>
          <p:cNvSpPr>
            <a:spLocks noGrp="1"/>
          </p:cNvSpPr>
          <p:nvPr>
            <p:ph type="title"/>
          </p:nvPr>
        </p:nvSpPr>
        <p:spPr>
          <a:xfrm>
            <a:off x="1156852" y="637762"/>
            <a:ext cx="2190782" cy="5576770"/>
          </a:xfrm>
        </p:spPr>
        <p:txBody>
          <a:bodyPr anchor="t">
            <a:normAutofit/>
          </a:bodyPr>
          <a:lstStyle/>
          <a:p>
            <a:r>
              <a:rPr lang="en-GB" sz="3600">
                <a:solidFill>
                  <a:schemeClr val="bg1"/>
                </a:solidFill>
              </a:rPr>
              <a:t>Anti H antibody </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A7E93-0B5B-CDE1-8CB2-D1B3D9E66F42}"/>
              </a:ext>
            </a:extLst>
          </p:cNvPr>
          <p:cNvSpPr>
            <a:spLocks noGrp="1"/>
          </p:cNvSpPr>
          <p:nvPr>
            <p:ph idx="1"/>
          </p:nvPr>
        </p:nvSpPr>
        <p:spPr>
          <a:xfrm>
            <a:off x="4654732" y="850052"/>
            <a:ext cx="6390623" cy="5326911"/>
          </a:xfrm>
        </p:spPr>
        <p:txBody>
          <a:bodyPr>
            <a:normAutofit/>
          </a:bodyPr>
          <a:lstStyle/>
          <a:p>
            <a:pPr algn="just"/>
            <a:r>
              <a:rPr lang="en-US" sz="2400" dirty="0">
                <a:cs typeface="Times New Roman" pitchFamily="18" charset="0"/>
              </a:rPr>
              <a:t>Anti-H is a naturally occurring IgM cold agglutinin that reacts best below room temperature (RT).</a:t>
            </a:r>
          </a:p>
          <a:p>
            <a:pPr algn="just"/>
            <a:r>
              <a:rPr lang="en-GB" sz="2400" dirty="0">
                <a:cs typeface="Times New Roman" pitchFamily="18" charset="0"/>
              </a:rPr>
              <a:t>As can be expected, this antibody is formed in response to a natural substance and reacts most strongly with cells of group O individuals (which have the greatest amount of H substance on their RBCs) and weakly with the RBCs of A1B individuals.</a:t>
            </a:r>
          </a:p>
          <a:p>
            <a:pPr algn="just"/>
            <a:r>
              <a:rPr lang="en-GB" sz="2400" dirty="0">
                <a:cs typeface="Times New Roman" pitchFamily="18" charset="0"/>
              </a:rPr>
              <a:t>It is an insignificant antibody in terms of transfusion purposes because it has no reactivity at body temperature (37°C).  </a:t>
            </a:r>
            <a:endParaRPr lang="en-US" sz="2400" dirty="0">
              <a:cs typeface="Times New Roman" pitchFamily="18" charset="0"/>
            </a:endParaRPr>
          </a:p>
          <a:p>
            <a:endParaRPr lang="en-GB" sz="2400" dirty="0"/>
          </a:p>
        </p:txBody>
      </p:sp>
    </p:spTree>
    <p:extLst>
      <p:ext uri="{BB962C8B-B14F-4D97-AF65-F5344CB8AC3E}">
        <p14:creationId xmlns:p14="http://schemas.microsoft.com/office/powerpoint/2010/main" val="3959638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A3541-3A9E-EE70-9518-FFB2D5EE106B}"/>
              </a:ext>
            </a:extLst>
          </p:cNvPr>
          <p:cNvSpPr>
            <a:spLocks noGrp="1"/>
          </p:cNvSpPr>
          <p:nvPr>
            <p:ph type="title"/>
          </p:nvPr>
        </p:nvSpPr>
        <p:spPr>
          <a:xfrm>
            <a:off x="1156852" y="637762"/>
            <a:ext cx="2190782" cy="5576770"/>
          </a:xfrm>
        </p:spPr>
        <p:txBody>
          <a:bodyPr anchor="t">
            <a:normAutofit/>
          </a:bodyPr>
          <a:lstStyle/>
          <a:p>
            <a:endParaRPr lang="en-GB"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55F8F8-A229-1345-FEBA-4E70B3B8B8C4}"/>
              </a:ext>
            </a:extLst>
          </p:cNvPr>
          <p:cNvSpPr>
            <a:spLocks noGrp="1"/>
          </p:cNvSpPr>
          <p:nvPr>
            <p:ph idx="1"/>
          </p:nvPr>
        </p:nvSpPr>
        <p:spPr>
          <a:xfrm>
            <a:off x="4654732" y="850052"/>
            <a:ext cx="6390623" cy="5326911"/>
          </a:xfrm>
        </p:spPr>
        <p:txBody>
          <a:bodyPr>
            <a:normAutofit/>
          </a:bodyPr>
          <a:lstStyle/>
          <a:p>
            <a:pPr algn="just"/>
            <a:r>
              <a:rPr lang="en-GB" sz="2400" dirty="0"/>
              <a:t>high-</a:t>
            </a:r>
            <a:r>
              <a:rPr lang="en-GB" sz="2400" dirty="0" err="1"/>
              <a:t>titered</a:t>
            </a:r>
            <a:r>
              <a:rPr lang="en-GB" sz="2400" dirty="0"/>
              <a:t> anti-H may react at room temperature and present a problem in antibody screening procedures because reagent screening cells are group O.</a:t>
            </a:r>
          </a:p>
          <a:p>
            <a:pPr algn="just"/>
            <a:r>
              <a:rPr lang="en-GB" sz="2400" dirty="0"/>
              <a:t>This high-</a:t>
            </a:r>
            <a:r>
              <a:rPr lang="en-GB" sz="2400" dirty="0" err="1"/>
              <a:t>titered</a:t>
            </a:r>
            <a:r>
              <a:rPr lang="en-GB" sz="2400" dirty="0"/>
              <a:t> anti-H may also present a problem with compatibility testing.</a:t>
            </a:r>
          </a:p>
          <a:p>
            <a:pPr algn="just"/>
            <a:r>
              <a:rPr lang="en-GB" sz="2400" dirty="0"/>
              <a:t> Anti-H lectin, Ulex europaeus, closely parallels the reactions of human anti-H. Both antisera agglutinate RBCs of group O and A2 and react very weakly or not at all with groups A1 and A1B. </a:t>
            </a:r>
          </a:p>
          <a:p>
            <a:pPr algn="just"/>
            <a:r>
              <a:rPr lang="en-GB" sz="2400" dirty="0"/>
              <a:t>Group B cells give reactions of variable strength  </a:t>
            </a:r>
          </a:p>
        </p:txBody>
      </p:sp>
    </p:spTree>
    <p:extLst>
      <p:ext uri="{BB962C8B-B14F-4D97-AF65-F5344CB8AC3E}">
        <p14:creationId xmlns:p14="http://schemas.microsoft.com/office/powerpoint/2010/main" val="556089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4D5922-434B-4829-B93E-02DC38A29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5FBA24-5C01-4635-A984-1DB6E340B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89A5114-55F8-4976-BBE9-EB03D13143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B68E7F15-1BC6-438A-8D72-8DC7AED51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1641807-6842-4066-AF10-93EC82C9F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982CAD2-2793-4D56-BE4D-E6CEF77D7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2ADA1AD-25F7-4EE1-9E91-CB4534B5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7625553-33A6-42A6-BA58-B6F60A4E5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B990D2-1682-41A9-850F-4DC602C31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5819102A-0400-4C1F-8614-973F5262E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EA8FBDFC-CF2A-4A9A-88B1-15D45D68BC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2" name="Straight Connector 31">
              <a:extLst>
                <a:ext uri="{FF2B5EF4-FFF2-40B4-BE49-F238E27FC236}">
                  <a16:creationId xmlns:a16="http://schemas.microsoft.com/office/drawing/2014/main" id="{4EC299EF-4D18-40D1-AAB9-5082B26ABF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649880C-55B6-4C46-A7F6-6A2856231B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C809907-F418-42B7-B7DA-7578B44AA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71152CA-C7C6-498B-AC68-B4620D242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CF1485CA-41D2-421F-B28D-15EF845D5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04ED96A1-E6CA-493F-8610-6B8B7A28E3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4" name="Straight Connector 43">
              <a:extLst>
                <a:ext uri="{FF2B5EF4-FFF2-40B4-BE49-F238E27FC236}">
                  <a16:creationId xmlns:a16="http://schemas.microsoft.com/office/drawing/2014/main" id="{3C9231B8-0812-4FDE-9AC6-94984E20AC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BF59FE3-7AD8-46E8-9440-D268639942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EEEDF00-F676-4147-BAF0-64840E2857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4D3F73A-55E6-4A58-872D-BE9E9C7C3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89E2174C-7A71-D37A-ED1D-EDD9530FCF3D}"/>
              </a:ext>
            </a:extLst>
          </p:cNvPr>
          <p:cNvPicPr>
            <a:picLocks noChangeAspect="1"/>
          </p:cNvPicPr>
          <p:nvPr/>
        </p:nvPicPr>
        <p:blipFill>
          <a:blip r:embed="rId2"/>
          <a:srcRect r="-2" b="1914"/>
          <a:stretch/>
        </p:blipFill>
        <p:spPr>
          <a:xfrm>
            <a:off x="6997974" y="706170"/>
            <a:ext cx="4492357" cy="5431517"/>
          </a:xfrm>
          <a:prstGeom prst="rect">
            <a:avLst/>
          </a:prstGeom>
        </p:spPr>
      </p:pic>
      <p:grpSp>
        <p:nvGrpSpPr>
          <p:cNvPr id="45" name="Group 44">
            <a:extLst>
              <a:ext uri="{FF2B5EF4-FFF2-40B4-BE49-F238E27FC236}">
                <a16:creationId xmlns:a16="http://schemas.microsoft.com/office/drawing/2014/main" id="{8D2BC472-0671-410F-BA77-E46AA62106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867670" y="850149"/>
            <a:ext cx="304800" cy="429768"/>
            <a:chOff x="215328" y="-46937"/>
            <a:chExt cx="304800" cy="2773841"/>
          </a:xfrm>
        </p:grpSpPr>
        <p:cxnSp>
          <p:nvCxnSpPr>
            <p:cNvPr id="46" name="Straight Connector 45">
              <a:extLst>
                <a:ext uri="{FF2B5EF4-FFF2-40B4-BE49-F238E27FC236}">
                  <a16:creationId xmlns:a16="http://schemas.microsoft.com/office/drawing/2014/main" id="{DC68B2A3-267E-4DE4-8DD5-C0378482D2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6474CC6-D7FB-4A38-8991-680F048CFF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825D0E-A1E4-4466-81B2-33325B3B3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1BD1E16-C3EF-4A05-9C71-590A55BFC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07D8D1DA-932C-87F2-AD84-FC9EC2B35D53}"/>
              </a:ext>
            </a:extLst>
          </p:cNvPr>
          <p:cNvSpPr>
            <a:spLocks noGrp="1"/>
          </p:cNvSpPr>
          <p:nvPr>
            <p:ph type="ctrTitle"/>
          </p:nvPr>
        </p:nvSpPr>
        <p:spPr>
          <a:xfrm>
            <a:off x="630936" y="609600"/>
            <a:ext cx="6171202" cy="2819399"/>
          </a:xfrm>
          <a:noFill/>
        </p:spPr>
        <p:txBody>
          <a:bodyPr anchor="b">
            <a:normAutofit/>
          </a:bodyPr>
          <a:lstStyle/>
          <a:p>
            <a:pPr algn="l"/>
            <a:r>
              <a:rPr lang="en-GB" sz="4800">
                <a:solidFill>
                  <a:schemeClr val="bg1"/>
                </a:solidFill>
              </a:rPr>
              <a:t>Thank you</a:t>
            </a:r>
          </a:p>
        </p:txBody>
      </p:sp>
      <p:sp>
        <p:nvSpPr>
          <p:cNvPr id="5" name="Subtitle 4">
            <a:extLst>
              <a:ext uri="{FF2B5EF4-FFF2-40B4-BE49-F238E27FC236}">
                <a16:creationId xmlns:a16="http://schemas.microsoft.com/office/drawing/2014/main" id="{0B16EA0E-6CC7-AF26-F852-0334331CF8A5}"/>
              </a:ext>
            </a:extLst>
          </p:cNvPr>
          <p:cNvSpPr>
            <a:spLocks noGrp="1"/>
          </p:cNvSpPr>
          <p:nvPr>
            <p:ph type="subTitle" idx="1"/>
          </p:nvPr>
        </p:nvSpPr>
        <p:spPr>
          <a:xfrm>
            <a:off x="630936" y="3570927"/>
            <a:ext cx="6171202" cy="2580903"/>
          </a:xfrm>
          <a:noFill/>
        </p:spPr>
        <p:txBody>
          <a:bodyPr anchor="t">
            <a:normAutofit/>
          </a:bodyPr>
          <a:lstStyle/>
          <a:p>
            <a:pPr algn="l"/>
            <a:endParaRPr lang="en-GB" dirty="0">
              <a:solidFill>
                <a:schemeClr val="bg1"/>
              </a:solidFill>
            </a:endParaRPr>
          </a:p>
        </p:txBody>
      </p:sp>
    </p:spTree>
    <p:extLst>
      <p:ext uri="{BB962C8B-B14F-4D97-AF65-F5344CB8AC3E}">
        <p14:creationId xmlns:p14="http://schemas.microsoft.com/office/powerpoint/2010/main" val="22839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55D9-49B7-8EE7-F032-A7829E456C31}"/>
              </a:ext>
            </a:extLst>
          </p:cNvPr>
          <p:cNvSpPr>
            <a:spLocks noGrp="1"/>
          </p:cNvSpPr>
          <p:nvPr>
            <p:ph type="title"/>
          </p:nvPr>
        </p:nvSpPr>
        <p:spPr>
          <a:xfrm>
            <a:off x="5868557" y="1138036"/>
            <a:ext cx="5444382" cy="1402470"/>
          </a:xfrm>
        </p:spPr>
        <p:txBody>
          <a:bodyPr anchor="t">
            <a:normAutofit/>
          </a:bodyPr>
          <a:lstStyle/>
          <a:p>
            <a:r>
              <a:rPr lang="en-GB" sz="2200" b="1"/>
              <a:t>There are more than 400 Ag system on the RBC why ABO system is by far the most important clinically?</a:t>
            </a:r>
            <a:br>
              <a:rPr lang="en-GB" sz="2200" b="1"/>
            </a:br>
            <a:endParaRPr lang="en-GB" sz="2200"/>
          </a:p>
        </p:txBody>
      </p:sp>
      <p:pic>
        <p:nvPicPr>
          <p:cNvPr id="5" name="Picture 4" descr="Test tubes with samples on a test tube rack">
            <a:extLst>
              <a:ext uri="{FF2B5EF4-FFF2-40B4-BE49-F238E27FC236}">
                <a16:creationId xmlns:a16="http://schemas.microsoft.com/office/drawing/2014/main" id="{CCF45DD1-0792-4A0B-AEFA-2D3CE2D19C28}"/>
              </a:ext>
            </a:extLst>
          </p:cNvPr>
          <p:cNvPicPr>
            <a:picLocks noChangeAspect="1"/>
          </p:cNvPicPr>
          <p:nvPr/>
        </p:nvPicPr>
        <p:blipFill>
          <a:blip r:embed="rId2"/>
          <a:srcRect l="28163" r="21699"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49E3A6-FC07-6DE5-DCD6-2EDBFC1C5188}"/>
              </a:ext>
            </a:extLst>
          </p:cNvPr>
          <p:cNvSpPr>
            <a:spLocks noGrp="1"/>
          </p:cNvSpPr>
          <p:nvPr>
            <p:ph idx="1"/>
          </p:nvPr>
        </p:nvSpPr>
        <p:spPr>
          <a:xfrm>
            <a:off x="5868557" y="2551176"/>
            <a:ext cx="5444382" cy="3591207"/>
          </a:xfrm>
        </p:spPr>
        <p:txBody>
          <a:bodyPr>
            <a:normAutofit/>
          </a:bodyPr>
          <a:lstStyle/>
          <a:p>
            <a:pPr marL="0" indent="0">
              <a:buNone/>
            </a:pPr>
            <a:r>
              <a:rPr lang="en-GB" sz="2000" dirty="0"/>
              <a:t>This is due to the fact that antibodies directed against those Ag are already present in persons lacking the corresponding Ag (naturally occurring) and they are capable of causing serious and fatal transfusion reactions when wrongly transfused.</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427825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C0D3E7A-9414-21AD-A598-D43BE94EC7AE}"/>
              </a:ext>
            </a:extLst>
          </p:cNvPr>
          <p:cNvSpPr>
            <a:spLocks noGrp="1"/>
          </p:cNvSpPr>
          <p:nvPr>
            <p:ph type="title"/>
          </p:nvPr>
        </p:nvSpPr>
        <p:spPr>
          <a:xfrm>
            <a:off x="838200" y="1412488"/>
            <a:ext cx="2899189" cy="4363844"/>
          </a:xfrm>
        </p:spPr>
        <p:txBody>
          <a:bodyPr anchor="t">
            <a:normAutofit/>
          </a:bodyPr>
          <a:lstStyle/>
          <a:p>
            <a:r>
              <a:rPr lang="en-GB" sz="4000">
                <a:solidFill>
                  <a:srgbClr val="FFFFFF"/>
                </a:solidFill>
              </a:rPr>
              <a:t>Antibodies in blood banking are of 2 types</a:t>
            </a:r>
          </a:p>
        </p:txBody>
      </p:sp>
      <p:sp>
        <p:nvSpPr>
          <p:cNvPr id="5" name="Content Placeholder 4">
            <a:extLst>
              <a:ext uri="{FF2B5EF4-FFF2-40B4-BE49-F238E27FC236}">
                <a16:creationId xmlns:a16="http://schemas.microsoft.com/office/drawing/2014/main" id="{D9337C84-2CA2-0F02-0251-AD18FEF1467F}"/>
              </a:ext>
            </a:extLst>
          </p:cNvPr>
          <p:cNvSpPr>
            <a:spLocks noGrp="1"/>
          </p:cNvSpPr>
          <p:nvPr>
            <p:ph sz="half" idx="1"/>
          </p:nvPr>
        </p:nvSpPr>
        <p:spPr>
          <a:xfrm>
            <a:off x="4380855" y="1412489"/>
            <a:ext cx="3427283" cy="4363844"/>
          </a:xfrm>
        </p:spPr>
        <p:txBody>
          <a:bodyPr>
            <a:normAutofit/>
          </a:bodyPr>
          <a:lstStyle/>
          <a:p>
            <a:r>
              <a:rPr lang="en-GB" sz="1600" b="1" dirty="0"/>
              <a:t>Naturally occurring Antibodies</a:t>
            </a:r>
          </a:p>
          <a:p>
            <a:pPr>
              <a:buFont typeface="Wingdings" panose="05000000000000000000" pitchFamily="2" charset="2"/>
              <a:buChar char="Ø"/>
            </a:pPr>
            <a:r>
              <a:rPr lang="en-GB" sz="1600" dirty="0"/>
              <a:t>They are found naturally in the plasma of individuals lacking the corresponding Ag without the need for previous exposure to the Ag by blood transfusion or through pregnancy.</a:t>
            </a:r>
          </a:p>
          <a:p>
            <a:pPr>
              <a:buFont typeface="Wingdings" panose="05000000000000000000" pitchFamily="2" charset="2"/>
              <a:buChar char="Ø"/>
            </a:pPr>
            <a:r>
              <a:rPr lang="en-GB" sz="1600" dirty="0"/>
              <a:t>They are usually IgM in type </a:t>
            </a:r>
          </a:p>
          <a:p>
            <a:pPr>
              <a:buFont typeface="Wingdings" panose="05000000000000000000" pitchFamily="2" charset="2"/>
              <a:buChar char="Ø"/>
            </a:pPr>
            <a:r>
              <a:rPr lang="en-GB" sz="1600" dirty="0"/>
              <a:t>Optimally reactive at room temperature although reactive at 37.</a:t>
            </a:r>
          </a:p>
          <a:p>
            <a:pPr>
              <a:buFont typeface="Wingdings" panose="05000000000000000000" pitchFamily="2" charset="2"/>
              <a:buChar char="Ø"/>
            </a:pPr>
            <a:r>
              <a:rPr lang="en-GB" sz="1600" dirty="0"/>
              <a:t>The most important are Anti-A and Anti-B </a:t>
            </a:r>
          </a:p>
          <a:p>
            <a:pPr>
              <a:buFont typeface="Wingdings" panose="05000000000000000000" pitchFamily="2" charset="2"/>
              <a:buChar char="Ø"/>
            </a:pPr>
            <a:r>
              <a:rPr lang="en-GB" sz="1600" dirty="0"/>
              <a:t>Other Antibodies that are naturally occurring are antibodies against </a:t>
            </a:r>
            <a:r>
              <a:rPr lang="en-GB" sz="1600" dirty="0" err="1"/>
              <a:t>Hh</a:t>
            </a:r>
            <a:r>
              <a:rPr lang="en-GB" sz="1600" dirty="0"/>
              <a:t>, MNS system , </a:t>
            </a:r>
            <a:r>
              <a:rPr lang="en-GB" sz="1600" dirty="0" err="1"/>
              <a:t>Ii</a:t>
            </a:r>
            <a:r>
              <a:rPr lang="en-GB" sz="1600" dirty="0"/>
              <a:t> system  </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07D12A3-2AD5-E836-2098-17FD9AF7A8DF}"/>
              </a:ext>
            </a:extLst>
          </p:cNvPr>
          <p:cNvSpPr>
            <a:spLocks noGrp="1"/>
          </p:cNvSpPr>
          <p:nvPr>
            <p:ph sz="half" idx="2"/>
          </p:nvPr>
        </p:nvSpPr>
        <p:spPr>
          <a:xfrm>
            <a:off x="8451604" y="1412489"/>
            <a:ext cx="3197701" cy="4363844"/>
          </a:xfrm>
        </p:spPr>
        <p:txBody>
          <a:bodyPr>
            <a:normAutofit/>
          </a:bodyPr>
          <a:lstStyle/>
          <a:p>
            <a:r>
              <a:rPr lang="en-GB" sz="2000" b="1" dirty="0"/>
              <a:t>Immune Antibodies</a:t>
            </a:r>
          </a:p>
          <a:p>
            <a:pPr>
              <a:buFont typeface="Wingdings" panose="05000000000000000000" pitchFamily="2" charset="2"/>
              <a:buChar char="Ø"/>
            </a:pPr>
            <a:r>
              <a:rPr lang="en-GB" sz="2000" dirty="0"/>
              <a:t>they develop in response to transfusion or pregnancy.</a:t>
            </a:r>
          </a:p>
          <a:p>
            <a:pPr>
              <a:buFont typeface="Wingdings" panose="05000000000000000000" pitchFamily="2" charset="2"/>
              <a:buChar char="Ø"/>
            </a:pPr>
            <a:r>
              <a:rPr lang="en-GB" sz="2000" dirty="0"/>
              <a:t>They best react at 37.</a:t>
            </a:r>
          </a:p>
          <a:p>
            <a:pPr>
              <a:buFont typeface="Wingdings" panose="05000000000000000000" pitchFamily="2" charset="2"/>
              <a:buChar char="Ø"/>
            </a:pPr>
            <a:r>
              <a:rPr lang="en-GB" sz="2000" dirty="0"/>
              <a:t>Commonly IgG </a:t>
            </a:r>
            <a:r>
              <a:rPr lang="en-US" sz="2000" dirty="0"/>
              <a:t>Although some IgM Abs may also develop usually in the early phase of an immune response</a:t>
            </a:r>
            <a:r>
              <a:rPr lang="en-GB" sz="2000" dirty="0"/>
              <a:t>.</a:t>
            </a:r>
          </a:p>
          <a:p>
            <a:pPr>
              <a:buFont typeface="Wingdings" panose="05000000000000000000" pitchFamily="2" charset="2"/>
              <a:buChar char="Ø"/>
            </a:pPr>
            <a:r>
              <a:rPr lang="en-US" sz="2000" dirty="0"/>
              <a:t>The most important immune Ab is the Rh Ab (anti-D)</a:t>
            </a:r>
            <a:endParaRPr lang="en-GB" sz="2000" dirty="0"/>
          </a:p>
        </p:txBody>
      </p:sp>
    </p:spTree>
    <p:extLst>
      <p:ext uri="{BB962C8B-B14F-4D97-AF65-F5344CB8AC3E}">
        <p14:creationId xmlns:p14="http://schemas.microsoft.com/office/powerpoint/2010/main" val="394221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38EF13F-4BEE-5727-B5F0-11E2498060F8}"/>
              </a:ext>
            </a:extLst>
          </p:cNvPr>
          <p:cNvSpPr>
            <a:spLocks noGrp="1"/>
          </p:cNvSpPr>
          <p:nvPr>
            <p:ph type="title"/>
          </p:nvPr>
        </p:nvSpPr>
        <p:spPr>
          <a:xfrm>
            <a:off x="466722" y="586855"/>
            <a:ext cx="3201366" cy="3387497"/>
          </a:xfrm>
        </p:spPr>
        <p:txBody>
          <a:bodyPr anchor="b">
            <a:normAutofit/>
          </a:bodyPr>
          <a:lstStyle/>
          <a:p>
            <a:pPr algn="r"/>
            <a:r>
              <a:rPr lang="en-GB" sz="3400">
                <a:solidFill>
                  <a:srgbClr val="FFFFFF"/>
                </a:solidFill>
              </a:rPr>
              <a:t>Why the antibodies against ABO system are naturally occurring antibodies?</a:t>
            </a:r>
          </a:p>
        </p:txBody>
      </p:sp>
      <p:sp>
        <p:nvSpPr>
          <p:cNvPr id="6" name="Content Placeholder 5">
            <a:extLst>
              <a:ext uri="{FF2B5EF4-FFF2-40B4-BE49-F238E27FC236}">
                <a16:creationId xmlns:a16="http://schemas.microsoft.com/office/drawing/2014/main" id="{0AC26522-B14A-D139-E9A1-F20ECA44103A}"/>
              </a:ext>
            </a:extLst>
          </p:cNvPr>
          <p:cNvSpPr>
            <a:spLocks noGrp="1"/>
          </p:cNvSpPr>
          <p:nvPr>
            <p:ph idx="1"/>
          </p:nvPr>
        </p:nvSpPr>
        <p:spPr>
          <a:xfrm>
            <a:off x="4810259" y="649480"/>
            <a:ext cx="6555347" cy="5546047"/>
          </a:xfrm>
        </p:spPr>
        <p:txBody>
          <a:bodyPr anchor="ctr">
            <a:normAutofit/>
          </a:bodyPr>
          <a:lstStyle/>
          <a:p>
            <a:pPr algn="just"/>
            <a:r>
              <a:rPr lang="en-GB" sz="2000" dirty="0"/>
              <a:t>It has been postulated that bacteria, pollen particles, and other substances present in nature are chemically similar to A and B antigens. Bacteria are widespread in the environment so that individuals are constantly exposes to A-like and B-like antigens. This exposure serves as a source of stimulation of anti-A and anti-B.</a:t>
            </a:r>
          </a:p>
          <a:p>
            <a:pPr algn="just"/>
            <a:r>
              <a:rPr lang="en-GB" sz="2000" dirty="0"/>
              <a:t>Because of that reverse grouping or serum grouping is unique to the ABO system and serve as a confirmatory test to the forward grouping..</a:t>
            </a:r>
          </a:p>
          <a:p>
            <a:endParaRPr lang="en-GB" sz="2000" dirty="0"/>
          </a:p>
          <a:p>
            <a:endParaRPr lang="en-GB" sz="2000" dirty="0"/>
          </a:p>
        </p:txBody>
      </p:sp>
    </p:spTree>
    <p:extLst>
      <p:ext uri="{BB962C8B-B14F-4D97-AF65-F5344CB8AC3E}">
        <p14:creationId xmlns:p14="http://schemas.microsoft.com/office/powerpoint/2010/main" val="203823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DDB1AE6-670F-4EFA-EF9B-9DECFC01C2D7}"/>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Inheritance of the ABO system</a:t>
            </a:r>
          </a:p>
        </p:txBody>
      </p:sp>
      <p:sp>
        <p:nvSpPr>
          <p:cNvPr id="6" name="Content Placeholder 5">
            <a:extLst>
              <a:ext uri="{FF2B5EF4-FFF2-40B4-BE49-F238E27FC236}">
                <a16:creationId xmlns:a16="http://schemas.microsoft.com/office/drawing/2014/main" id="{8B0CFFAD-F410-DCDC-A695-6191A17F34D8}"/>
              </a:ext>
            </a:extLst>
          </p:cNvPr>
          <p:cNvSpPr>
            <a:spLocks noGrp="1"/>
          </p:cNvSpPr>
          <p:nvPr>
            <p:ph idx="1"/>
          </p:nvPr>
        </p:nvSpPr>
        <p:spPr>
          <a:xfrm>
            <a:off x="4810259" y="649480"/>
            <a:ext cx="6555347" cy="5546047"/>
          </a:xfrm>
        </p:spPr>
        <p:txBody>
          <a:bodyPr anchor="ctr">
            <a:normAutofit/>
          </a:bodyPr>
          <a:lstStyle/>
          <a:p>
            <a:r>
              <a:rPr lang="en-GB" sz="2000" dirty="0"/>
              <a:t>The inheritance of ABO genes, follows simple Mendelian genetics. ABO, like most other blood group systems, is codominant in expression.</a:t>
            </a:r>
          </a:p>
          <a:p>
            <a:pPr algn="just"/>
            <a:r>
              <a:rPr lang="en-GB" sz="2000" dirty="0"/>
              <a:t>One position, or locus, on each chromosome 9 is occupied by an A, B, or O gene, The O gene is considered an amorph, as no detectable antigen is produced in response to the inheritance of this gene.</a:t>
            </a:r>
          </a:p>
          <a:p>
            <a:pPr algn="just"/>
            <a:r>
              <a:rPr lang="en-GB" sz="2000" dirty="0"/>
              <a:t>The group O phenotype is an autosomal recessive trait with the inheritance of two nonfunctional O genes.</a:t>
            </a:r>
          </a:p>
        </p:txBody>
      </p:sp>
    </p:spTree>
    <p:extLst>
      <p:ext uri="{BB962C8B-B14F-4D97-AF65-F5344CB8AC3E}">
        <p14:creationId xmlns:p14="http://schemas.microsoft.com/office/powerpoint/2010/main" val="161937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D2945-3C77-9C40-3453-54817D37265E}"/>
              </a:ext>
            </a:extLst>
          </p:cNvPr>
          <p:cNvPicPr>
            <a:picLocks noChangeAspect="1"/>
          </p:cNvPicPr>
          <p:nvPr/>
        </p:nvPicPr>
        <p:blipFill>
          <a:blip r:embed="rId2"/>
          <a:stretch>
            <a:fillRect/>
          </a:stretch>
        </p:blipFill>
        <p:spPr>
          <a:xfrm>
            <a:off x="2024743" y="108858"/>
            <a:ext cx="9546771" cy="6425452"/>
          </a:xfrm>
          <a:prstGeom prst="rect">
            <a:avLst/>
          </a:prstGeom>
        </p:spPr>
      </p:pic>
    </p:spTree>
    <p:extLst>
      <p:ext uri="{BB962C8B-B14F-4D97-AF65-F5344CB8AC3E}">
        <p14:creationId xmlns:p14="http://schemas.microsoft.com/office/powerpoint/2010/main" val="331564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45DDE-5A0B-B919-218F-0A8D79E255AA}"/>
              </a:ext>
            </a:extLst>
          </p:cNvPr>
          <p:cNvSpPr>
            <a:spLocks noGrp="1"/>
          </p:cNvSpPr>
          <p:nvPr>
            <p:ph type="title"/>
          </p:nvPr>
        </p:nvSpPr>
        <p:spPr>
          <a:xfrm>
            <a:off x="586478" y="1683756"/>
            <a:ext cx="3115265" cy="2396359"/>
          </a:xfrm>
        </p:spPr>
        <p:txBody>
          <a:bodyPr anchor="b">
            <a:normAutofit/>
          </a:bodyPr>
          <a:lstStyle/>
          <a:p>
            <a:pPr algn="r"/>
            <a:endParaRPr lang="en-GB" sz="4000">
              <a:solidFill>
                <a:srgbClr val="FFFFFF"/>
              </a:solidFill>
            </a:endParaRPr>
          </a:p>
        </p:txBody>
      </p:sp>
      <p:graphicFrame>
        <p:nvGraphicFramePr>
          <p:cNvPr id="5" name="Content Placeholder 2">
            <a:extLst>
              <a:ext uri="{FF2B5EF4-FFF2-40B4-BE49-F238E27FC236}">
                <a16:creationId xmlns:a16="http://schemas.microsoft.com/office/drawing/2014/main" id="{5684F55B-4401-2478-F9E1-31B4569A70F6}"/>
              </a:ext>
            </a:extLst>
          </p:cNvPr>
          <p:cNvGraphicFramePr>
            <a:graphicFrameLocks noGrp="1"/>
          </p:cNvGraphicFramePr>
          <p:nvPr>
            <p:ph idx="1"/>
            <p:extLst>
              <p:ext uri="{D42A27DB-BD31-4B8C-83A1-F6EECF244321}">
                <p14:modId xmlns:p14="http://schemas.microsoft.com/office/powerpoint/2010/main" val="16631033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045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5960</TotalTime>
  <Words>2207</Words>
  <Application>Microsoft Office PowerPoint</Application>
  <PresentationFormat>Widescreen</PresentationFormat>
  <Paragraphs>99</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Aptos Display</vt:lpstr>
      <vt:lpstr>Arial</vt:lpstr>
      <vt:lpstr>Calibri</vt:lpstr>
      <vt:lpstr>Times New Roman</vt:lpstr>
      <vt:lpstr>Wingdings</vt:lpstr>
      <vt:lpstr>Office Theme</vt:lpstr>
      <vt:lpstr>ABO System</vt:lpstr>
      <vt:lpstr>Objectives</vt:lpstr>
      <vt:lpstr>PowerPoint Presentation</vt:lpstr>
      <vt:lpstr>There are more than 400 Ag system on the RBC why ABO system is by far the most important clinically? </vt:lpstr>
      <vt:lpstr>Antibodies in blood banking are of 2 types</vt:lpstr>
      <vt:lpstr>Why the antibodies against ABO system are naturally occurring antibodies?</vt:lpstr>
      <vt:lpstr>Inheritance of the ABO system</vt:lpstr>
      <vt:lpstr>PowerPoint Presentation</vt:lpstr>
      <vt:lpstr>PowerPoint Presentation</vt:lpstr>
      <vt:lpstr>Formation of A, B, and H Red Blood Cell Antigens</vt:lpstr>
      <vt:lpstr>PowerPoint Presentation</vt:lpstr>
      <vt:lpstr>PowerPoint Presentation</vt:lpstr>
      <vt:lpstr>PowerPoint Presentation</vt:lpstr>
      <vt:lpstr>Interaction of Hh with ABO Genes and the Bombay phenotype</vt:lpstr>
      <vt:lpstr>PowerPoint Presentation</vt:lpstr>
      <vt:lpstr>PowerPoint Presentation</vt:lpstr>
      <vt:lpstr>PowerPoint Presentation</vt:lpstr>
      <vt:lpstr>PowerPoint Presentation</vt:lpstr>
      <vt:lpstr>PowerPoint Presentation</vt:lpstr>
      <vt:lpstr>The A subgroups</vt:lpstr>
      <vt:lpstr>PowerPoint Presentation</vt:lpstr>
      <vt:lpstr>PowerPoint Presentation</vt:lpstr>
      <vt:lpstr>PowerPoint Presentation</vt:lpstr>
      <vt:lpstr>PowerPoint Presentation</vt:lpstr>
      <vt:lpstr>Weak A subgroups (A3,  Ax, Aend)</vt:lpstr>
      <vt:lpstr>PowerPoint Presentation</vt:lpstr>
      <vt:lpstr>ABO antibodies</vt:lpstr>
      <vt:lpstr>PowerPoint Presentation</vt:lpstr>
      <vt:lpstr>PowerPoint Presentation</vt:lpstr>
      <vt:lpstr>PowerPoint Presentation</vt:lpstr>
      <vt:lpstr>Anti H antibody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isra albayaa</dc:creator>
  <cp:lastModifiedBy>isra albayaa</cp:lastModifiedBy>
  <cp:revision>1</cp:revision>
  <dcterms:created xsi:type="dcterms:W3CDTF">2025-02-11T15:59:40Z</dcterms:created>
  <dcterms:modified xsi:type="dcterms:W3CDTF">2025-02-15T19:20:34Z</dcterms:modified>
</cp:coreProperties>
</file>