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90"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3" r:id="rId29"/>
    <p:sldId id="284" r:id="rId30"/>
    <p:sldId id="285" r:id="rId31"/>
    <p:sldId id="286" r:id="rId32"/>
    <p:sldId id="287" r:id="rId33"/>
    <p:sldId id="288" r:id="rId34"/>
    <p:sldId id="289" r:id="rId35"/>
    <p:sldId id="282"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1F838-70F6-60FF-3A1E-A4E8EF3D7CA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27E751D-CC26-365E-45E7-C12AFBD374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3FDAE72-BD0C-A646-DD12-CCCB909280B8}"/>
              </a:ext>
            </a:extLst>
          </p:cNvPr>
          <p:cNvSpPr>
            <a:spLocks noGrp="1"/>
          </p:cNvSpPr>
          <p:nvPr>
            <p:ph type="dt" sz="half" idx="10"/>
          </p:nvPr>
        </p:nvSpPr>
        <p:spPr/>
        <p:txBody>
          <a:bodyPr/>
          <a:lstStyle/>
          <a:p>
            <a:fld id="{2B1AF1F6-8ECA-4E96-8193-2A40734C21EB}" type="datetimeFigureOut">
              <a:rPr lang="en-GB" smtClean="0"/>
              <a:t>22/02/2025</a:t>
            </a:fld>
            <a:endParaRPr lang="en-GB"/>
          </a:p>
        </p:txBody>
      </p:sp>
      <p:sp>
        <p:nvSpPr>
          <p:cNvPr id="5" name="Footer Placeholder 4">
            <a:extLst>
              <a:ext uri="{FF2B5EF4-FFF2-40B4-BE49-F238E27FC236}">
                <a16:creationId xmlns:a16="http://schemas.microsoft.com/office/drawing/2014/main" id="{9FB62DBF-424C-0D8D-3910-1B878FE757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69395A-B17E-E9DD-4FB4-DBA56CACAE02}"/>
              </a:ext>
            </a:extLst>
          </p:cNvPr>
          <p:cNvSpPr>
            <a:spLocks noGrp="1"/>
          </p:cNvSpPr>
          <p:nvPr>
            <p:ph type="sldNum" sz="quarter" idx="12"/>
          </p:nvPr>
        </p:nvSpPr>
        <p:spPr/>
        <p:txBody>
          <a:bodyPr/>
          <a:lstStyle/>
          <a:p>
            <a:fld id="{C3463A6C-99F9-426C-AC01-2D9AFA30C34C}" type="slidenum">
              <a:rPr lang="en-GB" smtClean="0"/>
              <a:t>‹#›</a:t>
            </a:fld>
            <a:endParaRPr lang="en-GB"/>
          </a:p>
        </p:txBody>
      </p:sp>
    </p:spTree>
    <p:extLst>
      <p:ext uri="{BB962C8B-B14F-4D97-AF65-F5344CB8AC3E}">
        <p14:creationId xmlns:p14="http://schemas.microsoft.com/office/powerpoint/2010/main" val="3145101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4FA99-230D-8C24-7495-C78DFE40647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71D9F6-D157-E486-2692-4A9BD48794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D3D92C2-AFA6-CAC1-CE46-3A5C872EFDA1}"/>
              </a:ext>
            </a:extLst>
          </p:cNvPr>
          <p:cNvSpPr>
            <a:spLocks noGrp="1"/>
          </p:cNvSpPr>
          <p:nvPr>
            <p:ph type="dt" sz="half" idx="10"/>
          </p:nvPr>
        </p:nvSpPr>
        <p:spPr/>
        <p:txBody>
          <a:bodyPr/>
          <a:lstStyle/>
          <a:p>
            <a:fld id="{2B1AF1F6-8ECA-4E96-8193-2A40734C21EB}" type="datetimeFigureOut">
              <a:rPr lang="en-GB" smtClean="0"/>
              <a:t>22/02/2025</a:t>
            </a:fld>
            <a:endParaRPr lang="en-GB"/>
          </a:p>
        </p:txBody>
      </p:sp>
      <p:sp>
        <p:nvSpPr>
          <p:cNvPr id="5" name="Footer Placeholder 4">
            <a:extLst>
              <a:ext uri="{FF2B5EF4-FFF2-40B4-BE49-F238E27FC236}">
                <a16:creationId xmlns:a16="http://schemas.microsoft.com/office/drawing/2014/main" id="{1666C8EA-30A4-68A2-429F-A972C8A8C0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A0EE04-6C7B-6E18-389C-709D2494712C}"/>
              </a:ext>
            </a:extLst>
          </p:cNvPr>
          <p:cNvSpPr>
            <a:spLocks noGrp="1"/>
          </p:cNvSpPr>
          <p:nvPr>
            <p:ph type="sldNum" sz="quarter" idx="12"/>
          </p:nvPr>
        </p:nvSpPr>
        <p:spPr/>
        <p:txBody>
          <a:bodyPr/>
          <a:lstStyle/>
          <a:p>
            <a:fld id="{C3463A6C-99F9-426C-AC01-2D9AFA30C34C}" type="slidenum">
              <a:rPr lang="en-GB" smtClean="0"/>
              <a:t>‹#›</a:t>
            </a:fld>
            <a:endParaRPr lang="en-GB"/>
          </a:p>
        </p:txBody>
      </p:sp>
    </p:spTree>
    <p:extLst>
      <p:ext uri="{BB962C8B-B14F-4D97-AF65-F5344CB8AC3E}">
        <p14:creationId xmlns:p14="http://schemas.microsoft.com/office/powerpoint/2010/main" val="2327932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5751F6-1E80-D6E1-7307-29D4AFE51A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D3CEAB-9401-AFE9-2A5B-26EF34B64D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A1C967F-8E83-F22C-2A3C-CB5E5DBB5C9F}"/>
              </a:ext>
            </a:extLst>
          </p:cNvPr>
          <p:cNvSpPr>
            <a:spLocks noGrp="1"/>
          </p:cNvSpPr>
          <p:nvPr>
            <p:ph type="dt" sz="half" idx="10"/>
          </p:nvPr>
        </p:nvSpPr>
        <p:spPr/>
        <p:txBody>
          <a:bodyPr/>
          <a:lstStyle/>
          <a:p>
            <a:fld id="{2B1AF1F6-8ECA-4E96-8193-2A40734C21EB}" type="datetimeFigureOut">
              <a:rPr lang="en-GB" smtClean="0"/>
              <a:t>22/02/2025</a:t>
            </a:fld>
            <a:endParaRPr lang="en-GB"/>
          </a:p>
        </p:txBody>
      </p:sp>
      <p:sp>
        <p:nvSpPr>
          <p:cNvPr id="5" name="Footer Placeholder 4">
            <a:extLst>
              <a:ext uri="{FF2B5EF4-FFF2-40B4-BE49-F238E27FC236}">
                <a16:creationId xmlns:a16="http://schemas.microsoft.com/office/drawing/2014/main" id="{4EF2E788-1B84-3B6B-ED7F-7BA07096B8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446E5B-9183-8336-0A93-D178F030C30F}"/>
              </a:ext>
            </a:extLst>
          </p:cNvPr>
          <p:cNvSpPr>
            <a:spLocks noGrp="1"/>
          </p:cNvSpPr>
          <p:nvPr>
            <p:ph type="sldNum" sz="quarter" idx="12"/>
          </p:nvPr>
        </p:nvSpPr>
        <p:spPr/>
        <p:txBody>
          <a:bodyPr/>
          <a:lstStyle/>
          <a:p>
            <a:fld id="{C3463A6C-99F9-426C-AC01-2D9AFA30C34C}" type="slidenum">
              <a:rPr lang="en-GB" smtClean="0"/>
              <a:t>‹#›</a:t>
            </a:fld>
            <a:endParaRPr lang="en-GB"/>
          </a:p>
        </p:txBody>
      </p:sp>
    </p:spTree>
    <p:extLst>
      <p:ext uri="{BB962C8B-B14F-4D97-AF65-F5344CB8AC3E}">
        <p14:creationId xmlns:p14="http://schemas.microsoft.com/office/powerpoint/2010/main" val="2238507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CB848-93C0-AF50-3928-E465EB44F28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F6D7467-793B-45E8-A421-67CEE8B4BC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3B558CA-BDEF-F9FA-EA88-034E5A0952EF}"/>
              </a:ext>
            </a:extLst>
          </p:cNvPr>
          <p:cNvSpPr>
            <a:spLocks noGrp="1"/>
          </p:cNvSpPr>
          <p:nvPr>
            <p:ph type="dt" sz="half" idx="10"/>
          </p:nvPr>
        </p:nvSpPr>
        <p:spPr/>
        <p:txBody>
          <a:bodyPr/>
          <a:lstStyle/>
          <a:p>
            <a:fld id="{2B1AF1F6-8ECA-4E96-8193-2A40734C21EB}" type="datetimeFigureOut">
              <a:rPr lang="en-GB" smtClean="0"/>
              <a:t>22/02/2025</a:t>
            </a:fld>
            <a:endParaRPr lang="en-GB"/>
          </a:p>
        </p:txBody>
      </p:sp>
      <p:sp>
        <p:nvSpPr>
          <p:cNvPr id="5" name="Footer Placeholder 4">
            <a:extLst>
              <a:ext uri="{FF2B5EF4-FFF2-40B4-BE49-F238E27FC236}">
                <a16:creationId xmlns:a16="http://schemas.microsoft.com/office/drawing/2014/main" id="{292C9AB5-4E93-2201-B7D7-A945274F190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2847F1-DBD5-A28A-A661-0FE34331E5D0}"/>
              </a:ext>
            </a:extLst>
          </p:cNvPr>
          <p:cNvSpPr>
            <a:spLocks noGrp="1"/>
          </p:cNvSpPr>
          <p:nvPr>
            <p:ph type="sldNum" sz="quarter" idx="12"/>
          </p:nvPr>
        </p:nvSpPr>
        <p:spPr/>
        <p:txBody>
          <a:bodyPr/>
          <a:lstStyle/>
          <a:p>
            <a:fld id="{C3463A6C-99F9-426C-AC01-2D9AFA30C34C}" type="slidenum">
              <a:rPr lang="en-GB" smtClean="0"/>
              <a:t>‹#›</a:t>
            </a:fld>
            <a:endParaRPr lang="en-GB"/>
          </a:p>
        </p:txBody>
      </p:sp>
    </p:spTree>
    <p:extLst>
      <p:ext uri="{BB962C8B-B14F-4D97-AF65-F5344CB8AC3E}">
        <p14:creationId xmlns:p14="http://schemas.microsoft.com/office/powerpoint/2010/main" val="1870249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0EA8C-319E-FE73-62D1-8BCC985F41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59882B5-BED6-B1EA-4F62-EC317E107F9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6CBC7D7-CEAD-6C6A-BF72-EE1385A7F3CE}"/>
              </a:ext>
            </a:extLst>
          </p:cNvPr>
          <p:cNvSpPr>
            <a:spLocks noGrp="1"/>
          </p:cNvSpPr>
          <p:nvPr>
            <p:ph type="dt" sz="half" idx="10"/>
          </p:nvPr>
        </p:nvSpPr>
        <p:spPr/>
        <p:txBody>
          <a:bodyPr/>
          <a:lstStyle/>
          <a:p>
            <a:fld id="{2B1AF1F6-8ECA-4E96-8193-2A40734C21EB}" type="datetimeFigureOut">
              <a:rPr lang="en-GB" smtClean="0"/>
              <a:t>22/02/2025</a:t>
            </a:fld>
            <a:endParaRPr lang="en-GB"/>
          </a:p>
        </p:txBody>
      </p:sp>
      <p:sp>
        <p:nvSpPr>
          <p:cNvPr id="5" name="Footer Placeholder 4">
            <a:extLst>
              <a:ext uri="{FF2B5EF4-FFF2-40B4-BE49-F238E27FC236}">
                <a16:creationId xmlns:a16="http://schemas.microsoft.com/office/drawing/2014/main" id="{5C6A2A53-67C2-2A94-06E7-5BB55D0A46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B5EC73-12B3-DDB7-DC3F-23BEE1CE4BF4}"/>
              </a:ext>
            </a:extLst>
          </p:cNvPr>
          <p:cNvSpPr>
            <a:spLocks noGrp="1"/>
          </p:cNvSpPr>
          <p:nvPr>
            <p:ph type="sldNum" sz="quarter" idx="12"/>
          </p:nvPr>
        </p:nvSpPr>
        <p:spPr/>
        <p:txBody>
          <a:bodyPr/>
          <a:lstStyle/>
          <a:p>
            <a:fld id="{C3463A6C-99F9-426C-AC01-2D9AFA30C34C}" type="slidenum">
              <a:rPr lang="en-GB" smtClean="0"/>
              <a:t>‹#›</a:t>
            </a:fld>
            <a:endParaRPr lang="en-GB"/>
          </a:p>
        </p:txBody>
      </p:sp>
    </p:spTree>
    <p:extLst>
      <p:ext uri="{BB962C8B-B14F-4D97-AF65-F5344CB8AC3E}">
        <p14:creationId xmlns:p14="http://schemas.microsoft.com/office/powerpoint/2010/main" val="2845468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648C8-0CCE-9F3D-3221-4CC2794F123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2E09A74-8DE1-037E-1B14-8EE23AF03EA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37F954D-A2CD-8BB6-E317-5FAA38EF2B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3DE6A80-6570-B047-C0DA-5A616A6BBA1B}"/>
              </a:ext>
            </a:extLst>
          </p:cNvPr>
          <p:cNvSpPr>
            <a:spLocks noGrp="1"/>
          </p:cNvSpPr>
          <p:nvPr>
            <p:ph type="dt" sz="half" idx="10"/>
          </p:nvPr>
        </p:nvSpPr>
        <p:spPr/>
        <p:txBody>
          <a:bodyPr/>
          <a:lstStyle/>
          <a:p>
            <a:fld id="{2B1AF1F6-8ECA-4E96-8193-2A40734C21EB}" type="datetimeFigureOut">
              <a:rPr lang="en-GB" smtClean="0"/>
              <a:t>22/02/2025</a:t>
            </a:fld>
            <a:endParaRPr lang="en-GB"/>
          </a:p>
        </p:txBody>
      </p:sp>
      <p:sp>
        <p:nvSpPr>
          <p:cNvPr id="6" name="Footer Placeholder 5">
            <a:extLst>
              <a:ext uri="{FF2B5EF4-FFF2-40B4-BE49-F238E27FC236}">
                <a16:creationId xmlns:a16="http://schemas.microsoft.com/office/drawing/2014/main" id="{09CD5FED-6726-C05B-3589-347EED15B3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53F0A72-B9B2-151C-6E24-1D2C8B773DE5}"/>
              </a:ext>
            </a:extLst>
          </p:cNvPr>
          <p:cNvSpPr>
            <a:spLocks noGrp="1"/>
          </p:cNvSpPr>
          <p:nvPr>
            <p:ph type="sldNum" sz="quarter" idx="12"/>
          </p:nvPr>
        </p:nvSpPr>
        <p:spPr/>
        <p:txBody>
          <a:bodyPr/>
          <a:lstStyle/>
          <a:p>
            <a:fld id="{C3463A6C-99F9-426C-AC01-2D9AFA30C34C}" type="slidenum">
              <a:rPr lang="en-GB" smtClean="0"/>
              <a:t>‹#›</a:t>
            </a:fld>
            <a:endParaRPr lang="en-GB"/>
          </a:p>
        </p:txBody>
      </p:sp>
    </p:spTree>
    <p:extLst>
      <p:ext uri="{BB962C8B-B14F-4D97-AF65-F5344CB8AC3E}">
        <p14:creationId xmlns:p14="http://schemas.microsoft.com/office/powerpoint/2010/main" val="4113686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1249-A075-13AB-70CE-CB55C94BE14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9975F30-5588-2EAE-EFFE-819D979F2B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6856EC-C7A0-2727-E26A-15D9716908A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6F209D3-2404-B2D5-C3F5-9D26708D1E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3BA992-6F3C-773E-138D-0C853E3E86B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6B3A687-9EB9-D52D-7E61-EF71190DE6B8}"/>
              </a:ext>
            </a:extLst>
          </p:cNvPr>
          <p:cNvSpPr>
            <a:spLocks noGrp="1"/>
          </p:cNvSpPr>
          <p:nvPr>
            <p:ph type="dt" sz="half" idx="10"/>
          </p:nvPr>
        </p:nvSpPr>
        <p:spPr/>
        <p:txBody>
          <a:bodyPr/>
          <a:lstStyle/>
          <a:p>
            <a:fld id="{2B1AF1F6-8ECA-4E96-8193-2A40734C21EB}" type="datetimeFigureOut">
              <a:rPr lang="en-GB" smtClean="0"/>
              <a:t>22/02/2025</a:t>
            </a:fld>
            <a:endParaRPr lang="en-GB"/>
          </a:p>
        </p:txBody>
      </p:sp>
      <p:sp>
        <p:nvSpPr>
          <p:cNvPr id="8" name="Footer Placeholder 7">
            <a:extLst>
              <a:ext uri="{FF2B5EF4-FFF2-40B4-BE49-F238E27FC236}">
                <a16:creationId xmlns:a16="http://schemas.microsoft.com/office/drawing/2014/main" id="{54393B08-76B1-77A8-0229-F42DA87CE8C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30E6EAC-E69A-3E56-1891-94C3AE5046D5}"/>
              </a:ext>
            </a:extLst>
          </p:cNvPr>
          <p:cNvSpPr>
            <a:spLocks noGrp="1"/>
          </p:cNvSpPr>
          <p:nvPr>
            <p:ph type="sldNum" sz="quarter" idx="12"/>
          </p:nvPr>
        </p:nvSpPr>
        <p:spPr/>
        <p:txBody>
          <a:bodyPr/>
          <a:lstStyle/>
          <a:p>
            <a:fld id="{C3463A6C-99F9-426C-AC01-2D9AFA30C34C}" type="slidenum">
              <a:rPr lang="en-GB" smtClean="0"/>
              <a:t>‹#›</a:t>
            </a:fld>
            <a:endParaRPr lang="en-GB"/>
          </a:p>
        </p:txBody>
      </p:sp>
    </p:spTree>
    <p:extLst>
      <p:ext uri="{BB962C8B-B14F-4D97-AF65-F5344CB8AC3E}">
        <p14:creationId xmlns:p14="http://schemas.microsoft.com/office/powerpoint/2010/main" val="3749419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1D99C-8C4A-58EE-6FF7-DD2026B2863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41D11A9-4A42-E5E0-B333-C7B18EDF1D41}"/>
              </a:ext>
            </a:extLst>
          </p:cNvPr>
          <p:cNvSpPr>
            <a:spLocks noGrp="1"/>
          </p:cNvSpPr>
          <p:nvPr>
            <p:ph type="dt" sz="half" idx="10"/>
          </p:nvPr>
        </p:nvSpPr>
        <p:spPr/>
        <p:txBody>
          <a:bodyPr/>
          <a:lstStyle/>
          <a:p>
            <a:fld id="{2B1AF1F6-8ECA-4E96-8193-2A40734C21EB}" type="datetimeFigureOut">
              <a:rPr lang="en-GB" smtClean="0"/>
              <a:t>22/02/2025</a:t>
            </a:fld>
            <a:endParaRPr lang="en-GB"/>
          </a:p>
        </p:txBody>
      </p:sp>
      <p:sp>
        <p:nvSpPr>
          <p:cNvPr id="4" name="Footer Placeholder 3">
            <a:extLst>
              <a:ext uri="{FF2B5EF4-FFF2-40B4-BE49-F238E27FC236}">
                <a16:creationId xmlns:a16="http://schemas.microsoft.com/office/drawing/2014/main" id="{0D797B1A-6118-BC10-72BC-96086EBA542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C815B4F-E82E-A379-6A97-EA51C908121F}"/>
              </a:ext>
            </a:extLst>
          </p:cNvPr>
          <p:cNvSpPr>
            <a:spLocks noGrp="1"/>
          </p:cNvSpPr>
          <p:nvPr>
            <p:ph type="sldNum" sz="quarter" idx="12"/>
          </p:nvPr>
        </p:nvSpPr>
        <p:spPr/>
        <p:txBody>
          <a:bodyPr/>
          <a:lstStyle/>
          <a:p>
            <a:fld id="{C3463A6C-99F9-426C-AC01-2D9AFA30C34C}" type="slidenum">
              <a:rPr lang="en-GB" smtClean="0"/>
              <a:t>‹#›</a:t>
            </a:fld>
            <a:endParaRPr lang="en-GB"/>
          </a:p>
        </p:txBody>
      </p:sp>
    </p:spTree>
    <p:extLst>
      <p:ext uri="{BB962C8B-B14F-4D97-AF65-F5344CB8AC3E}">
        <p14:creationId xmlns:p14="http://schemas.microsoft.com/office/powerpoint/2010/main" val="2089181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29D72E-6059-59A5-0E42-A456DA25D188}"/>
              </a:ext>
            </a:extLst>
          </p:cNvPr>
          <p:cNvSpPr>
            <a:spLocks noGrp="1"/>
          </p:cNvSpPr>
          <p:nvPr>
            <p:ph type="dt" sz="half" idx="10"/>
          </p:nvPr>
        </p:nvSpPr>
        <p:spPr/>
        <p:txBody>
          <a:bodyPr/>
          <a:lstStyle/>
          <a:p>
            <a:fld id="{2B1AF1F6-8ECA-4E96-8193-2A40734C21EB}" type="datetimeFigureOut">
              <a:rPr lang="en-GB" smtClean="0"/>
              <a:t>22/02/2025</a:t>
            </a:fld>
            <a:endParaRPr lang="en-GB"/>
          </a:p>
        </p:txBody>
      </p:sp>
      <p:sp>
        <p:nvSpPr>
          <p:cNvPr id="3" name="Footer Placeholder 2">
            <a:extLst>
              <a:ext uri="{FF2B5EF4-FFF2-40B4-BE49-F238E27FC236}">
                <a16:creationId xmlns:a16="http://schemas.microsoft.com/office/drawing/2014/main" id="{9AFE22EB-9396-C914-F069-30ADDD7A82E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980541C-2F72-E920-28AA-6CDB94D79604}"/>
              </a:ext>
            </a:extLst>
          </p:cNvPr>
          <p:cNvSpPr>
            <a:spLocks noGrp="1"/>
          </p:cNvSpPr>
          <p:nvPr>
            <p:ph type="sldNum" sz="quarter" idx="12"/>
          </p:nvPr>
        </p:nvSpPr>
        <p:spPr/>
        <p:txBody>
          <a:bodyPr/>
          <a:lstStyle/>
          <a:p>
            <a:fld id="{C3463A6C-99F9-426C-AC01-2D9AFA30C34C}" type="slidenum">
              <a:rPr lang="en-GB" smtClean="0"/>
              <a:t>‹#›</a:t>
            </a:fld>
            <a:endParaRPr lang="en-GB"/>
          </a:p>
        </p:txBody>
      </p:sp>
    </p:spTree>
    <p:extLst>
      <p:ext uri="{BB962C8B-B14F-4D97-AF65-F5344CB8AC3E}">
        <p14:creationId xmlns:p14="http://schemas.microsoft.com/office/powerpoint/2010/main" val="3748696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E84AE-DDC6-21E7-344E-FA6730525B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D0D2C18-61D5-9504-E60D-78297CF6C2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5749538-E381-A894-4F35-257A3DB3B8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A49780-6FF1-4DA1-6574-79EF9296D539}"/>
              </a:ext>
            </a:extLst>
          </p:cNvPr>
          <p:cNvSpPr>
            <a:spLocks noGrp="1"/>
          </p:cNvSpPr>
          <p:nvPr>
            <p:ph type="dt" sz="half" idx="10"/>
          </p:nvPr>
        </p:nvSpPr>
        <p:spPr/>
        <p:txBody>
          <a:bodyPr/>
          <a:lstStyle/>
          <a:p>
            <a:fld id="{2B1AF1F6-8ECA-4E96-8193-2A40734C21EB}" type="datetimeFigureOut">
              <a:rPr lang="en-GB" smtClean="0"/>
              <a:t>22/02/2025</a:t>
            </a:fld>
            <a:endParaRPr lang="en-GB"/>
          </a:p>
        </p:txBody>
      </p:sp>
      <p:sp>
        <p:nvSpPr>
          <p:cNvPr id="6" name="Footer Placeholder 5">
            <a:extLst>
              <a:ext uri="{FF2B5EF4-FFF2-40B4-BE49-F238E27FC236}">
                <a16:creationId xmlns:a16="http://schemas.microsoft.com/office/drawing/2014/main" id="{24634754-FF17-0192-5324-C1DAD7C5BAD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ADEA2BF-80CF-B4A3-5D5A-46D71E4B461E}"/>
              </a:ext>
            </a:extLst>
          </p:cNvPr>
          <p:cNvSpPr>
            <a:spLocks noGrp="1"/>
          </p:cNvSpPr>
          <p:nvPr>
            <p:ph type="sldNum" sz="quarter" idx="12"/>
          </p:nvPr>
        </p:nvSpPr>
        <p:spPr/>
        <p:txBody>
          <a:bodyPr/>
          <a:lstStyle/>
          <a:p>
            <a:fld id="{C3463A6C-99F9-426C-AC01-2D9AFA30C34C}" type="slidenum">
              <a:rPr lang="en-GB" smtClean="0"/>
              <a:t>‹#›</a:t>
            </a:fld>
            <a:endParaRPr lang="en-GB"/>
          </a:p>
        </p:txBody>
      </p:sp>
    </p:spTree>
    <p:extLst>
      <p:ext uri="{BB962C8B-B14F-4D97-AF65-F5344CB8AC3E}">
        <p14:creationId xmlns:p14="http://schemas.microsoft.com/office/powerpoint/2010/main" val="3633019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95EB6-AD1B-1C00-41E3-85EE5B84D6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A355AEF-820B-B608-FC93-0F2664E227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BD0D6D4-B807-E6A6-61B6-3B93973328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C3E363-3F25-C8A2-01EA-BF072A009F2B}"/>
              </a:ext>
            </a:extLst>
          </p:cNvPr>
          <p:cNvSpPr>
            <a:spLocks noGrp="1"/>
          </p:cNvSpPr>
          <p:nvPr>
            <p:ph type="dt" sz="half" idx="10"/>
          </p:nvPr>
        </p:nvSpPr>
        <p:spPr/>
        <p:txBody>
          <a:bodyPr/>
          <a:lstStyle/>
          <a:p>
            <a:fld id="{2B1AF1F6-8ECA-4E96-8193-2A40734C21EB}" type="datetimeFigureOut">
              <a:rPr lang="en-GB" smtClean="0"/>
              <a:t>22/02/2025</a:t>
            </a:fld>
            <a:endParaRPr lang="en-GB"/>
          </a:p>
        </p:txBody>
      </p:sp>
      <p:sp>
        <p:nvSpPr>
          <p:cNvPr id="6" name="Footer Placeholder 5">
            <a:extLst>
              <a:ext uri="{FF2B5EF4-FFF2-40B4-BE49-F238E27FC236}">
                <a16:creationId xmlns:a16="http://schemas.microsoft.com/office/drawing/2014/main" id="{EBB99810-CD3F-274E-9922-AF94391AD15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302DBAF-D6A1-91CC-66CF-906A87A098C1}"/>
              </a:ext>
            </a:extLst>
          </p:cNvPr>
          <p:cNvSpPr>
            <a:spLocks noGrp="1"/>
          </p:cNvSpPr>
          <p:nvPr>
            <p:ph type="sldNum" sz="quarter" idx="12"/>
          </p:nvPr>
        </p:nvSpPr>
        <p:spPr/>
        <p:txBody>
          <a:bodyPr/>
          <a:lstStyle/>
          <a:p>
            <a:fld id="{C3463A6C-99F9-426C-AC01-2D9AFA30C34C}" type="slidenum">
              <a:rPr lang="en-GB" smtClean="0"/>
              <a:t>‹#›</a:t>
            </a:fld>
            <a:endParaRPr lang="en-GB"/>
          </a:p>
        </p:txBody>
      </p:sp>
    </p:spTree>
    <p:extLst>
      <p:ext uri="{BB962C8B-B14F-4D97-AF65-F5344CB8AC3E}">
        <p14:creationId xmlns:p14="http://schemas.microsoft.com/office/powerpoint/2010/main" val="2268585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C18389-6F73-F375-FBEA-466B9103CB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A449BF5-199D-BBB2-17B0-4B779E9FA4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6A7E01-F104-626D-C252-1F2C4E60CF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B1AF1F6-8ECA-4E96-8193-2A40734C21EB}" type="datetimeFigureOut">
              <a:rPr lang="en-GB" smtClean="0"/>
              <a:t>22/02/2025</a:t>
            </a:fld>
            <a:endParaRPr lang="en-GB"/>
          </a:p>
        </p:txBody>
      </p:sp>
      <p:sp>
        <p:nvSpPr>
          <p:cNvPr id="5" name="Footer Placeholder 4">
            <a:extLst>
              <a:ext uri="{FF2B5EF4-FFF2-40B4-BE49-F238E27FC236}">
                <a16:creationId xmlns:a16="http://schemas.microsoft.com/office/drawing/2014/main" id="{54FE15CE-64C5-4F4B-0C73-75D1662063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6AFEC3C-845D-3804-B48B-033D60D42C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3463A6C-99F9-426C-AC01-2D9AFA30C34C}" type="slidenum">
              <a:rPr lang="en-GB" smtClean="0"/>
              <a:t>‹#›</a:t>
            </a:fld>
            <a:endParaRPr lang="en-GB"/>
          </a:p>
        </p:txBody>
      </p:sp>
    </p:spTree>
    <p:extLst>
      <p:ext uri="{BB962C8B-B14F-4D97-AF65-F5344CB8AC3E}">
        <p14:creationId xmlns:p14="http://schemas.microsoft.com/office/powerpoint/2010/main" val="2522222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F609FF9A-4FCE-468E-A86A-C9AB525EAE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21E12D4-3A88-428D-8E5E-AF1AFD923D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7" name="Picture 6" descr="Close up photo of platelets in the blood traveling.">
            <a:extLst>
              <a:ext uri="{FF2B5EF4-FFF2-40B4-BE49-F238E27FC236}">
                <a16:creationId xmlns:a16="http://schemas.microsoft.com/office/drawing/2014/main" id="{A9635B7D-6969-5B55-EBEE-0CAE67EE654E}"/>
              </a:ext>
            </a:extLst>
          </p:cNvPr>
          <p:cNvPicPr>
            <a:picLocks noChangeAspect="1"/>
          </p:cNvPicPr>
          <p:nvPr/>
        </p:nvPicPr>
        <p:blipFill>
          <a:blip r:embed="rId2">
            <a:alphaModFix amt="60000"/>
          </a:blip>
          <a:srcRect/>
          <a:stretch/>
        </p:blipFill>
        <p:spPr>
          <a:xfrm>
            <a:off x="-1" y="10"/>
            <a:ext cx="12192001" cy="6857990"/>
          </a:xfrm>
          <a:prstGeom prst="rect">
            <a:avLst/>
          </a:prstGeom>
        </p:spPr>
      </p:pic>
      <p:sp>
        <p:nvSpPr>
          <p:cNvPr id="4" name="Title 3">
            <a:extLst>
              <a:ext uri="{FF2B5EF4-FFF2-40B4-BE49-F238E27FC236}">
                <a16:creationId xmlns:a16="http://schemas.microsoft.com/office/drawing/2014/main" id="{56B2F710-8012-A3EF-6AC9-DC997CCB4C71}"/>
              </a:ext>
            </a:extLst>
          </p:cNvPr>
          <p:cNvSpPr>
            <a:spLocks noGrp="1"/>
          </p:cNvSpPr>
          <p:nvPr>
            <p:ph type="ctrTitle"/>
          </p:nvPr>
        </p:nvSpPr>
        <p:spPr>
          <a:xfrm>
            <a:off x="838200" y="914402"/>
            <a:ext cx="10515600" cy="2985923"/>
          </a:xfrm>
        </p:spPr>
        <p:txBody>
          <a:bodyPr>
            <a:normAutofit/>
          </a:bodyPr>
          <a:lstStyle/>
          <a:p>
            <a:r>
              <a:rPr lang="en-GB" sz="5200" dirty="0">
                <a:solidFill>
                  <a:srgbClr val="FFFFFF"/>
                </a:solidFill>
              </a:rPr>
              <a:t>The Rh blood group </a:t>
            </a:r>
            <a:br>
              <a:rPr lang="en-GB" sz="5200" dirty="0">
                <a:solidFill>
                  <a:srgbClr val="FFFFFF"/>
                </a:solidFill>
              </a:rPr>
            </a:br>
            <a:r>
              <a:rPr lang="en-GB" sz="5200" dirty="0">
                <a:solidFill>
                  <a:srgbClr val="FFFFFF"/>
                </a:solidFill>
              </a:rPr>
              <a:t>System</a:t>
            </a:r>
          </a:p>
        </p:txBody>
      </p:sp>
      <p:sp>
        <p:nvSpPr>
          <p:cNvPr id="5" name="Subtitle 4">
            <a:extLst>
              <a:ext uri="{FF2B5EF4-FFF2-40B4-BE49-F238E27FC236}">
                <a16:creationId xmlns:a16="http://schemas.microsoft.com/office/drawing/2014/main" id="{EAC4AA43-034E-C14B-8E83-39A94F7553CD}"/>
              </a:ext>
            </a:extLst>
          </p:cNvPr>
          <p:cNvSpPr>
            <a:spLocks noGrp="1"/>
          </p:cNvSpPr>
          <p:nvPr>
            <p:ph type="subTitle" idx="1"/>
          </p:nvPr>
        </p:nvSpPr>
        <p:spPr>
          <a:xfrm>
            <a:off x="838200" y="4072040"/>
            <a:ext cx="10515600" cy="1384310"/>
          </a:xfrm>
        </p:spPr>
        <p:txBody>
          <a:bodyPr>
            <a:normAutofit/>
          </a:bodyPr>
          <a:lstStyle/>
          <a:p>
            <a:pPr>
              <a:buFont typeface="Arial" panose="020B0604020202020204" pitchFamily="34" charset="0"/>
              <a:buChar char="•"/>
            </a:pPr>
            <a:r>
              <a:rPr lang="en-US" sz="1500" b="1">
                <a:solidFill>
                  <a:srgbClr val="FFFFFF"/>
                </a:solidFill>
              </a:rPr>
              <a:t>Prof. Dr. Israa M. Al-Bayaa</a:t>
            </a:r>
          </a:p>
          <a:p>
            <a:pPr>
              <a:buFont typeface="Arial" panose="020B0604020202020204" pitchFamily="34" charset="0"/>
              <a:buChar char="•"/>
            </a:pPr>
            <a:r>
              <a:rPr lang="en-US" sz="1500" b="1">
                <a:solidFill>
                  <a:srgbClr val="FFFFFF"/>
                </a:solidFill>
              </a:rPr>
              <a:t>MBChB</a:t>
            </a:r>
          </a:p>
          <a:p>
            <a:pPr>
              <a:buFont typeface="Arial" panose="020B0604020202020204" pitchFamily="34" charset="0"/>
              <a:buChar char="•"/>
            </a:pPr>
            <a:r>
              <a:rPr lang="en-US" sz="1500" b="1">
                <a:solidFill>
                  <a:srgbClr val="FFFFFF"/>
                </a:solidFill>
              </a:rPr>
              <a:t>FIBMS (Hematopathology)</a:t>
            </a:r>
          </a:p>
          <a:p>
            <a:pPr>
              <a:buFont typeface="Arial" panose="020B0604020202020204" pitchFamily="34" charset="0"/>
              <a:buChar char="•"/>
            </a:pPr>
            <a:r>
              <a:rPr lang="en-US" sz="1500" b="1">
                <a:solidFill>
                  <a:srgbClr val="FFFFFF"/>
                </a:solidFill>
              </a:rPr>
              <a:t>Department of pathology and Forensic science/Al-Mustanseria University</a:t>
            </a:r>
          </a:p>
          <a:p>
            <a:endParaRPr lang="en-GB" sz="1500">
              <a:solidFill>
                <a:srgbClr val="FFFFFF"/>
              </a:solidFill>
            </a:endParaRPr>
          </a:p>
        </p:txBody>
      </p:sp>
    </p:spTree>
    <p:extLst>
      <p:ext uri="{BB962C8B-B14F-4D97-AF65-F5344CB8AC3E}">
        <p14:creationId xmlns:p14="http://schemas.microsoft.com/office/powerpoint/2010/main" val="2610454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1DEED5-B68D-CB35-338C-6A77DBCC7AF6}"/>
              </a:ext>
            </a:extLst>
          </p:cNvPr>
          <p:cNvSpPr>
            <a:spLocks noGrp="1"/>
          </p:cNvSpPr>
          <p:nvPr>
            <p:ph type="title"/>
          </p:nvPr>
        </p:nvSpPr>
        <p:spPr>
          <a:xfrm>
            <a:off x="1043631" y="809898"/>
            <a:ext cx="9942716" cy="1554480"/>
          </a:xfrm>
        </p:spPr>
        <p:txBody>
          <a:bodyPr anchor="ctr">
            <a:normAutofit/>
          </a:bodyPr>
          <a:lstStyle/>
          <a:p>
            <a:r>
              <a:rPr lang="en-GB" sz="4800"/>
              <a:t>Rh Terminology</a:t>
            </a:r>
          </a:p>
        </p:txBody>
      </p:sp>
      <p:sp>
        <p:nvSpPr>
          <p:cNvPr id="3" name="Content Placeholder 2">
            <a:extLst>
              <a:ext uri="{FF2B5EF4-FFF2-40B4-BE49-F238E27FC236}">
                <a16:creationId xmlns:a16="http://schemas.microsoft.com/office/drawing/2014/main" id="{53D202C0-AF6F-5142-591B-EF41F0139F03}"/>
              </a:ext>
            </a:extLst>
          </p:cNvPr>
          <p:cNvSpPr>
            <a:spLocks noGrp="1"/>
          </p:cNvSpPr>
          <p:nvPr>
            <p:ph idx="1"/>
          </p:nvPr>
        </p:nvSpPr>
        <p:spPr>
          <a:xfrm>
            <a:off x="1045028" y="3017522"/>
            <a:ext cx="9941319" cy="3124658"/>
          </a:xfrm>
        </p:spPr>
        <p:txBody>
          <a:bodyPr anchor="ctr">
            <a:normAutofit/>
          </a:bodyPr>
          <a:lstStyle/>
          <a:p>
            <a:pPr algn="just"/>
            <a:r>
              <a:rPr lang="en-GB" sz="2400" dirty="0"/>
              <a:t>There are four terminologies used to describe the Rh system. </a:t>
            </a:r>
          </a:p>
          <a:p>
            <a:pPr algn="just"/>
            <a:r>
              <a:rPr lang="en-GB" sz="2400" dirty="0"/>
              <a:t>Two are based on postulated genetic theories of Rh inheritance. The third common terminology used describes only the presence or absence of a given antigen. </a:t>
            </a:r>
          </a:p>
          <a:p>
            <a:pPr algn="just"/>
            <a:r>
              <a:rPr lang="en-GB" sz="2400" dirty="0"/>
              <a:t>The fourth was established by the International Society of Blood Transfusion (ISBT) Committee on Terminology for Red Cell Surface Antigens.</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4561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6065D3-D6BC-7C6D-0403-31E49CB04744}"/>
              </a:ext>
            </a:extLst>
          </p:cNvPr>
          <p:cNvSpPr>
            <a:spLocks noGrp="1"/>
          </p:cNvSpPr>
          <p:nvPr>
            <p:ph type="title"/>
          </p:nvPr>
        </p:nvSpPr>
        <p:spPr>
          <a:xfrm>
            <a:off x="1043631" y="809898"/>
            <a:ext cx="9942716" cy="1554480"/>
          </a:xfrm>
        </p:spPr>
        <p:txBody>
          <a:bodyPr anchor="ctr">
            <a:normAutofit/>
          </a:bodyPr>
          <a:lstStyle/>
          <a:p>
            <a:r>
              <a:rPr lang="en-GB" sz="4800"/>
              <a:t>Fisher-Race: DCE Terminology</a:t>
            </a:r>
          </a:p>
        </p:txBody>
      </p:sp>
      <p:sp>
        <p:nvSpPr>
          <p:cNvPr id="3" name="Content Placeholder 2">
            <a:extLst>
              <a:ext uri="{FF2B5EF4-FFF2-40B4-BE49-F238E27FC236}">
                <a16:creationId xmlns:a16="http://schemas.microsoft.com/office/drawing/2014/main" id="{6B269D11-3B91-7F64-D287-9AAA7823BC4C}"/>
              </a:ext>
            </a:extLst>
          </p:cNvPr>
          <p:cNvSpPr>
            <a:spLocks noGrp="1"/>
          </p:cNvSpPr>
          <p:nvPr>
            <p:ph idx="1"/>
          </p:nvPr>
        </p:nvSpPr>
        <p:spPr>
          <a:xfrm>
            <a:off x="1045028" y="3017522"/>
            <a:ext cx="9941319" cy="3124658"/>
          </a:xfrm>
        </p:spPr>
        <p:txBody>
          <a:bodyPr anchor="ctr">
            <a:normAutofit/>
          </a:bodyPr>
          <a:lstStyle/>
          <a:p>
            <a:pPr algn="just"/>
            <a:r>
              <a:rPr lang="en-GB" sz="2400" dirty="0"/>
              <a:t>According to the Fisher-Race theory, an individual inherits a set of RH genes from each parent (i.e., one D or d, one C or c, and one E or e). </a:t>
            </a:r>
          </a:p>
          <a:p>
            <a:pPr algn="just"/>
            <a:r>
              <a:rPr lang="en-GB" sz="2400" dirty="0"/>
              <a:t>The combination of genes inherited from one parent is called a haplotype. For example, if one parent has the genes D, C, and e, then the haplotype is written as </a:t>
            </a:r>
            <a:r>
              <a:rPr lang="en-GB" sz="2400" dirty="0" err="1"/>
              <a:t>DCe</a:t>
            </a:r>
            <a:r>
              <a:rPr lang="en-GB" sz="2400" dirty="0"/>
              <a:t>. The pairing of maternal and paternal haplotypes determines the offspring’s genotype (the RH genes inherited from each parent). The genotype is written as two haplotypes separated by a / (i.e., </a:t>
            </a:r>
            <a:r>
              <a:rPr lang="en-GB" sz="2400" dirty="0" err="1"/>
              <a:t>DCe</a:t>
            </a:r>
            <a:r>
              <a:rPr lang="en-GB" sz="2400" dirty="0"/>
              <a:t>/</a:t>
            </a:r>
            <a:r>
              <a:rPr lang="en-GB" sz="2400" dirty="0" err="1"/>
              <a:t>Dce</a:t>
            </a:r>
            <a:r>
              <a:rPr lang="en-GB" sz="2400" dirty="0"/>
              <a:t>).</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0883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F3742DC-062C-A2CC-36D3-B1F197C5606B}"/>
              </a:ext>
            </a:extLst>
          </p:cNvPr>
          <p:cNvPicPr>
            <a:picLocks noChangeAspect="1"/>
          </p:cNvPicPr>
          <p:nvPr/>
        </p:nvPicPr>
        <p:blipFill>
          <a:blip r:embed="rId2"/>
          <a:stretch>
            <a:fillRect/>
          </a:stretch>
        </p:blipFill>
        <p:spPr>
          <a:xfrm>
            <a:off x="2247900" y="0"/>
            <a:ext cx="7810500" cy="6858000"/>
          </a:xfrm>
          <a:prstGeom prst="rect">
            <a:avLst/>
          </a:prstGeom>
        </p:spPr>
      </p:pic>
    </p:spTree>
    <p:extLst>
      <p:ext uri="{BB962C8B-B14F-4D97-AF65-F5344CB8AC3E}">
        <p14:creationId xmlns:p14="http://schemas.microsoft.com/office/powerpoint/2010/main" val="2397749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7E085D-9FFF-9CB1-D561-651D78773CAE}"/>
              </a:ext>
            </a:extLst>
          </p:cNvPr>
          <p:cNvSpPr>
            <a:spLocks noGrp="1"/>
          </p:cNvSpPr>
          <p:nvPr>
            <p:ph type="title"/>
          </p:nvPr>
        </p:nvSpPr>
        <p:spPr>
          <a:xfrm>
            <a:off x="1043631" y="809898"/>
            <a:ext cx="9942716" cy="1554480"/>
          </a:xfrm>
        </p:spPr>
        <p:txBody>
          <a:bodyPr anchor="ctr">
            <a:normAutofit/>
          </a:bodyPr>
          <a:lstStyle/>
          <a:p>
            <a:endParaRPr lang="en-GB" sz="4800"/>
          </a:p>
        </p:txBody>
      </p:sp>
      <p:sp>
        <p:nvSpPr>
          <p:cNvPr id="3" name="Content Placeholder 2">
            <a:extLst>
              <a:ext uri="{FF2B5EF4-FFF2-40B4-BE49-F238E27FC236}">
                <a16:creationId xmlns:a16="http://schemas.microsoft.com/office/drawing/2014/main" id="{BB4341D5-C8E7-6C3A-7F4D-F83518CE7EF9}"/>
              </a:ext>
            </a:extLst>
          </p:cNvPr>
          <p:cNvSpPr>
            <a:spLocks noGrp="1"/>
          </p:cNvSpPr>
          <p:nvPr>
            <p:ph idx="1"/>
          </p:nvPr>
        </p:nvSpPr>
        <p:spPr>
          <a:xfrm>
            <a:off x="1045028" y="3017522"/>
            <a:ext cx="9941319" cy="3124658"/>
          </a:xfrm>
        </p:spPr>
        <p:txBody>
          <a:bodyPr anchor="ctr">
            <a:normAutofit/>
          </a:bodyPr>
          <a:lstStyle/>
          <a:p>
            <a:pPr algn="just"/>
            <a:r>
              <a:rPr lang="en-GB" sz="2200" dirty="0" err="1"/>
              <a:t>RhD</a:t>
            </a:r>
            <a:r>
              <a:rPr lang="en-GB" sz="2200" dirty="0"/>
              <a:t> and </a:t>
            </a:r>
            <a:r>
              <a:rPr lang="en-GB" sz="2200" dirty="0" err="1"/>
              <a:t>RhCE</a:t>
            </a:r>
            <a:r>
              <a:rPr lang="en-GB" sz="2200" dirty="0"/>
              <a:t> proteins and </a:t>
            </a:r>
            <a:r>
              <a:rPr lang="en-GB" sz="2200" dirty="0" err="1"/>
              <a:t>RhAG</a:t>
            </a:r>
            <a:r>
              <a:rPr lang="en-GB" sz="2200" dirty="0"/>
              <a:t> are exclusively on red blood cells. As they are transmembrane, it is not surprising they play a role in maintaining the structural integrity of red blood cells. Based on their structure, it appears they may also be transporters. they may have a role in transporting ammonia. An alternative hypothesis is that they may be CO2 transporters.</a:t>
            </a:r>
          </a:p>
          <a:p>
            <a:pPr algn="just"/>
            <a:r>
              <a:rPr lang="en-GB" sz="2200" dirty="0"/>
              <a:t>The Rh antigens are well developed at birth, and as such can cause </a:t>
            </a:r>
            <a:r>
              <a:rPr lang="en-GB" sz="2200" dirty="0" err="1"/>
              <a:t>hemolytic</a:t>
            </a:r>
            <a:r>
              <a:rPr lang="en-GB" sz="2200" dirty="0"/>
              <a:t> disease of the </a:t>
            </a:r>
            <a:r>
              <a:rPr lang="en-GB" sz="2200" dirty="0" err="1"/>
              <a:t>fetus</a:t>
            </a:r>
            <a:r>
              <a:rPr lang="en-GB" sz="2200" dirty="0"/>
              <a:t> and newborn (HDFN). </a:t>
            </a:r>
          </a:p>
          <a:p>
            <a:pPr algn="just"/>
            <a:r>
              <a:rPr lang="en-GB" sz="2200" dirty="0"/>
              <a:t>They vary in terms of immunogenic potency.</a:t>
            </a:r>
          </a:p>
          <a:p>
            <a:endParaRPr lang="en-GB" sz="2200" dirty="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835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98FCA81A-3874-2C61-71FC-AD96DD20B222}"/>
              </a:ext>
            </a:extLst>
          </p:cNvPr>
          <p:cNvSpPr>
            <a:spLocks noGrp="1"/>
          </p:cNvSpPr>
          <p:nvPr>
            <p:ph type="body" sz="half" idx="4294967295"/>
          </p:nvPr>
        </p:nvSpPr>
        <p:spPr>
          <a:xfrm>
            <a:off x="7235825" y="280988"/>
            <a:ext cx="4956175" cy="2984500"/>
          </a:xfrm>
        </p:spPr>
        <p:txBody>
          <a:bodyPr vert="horz" lIns="91440" tIns="45720" rIns="91440" bIns="45720" rtlCol="0" anchor="ctr">
            <a:normAutofit/>
          </a:bodyPr>
          <a:lstStyle/>
          <a:p>
            <a:pPr indent="-228600">
              <a:buFont typeface="Arial" panose="020B0604020202020204" pitchFamily="34" charset="0"/>
              <a:buChar char="•"/>
            </a:pPr>
            <a:r>
              <a:rPr lang="en-US" sz="1800"/>
              <a:t>The most potent immunogenic Ag of the Rh system is D Ag while e is the least potent</a:t>
            </a:r>
          </a:p>
        </p:txBody>
      </p:sp>
      <p:pic>
        <p:nvPicPr>
          <p:cNvPr id="7" name="Picture 6">
            <a:extLst>
              <a:ext uri="{FF2B5EF4-FFF2-40B4-BE49-F238E27FC236}">
                <a16:creationId xmlns:a16="http://schemas.microsoft.com/office/drawing/2014/main" id="{839ECA1F-2D60-41C4-DE9D-F0FCDB8ED1A8}"/>
              </a:ext>
            </a:extLst>
          </p:cNvPr>
          <p:cNvPicPr>
            <a:picLocks noChangeAspect="1"/>
          </p:cNvPicPr>
          <p:nvPr/>
        </p:nvPicPr>
        <p:blipFill>
          <a:blip r:embed="rId2"/>
          <a:stretch>
            <a:fillRect/>
          </a:stretch>
        </p:blipFill>
        <p:spPr>
          <a:xfrm>
            <a:off x="1088570" y="2362200"/>
            <a:ext cx="10885715" cy="4049485"/>
          </a:xfrm>
          <a:prstGeom prst="rect">
            <a:avLst/>
          </a:prstGeom>
        </p:spPr>
      </p:pic>
    </p:spTree>
    <p:extLst>
      <p:ext uri="{BB962C8B-B14F-4D97-AF65-F5344CB8AC3E}">
        <p14:creationId xmlns:p14="http://schemas.microsoft.com/office/powerpoint/2010/main" val="9205601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4" name="Rectangle 13">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00CC5164-14B4-4A18-6625-46C152790EA3}"/>
              </a:ext>
            </a:extLst>
          </p:cNvPr>
          <p:cNvSpPr>
            <a:spLocks noGrp="1"/>
          </p:cNvSpPr>
          <p:nvPr>
            <p:ph type="title"/>
          </p:nvPr>
        </p:nvSpPr>
        <p:spPr>
          <a:xfrm>
            <a:off x="1043631" y="809898"/>
            <a:ext cx="9942716" cy="1554480"/>
          </a:xfrm>
        </p:spPr>
        <p:txBody>
          <a:bodyPr anchor="ctr">
            <a:normAutofit/>
          </a:bodyPr>
          <a:lstStyle/>
          <a:p>
            <a:r>
              <a:rPr lang="en-GB" sz="4800"/>
              <a:t>Weak D: Variations of D Antigen Expression</a:t>
            </a:r>
          </a:p>
        </p:txBody>
      </p:sp>
      <p:sp>
        <p:nvSpPr>
          <p:cNvPr id="6" name="Content Placeholder 5">
            <a:extLst>
              <a:ext uri="{FF2B5EF4-FFF2-40B4-BE49-F238E27FC236}">
                <a16:creationId xmlns:a16="http://schemas.microsoft.com/office/drawing/2014/main" id="{7D56607E-F264-C26B-5A40-4DA42F7C28F8}"/>
              </a:ext>
            </a:extLst>
          </p:cNvPr>
          <p:cNvSpPr>
            <a:spLocks noGrp="1"/>
          </p:cNvSpPr>
          <p:nvPr>
            <p:ph idx="1"/>
          </p:nvPr>
        </p:nvSpPr>
        <p:spPr>
          <a:xfrm>
            <a:off x="1045028" y="3017522"/>
            <a:ext cx="9941319" cy="3124658"/>
          </a:xfrm>
        </p:spPr>
        <p:txBody>
          <a:bodyPr anchor="ctr">
            <a:normAutofit/>
          </a:bodyPr>
          <a:lstStyle/>
          <a:p>
            <a:pPr algn="just"/>
            <a:r>
              <a:rPr lang="en-GB" sz="2400" dirty="0"/>
              <a:t>When Rh-positive RBC samples are typed for the D antigen, they are expected to show strong positive reactivity with anti-D reagents. However, some individuals have RBCs that possess variations in the quantity of D antigen or the specificity of D antigen epitopes, resulting in weakened expression of the D antigen when tested with serologic methods.</a:t>
            </a:r>
          </a:p>
          <a:p>
            <a:pPr algn="just"/>
            <a:r>
              <a:rPr lang="en-GB" sz="2400" dirty="0"/>
              <a:t>Individuals with RBCs carrying weaker D antigen (historically called Du type) can produce anti-D if they are missing epitopes of the D antigen.</a:t>
            </a:r>
          </a:p>
        </p:txBody>
      </p:sp>
      <p:cxnSp>
        <p:nvCxnSpPr>
          <p:cNvPr id="20" name="Straight Connector 19">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5718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1BBD1D-525B-DC33-B9E8-163C16DE4B89}"/>
              </a:ext>
            </a:extLst>
          </p:cNvPr>
          <p:cNvSpPr>
            <a:spLocks noGrp="1"/>
          </p:cNvSpPr>
          <p:nvPr>
            <p:ph type="title"/>
          </p:nvPr>
        </p:nvSpPr>
        <p:spPr>
          <a:xfrm>
            <a:off x="1043631" y="809898"/>
            <a:ext cx="9942716" cy="1554480"/>
          </a:xfrm>
        </p:spPr>
        <p:txBody>
          <a:bodyPr anchor="ctr">
            <a:normAutofit/>
          </a:bodyPr>
          <a:lstStyle/>
          <a:p>
            <a:r>
              <a:rPr lang="en-GB" sz="4800"/>
              <a:t>Mechanisms of weak D</a:t>
            </a:r>
          </a:p>
        </p:txBody>
      </p:sp>
      <p:sp>
        <p:nvSpPr>
          <p:cNvPr id="3" name="Content Placeholder 2">
            <a:extLst>
              <a:ext uri="{FF2B5EF4-FFF2-40B4-BE49-F238E27FC236}">
                <a16:creationId xmlns:a16="http://schemas.microsoft.com/office/drawing/2014/main" id="{7DF54075-C16F-F2D8-4353-F7A972F9F336}"/>
              </a:ext>
            </a:extLst>
          </p:cNvPr>
          <p:cNvSpPr>
            <a:spLocks noGrp="1"/>
          </p:cNvSpPr>
          <p:nvPr>
            <p:ph idx="1"/>
          </p:nvPr>
        </p:nvSpPr>
        <p:spPr>
          <a:xfrm>
            <a:off x="1045028" y="3017522"/>
            <a:ext cx="9941319" cy="3124658"/>
          </a:xfrm>
        </p:spPr>
        <p:txBody>
          <a:bodyPr anchor="ctr">
            <a:normAutofit/>
          </a:bodyPr>
          <a:lstStyle/>
          <a:p>
            <a:r>
              <a:rPr lang="en-GB" sz="2400" dirty="0"/>
              <a:t>Weak D types can be separated into three categories: </a:t>
            </a:r>
          </a:p>
          <a:p>
            <a:pPr>
              <a:buFont typeface="Wingdings" panose="05000000000000000000" pitchFamily="2" charset="2"/>
              <a:buChar char="Ø"/>
            </a:pPr>
            <a:r>
              <a:rPr lang="en-GB" sz="2400" dirty="0"/>
              <a:t>position effect </a:t>
            </a:r>
          </a:p>
          <a:p>
            <a:pPr>
              <a:buFont typeface="Wingdings" panose="05000000000000000000" pitchFamily="2" charset="2"/>
              <a:buChar char="Ø"/>
            </a:pPr>
            <a:r>
              <a:rPr lang="en-GB" sz="2400" dirty="0"/>
              <a:t>quantitative </a:t>
            </a:r>
          </a:p>
          <a:p>
            <a:pPr>
              <a:buFont typeface="Wingdings" panose="05000000000000000000" pitchFamily="2" charset="2"/>
              <a:buChar char="Ø"/>
            </a:pPr>
            <a:r>
              <a:rPr lang="en-GB" sz="2400" dirty="0"/>
              <a:t>partial-D antigen (missing one or more alleles)</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98847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625832E-3244-BE90-6C50-8E82DC020F3A}"/>
              </a:ext>
            </a:extLst>
          </p:cNvPr>
          <p:cNvSpPr>
            <a:spLocks noGrp="1"/>
          </p:cNvSpPr>
          <p:nvPr>
            <p:ph type="title"/>
          </p:nvPr>
        </p:nvSpPr>
        <p:spPr>
          <a:xfrm>
            <a:off x="1043631" y="809898"/>
            <a:ext cx="9942716" cy="1554480"/>
          </a:xfrm>
        </p:spPr>
        <p:txBody>
          <a:bodyPr anchor="ctr">
            <a:normAutofit/>
          </a:bodyPr>
          <a:lstStyle/>
          <a:p>
            <a:r>
              <a:rPr lang="en-GB" sz="4800"/>
              <a:t>Position Effect: C in Trans to D</a:t>
            </a:r>
          </a:p>
        </p:txBody>
      </p:sp>
      <p:sp>
        <p:nvSpPr>
          <p:cNvPr id="3" name="Content Placeholder 2">
            <a:extLst>
              <a:ext uri="{FF2B5EF4-FFF2-40B4-BE49-F238E27FC236}">
                <a16:creationId xmlns:a16="http://schemas.microsoft.com/office/drawing/2014/main" id="{D1EDF8E1-F372-8732-CD66-0156F6744486}"/>
              </a:ext>
            </a:extLst>
          </p:cNvPr>
          <p:cNvSpPr>
            <a:spLocks noGrp="1"/>
          </p:cNvSpPr>
          <p:nvPr>
            <p:ph idx="1"/>
          </p:nvPr>
        </p:nvSpPr>
        <p:spPr>
          <a:xfrm>
            <a:off x="1045028" y="3017522"/>
            <a:ext cx="9941319" cy="3124658"/>
          </a:xfrm>
        </p:spPr>
        <p:txBody>
          <a:bodyPr anchor="ctr">
            <a:normAutofit/>
          </a:bodyPr>
          <a:lstStyle/>
          <a:p>
            <a:pPr algn="just"/>
            <a:r>
              <a:rPr lang="en-GB" sz="2400" dirty="0"/>
              <a:t>The allele carrying RHD is trans (or in the opposite haplotype) to the allele carrying C.</a:t>
            </a:r>
          </a:p>
          <a:p>
            <a:pPr algn="just"/>
            <a:r>
              <a:rPr lang="en-GB" sz="2400" dirty="0"/>
              <a:t>The Rh antigen on the RBC is normal, but the steric arrangement of the C antigen in relationship to the D antigen appears to interfere with the expression of D antigen, This interference with D expression does not occur when the C gene is inherited in the cis position to RHD.</a:t>
            </a:r>
          </a:p>
          <a:p>
            <a:pPr algn="just"/>
            <a:r>
              <a:rPr lang="en-GB" sz="2400" dirty="0"/>
              <a:t>the D antigen is structurally complete. These individuals can receive D-positive RBCs with no adverse effects.</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63691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79F182-1C15-F81B-60EB-9F9796FDE53C}"/>
              </a:ext>
            </a:extLst>
          </p:cNvPr>
          <p:cNvSpPr>
            <a:spLocks noGrp="1"/>
          </p:cNvSpPr>
          <p:nvPr>
            <p:ph type="title"/>
          </p:nvPr>
        </p:nvSpPr>
        <p:spPr>
          <a:xfrm>
            <a:off x="1043631" y="809898"/>
            <a:ext cx="9942716" cy="1554480"/>
          </a:xfrm>
        </p:spPr>
        <p:txBody>
          <a:bodyPr anchor="ctr">
            <a:normAutofit/>
          </a:bodyPr>
          <a:lstStyle/>
          <a:p>
            <a:r>
              <a:rPr lang="en-GB" sz="4100"/>
              <a:t>Weak D: Quantitative Changes Due to Fewer D </a:t>
            </a:r>
            <a:br>
              <a:rPr lang="en-GB" sz="4100"/>
            </a:br>
            <a:r>
              <a:rPr lang="en-GB" sz="4100"/>
              <a:t>Antigen Sites</a:t>
            </a:r>
          </a:p>
        </p:txBody>
      </p:sp>
      <p:sp>
        <p:nvSpPr>
          <p:cNvPr id="3" name="Content Placeholder 2">
            <a:extLst>
              <a:ext uri="{FF2B5EF4-FFF2-40B4-BE49-F238E27FC236}">
                <a16:creationId xmlns:a16="http://schemas.microsoft.com/office/drawing/2014/main" id="{DB063E4E-A16B-DC2A-9ED0-16A43B9389B1}"/>
              </a:ext>
            </a:extLst>
          </p:cNvPr>
          <p:cNvSpPr>
            <a:spLocks noGrp="1"/>
          </p:cNvSpPr>
          <p:nvPr>
            <p:ph idx="1"/>
          </p:nvPr>
        </p:nvSpPr>
        <p:spPr>
          <a:xfrm>
            <a:off x="1045028" y="3017522"/>
            <a:ext cx="9941319" cy="3124658"/>
          </a:xfrm>
        </p:spPr>
        <p:txBody>
          <a:bodyPr anchor="ctr">
            <a:normAutofit/>
          </a:bodyPr>
          <a:lstStyle/>
          <a:p>
            <a:r>
              <a:rPr lang="en-GB" sz="2400"/>
              <a:t>The D antigens expressed appear to be complete but fewer in number.</a:t>
            </a:r>
          </a:p>
          <a:p>
            <a:r>
              <a:rPr lang="en-GB" sz="2400"/>
              <a:t>Individuals with weak D phenotype rarely make anti-D, since the RhD antigens are present as expected, but protein changes occur “inside” the red blood cell.</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06435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7BE561-D70F-BD66-EAB0-C38E0E1787E9}"/>
              </a:ext>
            </a:extLst>
          </p:cNvPr>
          <p:cNvSpPr>
            <a:spLocks noGrp="1"/>
          </p:cNvSpPr>
          <p:nvPr>
            <p:ph type="title"/>
          </p:nvPr>
        </p:nvSpPr>
        <p:spPr>
          <a:xfrm>
            <a:off x="1043631" y="809898"/>
            <a:ext cx="9942716" cy="1554480"/>
          </a:xfrm>
        </p:spPr>
        <p:txBody>
          <a:bodyPr anchor="ctr">
            <a:normAutofit/>
          </a:bodyPr>
          <a:lstStyle/>
          <a:p>
            <a:r>
              <a:rPr lang="en-GB" sz="4800"/>
              <a:t>D</a:t>
            </a:r>
            <a:r>
              <a:rPr lang="en-GB" sz="4800" baseline="-25000"/>
              <a:t>el</a:t>
            </a:r>
            <a:r>
              <a:rPr lang="en-GB" sz="4800"/>
              <a:t> </a:t>
            </a:r>
          </a:p>
        </p:txBody>
      </p:sp>
      <p:sp>
        <p:nvSpPr>
          <p:cNvPr id="3" name="Content Placeholder 2">
            <a:extLst>
              <a:ext uri="{FF2B5EF4-FFF2-40B4-BE49-F238E27FC236}">
                <a16:creationId xmlns:a16="http://schemas.microsoft.com/office/drawing/2014/main" id="{1286D40E-BA1C-7EBA-8700-0526B8B58523}"/>
              </a:ext>
            </a:extLst>
          </p:cNvPr>
          <p:cNvSpPr>
            <a:spLocks noGrp="1"/>
          </p:cNvSpPr>
          <p:nvPr>
            <p:ph idx="1"/>
          </p:nvPr>
        </p:nvSpPr>
        <p:spPr>
          <a:xfrm>
            <a:off x="1045028" y="3017522"/>
            <a:ext cx="9941319" cy="3124658"/>
          </a:xfrm>
        </p:spPr>
        <p:txBody>
          <a:bodyPr anchor="ctr">
            <a:normAutofit/>
          </a:bodyPr>
          <a:lstStyle/>
          <a:p>
            <a:pPr algn="just"/>
            <a:r>
              <a:rPr lang="en-GB" sz="2000" dirty="0"/>
              <a:t>phenotype occurring in individuals whose red blood cells possess an extremely low number of D antigen sites that most reagent anti-D are unable to detect.</a:t>
            </a:r>
          </a:p>
          <a:p>
            <a:pPr algn="just"/>
            <a:r>
              <a:rPr lang="en-GB" sz="2000" dirty="0"/>
              <a:t>Adsorbing and eluting anti-D from the individual’s red blood cells is often the only way to detect the D antigen.</a:t>
            </a:r>
          </a:p>
          <a:p>
            <a:pPr algn="just"/>
            <a:r>
              <a:rPr lang="en-GB" sz="2000" dirty="0"/>
              <a:t>This phenotype occurs most often in individuals of Southeast Asian descent, occurring in up to 30% of that population. It is rare in Caucasians.</a:t>
            </a:r>
          </a:p>
          <a:p>
            <a:pPr algn="just"/>
            <a:r>
              <a:rPr lang="en-GB" sz="2000" dirty="0"/>
              <a:t>Del individuals of Southeast Asian descent have not been reported to make anti-D in response to transfusion or pregnancy, but there have been a few instances of anti-D production in Caucasian individuals</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2224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33" name="Rectangle 32">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7" name="Rectangle 36">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AD34DE97-5069-2914-47F7-8344B7953A49}"/>
              </a:ext>
            </a:extLst>
          </p:cNvPr>
          <p:cNvSpPr>
            <a:spLocks noGrp="1"/>
          </p:cNvSpPr>
          <p:nvPr>
            <p:ph type="title"/>
          </p:nvPr>
        </p:nvSpPr>
        <p:spPr>
          <a:xfrm>
            <a:off x="1043631" y="809898"/>
            <a:ext cx="9942716" cy="1554480"/>
          </a:xfrm>
        </p:spPr>
        <p:txBody>
          <a:bodyPr anchor="ctr">
            <a:normAutofit/>
          </a:bodyPr>
          <a:lstStyle/>
          <a:p>
            <a:r>
              <a:rPr lang="en-GB" sz="4800"/>
              <a:t>Objectives</a:t>
            </a:r>
          </a:p>
        </p:txBody>
      </p:sp>
      <p:sp>
        <p:nvSpPr>
          <p:cNvPr id="5" name="Content Placeholder 4">
            <a:extLst>
              <a:ext uri="{FF2B5EF4-FFF2-40B4-BE49-F238E27FC236}">
                <a16:creationId xmlns:a16="http://schemas.microsoft.com/office/drawing/2014/main" id="{3E37E318-15F0-CDBC-B0D5-FFBCB4B5A3E4}"/>
              </a:ext>
            </a:extLst>
          </p:cNvPr>
          <p:cNvSpPr>
            <a:spLocks noGrp="1"/>
          </p:cNvSpPr>
          <p:nvPr>
            <p:ph idx="1"/>
          </p:nvPr>
        </p:nvSpPr>
        <p:spPr>
          <a:xfrm>
            <a:off x="1045028" y="3017522"/>
            <a:ext cx="9941319" cy="3124658"/>
          </a:xfrm>
        </p:spPr>
        <p:txBody>
          <a:bodyPr anchor="ctr">
            <a:normAutofit/>
          </a:bodyPr>
          <a:lstStyle/>
          <a:p>
            <a:r>
              <a:rPr lang="en-GB" sz="2000" dirty="0"/>
              <a:t>Identify the clinical importance of the Rh system in transfusion practice.</a:t>
            </a:r>
          </a:p>
          <a:p>
            <a:r>
              <a:rPr lang="en-GB" sz="2000" dirty="0"/>
              <a:t>Recognize the mode of inheritance and the interaction of the Rh system with RHAG.</a:t>
            </a:r>
          </a:p>
          <a:p>
            <a:r>
              <a:rPr lang="en-GB" sz="2000" dirty="0"/>
              <a:t>Identify the Antigens of the Rh system.</a:t>
            </a:r>
          </a:p>
          <a:p>
            <a:r>
              <a:rPr lang="en-GB" sz="2000" dirty="0"/>
              <a:t>Understand the terminology used for the Rh system.</a:t>
            </a:r>
          </a:p>
          <a:p>
            <a:r>
              <a:rPr lang="en-GB" sz="2000" dirty="0"/>
              <a:t>Recognize the weak forms of </a:t>
            </a:r>
            <a:r>
              <a:rPr lang="en-GB" sz="2000" dirty="0" err="1"/>
              <a:t>RhD</a:t>
            </a:r>
            <a:r>
              <a:rPr lang="en-GB" sz="2000" dirty="0"/>
              <a:t> and the partial D.</a:t>
            </a:r>
          </a:p>
          <a:p>
            <a:r>
              <a:rPr lang="en-GB" sz="2000" dirty="0"/>
              <a:t>Recognize The significance of antibodies to the Rh system Ah in clinical practice.</a:t>
            </a:r>
          </a:p>
          <a:p>
            <a:r>
              <a:rPr lang="en-GB" sz="2000" dirty="0" err="1"/>
              <a:t>Carecterize</a:t>
            </a:r>
            <a:r>
              <a:rPr lang="en-GB" sz="2000" dirty="0"/>
              <a:t> some of the other significant systems in blood transfusion practice.</a:t>
            </a:r>
          </a:p>
          <a:p>
            <a:endParaRPr lang="en-GB" sz="2000" dirty="0"/>
          </a:p>
          <a:p>
            <a:endParaRPr lang="en-GB" sz="2000" dirty="0"/>
          </a:p>
          <a:p>
            <a:endParaRPr lang="en-GB" sz="2000" dirty="0"/>
          </a:p>
          <a:p>
            <a:endParaRPr lang="en-GB" sz="2000" dirty="0"/>
          </a:p>
        </p:txBody>
      </p:sp>
      <p:cxnSp>
        <p:nvCxnSpPr>
          <p:cNvPr id="39" name="Straight Connector 38">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4108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5D44E4-5627-9217-8AB3-B83E69AEBC17}"/>
              </a:ext>
            </a:extLst>
          </p:cNvPr>
          <p:cNvSpPr>
            <a:spLocks noGrp="1"/>
          </p:cNvSpPr>
          <p:nvPr>
            <p:ph type="title"/>
          </p:nvPr>
        </p:nvSpPr>
        <p:spPr>
          <a:xfrm>
            <a:off x="1043631" y="809898"/>
            <a:ext cx="9942716" cy="1554480"/>
          </a:xfrm>
        </p:spPr>
        <p:txBody>
          <a:bodyPr anchor="ctr">
            <a:normAutofit/>
          </a:bodyPr>
          <a:lstStyle/>
          <a:p>
            <a:r>
              <a:rPr lang="en-GB" sz="4800"/>
              <a:t>Partial D or D Mosaic</a:t>
            </a:r>
          </a:p>
        </p:txBody>
      </p:sp>
      <p:sp>
        <p:nvSpPr>
          <p:cNvPr id="3" name="Content Placeholder 2">
            <a:extLst>
              <a:ext uri="{FF2B5EF4-FFF2-40B4-BE49-F238E27FC236}">
                <a16:creationId xmlns:a16="http://schemas.microsoft.com/office/drawing/2014/main" id="{2C5B380B-172C-885E-9B6C-436CDBD66223}"/>
              </a:ext>
            </a:extLst>
          </p:cNvPr>
          <p:cNvSpPr>
            <a:spLocks noGrp="1"/>
          </p:cNvSpPr>
          <p:nvPr>
            <p:ph idx="1"/>
          </p:nvPr>
        </p:nvSpPr>
        <p:spPr>
          <a:xfrm>
            <a:off x="1045028" y="3017522"/>
            <a:ext cx="9941319" cy="3124658"/>
          </a:xfrm>
        </p:spPr>
        <p:txBody>
          <a:bodyPr anchor="ctr">
            <a:normAutofit/>
          </a:bodyPr>
          <a:lstStyle/>
          <a:p>
            <a:pPr algn="just"/>
            <a:r>
              <a:rPr lang="en-GB" sz="2200" dirty="0"/>
              <a:t>The third mechanism in which D antigen expression can be weakened is when one or more D epitopes within the entire D protein is either missing or altered, termed partial D (sometimes called “D Mosaic”).</a:t>
            </a:r>
          </a:p>
          <a:p>
            <a:pPr algn="just"/>
            <a:r>
              <a:rPr lang="en-GB" sz="2200" dirty="0"/>
              <a:t>The D antigen is not complete because one or more epitopes are missing.</a:t>
            </a:r>
          </a:p>
          <a:p>
            <a:pPr algn="just"/>
            <a:r>
              <a:rPr lang="en-GB" sz="2200" dirty="0"/>
              <a:t>The serologic detection of the D antigen varies greatly for partial-D individuals. Some individuals have red blood cells with partial-D antigens that may type weaker than expected or that may not react at all when routine procedures are used with most commercial anti-D reagents. Others have partial-D types that may show normal typing with reagent anti-D.</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07676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56F0C9-4484-DAF0-D21A-89120DD99436}"/>
              </a:ext>
            </a:extLst>
          </p:cNvPr>
          <p:cNvSpPr>
            <a:spLocks noGrp="1"/>
          </p:cNvSpPr>
          <p:nvPr>
            <p:ph type="title"/>
          </p:nvPr>
        </p:nvSpPr>
        <p:spPr>
          <a:xfrm>
            <a:off x="1043631" y="809898"/>
            <a:ext cx="9942716" cy="1554480"/>
          </a:xfrm>
        </p:spPr>
        <p:txBody>
          <a:bodyPr anchor="ctr">
            <a:normAutofit/>
          </a:bodyPr>
          <a:lstStyle/>
          <a:p>
            <a:endParaRPr lang="en-GB" sz="4800"/>
          </a:p>
        </p:txBody>
      </p:sp>
      <p:sp>
        <p:nvSpPr>
          <p:cNvPr id="3" name="Content Placeholder 2">
            <a:extLst>
              <a:ext uri="{FF2B5EF4-FFF2-40B4-BE49-F238E27FC236}">
                <a16:creationId xmlns:a16="http://schemas.microsoft.com/office/drawing/2014/main" id="{BC5350C3-BDB8-5F73-6252-28E56186FACB}"/>
              </a:ext>
            </a:extLst>
          </p:cNvPr>
          <p:cNvSpPr>
            <a:spLocks noGrp="1"/>
          </p:cNvSpPr>
          <p:nvPr>
            <p:ph idx="1"/>
          </p:nvPr>
        </p:nvSpPr>
        <p:spPr>
          <a:xfrm>
            <a:off x="1045028" y="3017522"/>
            <a:ext cx="9941319" cy="3124658"/>
          </a:xfrm>
        </p:spPr>
        <p:txBody>
          <a:bodyPr anchor="ctr">
            <a:normAutofit/>
          </a:bodyPr>
          <a:lstStyle/>
          <a:p>
            <a:pPr algn="just"/>
            <a:r>
              <a:rPr lang="en-GB" sz="2400" dirty="0"/>
              <a:t>If an individual lacks one (or more) pieces, or epitopes, of the total D antigen, alloantibody can be made to the missing epitope(s) if exposed to RBCs that possess the complete D antigen.</a:t>
            </a:r>
          </a:p>
          <a:p>
            <a:pPr algn="just"/>
            <a:r>
              <a:rPr lang="en-GB" sz="2400" dirty="0"/>
              <a:t>Partial-D antigens can be classified on a molecular level and are attributed to hybrid genes resulting from portions of the RHD gene being replaced by portions of the RHCE gene.</a:t>
            </a:r>
          </a:p>
          <a:p>
            <a:pPr algn="just"/>
            <a:r>
              <a:rPr lang="en-GB" sz="2400" dirty="0"/>
              <a:t>The resulting protein contains a portion of RHD and RHCE in various combinations, depending on the hybrid gene’s makeup.</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91421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468259A-17FF-59F3-6D93-6CF4DDD8B4D4}"/>
              </a:ext>
            </a:extLst>
          </p:cNvPr>
          <p:cNvSpPr>
            <a:spLocks noGrp="1"/>
          </p:cNvSpPr>
          <p:nvPr>
            <p:ph type="title"/>
          </p:nvPr>
        </p:nvSpPr>
        <p:spPr>
          <a:xfrm>
            <a:off x="1043631" y="809898"/>
            <a:ext cx="9942716" cy="1554480"/>
          </a:xfrm>
        </p:spPr>
        <p:txBody>
          <a:bodyPr anchor="ctr">
            <a:normAutofit/>
          </a:bodyPr>
          <a:lstStyle/>
          <a:p>
            <a:endParaRPr lang="en-GB" sz="4800"/>
          </a:p>
        </p:txBody>
      </p:sp>
      <p:sp>
        <p:nvSpPr>
          <p:cNvPr id="3" name="Content Placeholder 2">
            <a:extLst>
              <a:ext uri="{FF2B5EF4-FFF2-40B4-BE49-F238E27FC236}">
                <a16:creationId xmlns:a16="http://schemas.microsoft.com/office/drawing/2014/main" id="{268DB944-C909-6F29-7436-056ACFE2BB09}"/>
              </a:ext>
            </a:extLst>
          </p:cNvPr>
          <p:cNvSpPr>
            <a:spLocks noGrp="1"/>
          </p:cNvSpPr>
          <p:nvPr>
            <p:ph idx="1"/>
          </p:nvPr>
        </p:nvSpPr>
        <p:spPr>
          <a:xfrm>
            <a:off x="1045028" y="3017522"/>
            <a:ext cx="9941319" cy="3124658"/>
          </a:xfrm>
        </p:spPr>
        <p:txBody>
          <a:bodyPr anchor="ctr">
            <a:normAutofit/>
          </a:bodyPr>
          <a:lstStyle/>
          <a:p>
            <a:pPr algn="just"/>
            <a:r>
              <a:rPr lang="en-GB" sz="2400" dirty="0"/>
              <a:t>Anti-D made by individuals expressing partial D can cause </a:t>
            </a:r>
            <a:r>
              <a:rPr lang="en-GB" sz="2400" dirty="0" err="1"/>
              <a:t>hemolytic</a:t>
            </a:r>
            <a:r>
              <a:rPr lang="en-GB" sz="2400" dirty="0"/>
              <a:t> disease of the </a:t>
            </a:r>
            <a:r>
              <a:rPr lang="en-GB" sz="2400" dirty="0" err="1"/>
              <a:t>fetus</a:t>
            </a:r>
            <a:r>
              <a:rPr lang="en-GB" sz="2400" dirty="0"/>
              <a:t> and newborn (HDFN) or transfusion reactions.</a:t>
            </a:r>
          </a:p>
          <a:p>
            <a:pPr algn="just"/>
            <a:r>
              <a:rPr lang="en-GB" sz="2400" dirty="0"/>
              <a:t>Once anti-D is identified, Rh-negative blood should be used for transfusion</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35447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9A96E1-89A2-864D-F706-548702DB18BD}"/>
              </a:ext>
            </a:extLst>
          </p:cNvPr>
          <p:cNvSpPr>
            <a:spLocks noGrp="1"/>
          </p:cNvSpPr>
          <p:nvPr>
            <p:ph type="title"/>
          </p:nvPr>
        </p:nvSpPr>
        <p:spPr>
          <a:xfrm>
            <a:off x="1043631" y="809898"/>
            <a:ext cx="9942716" cy="1554480"/>
          </a:xfrm>
        </p:spPr>
        <p:txBody>
          <a:bodyPr anchor="ctr">
            <a:normAutofit/>
          </a:bodyPr>
          <a:lstStyle/>
          <a:p>
            <a:r>
              <a:rPr lang="en-GB" sz="4800"/>
              <a:t>Rh Antibodies</a:t>
            </a:r>
          </a:p>
        </p:txBody>
      </p:sp>
      <p:sp>
        <p:nvSpPr>
          <p:cNvPr id="3" name="Content Placeholder 2">
            <a:extLst>
              <a:ext uri="{FF2B5EF4-FFF2-40B4-BE49-F238E27FC236}">
                <a16:creationId xmlns:a16="http://schemas.microsoft.com/office/drawing/2014/main" id="{CC03BE4C-F456-0D53-3301-91879DE39935}"/>
              </a:ext>
            </a:extLst>
          </p:cNvPr>
          <p:cNvSpPr>
            <a:spLocks noGrp="1"/>
          </p:cNvSpPr>
          <p:nvPr>
            <p:ph idx="1"/>
          </p:nvPr>
        </p:nvSpPr>
        <p:spPr>
          <a:xfrm>
            <a:off x="1045028" y="3017522"/>
            <a:ext cx="9941319" cy="3124658"/>
          </a:xfrm>
        </p:spPr>
        <p:txBody>
          <a:bodyPr anchor="ctr">
            <a:normAutofit/>
          </a:bodyPr>
          <a:lstStyle/>
          <a:p>
            <a:pPr algn="just"/>
            <a:r>
              <a:rPr lang="en-GB" sz="2400" dirty="0"/>
              <a:t>most Rh antibodies are IgG immunoglobulins and react optimally at 37°C or after antiglobulin testing.</a:t>
            </a:r>
          </a:p>
          <a:p>
            <a:pPr algn="just"/>
            <a:r>
              <a:rPr lang="en-GB" sz="2400" dirty="0"/>
              <a:t>They are immune Ab produced after exposure to the Ag through transfusion or pregnancy.</a:t>
            </a:r>
          </a:p>
          <a:p>
            <a:pPr algn="just"/>
            <a:r>
              <a:rPr lang="en-GB" sz="2400" dirty="0"/>
              <a:t>Rh antibodies may show dosage, reacting preferentially with RBCs possessing double-dose Rh antigen.</a:t>
            </a:r>
          </a:p>
          <a:p>
            <a:pPr algn="just"/>
            <a:r>
              <a:rPr lang="en-GB" sz="2400" dirty="0"/>
              <a:t>Rh antibodies are enhanced when testing with enzyme-treated RBCs</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28690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BA78C2-D176-9595-CE88-E23D16BF690C}"/>
              </a:ext>
            </a:extLst>
          </p:cNvPr>
          <p:cNvSpPr>
            <a:spLocks noGrp="1"/>
          </p:cNvSpPr>
          <p:nvPr>
            <p:ph type="title"/>
          </p:nvPr>
        </p:nvSpPr>
        <p:spPr>
          <a:xfrm>
            <a:off x="1043631" y="809898"/>
            <a:ext cx="9942716" cy="1554480"/>
          </a:xfrm>
        </p:spPr>
        <p:txBody>
          <a:bodyPr anchor="ctr">
            <a:normAutofit/>
          </a:bodyPr>
          <a:lstStyle/>
          <a:p>
            <a:endParaRPr lang="en-GB" sz="4800"/>
          </a:p>
        </p:txBody>
      </p:sp>
      <p:sp>
        <p:nvSpPr>
          <p:cNvPr id="3" name="Content Placeholder 2">
            <a:extLst>
              <a:ext uri="{FF2B5EF4-FFF2-40B4-BE49-F238E27FC236}">
                <a16:creationId xmlns:a16="http://schemas.microsoft.com/office/drawing/2014/main" id="{B30A0588-9621-365F-A587-5BD8CE838451}"/>
              </a:ext>
            </a:extLst>
          </p:cNvPr>
          <p:cNvSpPr>
            <a:spLocks noGrp="1"/>
          </p:cNvSpPr>
          <p:nvPr>
            <p:ph idx="1"/>
          </p:nvPr>
        </p:nvSpPr>
        <p:spPr>
          <a:xfrm>
            <a:off x="1045028" y="3017522"/>
            <a:ext cx="9941319" cy="3124658"/>
          </a:xfrm>
        </p:spPr>
        <p:txBody>
          <a:bodyPr anchor="ctr">
            <a:normAutofit/>
          </a:bodyPr>
          <a:lstStyle/>
          <a:p>
            <a:pPr algn="just"/>
            <a:r>
              <a:rPr lang="en-GB" sz="2400" dirty="0"/>
              <a:t>IgG1, IgG2, IgG3, and IgG4 subclasses of Rh antibodies have been reported. IgG1 and IgG3 are of the greatest clinical significance because the reticuloendothelial system rapidly clears RBCs coated with IgG1 and IgG3 from the circulation. IgA Rh antibodies have also been reported.</a:t>
            </a:r>
          </a:p>
          <a:p>
            <a:pPr algn="just"/>
            <a:r>
              <a:rPr lang="en-GB" sz="2400" dirty="0"/>
              <a:t> Rh antibodies often persist in the circulation for years. An individual with low-</a:t>
            </a:r>
            <a:r>
              <a:rPr lang="en-GB" sz="2400" dirty="0" err="1"/>
              <a:t>titer</a:t>
            </a:r>
            <a:r>
              <a:rPr lang="en-GB" sz="2400" dirty="0"/>
              <a:t> Rh antibody may experience an anamnestic (secondary) antibody response if exposed to the same sensitizing antigen.</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18295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ACE3CF-CA21-3B53-897B-7041D8A0E3FA}"/>
              </a:ext>
            </a:extLst>
          </p:cNvPr>
          <p:cNvSpPr>
            <a:spLocks noGrp="1"/>
          </p:cNvSpPr>
          <p:nvPr>
            <p:ph type="title"/>
          </p:nvPr>
        </p:nvSpPr>
        <p:spPr>
          <a:xfrm>
            <a:off x="1043631" y="809898"/>
            <a:ext cx="9942716" cy="1554480"/>
          </a:xfrm>
        </p:spPr>
        <p:txBody>
          <a:bodyPr anchor="ctr">
            <a:normAutofit/>
          </a:bodyPr>
          <a:lstStyle/>
          <a:p>
            <a:endParaRPr lang="en-GB" sz="4800"/>
          </a:p>
        </p:txBody>
      </p:sp>
      <p:sp>
        <p:nvSpPr>
          <p:cNvPr id="3" name="Content Placeholder 2">
            <a:extLst>
              <a:ext uri="{FF2B5EF4-FFF2-40B4-BE49-F238E27FC236}">
                <a16:creationId xmlns:a16="http://schemas.microsoft.com/office/drawing/2014/main" id="{0FE4E1A3-6B85-81CB-CD4D-A1E931BA7823}"/>
              </a:ext>
            </a:extLst>
          </p:cNvPr>
          <p:cNvSpPr>
            <a:spLocks noGrp="1"/>
          </p:cNvSpPr>
          <p:nvPr>
            <p:ph idx="1"/>
          </p:nvPr>
        </p:nvSpPr>
        <p:spPr>
          <a:xfrm>
            <a:off x="1045028" y="3017522"/>
            <a:ext cx="9941319" cy="3124658"/>
          </a:xfrm>
        </p:spPr>
        <p:txBody>
          <a:bodyPr anchor="ctr">
            <a:normAutofit/>
          </a:bodyPr>
          <a:lstStyle/>
          <a:p>
            <a:pPr algn="just"/>
            <a:r>
              <a:rPr lang="en-GB" sz="2400" dirty="0"/>
              <a:t>Rh antibodies do not bind complement. Therefore, intravascular, complement-mediated </a:t>
            </a:r>
            <a:r>
              <a:rPr lang="en-GB" sz="2400" dirty="0" err="1"/>
              <a:t>hemolysis</a:t>
            </a:r>
            <a:r>
              <a:rPr lang="en-GB" sz="2400" dirty="0"/>
              <a:t> does not occur. RBC destruction resulting from Rh antibodies is primarily extravascular.</a:t>
            </a:r>
          </a:p>
          <a:p>
            <a:pPr algn="just"/>
            <a:r>
              <a:rPr lang="en-GB" sz="2400" dirty="0"/>
              <a:t>Because Rh antibodies are primarily IgG and can traverse the placenta and because Rh antigens are well developed early in </a:t>
            </a:r>
            <a:r>
              <a:rPr lang="en-GB" sz="2400" dirty="0" err="1"/>
              <a:t>fetal</a:t>
            </a:r>
            <a:r>
              <a:rPr lang="en-GB" sz="2400" dirty="0"/>
              <a:t> life, so they can lead to HDFN.</a:t>
            </a:r>
          </a:p>
          <a:p>
            <a:pPr algn="just"/>
            <a:r>
              <a:rPr lang="en-GB" sz="2400" dirty="0"/>
              <a:t>HDFN due to anti-D can be prevented with the use of Rh-Immune Globulin,</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886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6B57B5-D815-B3D9-05DC-FB95E226B004}"/>
              </a:ext>
            </a:extLst>
          </p:cNvPr>
          <p:cNvSpPr>
            <a:spLocks noGrp="1"/>
          </p:cNvSpPr>
          <p:nvPr>
            <p:ph type="title"/>
          </p:nvPr>
        </p:nvSpPr>
        <p:spPr>
          <a:xfrm>
            <a:off x="1043631" y="809898"/>
            <a:ext cx="9942716" cy="1554480"/>
          </a:xfrm>
        </p:spPr>
        <p:txBody>
          <a:bodyPr anchor="ctr">
            <a:normAutofit/>
          </a:bodyPr>
          <a:lstStyle/>
          <a:p>
            <a:r>
              <a:rPr lang="en-GB" sz="4800"/>
              <a:t>Rh</a:t>
            </a:r>
            <a:r>
              <a:rPr lang="en-GB" sz="4800" baseline="-25000"/>
              <a:t>null     </a:t>
            </a:r>
          </a:p>
        </p:txBody>
      </p:sp>
      <p:sp>
        <p:nvSpPr>
          <p:cNvPr id="3" name="Content Placeholder 2">
            <a:extLst>
              <a:ext uri="{FF2B5EF4-FFF2-40B4-BE49-F238E27FC236}">
                <a16:creationId xmlns:a16="http://schemas.microsoft.com/office/drawing/2014/main" id="{C3F3CB3E-7B7F-CFBA-CAC2-CB9FC73E331A}"/>
              </a:ext>
            </a:extLst>
          </p:cNvPr>
          <p:cNvSpPr>
            <a:spLocks noGrp="1"/>
          </p:cNvSpPr>
          <p:nvPr>
            <p:ph idx="1"/>
          </p:nvPr>
        </p:nvSpPr>
        <p:spPr>
          <a:xfrm>
            <a:off x="1045028" y="3017522"/>
            <a:ext cx="9941319" cy="3124658"/>
          </a:xfrm>
        </p:spPr>
        <p:txBody>
          <a:bodyPr anchor="ctr">
            <a:normAutofit/>
          </a:bodyPr>
          <a:lstStyle/>
          <a:p>
            <a:pPr algn="just"/>
            <a:r>
              <a:rPr lang="en-GB" sz="2000" dirty="0"/>
              <a:t>Rare individuals have Rh deficiency or </a:t>
            </a:r>
            <a:r>
              <a:rPr lang="en-GB" sz="2000" dirty="0" err="1"/>
              <a:t>Rh</a:t>
            </a:r>
            <a:r>
              <a:rPr lang="en-GB" sz="2000" baseline="-25000" dirty="0" err="1"/>
              <a:t>null</a:t>
            </a:r>
            <a:r>
              <a:rPr lang="en-GB" sz="2000" dirty="0"/>
              <a:t> syndrome and fail to express any Rh antigens on the RBC surface. </a:t>
            </a:r>
            <a:r>
              <a:rPr lang="en-GB" sz="2000" dirty="0" err="1"/>
              <a:t>Rh</a:t>
            </a:r>
            <a:r>
              <a:rPr lang="en-GB" sz="2000" baseline="-25000" dirty="0" err="1"/>
              <a:t>null</a:t>
            </a:r>
            <a:r>
              <a:rPr lang="en-GB" sz="2000" dirty="0"/>
              <a:t> syndrome is inherited in one of two ways</a:t>
            </a:r>
          </a:p>
          <a:p>
            <a:pPr algn="just">
              <a:buFont typeface="Wingdings" panose="05000000000000000000" pitchFamily="2" charset="2"/>
              <a:buChar char="Ø"/>
            </a:pPr>
            <a:r>
              <a:rPr lang="en-GB" sz="2000" dirty="0"/>
              <a:t>Amorphic-type:- a mutation in each of the RHCE genes inherited from each parent as well as the deletion of the RHD gene found in most D-negative individuals. The RHAG gene is normal</a:t>
            </a:r>
          </a:p>
          <a:p>
            <a:pPr algn="just">
              <a:buFont typeface="Wingdings" panose="05000000000000000000" pitchFamily="2" charset="2"/>
              <a:buChar char="Ø"/>
            </a:pPr>
            <a:r>
              <a:rPr lang="en-GB" sz="2000" dirty="0"/>
              <a:t>Regulator type:- a mutation occurs in the RHAG gene. This results in no </a:t>
            </a:r>
            <a:r>
              <a:rPr lang="en-GB" sz="2000" dirty="0" err="1"/>
              <a:t>RhAG</a:t>
            </a:r>
            <a:r>
              <a:rPr lang="en-GB" sz="2000" dirty="0"/>
              <a:t> protein expression and subsequently no </a:t>
            </a:r>
            <a:r>
              <a:rPr lang="en-GB" sz="2000" dirty="0" err="1"/>
              <a:t>RhD</a:t>
            </a:r>
            <a:r>
              <a:rPr lang="en-GB" sz="2000" dirty="0"/>
              <a:t> or </a:t>
            </a:r>
            <a:r>
              <a:rPr lang="en-GB" sz="2000" dirty="0" err="1"/>
              <a:t>RhCE</a:t>
            </a:r>
            <a:r>
              <a:rPr lang="en-GB" sz="2000" dirty="0"/>
              <a:t> protein expression on the RBCs, even though these individuals usually have a normal complement of RHD and RHCE genes. These individuals can pass normal RHD and RHCE genes to their children.</a:t>
            </a:r>
          </a:p>
          <a:p>
            <a:endParaRPr lang="en-GB" sz="2000" dirty="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35097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ABE257-25CD-BF6F-D855-6879F84ABE6C}"/>
              </a:ext>
            </a:extLst>
          </p:cNvPr>
          <p:cNvSpPr>
            <a:spLocks noGrp="1"/>
          </p:cNvSpPr>
          <p:nvPr>
            <p:ph type="title"/>
          </p:nvPr>
        </p:nvSpPr>
        <p:spPr>
          <a:xfrm>
            <a:off x="1043631" y="809898"/>
            <a:ext cx="9942716" cy="1554480"/>
          </a:xfrm>
        </p:spPr>
        <p:txBody>
          <a:bodyPr anchor="ctr">
            <a:normAutofit/>
          </a:bodyPr>
          <a:lstStyle/>
          <a:p>
            <a:endParaRPr lang="en-GB" sz="4800"/>
          </a:p>
        </p:txBody>
      </p:sp>
      <p:sp>
        <p:nvSpPr>
          <p:cNvPr id="3" name="Content Placeholder 2">
            <a:extLst>
              <a:ext uri="{FF2B5EF4-FFF2-40B4-BE49-F238E27FC236}">
                <a16:creationId xmlns:a16="http://schemas.microsoft.com/office/drawing/2014/main" id="{5250FC6F-5B71-40F2-8932-137A0DE16619}"/>
              </a:ext>
            </a:extLst>
          </p:cNvPr>
          <p:cNvSpPr>
            <a:spLocks noGrp="1"/>
          </p:cNvSpPr>
          <p:nvPr>
            <p:ph idx="1"/>
          </p:nvPr>
        </p:nvSpPr>
        <p:spPr>
          <a:xfrm>
            <a:off x="1045028" y="3017522"/>
            <a:ext cx="9941319" cy="3124658"/>
          </a:xfrm>
        </p:spPr>
        <p:txBody>
          <a:bodyPr anchor="ctr">
            <a:normAutofit/>
          </a:bodyPr>
          <a:lstStyle/>
          <a:p>
            <a:pPr algn="just"/>
            <a:r>
              <a:rPr lang="en-GB" sz="2400" dirty="0"/>
              <a:t> Individuals with </a:t>
            </a:r>
            <a:r>
              <a:rPr lang="en-GB" sz="2400" dirty="0" err="1"/>
              <a:t>Rh</a:t>
            </a:r>
            <a:r>
              <a:rPr lang="en-GB" sz="2400" baseline="-25000" dirty="0" err="1"/>
              <a:t>null</a:t>
            </a:r>
            <a:r>
              <a:rPr lang="en-GB" sz="2400" dirty="0"/>
              <a:t> syndrome demonstrate a mild compensated </a:t>
            </a:r>
            <a:r>
              <a:rPr lang="en-GB" sz="2400" dirty="0" err="1"/>
              <a:t>hemolytic</a:t>
            </a:r>
            <a:r>
              <a:rPr lang="en-GB" sz="2400" dirty="0"/>
              <a:t> </a:t>
            </a:r>
            <a:r>
              <a:rPr lang="en-GB" sz="2400" dirty="0" err="1"/>
              <a:t>anemia</a:t>
            </a:r>
            <a:r>
              <a:rPr lang="en-GB" sz="2400" dirty="0"/>
              <a:t>, reticulocytosis, </a:t>
            </a:r>
            <a:r>
              <a:rPr lang="en-GB" sz="2400" dirty="0" err="1"/>
              <a:t>stomatocytosis</a:t>
            </a:r>
            <a:r>
              <a:rPr lang="en-GB" sz="2400" dirty="0"/>
              <a:t>, a slight-to-moderate decrease in </a:t>
            </a:r>
            <a:r>
              <a:rPr lang="en-GB" sz="2400" dirty="0" err="1"/>
              <a:t>hemoglobin</a:t>
            </a:r>
            <a:r>
              <a:rPr lang="en-GB" sz="2400" dirty="0"/>
              <a:t> and </a:t>
            </a:r>
            <a:r>
              <a:rPr lang="en-GB" sz="2400" dirty="0" err="1"/>
              <a:t>hematocrit</a:t>
            </a:r>
            <a:r>
              <a:rPr lang="en-GB" sz="2400" dirty="0"/>
              <a:t> levels, an increase in </a:t>
            </a:r>
            <a:r>
              <a:rPr lang="en-GB" sz="2400" dirty="0" err="1"/>
              <a:t>hemoglobin</a:t>
            </a:r>
            <a:r>
              <a:rPr lang="en-GB" sz="2400" dirty="0"/>
              <a:t> F, a decrease in serum haptoglobin, and possibly an elevated bilirubin level.</a:t>
            </a:r>
          </a:p>
          <a:p>
            <a:pPr algn="just"/>
            <a:r>
              <a:rPr lang="en-GB" sz="2400" dirty="0" err="1"/>
              <a:t>Rh</a:t>
            </a:r>
            <a:r>
              <a:rPr lang="en-GB" sz="2400" baseline="-25000" dirty="0" err="1"/>
              <a:t>null</a:t>
            </a:r>
            <a:r>
              <a:rPr lang="en-GB" sz="2400" dirty="0"/>
              <a:t> individuals, if exposed to normal Rh cells through transfusion or pregnancy, can produce a potent antibody, anti-Rh, which reacts with all cells except for those that are </a:t>
            </a:r>
            <a:r>
              <a:rPr lang="en-GB" sz="2400" dirty="0" err="1"/>
              <a:t>Rh</a:t>
            </a:r>
            <a:r>
              <a:rPr lang="en-GB" sz="2400" baseline="-25000" dirty="0" err="1"/>
              <a:t>null</a:t>
            </a:r>
            <a:r>
              <a:rPr lang="en-GB" sz="2400" dirty="0"/>
              <a:t>.</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17428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3DC683A6-4410-7A48-0352-60E287B882D5}"/>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algn="ctr"/>
            <a:r>
              <a:rPr lang="en-US" sz="7200" kern="1200">
                <a:solidFill>
                  <a:schemeClr val="tx1"/>
                </a:solidFill>
                <a:latin typeface="+mj-lt"/>
                <a:ea typeface="+mj-ea"/>
                <a:cs typeface="+mj-cs"/>
              </a:rPr>
              <a:t>Some significant blood group Ag</a:t>
            </a:r>
          </a:p>
        </p:txBody>
      </p:sp>
      <p:sp>
        <p:nvSpPr>
          <p:cNvPr id="5" name="Text Placeholder 4">
            <a:extLst>
              <a:ext uri="{FF2B5EF4-FFF2-40B4-BE49-F238E27FC236}">
                <a16:creationId xmlns:a16="http://schemas.microsoft.com/office/drawing/2014/main" id="{C7B59F60-7873-2E15-AEE4-7DAEB3AF15E1}"/>
              </a:ext>
            </a:extLst>
          </p:cNvPr>
          <p:cNvSpPr>
            <a:spLocks noGrp="1"/>
          </p:cNvSpPr>
          <p:nvPr>
            <p:ph type="body" idx="1"/>
          </p:nvPr>
        </p:nvSpPr>
        <p:spPr>
          <a:xfrm>
            <a:off x="1524000" y="5514052"/>
            <a:ext cx="9144000" cy="651910"/>
          </a:xfrm>
        </p:spPr>
        <p:txBody>
          <a:bodyPr vert="horz" lIns="91440" tIns="45720" rIns="91440" bIns="45720" rtlCol="0" anchor="ctr">
            <a:normAutofit/>
          </a:bodyPr>
          <a:lstStyle/>
          <a:p>
            <a:pPr algn="ctr"/>
            <a:endParaRPr lang="en-US" sz="2400" kern="1200">
              <a:solidFill>
                <a:schemeClr val="tx1"/>
              </a:solidFill>
              <a:latin typeface="+mn-lt"/>
              <a:ea typeface="+mn-ea"/>
              <a:cs typeface="+mn-cs"/>
            </a:endParaRPr>
          </a:p>
        </p:txBody>
      </p:sp>
      <p:cxnSp>
        <p:nvCxnSpPr>
          <p:cNvPr id="16" name="Straight Connector 15">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02018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A447C858-A4BC-22BE-AF3B-C5E2EBC928F3}"/>
              </a:ext>
            </a:extLst>
          </p:cNvPr>
          <p:cNvSpPr>
            <a:spLocks noGrp="1"/>
          </p:cNvSpPr>
          <p:nvPr>
            <p:ph type="title"/>
          </p:nvPr>
        </p:nvSpPr>
        <p:spPr>
          <a:xfrm>
            <a:off x="808638" y="386930"/>
            <a:ext cx="9236700" cy="1188950"/>
          </a:xfrm>
        </p:spPr>
        <p:txBody>
          <a:bodyPr anchor="b">
            <a:normAutofit/>
          </a:bodyPr>
          <a:lstStyle/>
          <a:p>
            <a:r>
              <a:rPr lang="en-GB" sz="5400"/>
              <a:t>Kell Ag (K and k)</a:t>
            </a:r>
          </a:p>
        </p:txBody>
      </p:sp>
      <p:grpSp>
        <p:nvGrpSpPr>
          <p:cNvPr id="12" name="Group 11">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3" name="Rectangle 12">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2D019D8C-BDC1-1295-8371-724A05ECFE7B}"/>
              </a:ext>
            </a:extLst>
          </p:cNvPr>
          <p:cNvSpPr>
            <a:spLocks noGrp="1"/>
          </p:cNvSpPr>
          <p:nvPr>
            <p:ph idx="1"/>
          </p:nvPr>
        </p:nvSpPr>
        <p:spPr>
          <a:xfrm>
            <a:off x="793660" y="2599509"/>
            <a:ext cx="10143668" cy="3435531"/>
          </a:xfrm>
        </p:spPr>
        <p:txBody>
          <a:bodyPr anchor="ctr">
            <a:normAutofit/>
          </a:bodyPr>
          <a:lstStyle/>
          <a:p>
            <a:pPr algn="just"/>
            <a:r>
              <a:rPr lang="en-GB" sz="2400" dirty="0"/>
              <a:t>Excluding ABO Ag the Kell Ag is the second to D Ag in respect to immunogenicity.</a:t>
            </a:r>
          </a:p>
          <a:p>
            <a:pPr algn="just"/>
            <a:r>
              <a:rPr lang="en-GB" sz="2400" dirty="0"/>
              <a:t>anti-K appear to be induced by pregnancy and transfusion.</a:t>
            </a:r>
          </a:p>
          <a:p>
            <a:pPr algn="just"/>
            <a:r>
              <a:rPr lang="en-GB" sz="2400" dirty="0"/>
              <a:t>the prevalence of K antigen is low (9% in whites), and the chance of receiving a K+ unit is small. </a:t>
            </a:r>
          </a:p>
          <a:p>
            <a:pPr algn="just"/>
            <a:r>
              <a:rPr lang="en-GB" sz="2400" dirty="0"/>
              <a:t>if anti-K develops, compatible units are easy to find.</a:t>
            </a:r>
          </a:p>
          <a:p>
            <a:pPr algn="just"/>
            <a:r>
              <a:rPr lang="en-GB" sz="2400" dirty="0"/>
              <a:t>Antibodies to k antigen are seldom encountered. Only 2 in 1,000 individuals lack k and are capable of developing the antibody.</a:t>
            </a:r>
          </a:p>
        </p:txBody>
      </p:sp>
    </p:spTree>
    <p:extLst>
      <p:ext uri="{BB962C8B-B14F-4D97-AF65-F5344CB8AC3E}">
        <p14:creationId xmlns:p14="http://schemas.microsoft.com/office/powerpoint/2010/main" val="2119342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31" name="Rectangle 3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Rectangle 3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E9CD8E-0A08-7EC9-428A-88704F876862}"/>
              </a:ext>
            </a:extLst>
          </p:cNvPr>
          <p:cNvSpPr>
            <a:spLocks noGrp="1"/>
          </p:cNvSpPr>
          <p:nvPr>
            <p:ph type="title"/>
          </p:nvPr>
        </p:nvSpPr>
        <p:spPr>
          <a:xfrm>
            <a:off x="1043631" y="809898"/>
            <a:ext cx="9942716" cy="1554480"/>
          </a:xfrm>
        </p:spPr>
        <p:txBody>
          <a:bodyPr anchor="ctr">
            <a:normAutofit/>
          </a:bodyPr>
          <a:lstStyle/>
          <a:p>
            <a:r>
              <a:rPr lang="en-GB" sz="4800" dirty="0"/>
              <a:t>Rh system</a:t>
            </a:r>
          </a:p>
        </p:txBody>
      </p:sp>
      <p:sp>
        <p:nvSpPr>
          <p:cNvPr id="3" name="Content Placeholder 2">
            <a:extLst>
              <a:ext uri="{FF2B5EF4-FFF2-40B4-BE49-F238E27FC236}">
                <a16:creationId xmlns:a16="http://schemas.microsoft.com/office/drawing/2014/main" id="{0CBC3F1C-5BDC-832B-217B-396D5EEB68BD}"/>
              </a:ext>
            </a:extLst>
          </p:cNvPr>
          <p:cNvSpPr>
            <a:spLocks noGrp="1"/>
          </p:cNvSpPr>
          <p:nvPr>
            <p:ph idx="1"/>
          </p:nvPr>
        </p:nvSpPr>
        <p:spPr>
          <a:xfrm>
            <a:off x="1045028" y="3017522"/>
            <a:ext cx="9941319" cy="3124658"/>
          </a:xfrm>
        </p:spPr>
        <p:txBody>
          <a:bodyPr anchor="ctr">
            <a:normAutofit/>
          </a:bodyPr>
          <a:lstStyle/>
          <a:p>
            <a:r>
              <a:rPr lang="en-GB" sz="2000" dirty="0"/>
              <a:t>Rh is the second in importance only to ABO blood group system in terms of transfusion, as the Rh system antigens are very immunogenic. </a:t>
            </a:r>
          </a:p>
          <a:p>
            <a:r>
              <a:rPr lang="en-GB" sz="2000" dirty="0"/>
              <a:t>Unlike ABO antibodies, Rh antibodies are produced only after exposure to foreign red blood cells in a person who lacks the corresponding Ag. </a:t>
            </a:r>
          </a:p>
          <a:p>
            <a:r>
              <a:rPr lang="en-GB" sz="2000" dirty="0"/>
              <a:t>Once present, they can produce significant </a:t>
            </a:r>
            <a:r>
              <a:rPr lang="en-GB" sz="2000" dirty="0" err="1"/>
              <a:t>hemolytic</a:t>
            </a:r>
            <a:r>
              <a:rPr lang="en-GB" sz="2000" dirty="0"/>
              <a:t> disease of the </a:t>
            </a:r>
            <a:r>
              <a:rPr lang="en-GB" sz="2000" dirty="0" err="1"/>
              <a:t>fetus</a:t>
            </a:r>
            <a:r>
              <a:rPr lang="en-GB" sz="2000" dirty="0"/>
              <a:t> and newborn (HDFN) as well as </a:t>
            </a:r>
            <a:r>
              <a:rPr lang="en-GB" sz="2000" dirty="0" err="1"/>
              <a:t>hemolytic</a:t>
            </a:r>
            <a:r>
              <a:rPr lang="en-GB" sz="2000" dirty="0"/>
              <a:t> transfusion reactions.</a:t>
            </a:r>
          </a:p>
          <a:p>
            <a:r>
              <a:rPr lang="en-GB" sz="2000" dirty="0"/>
              <a:t>The terms Rh-positive and Rh-negative are used to describe the presence or absence of the D antigen</a:t>
            </a:r>
          </a:p>
        </p:txBody>
      </p:sp>
      <p:cxnSp>
        <p:nvCxnSpPr>
          <p:cNvPr id="37" name="Straight Connector 3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47721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DFBBBDA-4A44-3212-F065-EA80306A3F4B}"/>
              </a:ext>
            </a:extLst>
          </p:cNvPr>
          <p:cNvSpPr>
            <a:spLocks noGrp="1"/>
          </p:cNvSpPr>
          <p:nvPr>
            <p:ph type="title"/>
          </p:nvPr>
        </p:nvSpPr>
        <p:spPr>
          <a:xfrm>
            <a:off x="808638" y="386930"/>
            <a:ext cx="9236700" cy="1188950"/>
          </a:xfrm>
        </p:spPr>
        <p:txBody>
          <a:bodyPr anchor="b">
            <a:normAutofit/>
          </a:bodyPr>
          <a:lstStyle/>
          <a:p>
            <a:r>
              <a:rPr lang="en-GB" sz="5400"/>
              <a:t>The Duffy system (Fy</a:t>
            </a:r>
            <a:r>
              <a:rPr lang="en-GB" sz="5400" baseline="30000"/>
              <a:t>a</a:t>
            </a:r>
            <a:r>
              <a:rPr lang="en-GB" sz="5400"/>
              <a:t> and Fy</a:t>
            </a:r>
            <a:r>
              <a:rPr lang="en-GB" sz="5400" baseline="30000"/>
              <a:t>b</a:t>
            </a:r>
            <a:r>
              <a:rPr lang="en-GB" sz="5400"/>
              <a:t> )</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84B56D3-F582-CF5A-0937-0CA80AFCFA43}"/>
              </a:ext>
            </a:extLst>
          </p:cNvPr>
          <p:cNvSpPr>
            <a:spLocks noGrp="1"/>
          </p:cNvSpPr>
          <p:nvPr>
            <p:ph idx="1"/>
          </p:nvPr>
        </p:nvSpPr>
        <p:spPr>
          <a:xfrm>
            <a:off x="793660" y="2599509"/>
            <a:ext cx="10143668" cy="3435531"/>
          </a:xfrm>
        </p:spPr>
        <p:txBody>
          <a:bodyPr anchor="ctr">
            <a:normAutofit/>
          </a:bodyPr>
          <a:lstStyle/>
          <a:p>
            <a:pPr algn="just"/>
            <a:r>
              <a:rPr lang="en-GB" sz="2400" dirty="0"/>
              <a:t>The Duffy antigens are of most important in routine blood bank </a:t>
            </a:r>
          </a:p>
          <a:p>
            <a:pPr algn="just"/>
            <a:r>
              <a:rPr lang="en-GB" sz="2400" dirty="0"/>
              <a:t>serology .</a:t>
            </a:r>
          </a:p>
          <a:p>
            <a:pPr algn="just"/>
            <a:r>
              <a:rPr lang="en-GB" sz="2400" dirty="0"/>
              <a:t>They can be identified on </a:t>
            </a:r>
            <a:r>
              <a:rPr lang="en-GB" sz="2400" dirty="0" err="1"/>
              <a:t>fetal</a:t>
            </a:r>
            <a:r>
              <a:rPr lang="en-GB" sz="2400" dirty="0"/>
              <a:t> RBCs as early as 6 weeks gestational age and are well developed at birth. </a:t>
            </a:r>
          </a:p>
          <a:p>
            <a:pPr algn="just"/>
            <a:r>
              <a:rPr lang="en-GB" sz="2400" dirty="0"/>
              <a:t>The antigens have not been found on platelets, lymphocytes, monocytes, or granulocytes, but they have been identified in other body tissues, including brain, colon, endothelium, lung, spleen, thyroid, thymus, and kidney cells.</a:t>
            </a:r>
          </a:p>
        </p:txBody>
      </p:sp>
    </p:spTree>
    <p:extLst>
      <p:ext uri="{BB962C8B-B14F-4D97-AF65-F5344CB8AC3E}">
        <p14:creationId xmlns:p14="http://schemas.microsoft.com/office/powerpoint/2010/main" val="12155318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5B8EC2-8AFA-50F7-DB2D-9C197DA7B13D}"/>
              </a:ext>
            </a:extLst>
          </p:cNvPr>
          <p:cNvSpPr>
            <a:spLocks noGrp="1"/>
          </p:cNvSpPr>
          <p:nvPr>
            <p:ph type="title"/>
          </p:nvPr>
        </p:nvSpPr>
        <p:spPr>
          <a:xfrm>
            <a:off x="808638" y="386930"/>
            <a:ext cx="9236700" cy="1188950"/>
          </a:xfrm>
        </p:spPr>
        <p:txBody>
          <a:bodyPr anchor="b">
            <a:normAutofit/>
          </a:bodyPr>
          <a:lstStyle/>
          <a:p>
            <a:endParaRPr lang="en-GB" sz="540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45441D8-2CAB-85C4-F52B-AB756C86C381}"/>
              </a:ext>
            </a:extLst>
          </p:cNvPr>
          <p:cNvSpPr>
            <a:spLocks noGrp="1"/>
          </p:cNvSpPr>
          <p:nvPr>
            <p:ph idx="1"/>
          </p:nvPr>
        </p:nvSpPr>
        <p:spPr>
          <a:xfrm>
            <a:off x="793660" y="2599509"/>
            <a:ext cx="10143668" cy="3435531"/>
          </a:xfrm>
        </p:spPr>
        <p:txBody>
          <a:bodyPr anchor="ctr">
            <a:normAutofit/>
          </a:bodyPr>
          <a:lstStyle/>
          <a:p>
            <a:pPr algn="just"/>
            <a:r>
              <a:rPr lang="en-GB" sz="2400" dirty="0"/>
              <a:t>Anti-</a:t>
            </a:r>
            <a:r>
              <a:rPr lang="en-GB" sz="2400" dirty="0" err="1"/>
              <a:t>Fy</a:t>
            </a:r>
            <a:r>
              <a:rPr lang="en-GB" sz="2400" baseline="30000" dirty="0" err="1"/>
              <a:t>a</a:t>
            </a:r>
            <a:r>
              <a:rPr lang="en-GB" sz="2400" dirty="0"/>
              <a:t> is a common antibody and is found as a single specificity or in a mixture of antibodies. Anti-</a:t>
            </a:r>
            <a:r>
              <a:rPr lang="en-GB" sz="2400" dirty="0" err="1"/>
              <a:t>Fy</a:t>
            </a:r>
            <a:r>
              <a:rPr lang="en-GB" sz="2400" baseline="30000" dirty="0" err="1"/>
              <a:t>a</a:t>
            </a:r>
            <a:r>
              <a:rPr lang="en-GB" sz="2400" dirty="0"/>
              <a:t> occurs three times less frequently than anti-K. Anti-</a:t>
            </a:r>
            <a:r>
              <a:rPr lang="en-GB" sz="2400" dirty="0" err="1"/>
              <a:t>Fy</a:t>
            </a:r>
            <a:r>
              <a:rPr lang="en-GB" sz="2400" baseline="30000" dirty="0" err="1"/>
              <a:t>b</a:t>
            </a:r>
            <a:r>
              <a:rPr lang="en-GB" sz="2400" dirty="0"/>
              <a:t> is 20 times less common than anti-</a:t>
            </a:r>
            <a:r>
              <a:rPr lang="en-GB" sz="2400" dirty="0" err="1"/>
              <a:t>Fy</a:t>
            </a:r>
            <a:r>
              <a:rPr lang="en-GB" sz="2400" baseline="30000" dirty="0" err="1"/>
              <a:t>a</a:t>
            </a:r>
            <a:r>
              <a:rPr lang="en-GB" sz="2400" dirty="0"/>
              <a:t> and often occurs in combination with other antibodies. </a:t>
            </a:r>
          </a:p>
          <a:p>
            <a:pPr algn="just"/>
            <a:r>
              <a:rPr lang="en-GB" sz="2400" dirty="0"/>
              <a:t>The antibodies are usually IgG and react best at the antiglobulin phase.</a:t>
            </a:r>
          </a:p>
          <a:p>
            <a:pPr marL="0" indent="0">
              <a:buNone/>
            </a:pPr>
            <a:endParaRPr lang="en-GB" sz="2400" dirty="0"/>
          </a:p>
        </p:txBody>
      </p:sp>
    </p:spTree>
    <p:extLst>
      <p:ext uri="{BB962C8B-B14F-4D97-AF65-F5344CB8AC3E}">
        <p14:creationId xmlns:p14="http://schemas.microsoft.com/office/powerpoint/2010/main" val="33350542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597534-B97A-4A3C-B019-E6D476A1EE96}"/>
              </a:ext>
            </a:extLst>
          </p:cNvPr>
          <p:cNvSpPr>
            <a:spLocks noGrp="1"/>
          </p:cNvSpPr>
          <p:nvPr>
            <p:ph type="title"/>
          </p:nvPr>
        </p:nvSpPr>
        <p:spPr>
          <a:xfrm>
            <a:off x="808638" y="386930"/>
            <a:ext cx="9236700" cy="1188950"/>
          </a:xfrm>
        </p:spPr>
        <p:txBody>
          <a:bodyPr anchor="b">
            <a:normAutofit/>
          </a:bodyPr>
          <a:lstStyle/>
          <a:p>
            <a:r>
              <a:rPr lang="en-GB" sz="5400"/>
              <a:t>The Kidd system (Jk</a:t>
            </a:r>
            <a:r>
              <a:rPr lang="en-GB" sz="5400" baseline="30000"/>
              <a:t>a</a:t>
            </a:r>
            <a:r>
              <a:rPr lang="en-GB" sz="5400"/>
              <a:t> and Jk</a:t>
            </a:r>
            <a:r>
              <a:rPr lang="en-GB" sz="5400" baseline="30000"/>
              <a:t>b</a:t>
            </a:r>
            <a:r>
              <a:rPr lang="en-GB" sz="5400"/>
              <a:t> )</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FE8E4FB-FE40-16BD-2666-C93895590031}"/>
              </a:ext>
            </a:extLst>
          </p:cNvPr>
          <p:cNvSpPr>
            <a:spLocks noGrp="1"/>
          </p:cNvSpPr>
          <p:nvPr>
            <p:ph idx="1"/>
          </p:nvPr>
        </p:nvSpPr>
        <p:spPr>
          <a:xfrm>
            <a:off x="793660" y="2599509"/>
            <a:ext cx="10143668" cy="3435531"/>
          </a:xfrm>
        </p:spPr>
        <p:txBody>
          <a:bodyPr anchor="ctr">
            <a:normAutofit lnSpcReduction="10000"/>
          </a:bodyPr>
          <a:lstStyle/>
          <a:p>
            <a:pPr algn="just"/>
            <a:r>
              <a:rPr lang="en-GB" sz="2400" dirty="0" err="1"/>
              <a:t>Jka</a:t>
            </a:r>
            <a:r>
              <a:rPr lang="en-GB" sz="2400" dirty="0"/>
              <a:t> and </a:t>
            </a:r>
            <a:r>
              <a:rPr lang="en-GB" sz="2400" dirty="0" err="1"/>
              <a:t>Jkb</a:t>
            </a:r>
            <a:r>
              <a:rPr lang="en-GB" sz="2400" dirty="0"/>
              <a:t> are antigens commonly found on RBCs of most individuals.</a:t>
            </a:r>
          </a:p>
          <a:p>
            <a:pPr algn="just"/>
            <a:r>
              <a:rPr lang="en-GB" sz="2400" dirty="0"/>
              <a:t>There are notable differences in antigen frequency among various races: 91% of blacks and 77% of whites are </a:t>
            </a:r>
            <a:r>
              <a:rPr lang="en-GB" sz="2400" dirty="0" err="1"/>
              <a:t>Jk</a:t>
            </a:r>
            <a:r>
              <a:rPr lang="en-GB" sz="2400" dirty="0"/>
              <a:t>(a+); 57% of blacks and only 28% of whites are </a:t>
            </a:r>
            <a:r>
              <a:rPr lang="en-GB" sz="2400" dirty="0" err="1"/>
              <a:t>Jk</a:t>
            </a:r>
            <a:r>
              <a:rPr lang="en-GB" sz="2400" dirty="0"/>
              <a:t>(b–). </a:t>
            </a:r>
          </a:p>
          <a:p>
            <a:pPr algn="just"/>
            <a:r>
              <a:rPr lang="en-GB" sz="2400" dirty="0" err="1"/>
              <a:t>Jk</a:t>
            </a:r>
            <a:r>
              <a:rPr lang="en-GB" sz="2400" baseline="30000" dirty="0" err="1"/>
              <a:t>a</a:t>
            </a:r>
            <a:r>
              <a:rPr lang="en-GB" sz="2400" dirty="0"/>
              <a:t> and </a:t>
            </a:r>
            <a:r>
              <a:rPr lang="en-GB" sz="2400" dirty="0" err="1"/>
              <a:t>Jk</a:t>
            </a:r>
            <a:r>
              <a:rPr lang="en-GB" sz="2400" baseline="30000" dirty="0" err="1"/>
              <a:t>b</a:t>
            </a:r>
            <a:r>
              <a:rPr lang="en-GB" sz="2400" dirty="0"/>
              <a:t> antigens are well developed on the RBCs of neonates. </a:t>
            </a:r>
            <a:r>
              <a:rPr lang="en-GB" sz="2400" dirty="0" err="1"/>
              <a:t>Jk</a:t>
            </a:r>
            <a:r>
              <a:rPr lang="en-GB" sz="2400" baseline="30000" dirty="0" err="1"/>
              <a:t>a</a:t>
            </a:r>
            <a:r>
              <a:rPr lang="en-GB" sz="2400" dirty="0"/>
              <a:t> has been detected on </a:t>
            </a:r>
            <a:r>
              <a:rPr lang="en-GB" sz="2400" dirty="0" err="1"/>
              <a:t>fetal</a:t>
            </a:r>
            <a:r>
              <a:rPr lang="en-GB" sz="2400" dirty="0"/>
              <a:t> RBCs as early as 11 weeks. However anti-</a:t>
            </a:r>
            <a:r>
              <a:rPr lang="en-GB" sz="2400" dirty="0" err="1"/>
              <a:t>Jk</a:t>
            </a:r>
            <a:r>
              <a:rPr lang="en-GB" sz="2400" baseline="30000" dirty="0" err="1"/>
              <a:t>a</a:t>
            </a:r>
            <a:r>
              <a:rPr lang="en-GB" sz="2400" dirty="0"/>
              <a:t> and anti-</a:t>
            </a:r>
            <a:r>
              <a:rPr lang="en-GB" sz="2400" dirty="0" err="1"/>
              <a:t>Jk</a:t>
            </a:r>
            <a:r>
              <a:rPr lang="en-GB" sz="2400" baseline="30000" dirty="0" err="1"/>
              <a:t>b</a:t>
            </a:r>
            <a:r>
              <a:rPr lang="en-GB" sz="2400" dirty="0"/>
              <a:t> are only rarely responsible for severe HDFN as The Kidd antigens are not very immunogenic.</a:t>
            </a:r>
          </a:p>
          <a:p>
            <a:pPr algn="just"/>
            <a:r>
              <a:rPr lang="en-GB" sz="2400" dirty="0"/>
              <a:t>The anti-gens are not found on platelets, lymphocytes, monocytes, or granulocytes.</a:t>
            </a:r>
          </a:p>
          <a:p>
            <a:endParaRPr lang="en-GB" sz="2000" dirty="0"/>
          </a:p>
        </p:txBody>
      </p:sp>
    </p:spTree>
    <p:extLst>
      <p:ext uri="{BB962C8B-B14F-4D97-AF65-F5344CB8AC3E}">
        <p14:creationId xmlns:p14="http://schemas.microsoft.com/office/powerpoint/2010/main" val="24038092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0E8AD2E-6DC4-A0CD-DCD5-8AE6066F67DF}"/>
              </a:ext>
            </a:extLst>
          </p:cNvPr>
          <p:cNvSpPr>
            <a:spLocks noGrp="1"/>
          </p:cNvSpPr>
          <p:nvPr>
            <p:ph type="title"/>
          </p:nvPr>
        </p:nvSpPr>
        <p:spPr>
          <a:xfrm>
            <a:off x="808638" y="386930"/>
            <a:ext cx="9236700" cy="1188950"/>
          </a:xfrm>
        </p:spPr>
        <p:txBody>
          <a:bodyPr anchor="b">
            <a:normAutofit/>
          </a:bodyPr>
          <a:lstStyle/>
          <a:p>
            <a:endParaRPr lang="en-GB" sz="540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9E53418-4DA0-8BDA-86F1-34438C4B0352}"/>
              </a:ext>
            </a:extLst>
          </p:cNvPr>
          <p:cNvSpPr>
            <a:spLocks noGrp="1"/>
          </p:cNvSpPr>
          <p:nvPr>
            <p:ph idx="1"/>
          </p:nvPr>
        </p:nvSpPr>
        <p:spPr>
          <a:xfrm>
            <a:off x="793660" y="2599509"/>
            <a:ext cx="10143668" cy="3435531"/>
          </a:xfrm>
        </p:spPr>
        <p:txBody>
          <a:bodyPr anchor="ctr">
            <a:normAutofit/>
          </a:bodyPr>
          <a:lstStyle/>
          <a:p>
            <a:pPr algn="just"/>
            <a:r>
              <a:rPr lang="en-GB" sz="2400" dirty="0"/>
              <a:t>Anti-</a:t>
            </a:r>
            <a:r>
              <a:rPr lang="en-GB" sz="2400" dirty="0" err="1"/>
              <a:t>Jk</a:t>
            </a:r>
            <a:r>
              <a:rPr lang="en-GB" sz="2400" baseline="30000" dirty="0" err="1"/>
              <a:t>a</a:t>
            </a:r>
            <a:r>
              <a:rPr lang="en-GB" sz="2400" dirty="0"/>
              <a:t> is more frequently encountered than anti-</a:t>
            </a:r>
            <a:r>
              <a:rPr lang="en-GB" sz="2400" dirty="0" err="1"/>
              <a:t>Jk</a:t>
            </a:r>
            <a:r>
              <a:rPr lang="en-GB" sz="2400" baseline="30000" dirty="0" err="1"/>
              <a:t>b</a:t>
            </a:r>
            <a:r>
              <a:rPr lang="en-GB" sz="2400" dirty="0"/>
              <a:t>, but neither antibody is common. The antibodies are usually IgG (antiglobulin reactive) but may also be partly IgM and are made in response to pregnancy or transfusion.</a:t>
            </a:r>
          </a:p>
          <a:p>
            <a:pPr algn="just"/>
            <a:r>
              <a:rPr lang="en-GB" sz="2400" dirty="0"/>
              <a:t>They demonstrate dosage (which makes their detection rather difficult), are often weak, and are found in combination with other antibodies.</a:t>
            </a:r>
          </a:p>
          <a:p>
            <a:pPr algn="just"/>
            <a:r>
              <a:rPr lang="en-GB" sz="2400" dirty="0"/>
              <a:t>The </a:t>
            </a:r>
            <a:r>
              <a:rPr lang="en-GB" sz="2400" dirty="0" err="1"/>
              <a:t>titer</a:t>
            </a:r>
            <a:r>
              <a:rPr lang="en-GB" sz="2400" dirty="0"/>
              <a:t> of anti-</a:t>
            </a:r>
            <a:r>
              <a:rPr lang="en-GB" sz="2400" dirty="0" err="1"/>
              <a:t>Jk</a:t>
            </a:r>
            <a:r>
              <a:rPr lang="en-GB" sz="2400" baseline="30000" dirty="0" err="1"/>
              <a:t>a</a:t>
            </a:r>
            <a:r>
              <a:rPr lang="en-GB" sz="2400" dirty="0"/>
              <a:t> or anti-</a:t>
            </a:r>
            <a:r>
              <a:rPr lang="en-GB" sz="2400" dirty="0" err="1"/>
              <a:t>Jk</a:t>
            </a:r>
            <a:r>
              <a:rPr lang="en-GB" sz="2400" baseline="30000" dirty="0" err="1"/>
              <a:t>b</a:t>
            </a:r>
            <a:r>
              <a:rPr lang="en-GB" sz="2400" dirty="0"/>
              <a:t> quickly declines in vivo. A strong antibody identified following a transfusion reaction may be undetectable in a few weeks or months.</a:t>
            </a:r>
          </a:p>
        </p:txBody>
      </p:sp>
    </p:spTree>
    <p:extLst>
      <p:ext uri="{BB962C8B-B14F-4D97-AF65-F5344CB8AC3E}">
        <p14:creationId xmlns:p14="http://schemas.microsoft.com/office/powerpoint/2010/main" val="32606860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7F22F2F-F335-5C19-E061-1E96750DFB45}"/>
              </a:ext>
            </a:extLst>
          </p:cNvPr>
          <p:cNvSpPr>
            <a:spLocks noGrp="1"/>
          </p:cNvSpPr>
          <p:nvPr>
            <p:ph type="title"/>
          </p:nvPr>
        </p:nvSpPr>
        <p:spPr>
          <a:xfrm>
            <a:off x="808638" y="386930"/>
            <a:ext cx="9236700" cy="1188950"/>
          </a:xfrm>
        </p:spPr>
        <p:txBody>
          <a:bodyPr anchor="b">
            <a:normAutofit/>
          </a:bodyPr>
          <a:lstStyle/>
          <a:p>
            <a:endParaRPr lang="en-GB" sz="540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42B63AB-A092-8089-229A-CCA783CDE5B1}"/>
              </a:ext>
            </a:extLst>
          </p:cNvPr>
          <p:cNvSpPr>
            <a:spLocks noGrp="1"/>
          </p:cNvSpPr>
          <p:nvPr>
            <p:ph idx="1"/>
          </p:nvPr>
        </p:nvSpPr>
        <p:spPr>
          <a:xfrm>
            <a:off x="793660" y="2599509"/>
            <a:ext cx="10143668" cy="3435531"/>
          </a:xfrm>
        </p:spPr>
        <p:txBody>
          <a:bodyPr anchor="ctr">
            <a:normAutofit/>
          </a:bodyPr>
          <a:lstStyle/>
          <a:p>
            <a:pPr algn="just"/>
            <a:r>
              <a:rPr lang="en-GB" sz="2400" dirty="0"/>
              <a:t>The decline in antibody reactivity and the difficulty in detecting Kidd antibodies are reasons why they are a common cause of HTRs especially of the delayed type. </a:t>
            </a:r>
          </a:p>
          <a:p>
            <a:pPr algn="just"/>
            <a:r>
              <a:rPr lang="en-GB" sz="2400" dirty="0"/>
              <a:t>Contrary to their </a:t>
            </a:r>
            <a:r>
              <a:rPr lang="en-GB" sz="2400" dirty="0" err="1"/>
              <a:t>hemolytic</a:t>
            </a:r>
            <a:r>
              <a:rPr lang="en-GB" sz="2400" dirty="0"/>
              <a:t> reputation in transfusion, most Kidd antibodies are only rarely associated with severe cases of HDFN</a:t>
            </a:r>
          </a:p>
        </p:txBody>
      </p:sp>
    </p:spTree>
    <p:extLst>
      <p:ext uri="{BB962C8B-B14F-4D97-AF65-F5344CB8AC3E}">
        <p14:creationId xmlns:p14="http://schemas.microsoft.com/office/powerpoint/2010/main" val="37728919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20BB609-EF92-42DB-836C-0699A590B5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04C9E24-F67B-49D0-8336-BF12B36394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2"/>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9135FB8-81BC-449C-B26D-29BE2D6C2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2291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C0DD10BF-2CB1-0880-113D-D15C73A353CD}"/>
              </a:ext>
            </a:extLst>
          </p:cNvPr>
          <p:cNvSpPr>
            <a:spLocks noGrp="1"/>
          </p:cNvSpPr>
          <p:nvPr>
            <p:ph type="ctrTitle"/>
          </p:nvPr>
        </p:nvSpPr>
        <p:spPr>
          <a:xfrm>
            <a:off x="732568" y="1229196"/>
            <a:ext cx="10273850" cy="2677175"/>
          </a:xfrm>
        </p:spPr>
        <p:txBody>
          <a:bodyPr anchor="b">
            <a:normAutofit/>
          </a:bodyPr>
          <a:lstStyle/>
          <a:p>
            <a:pPr algn="l"/>
            <a:r>
              <a:rPr lang="en-GB" sz="8000">
                <a:solidFill>
                  <a:schemeClr val="tx2"/>
                </a:solidFill>
              </a:rPr>
              <a:t>Thank you</a:t>
            </a:r>
          </a:p>
        </p:txBody>
      </p:sp>
      <p:sp>
        <p:nvSpPr>
          <p:cNvPr id="5" name="Subtitle 4">
            <a:extLst>
              <a:ext uri="{FF2B5EF4-FFF2-40B4-BE49-F238E27FC236}">
                <a16:creationId xmlns:a16="http://schemas.microsoft.com/office/drawing/2014/main" id="{55F0114A-2076-0AC0-7B46-90606B0DD736}"/>
              </a:ext>
            </a:extLst>
          </p:cNvPr>
          <p:cNvSpPr>
            <a:spLocks noGrp="1"/>
          </p:cNvSpPr>
          <p:nvPr>
            <p:ph type="subTitle" idx="1"/>
          </p:nvPr>
        </p:nvSpPr>
        <p:spPr>
          <a:xfrm>
            <a:off x="732567" y="4067745"/>
            <a:ext cx="10273851" cy="1949813"/>
          </a:xfrm>
        </p:spPr>
        <p:txBody>
          <a:bodyPr anchor="t">
            <a:normAutofit/>
          </a:bodyPr>
          <a:lstStyle/>
          <a:p>
            <a:pPr algn="l"/>
            <a:endParaRPr lang="en-GB" sz="2200">
              <a:solidFill>
                <a:schemeClr val="tx2"/>
              </a:solidFill>
            </a:endParaRPr>
          </a:p>
        </p:txBody>
      </p:sp>
      <p:cxnSp>
        <p:nvCxnSpPr>
          <p:cNvPr id="16" name="Straight Connector 15">
            <a:extLst>
              <a:ext uri="{FF2B5EF4-FFF2-40B4-BE49-F238E27FC236}">
                <a16:creationId xmlns:a16="http://schemas.microsoft.com/office/drawing/2014/main" id="{81AD776D-FBA4-4C44-9778-05D5F0CCD7A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32568" y="246028"/>
            <a:ext cx="255495" cy="54655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34BE9E8-A53B-4090-9C17-EB62E1FEC39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40441" y="6522756"/>
            <a:ext cx="10717187" cy="0"/>
          </a:xfrm>
          <a:prstGeom prst="line">
            <a:avLst/>
          </a:prstGeom>
          <a:ln w="12700" cap="sq">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C4E0722C-3D21-4088-883B-5FD8091BC35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2829917" y="6400800"/>
            <a:ext cx="338328" cy="240175"/>
            <a:chOff x="4089400" y="933450"/>
            <a:chExt cx="338328" cy="341938"/>
          </a:xfrm>
        </p:grpSpPr>
        <p:cxnSp>
          <p:nvCxnSpPr>
            <p:cNvPr id="21" name="Straight Connector 20">
              <a:extLst>
                <a:ext uri="{FF2B5EF4-FFF2-40B4-BE49-F238E27FC236}">
                  <a16:creationId xmlns:a16="http://schemas.microsoft.com/office/drawing/2014/main" id="{71110841-BFDD-476D-9A44-3AC7C0E0188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258564" y="933450"/>
              <a:ext cx="0" cy="34193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5493FDB-F2C3-4517-9FC6-6668C217428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089400" y="1104419"/>
              <a:ext cx="338328"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6846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2" name="Group 41">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43" name="Rectangle 42">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Rectangle 4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C422B9-960F-3FB2-1C3D-CFD9E9E70932}"/>
              </a:ext>
            </a:extLst>
          </p:cNvPr>
          <p:cNvSpPr>
            <a:spLocks noGrp="1"/>
          </p:cNvSpPr>
          <p:nvPr>
            <p:ph type="title"/>
          </p:nvPr>
        </p:nvSpPr>
        <p:spPr>
          <a:xfrm>
            <a:off x="1043631" y="809898"/>
            <a:ext cx="9942716" cy="1554480"/>
          </a:xfrm>
        </p:spPr>
        <p:txBody>
          <a:bodyPr anchor="ctr">
            <a:normAutofit/>
          </a:bodyPr>
          <a:lstStyle/>
          <a:p>
            <a:r>
              <a:rPr lang="en-GB" sz="4800"/>
              <a:t>Rh genes</a:t>
            </a:r>
          </a:p>
        </p:txBody>
      </p:sp>
      <p:sp>
        <p:nvSpPr>
          <p:cNvPr id="3" name="Content Placeholder 2">
            <a:extLst>
              <a:ext uri="{FF2B5EF4-FFF2-40B4-BE49-F238E27FC236}">
                <a16:creationId xmlns:a16="http://schemas.microsoft.com/office/drawing/2014/main" id="{959A7571-8519-AD41-8D14-CF880BFC3DA6}"/>
              </a:ext>
            </a:extLst>
          </p:cNvPr>
          <p:cNvSpPr>
            <a:spLocks noGrp="1"/>
          </p:cNvSpPr>
          <p:nvPr>
            <p:ph idx="1"/>
          </p:nvPr>
        </p:nvSpPr>
        <p:spPr>
          <a:xfrm>
            <a:off x="1045028" y="3017522"/>
            <a:ext cx="9941319" cy="3124658"/>
          </a:xfrm>
        </p:spPr>
        <p:txBody>
          <a:bodyPr anchor="ctr">
            <a:normAutofit/>
          </a:bodyPr>
          <a:lstStyle/>
          <a:p>
            <a:r>
              <a:rPr lang="en-GB" sz="2400"/>
              <a:t>RHD and RHCE are two closely linked genes located on chromosome 1 that control expression of Rh proteins.</a:t>
            </a:r>
          </a:p>
          <a:p>
            <a:r>
              <a:rPr lang="en-GB" sz="2400"/>
              <a:t>The gene RHD codes for the presence or absence of the RhD protein, and the second gene RHCE codes for either RhCe, RhcE Rhce, or RhCE proteins .</a:t>
            </a:r>
          </a:p>
          <a:p>
            <a:r>
              <a:rPr lang="en-GB" sz="2400"/>
              <a:t>RHD and RHCE are codominant, which means that all products inherited typically produce antigens detectable on RBCs.</a:t>
            </a:r>
          </a:p>
          <a:p>
            <a:pPr marL="0" indent="0">
              <a:buNone/>
            </a:pPr>
            <a:endParaRPr lang="en-GB" sz="240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3904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1717F40-C1FE-3144-792C-08D27BAAE3CD}"/>
              </a:ext>
            </a:extLst>
          </p:cNvPr>
          <p:cNvPicPr>
            <a:picLocks noChangeAspect="1"/>
          </p:cNvPicPr>
          <p:nvPr/>
        </p:nvPicPr>
        <p:blipFill>
          <a:blip r:embed="rId2"/>
          <a:stretch>
            <a:fillRect/>
          </a:stretch>
        </p:blipFill>
        <p:spPr>
          <a:xfrm>
            <a:off x="1415143" y="1230086"/>
            <a:ext cx="9993085" cy="4963885"/>
          </a:xfrm>
          <a:prstGeom prst="rect">
            <a:avLst/>
          </a:prstGeom>
        </p:spPr>
      </p:pic>
    </p:spTree>
    <p:extLst>
      <p:ext uri="{BB962C8B-B14F-4D97-AF65-F5344CB8AC3E}">
        <p14:creationId xmlns:p14="http://schemas.microsoft.com/office/powerpoint/2010/main" val="394396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B845D99-2367-2BF5-581E-54907A41CA1F}"/>
              </a:ext>
            </a:extLst>
          </p:cNvPr>
          <p:cNvSpPr>
            <a:spLocks noGrp="1"/>
          </p:cNvSpPr>
          <p:nvPr>
            <p:ph type="title"/>
          </p:nvPr>
        </p:nvSpPr>
        <p:spPr>
          <a:xfrm>
            <a:off x="1043631" y="809898"/>
            <a:ext cx="9942716" cy="1554480"/>
          </a:xfrm>
        </p:spPr>
        <p:txBody>
          <a:bodyPr anchor="ctr">
            <a:normAutofit/>
          </a:bodyPr>
          <a:lstStyle/>
          <a:p>
            <a:r>
              <a:rPr lang="en-GB" sz="4800"/>
              <a:t>Rh-Associated Glycoprotein (RHAG)</a:t>
            </a:r>
          </a:p>
        </p:txBody>
      </p:sp>
      <p:sp>
        <p:nvSpPr>
          <p:cNvPr id="3" name="Content Placeholder 2">
            <a:extLst>
              <a:ext uri="{FF2B5EF4-FFF2-40B4-BE49-F238E27FC236}">
                <a16:creationId xmlns:a16="http://schemas.microsoft.com/office/drawing/2014/main" id="{6D8C5D26-04AD-CA0D-A4FA-CA8E44E21329}"/>
              </a:ext>
            </a:extLst>
          </p:cNvPr>
          <p:cNvSpPr>
            <a:spLocks noGrp="1"/>
          </p:cNvSpPr>
          <p:nvPr>
            <p:ph idx="1"/>
          </p:nvPr>
        </p:nvSpPr>
        <p:spPr>
          <a:xfrm>
            <a:off x="1045028" y="3017522"/>
            <a:ext cx="9941319" cy="3124658"/>
          </a:xfrm>
        </p:spPr>
        <p:txBody>
          <a:bodyPr anchor="ctr">
            <a:normAutofit/>
          </a:bodyPr>
          <a:lstStyle/>
          <a:p>
            <a:pPr algn="just"/>
            <a:r>
              <a:rPr lang="en-GB" sz="2000" dirty="0"/>
              <a:t>Another gene important to Rh antigen expression is RHAG, </a:t>
            </a:r>
          </a:p>
          <a:p>
            <a:pPr algn="just"/>
            <a:r>
              <a:rPr lang="en-GB" sz="2000" dirty="0"/>
              <a:t>it resides on chromosome 6.</a:t>
            </a:r>
          </a:p>
          <a:p>
            <a:pPr algn="just"/>
            <a:r>
              <a:rPr lang="en-GB" sz="2000" dirty="0"/>
              <a:t>The product of this gene is Rh-associated glycoprotein (RHAG). This polypeptide is very similar in structure to the Rh proteins, with the difference being that it is glycosylated.</a:t>
            </a:r>
          </a:p>
          <a:p>
            <a:pPr algn="just"/>
            <a:r>
              <a:rPr lang="en-GB" sz="2000" dirty="0"/>
              <a:t>Within the RBC membrane, it forms complexes with the Rh proteins. </a:t>
            </a:r>
            <a:r>
              <a:rPr lang="en-GB" sz="2000" dirty="0" err="1">
                <a:solidFill>
                  <a:srgbClr val="FF0000"/>
                </a:solidFill>
              </a:rPr>
              <a:t>RhAG</a:t>
            </a:r>
            <a:r>
              <a:rPr lang="en-GB" sz="2000" dirty="0">
                <a:solidFill>
                  <a:srgbClr val="FF0000"/>
                </a:solidFill>
              </a:rPr>
              <a:t> is termed a </a:t>
            </a:r>
            <a:r>
              <a:rPr lang="en-GB" sz="2000" dirty="0" err="1">
                <a:solidFill>
                  <a:srgbClr val="FF0000"/>
                </a:solidFill>
              </a:rPr>
              <a:t>coexpressor</a:t>
            </a:r>
            <a:r>
              <a:rPr lang="en-GB" sz="2000" dirty="0">
                <a:solidFill>
                  <a:srgbClr val="FF0000"/>
                </a:solidFill>
              </a:rPr>
              <a:t> and must be present for successful expression of the Rh antigens</a:t>
            </a:r>
            <a:r>
              <a:rPr lang="en-GB" sz="2000" dirty="0"/>
              <a:t>.</a:t>
            </a:r>
          </a:p>
          <a:p>
            <a:pPr algn="just"/>
            <a:r>
              <a:rPr lang="en-GB" sz="2000" dirty="0"/>
              <a:t>When mutations in the RHAG gene occur, it can result in missing or significantly altered </a:t>
            </a:r>
            <a:r>
              <a:rPr lang="en-GB" sz="2000" dirty="0" err="1"/>
              <a:t>RhD</a:t>
            </a:r>
            <a:r>
              <a:rPr lang="en-GB" sz="2000" dirty="0"/>
              <a:t> and </a:t>
            </a:r>
            <a:r>
              <a:rPr lang="en-GB" sz="2000" dirty="0" err="1"/>
              <a:t>RhCE</a:t>
            </a:r>
            <a:r>
              <a:rPr lang="en-GB" sz="2000" dirty="0"/>
              <a:t> proteins,</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0027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BC791A-BBA8-9631-5F60-05D7740C8F03}"/>
              </a:ext>
            </a:extLst>
          </p:cNvPr>
          <p:cNvSpPr>
            <a:spLocks noGrp="1"/>
          </p:cNvSpPr>
          <p:nvPr>
            <p:ph type="title"/>
          </p:nvPr>
        </p:nvSpPr>
        <p:spPr>
          <a:xfrm>
            <a:off x="1043631" y="809898"/>
            <a:ext cx="9942716" cy="1554480"/>
          </a:xfrm>
        </p:spPr>
        <p:txBody>
          <a:bodyPr anchor="ctr">
            <a:normAutofit/>
          </a:bodyPr>
          <a:lstStyle/>
          <a:p>
            <a:r>
              <a:rPr lang="en-GB" sz="4800"/>
              <a:t>Rh positive phenotype</a:t>
            </a:r>
          </a:p>
        </p:txBody>
      </p:sp>
      <p:sp>
        <p:nvSpPr>
          <p:cNvPr id="3" name="Content Placeholder 2">
            <a:extLst>
              <a:ext uri="{FF2B5EF4-FFF2-40B4-BE49-F238E27FC236}">
                <a16:creationId xmlns:a16="http://schemas.microsoft.com/office/drawing/2014/main" id="{18F5F1F5-0AB9-C3E1-B9D9-3AD9C75085FD}"/>
              </a:ext>
            </a:extLst>
          </p:cNvPr>
          <p:cNvSpPr>
            <a:spLocks noGrp="1"/>
          </p:cNvSpPr>
          <p:nvPr>
            <p:ph idx="1"/>
          </p:nvPr>
        </p:nvSpPr>
        <p:spPr>
          <a:xfrm>
            <a:off x="1045028" y="3017522"/>
            <a:ext cx="9941319" cy="3124658"/>
          </a:xfrm>
        </p:spPr>
        <p:txBody>
          <a:bodyPr anchor="ctr">
            <a:normAutofit/>
          </a:bodyPr>
          <a:lstStyle/>
          <a:p>
            <a:pPr algn="just"/>
            <a:r>
              <a:rPr lang="en-GB" sz="2400" dirty="0"/>
              <a:t>RH genes are inherited as codominant alleles. Rh-positive individuals inherit one or two RHD genes, which result in expression of </a:t>
            </a:r>
            <a:r>
              <a:rPr lang="en-GB" sz="2400" dirty="0" err="1"/>
              <a:t>RhD</a:t>
            </a:r>
            <a:r>
              <a:rPr lang="en-GB" sz="2400" dirty="0"/>
              <a:t> antigen and are typed Rh-positive. In addition to the RHD gene(s), two RHCE genes are inherited, one from each parent.</a:t>
            </a:r>
          </a:p>
          <a:p>
            <a:pPr algn="just"/>
            <a:r>
              <a:rPr lang="en-GB" sz="2400" dirty="0"/>
              <a:t>Numerous mutations in the RHD gene have been discovered that cause weakened expression of the </a:t>
            </a:r>
            <a:r>
              <a:rPr lang="en-GB" sz="2400" dirty="0" err="1"/>
              <a:t>RhD</a:t>
            </a:r>
            <a:r>
              <a:rPr lang="en-GB" sz="2400" dirty="0"/>
              <a:t> antigen detected in routine testing. This is generally termed weak D</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1463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B57134-3301-B06C-0773-34757C375C10}"/>
              </a:ext>
            </a:extLst>
          </p:cNvPr>
          <p:cNvSpPr>
            <a:spLocks noGrp="1"/>
          </p:cNvSpPr>
          <p:nvPr>
            <p:ph type="title"/>
          </p:nvPr>
        </p:nvSpPr>
        <p:spPr>
          <a:xfrm>
            <a:off x="1043631" y="809898"/>
            <a:ext cx="9942716" cy="1554480"/>
          </a:xfrm>
        </p:spPr>
        <p:txBody>
          <a:bodyPr anchor="ctr">
            <a:normAutofit/>
          </a:bodyPr>
          <a:lstStyle/>
          <a:p>
            <a:r>
              <a:rPr lang="en-GB" sz="4800"/>
              <a:t>Rh negative phenotype</a:t>
            </a:r>
          </a:p>
        </p:txBody>
      </p:sp>
      <p:sp>
        <p:nvSpPr>
          <p:cNvPr id="3" name="Content Placeholder 2">
            <a:extLst>
              <a:ext uri="{FF2B5EF4-FFF2-40B4-BE49-F238E27FC236}">
                <a16:creationId xmlns:a16="http://schemas.microsoft.com/office/drawing/2014/main" id="{F08190EF-367C-5A8B-B247-225F81E55C08}"/>
              </a:ext>
            </a:extLst>
          </p:cNvPr>
          <p:cNvSpPr>
            <a:spLocks noGrp="1"/>
          </p:cNvSpPr>
          <p:nvPr>
            <p:ph idx="1"/>
          </p:nvPr>
        </p:nvSpPr>
        <p:spPr>
          <a:xfrm>
            <a:off x="1045028" y="3017522"/>
            <a:ext cx="9941319" cy="3124658"/>
          </a:xfrm>
        </p:spPr>
        <p:txBody>
          <a:bodyPr anchor="ctr">
            <a:normAutofit/>
          </a:bodyPr>
          <a:lstStyle/>
          <a:p>
            <a:pPr algn="just"/>
            <a:r>
              <a:rPr lang="en-GB" sz="2400" dirty="0"/>
              <a:t>Rh-negative phenotypes are so called because the RBCs lack detectable D antigen. Rh-negative individuals can arise from several pathways. The most common Rh-negative phenotype results from the complete deletion of the RHD gene—that is the individuals possess no RHD gene but have inherited RHCE genes.</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387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49013A9-988E-A116-D299-CDB3F9ECDD6D}"/>
              </a:ext>
            </a:extLst>
          </p:cNvPr>
          <p:cNvPicPr>
            <a:picLocks noChangeAspect="1"/>
          </p:cNvPicPr>
          <p:nvPr/>
        </p:nvPicPr>
        <p:blipFill>
          <a:blip r:embed="rId2"/>
          <a:stretch>
            <a:fillRect/>
          </a:stretch>
        </p:blipFill>
        <p:spPr>
          <a:xfrm>
            <a:off x="800100" y="812800"/>
            <a:ext cx="10820400" cy="5778499"/>
          </a:xfrm>
          <a:prstGeom prst="rect">
            <a:avLst/>
          </a:prstGeom>
        </p:spPr>
      </p:pic>
    </p:spTree>
    <p:extLst>
      <p:ext uri="{BB962C8B-B14F-4D97-AF65-F5344CB8AC3E}">
        <p14:creationId xmlns:p14="http://schemas.microsoft.com/office/powerpoint/2010/main" val="20529799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1574</TotalTime>
  <Words>2362</Words>
  <Application>Microsoft Office PowerPoint</Application>
  <PresentationFormat>Widescreen</PresentationFormat>
  <Paragraphs>116</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Aptos</vt:lpstr>
      <vt:lpstr>Aptos Display</vt:lpstr>
      <vt:lpstr>Arial</vt:lpstr>
      <vt:lpstr>Calibri</vt:lpstr>
      <vt:lpstr>Wingdings</vt:lpstr>
      <vt:lpstr>Office Theme</vt:lpstr>
      <vt:lpstr>The Rh blood group  System</vt:lpstr>
      <vt:lpstr>Objectives</vt:lpstr>
      <vt:lpstr>Rh system</vt:lpstr>
      <vt:lpstr>Rh genes</vt:lpstr>
      <vt:lpstr>PowerPoint Presentation</vt:lpstr>
      <vt:lpstr>Rh-Associated Glycoprotein (RHAG)</vt:lpstr>
      <vt:lpstr>Rh positive phenotype</vt:lpstr>
      <vt:lpstr>Rh negative phenotype</vt:lpstr>
      <vt:lpstr>PowerPoint Presentation</vt:lpstr>
      <vt:lpstr>Rh Terminology</vt:lpstr>
      <vt:lpstr>Fisher-Race: DCE Terminology</vt:lpstr>
      <vt:lpstr>PowerPoint Presentation</vt:lpstr>
      <vt:lpstr>PowerPoint Presentation</vt:lpstr>
      <vt:lpstr>PowerPoint Presentation</vt:lpstr>
      <vt:lpstr>Weak D: Variations of D Antigen Expression</vt:lpstr>
      <vt:lpstr>Mechanisms of weak D</vt:lpstr>
      <vt:lpstr>Position Effect: C in Trans to D</vt:lpstr>
      <vt:lpstr>Weak D: Quantitative Changes Due to Fewer D  Antigen Sites</vt:lpstr>
      <vt:lpstr>Del </vt:lpstr>
      <vt:lpstr>Partial D or D Mosaic</vt:lpstr>
      <vt:lpstr>PowerPoint Presentation</vt:lpstr>
      <vt:lpstr>PowerPoint Presentation</vt:lpstr>
      <vt:lpstr>Rh Antibodies</vt:lpstr>
      <vt:lpstr>PowerPoint Presentation</vt:lpstr>
      <vt:lpstr>PowerPoint Presentation</vt:lpstr>
      <vt:lpstr>Rhnull     </vt:lpstr>
      <vt:lpstr>PowerPoint Presentation</vt:lpstr>
      <vt:lpstr>Some significant blood group Ag</vt:lpstr>
      <vt:lpstr>Kell Ag (K and k)</vt:lpstr>
      <vt:lpstr>The Duffy system (Fya and Fyb )</vt:lpstr>
      <vt:lpstr>PowerPoint Presentation</vt:lpstr>
      <vt:lpstr>The Kidd system (Jka and Jkb )</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isra albayaa</dc:creator>
  <cp:lastModifiedBy>isra albayaa</cp:lastModifiedBy>
  <cp:revision>3</cp:revision>
  <dcterms:created xsi:type="dcterms:W3CDTF">2025-02-17T18:06:16Z</dcterms:created>
  <dcterms:modified xsi:type="dcterms:W3CDTF">2025-02-22T18:22:31Z</dcterms:modified>
</cp:coreProperties>
</file>