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0" r:id="rId2"/>
    <p:sldId id="300" r:id="rId3"/>
    <p:sldId id="296" r:id="rId4"/>
    <p:sldId id="257" r:id="rId5"/>
    <p:sldId id="271" r:id="rId6"/>
    <p:sldId id="287" r:id="rId7"/>
    <p:sldId id="291" r:id="rId8"/>
    <p:sldId id="293" r:id="rId9"/>
    <p:sldId id="262" r:id="rId10"/>
    <p:sldId id="263" r:id="rId11"/>
    <p:sldId id="264" r:id="rId12"/>
    <p:sldId id="285" r:id="rId13"/>
    <p:sldId id="299" r:id="rId14"/>
    <p:sldId id="265" r:id="rId15"/>
    <p:sldId id="266" r:id="rId16"/>
    <p:sldId id="267" r:id="rId17"/>
    <p:sldId id="301" r:id="rId18"/>
    <p:sldId id="302" r:id="rId19"/>
    <p:sldId id="304" r:id="rId20"/>
    <p:sldId id="305" r:id="rId21"/>
    <p:sldId id="306" r:id="rId22"/>
    <p:sldId id="268" r:id="rId23"/>
    <p:sldId id="269" r:id="rId24"/>
    <p:sldId id="270" r:id="rId25"/>
    <p:sldId id="273" r:id="rId26"/>
    <p:sldId id="277" r:id="rId27"/>
    <p:sldId id="279" r:id="rId28"/>
    <p:sldId id="282" r:id="rId29"/>
    <p:sldId id="283" r:id="rId30"/>
    <p:sldId id="295" r:id="rId31"/>
    <p:sldId id="297" r:id="rId3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0" autoAdjust="0"/>
    <p:restoredTop sz="94650"/>
  </p:normalViewPr>
  <p:slideViewPr>
    <p:cSldViewPr>
      <p:cViewPr varScale="1">
        <p:scale>
          <a:sx n="115" d="100"/>
          <a:sy n="115" d="100"/>
        </p:scale>
        <p:origin x="200" y="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AD50EA8-51FC-4FF8-81D6-E61BCF16EF3F}" type="datetimeFigureOut">
              <a:rPr lang="ar-IQ" smtClean="0"/>
              <a:pPr/>
              <a:t>28‏/3‏/1447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2CF5942-7BD5-4F21-AF6B-87DE2CAA33CD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14069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F5942-7BD5-4F21-AF6B-87DE2CAA33CD}" type="slidenum">
              <a:rPr lang="ar-IQ" smtClean="0"/>
              <a:pPr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9316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127125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3200"/>
            </a:lvl1pPr>
          </a:lstStyle>
          <a:p>
            <a:r>
              <a:rPr lang="zh-CN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Microsoft YaHei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Microsoft YaHei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Microsoft YaHei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Microsoft YaHei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Microsoft YaHei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Microsoft YaHei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Microsoft YaHei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Microsoft YaHei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bg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2807BB-DD13-153A-F8E4-3359BF8B5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5400" u="sng" dirty="0">
                <a:solidFill>
                  <a:srgbClr val="FFFF00"/>
                </a:solidFill>
              </a:rPr>
              <a:t>Pupillary Reactions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8F102AA-4185-2500-68FF-3C5F2DAB8229}"/>
              </a:ext>
            </a:extLst>
          </p:cNvPr>
          <p:cNvSpPr txBox="1">
            <a:spLocks/>
          </p:cNvSpPr>
          <p:nvPr/>
        </p:nvSpPr>
        <p:spPr bwMode="auto">
          <a:xfrm>
            <a:off x="539552" y="2060848"/>
            <a:ext cx="381642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/>
            <a:r>
              <a:rPr lang="en-US" kern="0" dirty="0">
                <a:solidFill>
                  <a:srgbClr val="00B0F0"/>
                </a:solidFill>
              </a:rPr>
              <a:t>Mohammed Suhail Al-Salam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C8EB5A-0534-0115-CF9D-B94721EC8409}"/>
              </a:ext>
            </a:extLst>
          </p:cNvPr>
          <p:cNvSpPr txBox="1"/>
          <p:nvPr/>
        </p:nvSpPr>
        <p:spPr>
          <a:xfrm>
            <a:off x="7884368" y="2254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</a:rPr>
              <a:t>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Afferent </a:t>
            </a:r>
            <a:r>
              <a:rPr lang="en-US" sz="4400" dirty="0" err="1"/>
              <a:t>Pupillary</a:t>
            </a:r>
            <a:r>
              <a:rPr lang="en-US" sz="4400" dirty="0"/>
              <a:t> Defect</a:t>
            </a:r>
            <a:endParaRPr lang="ar-IQ" sz="44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626968" cy="4525963"/>
          </a:xfrm>
        </p:spPr>
        <p:txBody>
          <a:bodyPr/>
          <a:lstStyle/>
          <a:p>
            <a:pPr>
              <a:buNone/>
            </a:pPr>
            <a:r>
              <a:rPr lang="en-US" sz="3200" b="1" dirty="0">
                <a:solidFill>
                  <a:srgbClr val="FFFF00"/>
                </a:solidFill>
              </a:rPr>
              <a:t>Absolute Afferent </a:t>
            </a:r>
            <a:r>
              <a:rPr lang="en-US" sz="3200" b="1" dirty="0" err="1">
                <a:solidFill>
                  <a:srgbClr val="FFFF00"/>
                </a:solidFill>
              </a:rPr>
              <a:t>Pupillary</a:t>
            </a:r>
            <a:r>
              <a:rPr lang="en-US" sz="3200" b="1" dirty="0">
                <a:solidFill>
                  <a:srgbClr val="FFFF00"/>
                </a:solidFill>
              </a:rPr>
              <a:t> Defect (</a:t>
            </a:r>
            <a:r>
              <a:rPr lang="en-US" sz="3200" b="1" dirty="0" err="1">
                <a:solidFill>
                  <a:srgbClr val="FFFF00"/>
                </a:solidFill>
              </a:rPr>
              <a:t>amaurotic</a:t>
            </a:r>
            <a:r>
              <a:rPr lang="en-US" sz="3200" b="1" dirty="0">
                <a:solidFill>
                  <a:srgbClr val="FFFF00"/>
                </a:solidFill>
              </a:rPr>
              <a:t> pupil)</a:t>
            </a:r>
          </a:p>
          <a:p>
            <a:r>
              <a:rPr lang="en-US" dirty="0"/>
              <a:t>Complete optic n. lesion</a:t>
            </a:r>
          </a:p>
          <a:p>
            <a:r>
              <a:rPr lang="en-US" dirty="0"/>
              <a:t>No light perception</a:t>
            </a:r>
          </a:p>
          <a:p>
            <a:r>
              <a:rPr lang="en-US" dirty="0"/>
              <a:t>Both pupils are equal in size</a:t>
            </a:r>
          </a:p>
          <a:p>
            <a:r>
              <a:rPr lang="en-US" dirty="0"/>
              <a:t>When the affected eye is stimulated by light neither pupils react</a:t>
            </a:r>
          </a:p>
          <a:p>
            <a:r>
              <a:rPr lang="en-US" dirty="0"/>
              <a:t>When the normal eye is stimulated both pupils react normally</a:t>
            </a:r>
          </a:p>
          <a:p>
            <a:r>
              <a:rPr lang="en-US" dirty="0"/>
              <a:t>The near reflex is normal in both eyes</a:t>
            </a:r>
          </a:p>
          <a:p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21689" r="43035" b="9424"/>
          <a:stretch/>
        </p:blipFill>
        <p:spPr>
          <a:xfrm>
            <a:off x="5868144" y="1844824"/>
            <a:ext cx="3074188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Afferent </a:t>
            </a:r>
            <a:r>
              <a:rPr lang="en-US" sz="4400" dirty="0" err="1"/>
              <a:t>Pupillary</a:t>
            </a:r>
            <a:r>
              <a:rPr lang="en-US" sz="4400" dirty="0"/>
              <a:t> Defect</a:t>
            </a:r>
            <a:endParaRPr lang="ar-IQ" sz="44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200" b="1" dirty="0">
                <a:solidFill>
                  <a:srgbClr val="FFFF00"/>
                </a:solidFill>
              </a:rPr>
              <a:t>Relative Afferent </a:t>
            </a:r>
            <a:r>
              <a:rPr lang="en-US" sz="3200" b="1" dirty="0" err="1">
                <a:solidFill>
                  <a:srgbClr val="FFFF00"/>
                </a:solidFill>
              </a:rPr>
              <a:t>Pupillary</a:t>
            </a:r>
            <a:r>
              <a:rPr lang="en-US" sz="3200" b="1" dirty="0">
                <a:solidFill>
                  <a:srgbClr val="FFFF00"/>
                </a:solidFill>
              </a:rPr>
              <a:t> Defect (RAPD)- Marcus Gunn Pupil</a:t>
            </a:r>
          </a:p>
          <a:p>
            <a:r>
              <a:rPr lang="en-US" dirty="0"/>
              <a:t>Incomplete optic n. lesion or severe retinal disease</a:t>
            </a:r>
          </a:p>
          <a:p>
            <a:r>
              <a:rPr lang="en-US" dirty="0"/>
              <a:t>Never caused by a dense cataract</a:t>
            </a:r>
          </a:p>
          <a:p>
            <a:r>
              <a:rPr lang="en-US" dirty="0"/>
              <a:t>The difference in </a:t>
            </a:r>
            <a:r>
              <a:rPr lang="en-US" dirty="0" err="1"/>
              <a:t>pupillary</a:t>
            </a:r>
            <a:r>
              <a:rPr lang="en-US" dirty="0"/>
              <a:t> reaction between the two eyes is highlighted by ‘</a:t>
            </a:r>
            <a:r>
              <a:rPr lang="en-US" b="1" i="1" dirty="0">
                <a:solidFill>
                  <a:srgbClr val="FFFF00"/>
                </a:solidFill>
              </a:rPr>
              <a:t>Swinging Flashlight Test’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>
                <a:solidFill>
                  <a:srgbClr val="FFFF00"/>
                </a:solidFill>
              </a:rPr>
              <a:t>Swinging flashlight test</a:t>
            </a:r>
            <a:endParaRPr lang="ar-IQ" sz="4000" u="sng" dirty="0">
              <a:solidFill>
                <a:srgbClr val="FFFF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274638"/>
            <a:ext cx="3286126" cy="612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Swinging flashlight test</a:t>
            </a:r>
          </a:p>
        </p:txBody>
      </p:sp>
      <p:pic>
        <p:nvPicPr>
          <p:cNvPr id="5" name="RAPD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268760"/>
            <a:ext cx="7067128" cy="5300812"/>
          </a:xfrm>
        </p:spPr>
      </p:pic>
    </p:spTree>
    <p:extLst>
      <p:ext uri="{BB962C8B-B14F-4D97-AF65-F5344CB8AC3E}">
        <p14:creationId xmlns:p14="http://schemas.microsoft.com/office/powerpoint/2010/main" val="29159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rgbClr val="FFFF00"/>
                </a:solidFill>
              </a:rPr>
              <a:t>NOTE</a:t>
            </a:r>
            <a:endParaRPr lang="ar-IQ" u="sng" dirty="0"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It should be emphasized that in afferent (sensory) lesions, the pupils are equal in size. 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 err="1"/>
              <a:t>Anisocoria</a:t>
            </a:r>
            <a:r>
              <a:rPr lang="en-US" sz="2800" dirty="0"/>
              <a:t> (inequality of </a:t>
            </a:r>
            <a:r>
              <a:rPr lang="en-US" sz="2800" dirty="0" err="1"/>
              <a:t>pupillary</a:t>
            </a:r>
            <a:r>
              <a:rPr lang="en-US" sz="2800" dirty="0"/>
              <a:t> size) implies disease of the efferent (motor) nerve, iris or muscles of the pupil. </a:t>
            </a:r>
          </a:p>
          <a:p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Efferent </a:t>
            </a:r>
            <a:r>
              <a:rPr lang="en-US" sz="4400" dirty="0" err="1"/>
              <a:t>Pupillary</a:t>
            </a:r>
            <a:r>
              <a:rPr lang="en-US" sz="4400" dirty="0"/>
              <a:t> Defect</a:t>
            </a:r>
            <a:endParaRPr lang="ar-IQ" sz="44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3143248"/>
            <a:ext cx="8229600" cy="2982915"/>
          </a:xfrm>
        </p:spPr>
        <p:txBody>
          <a:bodyPr/>
          <a:lstStyle/>
          <a:p>
            <a:pPr algn="ctr">
              <a:buNone/>
            </a:pPr>
            <a:r>
              <a:rPr lang="en-US" sz="8800" dirty="0" err="1">
                <a:solidFill>
                  <a:srgbClr val="FFFF00"/>
                </a:solidFill>
              </a:rPr>
              <a:t>Anisocoria</a:t>
            </a:r>
            <a:endParaRPr lang="ar-IQ" sz="8800" dirty="0">
              <a:solidFill>
                <a:srgbClr val="FFFF00"/>
              </a:solidFill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3929058" y="1500174"/>
            <a:ext cx="642942" cy="11430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u="sng" dirty="0" err="1">
                <a:solidFill>
                  <a:srgbClr val="FFFF00"/>
                </a:solidFill>
              </a:rPr>
              <a:t>Anisocoria</a:t>
            </a:r>
            <a:endParaRPr lang="ar-IQ" sz="4400" u="sng" dirty="0"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Physiological </a:t>
            </a:r>
            <a:r>
              <a:rPr lang="en-US" dirty="0" err="1"/>
              <a:t>anisocoria</a:t>
            </a:r>
            <a:r>
              <a:rPr lang="en-US" dirty="0"/>
              <a:t> (20% of population have inequality of pupil size but it is usually &lt; 1mm difference)</a:t>
            </a:r>
          </a:p>
          <a:p>
            <a:r>
              <a:rPr lang="en-US" dirty="0"/>
              <a:t>Sympathetic tract lesion (Horner’s syndrome)</a:t>
            </a:r>
          </a:p>
          <a:p>
            <a:r>
              <a:rPr lang="en-US" dirty="0"/>
              <a:t>Parasympathetic tract lesion (</a:t>
            </a:r>
            <a:r>
              <a:rPr lang="en-US" dirty="0" err="1"/>
              <a:t>oculomotor</a:t>
            </a:r>
            <a:r>
              <a:rPr lang="en-US" dirty="0"/>
              <a:t> n. palsy, Adie’s pupil)</a:t>
            </a:r>
          </a:p>
          <a:p>
            <a:r>
              <a:rPr lang="en-US" dirty="0"/>
              <a:t>Pharmacological</a:t>
            </a:r>
          </a:p>
          <a:p>
            <a:r>
              <a:rPr lang="en-US" dirty="0"/>
              <a:t>Iris damage (traumatic mydriasis, iritis, angle closure glaucoma)</a:t>
            </a:r>
            <a:endParaRPr lang="ar-IQ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596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Examine the patient in a dim room then turn on the light of the room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Look for the difference in the size of the pupils of both eye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Anisocoria</a:t>
            </a:r>
            <a:r>
              <a:rPr lang="en-US" dirty="0"/>
              <a:t> increasing in </a:t>
            </a:r>
            <a:r>
              <a:rPr lang="en-US" b="1" dirty="0">
                <a:solidFill>
                  <a:srgbClr val="FFFF00"/>
                </a:solidFill>
              </a:rPr>
              <a:t>dark</a:t>
            </a:r>
            <a:r>
              <a:rPr lang="en-US" dirty="0"/>
              <a:t> or </a:t>
            </a:r>
            <a:r>
              <a:rPr lang="en-US" b="1" dirty="0">
                <a:solidFill>
                  <a:srgbClr val="FFFF00"/>
                </a:solidFill>
              </a:rPr>
              <a:t>light</a:t>
            </a:r>
            <a:r>
              <a:rPr lang="en-US" dirty="0"/>
              <a:t>??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611560" y="692696"/>
            <a:ext cx="8075240" cy="1296144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SimSun" pitchFamily="2" charset="-122"/>
              </a:rPr>
              <a:t>The important step of examination in anisocoria</a:t>
            </a:r>
          </a:p>
        </p:txBody>
      </p:sp>
    </p:spTree>
    <p:extLst>
      <p:ext uri="{BB962C8B-B14F-4D97-AF65-F5344CB8AC3E}">
        <p14:creationId xmlns:p14="http://schemas.microsoft.com/office/powerpoint/2010/main" val="2493110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39552" y="1628800"/>
            <a:ext cx="7920880" cy="43924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 in bright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331640" y="2564904"/>
            <a:ext cx="2736304" cy="158417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364088" y="2552328"/>
            <a:ext cx="2736304" cy="158417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6" name="Flowchart: Connector 5"/>
          <p:cNvSpPr/>
          <p:nvPr/>
        </p:nvSpPr>
        <p:spPr bwMode="auto">
          <a:xfrm>
            <a:off x="6082035" y="2708920"/>
            <a:ext cx="1154261" cy="1154261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7" name="Flowchart: Connector 6"/>
          <p:cNvSpPr/>
          <p:nvPr/>
        </p:nvSpPr>
        <p:spPr bwMode="auto">
          <a:xfrm>
            <a:off x="2122661" y="2708920"/>
            <a:ext cx="1154261" cy="1154261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8" name="Flowchart: Connector 7"/>
          <p:cNvSpPr/>
          <p:nvPr/>
        </p:nvSpPr>
        <p:spPr bwMode="auto">
          <a:xfrm>
            <a:off x="2483768" y="3068960"/>
            <a:ext cx="451222" cy="473591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9" name="Flowchart: Connector 8"/>
          <p:cNvSpPr/>
          <p:nvPr/>
        </p:nvSpPr>
        <p:spPr bwMode="auto">
          <a:xfrm>
            <a:off x="6551153" y="3183577"/>
            <a:ext cx="216023" cy="214958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1" name="Flowchart: Connector 10"/>
          <p:cNvSpPr/>
          <p:nvPr/>
        </p:nvSpPr>
        <p:spPr bwMode="auto">
          <a:xfrm>
            <a:off x="6082035" y="125746"/>
            <a:ext cx="1656184" cy="1368152"/>
          </a:xfrm>
          <a:prstGeom prst="flowChartConnecto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</a:rPr>
              <a:t>Case 1</a:t>
            </a:r>
          </a:p>
        </p:txBody>
      </p:sp>
    </p:spTree>
    <p:extLst>
      <p:ext uri="{BB962C8B-B14F-4D97-AF65-F5344CB8AC3E}">
        <p14:creationId xmlns:p14="http://schemas.microsoft.com/office/powerpoint/2010/main" val="908273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 in dark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331640" y="2564904"/>
            <a:ext cx="2736304" cy="158417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364088" y="2552328"/>
            <a:ext cx="2736304" cy="158417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6" name="Flowchart: Connector 5"/>
          <p:cNvSpPr/>
          <p:nvPr/>
        </p:nvSpPr>
        <p:spPr bwMode="auto">
          <a:xfrm>
            <a:off x="6082035" y="2708920"/>
            <a:ext cx="1154261" cy="1154261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7" name="Flowchart: Connector 6"/>
          <p:cNvSpPr/>
          <p:nvPr/>
        </p:nvSpPr>
        <p:spPr bwMode="auto">
          <a:xfrm>
            <a:off x="2122661" y="2708920"/>
            <a:ext cx="1154261" cy="1154261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8" name="Flowchart: Connector 7"/>
          <p:cNvSpPr/>
          <p:nvPr/>
        </p:nvSpPr>
        <p:spPr bwMode="auto">
          <a:xfrm>
            <a:off x="2303214" y="2869234"/>
            <a:ext cx="793154" cy="833631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9" name="Flowchart: Connector 8"/>
          <p:cNvSpPr/>
          <p:nvPr/>
        </p:nvSpPr>
        <p:spPr bwMode="auto">
          <a:xfrm>
            <a:off x="6551153" y="3183577"/>
            <a:ext cx="216023" cy="214958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078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>
                <a:solidFill>
                  <a:srgbClr val="FFFF00"/>
                </a:solidFill>
              </a:rPr>
              <a:t>Objectives</a:t>
            </a:r>
            <a:r>
              <a:rPr lang="en-US" sz="44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579296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By the end of this session, the students will be able to:</a:t>
            </a:r>
          </a:p>
          <a:p>
            <a:r>
              <a:rPr lang="en-US" sz="2800" dirty="0"/>
              <a:t>Identify anatomy of iris and nerve control</a:t>
            </a:r>
          </a:p>
          <a:p>
            <a:r>
              <a:rPr lang="en-US" sz="2800" dirty="0"/>
              <a:t>Identify the light reflex pathway</a:t>
            </a:r>
          </a:p>
          <a:p>
            <a:r>
              <a:rPr lang="en-US" sz="2800" dirty="0"/>
              <a:t>Identify and perform pupillary examination in a systematic way</a:t>
            </a:r>
          </a:p>
          <a:p>
            <a:r>
              <a:rPr lang="en-US" sz="2800" dirty="0"/>
              <a:t>Describe afferent pupillary defects and possible causes</a:t>
            </a:r>
          </a:p>
          <a:p>
            <a:r>
              <a:rPr lang="en-US" sz="2800" dirty="0"/>
              <a:t>Describe efferent pupillary defects and possible causes</a:t>
            </a:r>
          </a:p>
          <a:p>
            <a:r>
              <a:rPr lang="en-US" sz="2800" dirty="0"/>
              <a:t>Identify the effects of some topical and systemic drugs in the pupil</a:t>
            </a:r>
          </a:p>
          <a:p>
            <a:r>
              <a:rPr lang="en-US" sz="2800" dirty="0"/>
              <a:t>Describe pupillary abnormalities in coma</a:t>
            </a:r>
          </a:p>
        </p:txBody>
      </p:sp>
    </p:spTree>
    <p:extLst>
      <p:ext uri="{BB962C8B-B14F-4D97-AF65-F5344CB8AC3E}">
        <p14:creationId xmlns:p14="http://schemas.microsoft.com/office/powerpoint/2010/main" val="2873103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39552" y="1628800"/>
            <a:ext cx="7920880" cy="43924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 in bright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331640" y="2564904"/>
            <a:ext cx="2736304" cy="158417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364088" y="2552328"/>
            <a:ext cx="2736304" cy="158417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6" name="Flowchart: Connector 5"/>
          <p:cNvSpPr/>
          <p:nvPr/>
        </p:nvSpPr>
        <p:spPr bwMode="auto">
          <a:xfrm>
            <a:off x="6082035" y="2708920"/>
            <a:ext cx="1154261" cy="1154261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7" name="Flowchart: Connector 6"/>
          <p:cNvSpPr/>
          <p:nvPr/>
        </p:nvSpPr>
        <p:spPr bwMode="auto">
          <a:xfrm>
            <a:off x="2122661" y="2708920"/>
            <a:ext cx="1154261" cy="1154261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8" name="Flowchart: Connector 7"/>
          <p:cNvSpPr/>
          <p:nvPr/>
        </p:nvSpPr>
        <p:spPr bwMode="auto">
          <a:xfrm>
            <a:off x="2387050" y="2964824"/>
            <a:ext cx="648072" cy="680200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9" name="Flowchart: Connector 8"/>
          <p:cNvSpPr/>
          <p:nvPr/>
        </p:nvSpPr>
        <p:spPr bwMode="auto">
          <a:xfrm>
            <a:off x="6551153" y="3183577"/>
            <a:ext cx="216023" cy="214958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1" name="Flowchart: Connector 10"/>
          <p:cNvSpPr/>
          <p:nvPr/>
        </p:nvSpPr>
        <p:spPr bwMode="auto">
          <a:xfrm>
            <a:off x="6082035" y="125746"/>
            <a:ext cx="1656184" cy="1368152"/>
          </a:xfrm>
          <a:prstGeom prst="flowChartConnecto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</a:rPr>
              <a:t>Case 2</a:t>
            </a:r>
          </a:p>
        </p:txBody>
      </p:sp>
    </p:spTree>
    <p:extLst>
      <p:ext uri="{BB962C8B-B14F-4D97-AF65-F5344CB8AC3E}">
        <p14:creationId xmlns:p14="http://schemas.microsoft.com/office/powerpoint/2010/main" val="3608355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 in dark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331640" y="2564904"/>
            <a:ext cx="2736304" cy="158417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364088" y="2552328"/>
            <a:ext cx="2736304" cy="158417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6" name="Flowchart: Connector 5"/>
          <p:cNvSpPr/>
          <p:nvPr/>
        </p:nvSpPr>
        <p:spPr bwMode="auto">
          <a:xfrm>
            <a:off x="6082035" y="2708920"/>
            <a:ext cx="1154261" cy="1154261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7" name="Flowchart: Connector 6"/>
          <p:cNvSpPr/>
          <p:nvPr/>
        </p:nvSpPr>
        <p:spPr bwMode="auto">
          <a:xfrm>
            <a:off x="2122661" y="2708920"/>
            <a:ext cx="1154261" cy="1154261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8" name="Flowchart: Connector 7"/>
          <p:cNvSpPr/>
          <p:nvPr/>
        </p:nvSpPr>
        <p:spPr bwMode="auto">
          <a:xfrm>
            <a:off x="2387050" y="2964824"/>
            <a:ext cx="648072" cy="680200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9" name="Flowchart: Connector 8"/>
          <p:cNvSpPr/>
          <p:nvPr/>
        </p:nvSpPr>
        <p:spPr bwMode="auto">
          <a:xfrm>
            <a:off x="6349936" y="2941242"/>
            <a:ext cx="638804" cy="689615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8055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u="sng" dirty="0" err="1">
                <a:solidFill>
                  <a:srgbClr val="FFFF00"/>
                </a:solidFill>
              </a:rPr>
              <a:t>Oculosympathetic</a:t>
            </a:r>
            <a:r>
              <a:rPr lang="en-US" sz="4400" u="sng" dirty="0">
                <a:solidFill>
                  <a:srgbClr val="FFFF00"/>
                </a:solidFill>
              </a:rPr>
              <a:t> pathway</a:t>
            </a:r>
            <a:endParaRPr lang="ar-IQ" sz="4400" u="sng" dirty="0"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285860"/>
            <a:ext cx="2957510" cy="509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u="sng" dirty="0">
                <a:solidFill>
                  <a:srgbClr val="FFFF00"/>
                </a:solidFill>
              </a:rPr>
              <a:t>Horner’s Syndrome</a:t>
            </a:r>
            <a:endParaRPr lang="ar-IQ" sz="4400" u="sng" dirty="0"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3929066"/>
            <a:ext cx="8429684" cy="4525963"/>
          </a:xfrm>
        </p:spPr>
        <p:txBody>
          <a:bodyPr/>
          <a:lstStyle/>
          <a:p>
            <a:r>
              <a:rPr lang="en-US" sz="2800" dirty="0"/>
              <a:t>Central</a:t>
            </a:r>
          </a:p>
          <a:p>
            <a:r>
              <a:rPr lang="en-US" sz="2800" dirty="0" err="1"/>
              <a:t>Preganglionic</a:t>
            </a:r>
            <a:endParaRPr lang="en-US" sz="2800" dirty="0"/>
          </a:p>
          <a:p>
            <a:r>
              <a:rPr lang="en-US" sz="2800" dirty="0"/>
              <a:t>Postganglionic</a:t>
            </a:r>
          </a:p>
          <a:p>
            <a:r>
              <a:rPr lang="en-US" sz="2800" dirty="0" err="1"/>
              <a:t>Miosis</a:t>
            </a:r>
            <a:r>
              <a:rPr lang="en-US" sz="2800" dirty="0"/>
              <a:t> is accentuated in dim light</a:t>
            </a:r>
          </a:p>
          <a:p>
            <a:r>
              <a:rPr lang="en-US" sz="2800" dirty="0"/>
              <a:t>Normal </a:t>
            </a:r>
            <a:r>
              <a:rPr lang="en-US" sz="2800" dirty="0" err="1"/>
              <a:t>pupillary</a:t>
            </a:r>
            <a:r>
              <a:rPr lang="en-US" sz="2800" dirty="0"/>
              <a:t> reactions to light and near.</a:t>
            </a:r>
            <a:br>
              <a:rPr lang="en-US" sz="2800" dirty="0"/>
            </a:br>
            <a:endParaRPr lang="en-US" sz="2800" dirty="0"/>
          </a:p>
          <a:p>
            <a:pPr algn="ctr">
              <a:buNone/>
            </a:pPr>
            <a:endParaRPr lang="en-US" sz="2800" dirty="0"/>
          </a:p>
          <a:p>
            <a:pPr algn="ctr">
              <a:buNone/>
            </a:pPr>
            <a:endParaRPr lang="ar-IQ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561112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u="sng" dirty="0">
                <a:solidFill>
                  <a:srgbClr val="FFFF00"/>
                </a:solidFill>
              </a:rPr>
              <a:t>Adie pupil</a:t>
            </a:r>
            <a:endParaRPr lang="ar-IQ" sz="4400" u="sng" dirty="0"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denervation</a:t>
            </a:r>
            <a:r>
              <a:rPr lang="en-US" dirty="0"/>
              <a:t> of the postganglionic supply to the sphincter </a:t>
            </a:r>
            <a:r>
              <a:rPr lang="en-US" dirty="0" err="1"/>
              <a:t>pupillae</a:t>
            </a:r>
            <a:r>
              <a:rPr lang="en-US" dirty="0"/>
              <a:t> and the </a:t>
            </a:r>
            <a:r>
              <a:rPr lang="en-US" dirty="0" err="1"/>
              <a:t>ciliary</a:t>
            </a:r>
            <a:r>
              <a:rPr lang="en-US" dirty="0"/>
              <a:t> muscle, which may follow a viral illness.</a:t>
            </a:r>
          </a:p>
          <a:p>
            <a:pPr>
              <a:buNone/>
            </a:pPr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56" y="2714620"/>
            <a:ext cx="5715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3143248"/>
            <a:ext cx="257176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Direct light reflex is absent or sluggish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Consensual light reflex is absent or sluggish </a:t>
            </a:r>
            <a:endParaRPr lang="ar-IQ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u="sng" dirty="0" err="1">
                <a:solidFill>
                  <a:srgbClr val="FFFF00"/>
                </a:solidFill>
              </a:rPr>
              <a:t>Oculomotor</a:t>
            </a:r>
            <a:r>
              <a:rPr lang="en-US" sz="4400" u="sng" dirty="0">
                <a:solidFill>
                  <a:srgbClr val="FFFF00"/>
                </a:solidFill>
              </a:rPr>
              <a:t> nerve palsy</a:t>
            </a:r>
            <a:endParaRPr lang="ar-IQ" sz="4400" u="sng" dirty="0"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71678"/>
            <a:ext cx="57150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428736"/>
            <a:ext cx="36004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C:\Users\Se7en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492" y="1643050"/>
            <a:ext cx="477021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u="sng" dirty="0" err="1">
                <a:solidFill>
                  <a:srgbClr val="FFFF00"/>
                </a:solidFill>
              </a:rPr>
              <a:t>Oculomotor</a:t>
            </a:r>
            <a:r>
              <a:rPr lang="en-US" sz="4400" u="sng" dirty="0">
                <a:solidFill>
                  <a:srgbClr val="FFFF00"/>
                </a:solidFill>
              </a:rPr>
              <a:t> Nerve Palsy</a:t>
            </a:r>
            <a:endParaRPr lang="ar-IQ" sz="4400" u="sng" dirty="0"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Causes:</a:t>
            </a:r>
          </a:p>
          <a:p>
            <a:pPr>
              <a:buNone/>
            </a:pPr>
            <a:r>
              <a:rPr lang="en-US" dirty="0"/>
              <a:t>Medical (pupil sparing)</a:t>
            </a:r>
          </a:p>
          <a:p>
            <a:r>
              <a:rPr lang="en-US" dirty="0"/>
              <a:t>Hypertension</a:t>
            </a:r>
          </a:p>
          <a:p>
            <a:r>
              <a:rPr lang="en-US" dirty="0"/>
              <a:t>Diabetes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Surgical (</a:t>
            </a:r>
            <a:r>
              <a:rPr lang="en-US" dirty="0" err="1"/>
              <a:t>pupillary</a:t>
            </a:r>
            <a:r>
              <a:rPr lang="en-US" dirty="0"/>
              <a:t> involvement)</a:t>
            </a:r>
          </a:p>
          <a:p>
            <a:r>
              <a:rPr lang="en-US" dirty="0"/>
              <a:t>Aneurysm</a:t>
            </a:r>
          </a:p>
          <a:p>
            <a:r>
              <a:rPr lang="en-US" dirty="0"/>
              <a:t>Trauma</a:t>
            </a:r>
          </a:p>
          <a:p>
            <a:r>
              <a:rPr lang="en-US" dirty="0" err="1"/>
              <a:t>Uncal</a:t>
            </a:r>
            <a:r>
              <a:rPr lang="en-US" dirty="0"/>
              <a:t> </a:t>
            </a:r>
            <a:r>
              <a:rPr lang="en-US" dirty="0" err="1"/>
              <a:t>herniation</a:t>
            </a: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71612"/>
            <a:ext cx="5600714" cy="327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571612"/>
            <a:ext cx="5207834" cy="46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Pharmacological</a:t>
            </a:r>
            <a:endParaRPr lang="ar-IQ" sz="44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 err="1">
                <a:solidFill>
                  <a:srgbClr val="FFFF00"/>
                </a:solidFill>
              </a:rPr>
              <a:t>Miosis</a:t>
            </a:r>
            <a:endParaRPr lang="en-US" sz="32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3200" dirty="0" err="1"/>
              <a:t>Pilocarpine</a:t>
            </a:r>
            <a:endParaRPr lang="en-US" sz="3200" dirty="0"/>
          </a:p>
          <a:p>
            <a:pPr>
              <a:buNone/>
            </a:pPr>
            <a:endParaRPr lang="en-US" sz="3200" dirty="0"/>
          </a:p>
          <a:p>
            <a:pPr>
              <a:buNone/>
            </a:pPr>
            <a:r>
              <a:rPr lang="en-US" sz="3200" b="1" dirty="0" err="1">
                <a:solidFill>
                  <a:srgbClr val="FFFF00"/>
                </a:solidFill>
              </a:rPr>
              <a:t>Mydriasis</a:t>
            </a:r>
            <a:endParaRPr lang="en-US" sz="32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3200" dirty="0" err="1"/>
              <a:t>Anticholinergic</a:t>
            </a:r>
            <a:r>
              <a:rPr lang="en-US" sz="3200" dirty="0"/>
              <a:t> (</a:t>
            </a:r>
            <a:r>
              <a:rPr lang="en-US" sz="3200" dirty="0" err="1"/>
              <a:t>tropicamide</a:t>
            </a:r>
            <a:r>
              <a:rPr lang="en-US" sz="3200" dirty="0"/>
              <a:t>, </a:t>
            </a:r>
            <a:r>
              <a:rPr lang="en-US" sz="3200" dirty="0" err="1"/>
              <a:t>cyclopentolate</a:t>
            </a:r>
            <a:r>
              <a:rPr lang="en-US" sz="3200" dirty="0"/>
              <a:t>, atropine)</a:t>
            </a:r>
          </a:p>
          <a:p>
            <a:pPr>
              <a:buNone/>
            </a:pPr>
            <a:r>
              <a:rPr lang="en-US" sz="3200" dirty="0" err="1"/>
              <a:t>Sympathomimetic</a:t>
            </a:r>
            <a:r>
              <a:rPr lang="en-US" sz="3200" dirty="0"/>
              <a:t>  (</a:t>
            </a:r>
            <a:r>
              <a:rPr lang="en-US" sz="3200" dirty="0" err="1"/>
              <a:t>phenylephrine</a:t>
            </a:r>
            <a:r>
              <a:rPr lang="en-US" sz="3200" dirty="0"/>
              <a:t>)</a:t>
            </a:r>
            <a:endParaRPr lang="ar-IQ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u="sng" dirty="0">
                <a:solidFill>
                  <a:srgbClr val="FFFF00"/>
                </a:solidFill>
              </a:rPr>
              <a:t>Pupil in coma</a:t>
            </a:r>
            <a:endParaRPr lang="ar-IQ" sz="4400" u="sng" dirty="0"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/>
              <a:t>Hypothalamic damage            Horner’s syndrome</a:t>
            </a:r>
          </a:p>
          <a:p>
            <a:pPr marL="3862388" indent="-3862388">
              <a:buNone/>
            </a:pPr>
            <a:r>
              <a:rPr lang="en-US" sz="2800" dirty="0"/>
              <a:t>Midbrain lesion                    Mid-dilated, non-reactive, round regular pupils</a:t>
            </a:r>
          </a:p>
          <a:p>
            <a:pPr marL="3862388" indent="-3862388">
              <a:buNone/>
            </a:pPr>
            <a:r>
              <a:rPr lang="en-US" sz="2800" dirty="0"/>
              <a:t>Pontine lesion                      pinpoint pupils with retained light reflex  </a:t>
            </a:r>
          </a:p>
          <a:p>
            <a:pPr marL="3862388" indent="-3862388">
              <a:buNone/>
            </a:pPr>
            <a:r>
              <a:rPr lang="en-US" sz="2800" dirty="0" err="1"/>
              <a:t>Uncal</a:t>
            </a:r>
            <a:r>
              <a:rPr lang="en-US" sz="2800" dirty="0"/>
              <a:t> herniation                  compression of third n. (fixed dilated pupil non-reacting)</a:t>
            </a:r>
          </a:p>
          <a:p>
            <a:pPr marL="3862388" indent="-3862388">
              <a:buNone/>
            </a:pPr>
            <a:endParaRPr lang="en-US" sz="2800" dirty="0"/>
          </a:p>
          <a:p>
            <a:pPr marL="3862388" indent="-3862388">
              <a:buNone/>
            </a:pPr>
            <a:endParaRPr lang="en-US" sz="2800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3893339" y="1730512"/>
            <a:ext cx="785818" cy="2857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3436624" y="2276872"/>
            <a:ext cx="785818" cy="2857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404349" y="3212976"/>
            <a:ext cx="785818" cy="2857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436624" y="4149080"/>
            <a:ext cx="785818" cy="2857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u="sng" dirty="0">
                <a:solidFill>
                  <a:srgbClr val="FFFF00"/>
                </a:solidFill>
              </a:rPr>
              <a:t>Drug overdose</a:t>
            </a:r>
            <a:endParaRPr lang="ar-IQ" sz="4000" u="sng" dirty="0"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395788" indent="-4395788">
              <a:buNone/>
            </a:pPr>
            <a:r>
              <a:rPr lang="en-US" dirty="0"/>
              <a:t>sedative-hypnotic overdose             preservation of pupillary light reflex </a:t>
            </a:r>
          </a:p>
          <a:p>
            <a:pPr marL="4395788" indent="-4395788">
              <a:buNone/>
            </a:pPr>
            <a:endParaRPr lang="en-US" dirty="0"/>
          </a:p>
          <a:p>
            <a:pPr marL="4395788" indent="-4395788">
              <a:buNone/>
            </a:pPr>
            <a:r>
              <a:rPr lang="en-US" dirty="0" err="1"/>
              <a:t>Opiods</a:t>
            </a:r>
            <a:r>
              <a:rPr lang="en-US" dirty="0"/>
              <a:t>                                                     pupillary constriction</a:t>
            </a:r>
          </a:p>
          <a:p>
            <a:pPr marL="4395788" indent="-4395788">
              <a:buNone/>
            </a:pPr>
            <a:endParaRPr lang="en-US" dirty="0"/>
          </a:p>
          <a:p>
            <a:pPr marL="3862388" indent="-3862388">
              <a:buNone/>
            </a:pPr>
            <a:r>
              <a:rPr lang="en-US" dirty="0" err="1"/>
              <a:t>Organophosphorus</a:t>
            </a:r>
            <a:r>
              <a:rPr lang="en-US" dirty="0"/>
              <a:t> poisoning               pupillary constriction</a:t>
            </a:r>
          </a:p>
          <a:p>
            <a:pPr marL="3862388" indent="-3862388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3995936" y="1697921"/>
            <a:ext cx="785818" cy="2857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3576428" y="2944814"/>
            <a:ext cx="785818" cy="2857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4362246" y="3863181"/>
            <a:ext cx="785818" cy="2857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>
                <a:solidFill>
                  <a:srgbClr val="FFFF00"/>
                </a:solidFill>
              </a:rPr>
              <a:t>Pupillary Reactions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24678"/>
            <a:ext cx="8229600" cy="3477006"/>
          </a:xfrm>
        </p:spPr>
      </p:pic>
    </p:spTree>
    <p:extLst>
      <p:ext uri="{BB962C8B-B14F-4D97-AF65-F5344CB8AC3E}">
        <p14:creationId xmlns:p14="http://schemas.microsoft.com/office/powerpoint/2010/main" val="3508368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>
                <a:solidFill>
                  <a:srgbClr val="FFFF00"/>
                </a:solidFill>
              </a:rPr>
              <a:t>Differential diagnosis of a fixed dilated pupil</a:t>
            </a:r>
            <a:endParaRPr lang="ar-IQ" sz="4400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/>
              <a:t>Oculomotor</a:t>
            </a:r>
            <a:r>
              <a:rPr lang="en-US" sz="3200" dirty="0"/>
              <a:t> nerve palsy</a:t>
            </a:r>
          </a:p>
          <a:p>
            <a:r>
              <a:rPr lang="en-US" sz="3200" dirty="0"/>
              <a:t>Pharmacologic blockade</a:t>
            </a:r>
          </a:p>
          <a:p>
            <a:r>
              <a:rPr lang="en-US" sz="3200" dirty="0"/>
              <a:t>Adie’s tonic pupil</a:t>
            </a:r>
          </a:p>
          <a:p>
            <a:r>
              <a:rPr lang="en-US" sz="3200" dirty="0"/>
              <a:t>Traumatic iris sphincter rupture</a:t>
            </a:r>
          </a:p>
          <a:p>
            <a:r>
              <a:rPr lang="en-US" sz="3200" dirty="0"/>
              <a:t>Angle closure glaucoma</a:t>
            </a:r>
            <a:endParaRPr lang="ar-IQ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5650" y="1821416"/>
            <a:ext cx="7545765" cy="166246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en-US" sz="10353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</a:rPr>
              <a:t>Thank You</a:t>
            </a:r>
            <a:endParaRPr lang="en-US" sz="6602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glow rad="101600">
                  <a:schemeClr val="accent4">
                    <a:lumMod val="20000"/>
                    <a:lumOff val="80000"/>
                    <a:alpha val="60000"/>
                  </a:schemeClr>
                </a:glo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1713756" y="4000649"/>
            <a:ext cx="457319" cy="400154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1787317" y="1292037"/>
            <a:ext cx="457319" cy="400154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4914989" y="1516299"/>
            <a:ext cx="457319" cy="400154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3200042" y="4506338"/>
            <a:ext cx="457319" cy="400154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2539256" y="3459904"/>
            <a:ext cx="457319" cy="400154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5486636" y="4121698"/>
            <a:ext cx="457319" cy="400154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6115452" y="3428999"/>
            <a:ext cx="457319" cy="400154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8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7" name="直接连接符 5"/>
          <p:cNvCxnSpPr>
            <a:cxnSpLocks noChangeShapeType="1"/>
          </p:cNvCxnSpPr>
          <p:nvPr/>
        </p:nvCxnSpPr>
        <p:spPr bwMode="auto">
          <a:xfrm>
            <a:off x="468313" y="1268413"/>
            <a:ext cx="8135937" cy="0"/>
          </a:xfrm>
          <a:prstGeom prst="line">
            <a:avLst/>
          </a:prstGeom>
          <a:noFill/>
          <a:ln w="9525" cmpd="sng">
            <a:solidFill>
              <a:schemeClr val="bg1"/>
            </a:solidFill>
            <a:round/>
            <a:headEnd/>
            <a:tailEnd/>
          </a:ln>
        </p:spPr>
      </p:cxnSp>
      <p:sp>
        <p:nvSpPr>
          <p:cNvPr id="7" name="TextBox 6"/>
          <p:cNvSpPr txBox="1"/>
          <p:nvPr/>
        </p:nvSpPr>
        <p:spPr>
          <a:xfrm>
            <a:off x="539552" y="357166"/>
            <a:ext cx="717552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u="sng" dirty="0">
                <a:solidFill>
                  <a:srgbClr val="FFFF00"/>
                </a:solidFill>
              </a:rPr>
              <a:t>Pupillary Reflex Pathway</a:t>
            </a:r>
            <a:endParaRPr lang="ar-IQ" sz="3200" b="1" u="sng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53" y="1268413"/>
            <a:ext cx="7289656" cy="54729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pPr algn="ctr"/>
            <a:r>
              <a:rPr lang="en-US" sz="4400" u="sng" dirty="0">
                <a:solidFill>
                  <a:srgbClr val="FFFF00"/>
                </a:solidFill>
              </a:rPr>
              <a:t>NEAR REFLEX</a:t>
            </a:r>
            <a:endParaRPr lang="ar-IQ" sz="4400" u="sng" dirty="0"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Convergence</a:t>
            </a:r>
          </a:p>
          <a:p>
            <a:r>
              <a:rPr lang="en-US" sz="3200" dirty="0"/>
              <a:t>Accommodation</a:t>
            </a:r>
          </a:p>
          <a:p>
            <a:r>
              <a:rPr lang="en-US" sz="3200" dirty="0" err="1"/>
              <a:t>Miosis</a:t>
            </a:r>
            <a:endParaRPr lang="en-US" sz="3200" dirty="0"/>
          </a:p>
          <a:p>
            <a:endParaRPr lang="en-US" sz="3200" dirty="0"/>
          </a:p>
          <a:p>
            <a:pPr>
              <a:buNone/>
            </a:pPr>
            <a:endParaRPr lang="ar-IQ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9" b="8307"/>
          <a:stretch/>
        </p:blipFill>
        <p:spPr>
          <a:xfrm>
            <a:off x="2555777" y="3348980"/>
            <a:ext cx="6245296" cy="23842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u="sng" dirty="0">
                <a:solidFill>
                  <a:srgbClr val="FFFF00"/>
                </a:solidFill>
              </a:rPr>
              <a:t>Pupil Testing</a:t>
            </a:r>
            <a:endParaRPr lang="zh-TW" altLang="en-US" sz="4400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TW" sz="3600" dirty="0"/>
              <a:t>Purpose</a:t>
            </a:r>
          </a:p>
          <a:p>
            <a:pPr marL="457200" lvl="1" indent="0">
              <a:buNone/>
            </a:pPr>
            <a:r>
              <a:rPr lang="en-US" altLang="zh-TW" sz="3200" dirty="0"/>
              <a:t>To examine the afferent and efferent neurological pathways responsible for pupillary function</a:t>
            </a:r>
          </a:p>
          <a:p>
            <a:endParaRPr lang="zh-TW" alt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u="sng" dirty="0">
                <a:solidFill>
                  <a:srgbClr val="FFFF00"/>
                </a:solidFill>
              </a:rPr>
              <a:t>Pupil Testing</a:t>
            </a:r>
            <a:endParaRPr lang="zh-TW" altLang="en-US" sz="4400" u="sng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600" dirty="0"/>
              <a:t>Procedure consists of four steps</a:t>
            </a:r>
          </a:p>
          <a:p>
            <a:pPr lvl="1"/>
            <a:r>
              <a:rPr lang="en-US" altLang="zh-TW" sz="3200" dirty="0"/>
              <a:t>Observation (shape, symmetry)</a:t>
            </a:r>
          </a:p>
          <a:p>
            <a:pPr lvl="1"/>
            <a:r>
              <a:rPr lang="en-US" altLang="zh-TW" sz="3200" dirty="0"/>
              <a:t>Direct and consensual response</a:t>
            </a:r>
          </a:p>
          <a:p>
            <a:pPr lvl="1"/>
            <a:r>
              <a:rPr lang="en-US" altLang="zh-TW" sz="3200" dirty="0"/>
              <a:t>Swinging flashlight test</a:t>
            </a:r>
          </a:p>
          <a:p>
            <a:pPr lvl="1"/>
            <a:r>
              <a:rPr lang="en-US" altLang="zh-TW" sz="3200" dirty="0"/>
              <a:t>Near reflex test</a:t>
            </a:r>
          </a:p>
          <a:p>
            <a:endParaRPr lang="en-US" altLang="zh-TW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00200"/>
            <a:ext cx="5476657" cy="2332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42790"/>
            <a:ext cx="3648075" cy="2657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464" y="1600200"/>
            <a:ext cx="5143500" cy="2162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90" y="1196752"/>
            <a:ext cx="4914181" cy="3700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643062"/>
            <a:ext cx="47625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u="sng" dirty="0">
                <a:solidFill>
                  <a:srgbClr val="FFFF00"/>
                </a:solidFill>
              </a:rPr>
              <a:t>Pupil Testing</a:t>
            </a:r>
            <a:endParaRPr lang="zh-TW" altLang="en-US" sz="4400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/>
              <a:t>The first three steps should be performed on every patient</a:t>
            </a:r>
          </a:p>
          <a:p>
            <a:r>
              <a:rPr lang="en-US" altLang="zh-TW" sz="3200" dirty="0"/>
              <a:t>The last step should be done when a relative afferent pupillary defect (RAPD) is found in the third step</a:t>
            </a:r>
          </a:p>
          <a:p>
            <a:endParaRPr lang="zh-TW" alt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500306"/>
            <a:ext cx="8464454" cy="1143000"/>
          </a:xfrm>
        </p:spPr>
        <p:txBody>
          <a:bodyPr/>
          <a:lstStyle/>
          <a:p>
            <a:pPr algn="ctr"/>
            <a:r>
              <a:rPr lang="en-US" sz="4400" u="sng" dirty="0">
                <a:solidFill>
                  <a:srgbClr val="FFFF00"/>
                </a:solidFill>
              </a:rPr>
              <a:t>Afferent &amp; Efferent </a:t>
            </a:r>
            <a:r>
              <a:rPr lang="en-US" sz="4400" u="sng" dirty="0" err="1">
                <a:solidFill>
                  <a:srgbClr val="FFFF00"/>
                </a:solidFill>
              </a:rPr>
              <a:t>Pupillary</a:t>
            </a:r>
            <a:r>
              <a:rPr lang="en-US" sz="4400" u="sng" dirty="0">
                <a:solidFill>
                  <a:srgbClr val="FFFF00"/>
                </a:solidFill>
              </a:rPr>
              <a:t> Defects</a:t>
            </a:r>
            <a:endParaRPr lang="ar-IQ" sz="4400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SimSun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</TotalTime>
  <Pages>0</Pages>
  <Words>604</Words>
  <Characters>0</Characters>
  <Application>Microsoft Macintosh PowerPoint</Application>
  <DocSecurity>0</DocSecurity>
  <PresentationFormat>On-screen Show (4:3)</PresentationFormat>
  <Lines>0</Lines>
  <Paragraphs>120</Paragraphs>
  <Slides>31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Century Gothic</vt:lpstr>
      <vt:lpstr>Office 主题</vt:lpstr>
      <vt:lpstr>Pupillary Reactions </vt:lpstr>
      <vt:lpstr>Objectives </vt:lpstr>
      <vt:lpstr>Pupillary Reactions </vt:lpstr>
      <vt:lpstr>PowerPoint Presentation</vt:lpstr>
      <vt:lpstr>NEAR REFLEX</vt:lpstr>
      <vt:lpstr>Pupil Testing</vt:lpstr>
      <vt:lpstr>Pupil Testing</vt:lpstr>
      <vt:lpstr>Pupil Testing</vt:lpstr>
      <vt:lpstr>Afferent &amp; Efferent Pupillary Defects</vt:lpstr>
      <vt:lpstr>Afferent Pupillary Defect</vt:lpstr>
      <vt:lpstr>Afferent Pupillary Defect</vt:lpstr>
      <vt:lpstr>Swinging flashlight test</vt:lpstr>
      <vt:lpstr>Swinging flashlight test</vt:lpstr>
      <vt:lpstr>NOTE</vt:lpstr>
      <vt:lpstr>Efferent Pupillary Defect</vt:lpstr>
      <vt:lpstr>Anisocoria</vt:lpstr>
      <vt:lpstr>PowerPoint Presentation</vt:lpstr>
      <vt:lpstr>Examination in bright room</vt:lpstr>
      <vt:lpstr>Examination in dark room</vt:lpstr>
      <vt:lpstr>Examination in bright room</vt:lpstr>
      <vt:lpstr>Examination in dark room</vt:lpstr>
      <vt:lpstr>Oculosympathetic pathway</vt:lpstr>
      <vt:lpstr>Horner’s Syndrome</vt:lpstr>
      <vt:lpstr>Adie pupil</vt:lpstr>
      <vt:lpstr>Oculomotor nerve palsy</vt:lpstr>
      <vt:lpstr>Oculomotor Nerve Palsy</vt:lpstr>
      <vt:lpstr>Pharmacological</vt:lpstr>
      <vt:lpstr>Pupil in coma</vt:lpstr>
      <vt:lpstr>Drug overdose</vt:lpstr>
      <vt:lpstr>Differential diagnosis of a fixed dilated pupil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梦幻星空PPT模板</dc:title>
  <dc:subject>星空</dc:subject>
  <dc:creator>PPT STORE</dc:creator>
  <cp:keywords>梦幻 星空 PPT 模板</cp:keywords>
  <dc:description>☆ 感谢您使用PPT STORE网站平台上发布的免费原创作品，作品仅供个人或公司使用，为了您和PPT STORE以及原创作者的利益，请勿复制、传播、销售，否则将承担法律责任！_x000d_
_x000d_
  ☆ 其他网站或个人若进行转载发布PPT STORE平台的免费原创作品，请保留此文件和注释的完整性，并注明来源于 PPT STORE 官方网站：http://www.pptstore.net和PPT STORE 官方微博：http://weibo.com/pptstore_x000d_
     未按照要求转发或发布，PPT STORE平台将和原创作者共同维权，索取赔偿！_x000d_
_x000d_
  ☆ 感谢您支持原创设计事业，支持设计版权产品 ！_x000d_
_x000d_
  ☆ 本模板由PPT STORE官方网站 原创设计_x000d_
_x000d_
  ☆ PPT STORE 官方网站：http://www.pptstore.net_x000d_
_x000d_
  ☆ PPT STORE 官方微博：http://weibo.com/pptstore</dc:description>
  <cp:lastModifiedBy>Mac</cp:lastModifiedBy>
  <cp:revision>93</cp:revision>
  <cp:lastPrinted>1899-12-30T00:00:00Z</cp:lastPrinted>
  <dcterms:created xsi:type="dcterms:W3CDTF">2012-01-31T14:14:31Z</dcterms:created>
  <dcterms:modified xsi:type="dcterms:W3CDTF">2025-09-20T20:01:48Z</dcterms:modified>
  <cp:category>免费原创PPT模板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