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5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6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8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9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0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  <p:sldMasterId id="2147483795" r:id="rId11"/>
    <p:sldMasterId id="2147483810" r:id="rId12"/>
    <p:sldMasterId id="2147483825" r:id="rId13"/>
    <p:sldMasterId id="2147483840" r:id="rId14"/>
    <p:sldMasterId id="2147483855" r:id="rId15"/>
    <p:sldMasterId id="2147483870" r:id="rId16"/>
    <p:sldMasterId id="2147483885" r:id="rId17"/>
    <p:sldMasterId id="2147483900" r:id="rId18"/>
    <p:sldMasterId id="2147483915" r:id="rId19"/>
    <p:sldMasterId id="2147483930" r:id="rId20"/>
    <p:sldMasterId id="2147483945" r:id="rId21"/>
  </p:sldMasterIdLst>
  <p:notesMasterIdLst>
    <p:notesMasterId r:id="rId72"/>
  </p:notesMasterIdLst>
  <p:sldIdLst>
    <p:sldId id="256" r:id="rId22"/>
    <p:sldId id="257" r:id="rId23"/>
    <p:sldId id="258" r:id="rId24"/>
    <p:sldId id="289" r:id="rId25"/>
    <p:sldId id="259" r:id="rId26"/>
    <p:sldId id="261" r:id="rId27"/>
    <p:sldId id="290" r:id="rId28"/>
    <p:sldId id="262" r:id="rId29"/>
    <p:sldId id="264" r:id="rId30"/>
    <p:sldId id="265" r:id="rId31"/>
    <p:sldId id="276" r:id="rId32"/>
    <p:sldId id="266" r:id="rId33"/>
    <p:sldId id="277" r:id="rId34"/>
    <p:sldId id="267" r:id="rId35"/>
    <p:sldId id="278" r:id="rId36"/>
    <p:sldId id="282" r:id="rId37"/>
    <p:sldId id="268" r:id="rId38"/>
    <p:sldId id="280" r:id="rId39"/>
    <p:sldId id="279" r:id="rId40"/>
    <p:sldId id="284" r:id="rId41"/>
    <p:sldId id="291" r:id="rId42"/>
    <p:sldId id="270" r:id="rId43"/>
    <p:sldId id="271" r:id="rId44"/>
    <p:sldId id="281" r:id="rId45"/>
    <p:sldId id="292" r:id="rId46"/>
    <p:sldId id="273" r:id="rId47"/>
    <p:sldId id="274" r:id="rId48"/>
    <p:sldId id="287" r:id="rId49"/>
    <p:sldId id="286" r:id="rId50"/>
    <p:sldId id="275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1695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48C04-8CB2-4B15-8668-81ABE29E7651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7176-0BD2-45F7-864D-C45AF6387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Methods of control—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Preventive measures: Currently no vaccine available.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 vary according to the habits of mammalian hosts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phlebotomine vectors; they include the following: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Case management: Detect cases systematically and treat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rapidly. This applies to all forms of leishmaniasis and is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important measures to prevent development of destructive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mucosal lesions in the western hemisphere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“recidivans form” in the eastern hemisphere,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the reservoir is largely or solely human.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Vector control: Apply residual insecticides periodically. Phlebotomine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sandflies have a relatively short flight range and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susceptible to control by systematic spraying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residual insecticides. Spraying must cover exteriors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interiors of doorways and other openings if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in dwellings. Possible breeding places of eastern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hemisphere sandflies, such as stone walls, animal houses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rubbish heaps, must be sprayed.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Exclude vectors by screening with a fine mesh screen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(10–12 holes per linear cm or 25–30 holes per linear inch,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aperture not more than 0.89 mm or 0.035 inches). Insecticide-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bednets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 good vector control alternative,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in anthroponotic foci. In the focus of Aleppo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(Syrian Arab Republic), they appeared particularly efficient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the yearly incidence drastically (by 50% to 75%).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Eliminate rubbish heaps and other breeding places for eastern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hemisphere phlebotomines.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Destroy gerbils (and their burrows) implicated as reservoirs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local areas by deep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ploughing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removal of plants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 on (chenopods).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In the western hemisphere, avoid sandfly infested and thickly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forested areas, particularly after sundown; use insect repel-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lents and protective clothing if exposure to sandflies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unavoidable.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Apply appropriate environmental management and forest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clearance.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of patient, contacts and the immediate environment: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Report to local health authority: Official report not ordinarily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justifiable, Class 5 (see Reporting).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Isolation: Not applicable, only of theoretical value.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Concurrent disinfection: Not applicable.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Quarantine: Not applicable.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Immmunization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contacts: Not applicable.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Investigation of contacts, source of infection, local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 (interrupt this in most practical fashion).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Specific treatment: Mainly pentavalent antimonials, either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sodium stibogluconate, (available in USA from CDC)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meglumine antimonate, used in South America and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areas. Pentamidine is used as a second line drug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cutaneous leishmaniasis.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imidazoles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ketoconazole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itraconazole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have moderate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antileishmanial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 some leishmanial species. Amphotericin B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in South American mucosal disease if this does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antimonial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therapy. An alkylphospholipid,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oral drug active on visceral leishmaniasis, is currently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tested for cutaneous leishmaniasis in Colombia and Guatemala.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Topical formulations of 15%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aminosidine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(paramomycin)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10% urea have reduced the time of cure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cutaneous leishmaniasis cases due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major. Although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spontaneous healing of simple cutaneous lesions occurs,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acquired in geographic regions where mucosal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has been reported should be treated promptly.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Epidemic measures: In areas of high incidence, use intensive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efforts to control the disease by provision of diagnostic facilities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appropriate measures directed against phlebotomine sandflies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mammalian reservoir hosts.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Disaster implications: None.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protozoa of the genus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Leishmania. The disease is characterized by fever,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hepatosplenomegaly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lymphadenopathy, anemia, leukopenia, thrombocytopenia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progressive emaciation and weakness. Untreated clinically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evident disease is usually fatal. Fever is of gradual or sudden onset,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persistent and irregular, often with two daily peaks, alternating periods of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apyrexia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low-grade fever. Post-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dermal lesions may occur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apparent cure of systemic disease. They are particularly frequent in Sudan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(up to 50% of visceral leishmaniasis cases).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/HIV co-infection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well-known entity in southern Europe, and is currently emerging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eastern Africa and in Asia.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Parasitological diagnosis, based on invasive methods, is based preferably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culture of the organism from a biopsy specimen or aspirated material,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on demonstration of intracellular amastigotes in stained smears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marrow, spleen, liver, lymph nodes or blood (the latter is preferable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HIV-co-infected patients). The PCR technique is the most sensitive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remains expensive.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Parasitological diagnosis, based on invasive methods, is based preferably</a:t>
            </a:r>
          </a:p>
          <a:p>
            <a:r>
              <a:rPr lang="en-US" dirty="0" smtClean="0"/>
              <a:t>on culture of the organism from a biopsy specimen or aspirated material,</a:t>
            </a:r>
          </a:p>
          <a:p>
            <a:r>
              <a:rPr lang="en-US" dirty="0" smtClean="0"/>
              <a:t>or on demonstration of intracellular amastigotes in stained smears from</a:t>
            </a:r>
          </a:p>
          <a:p>
            <a:r>
              <a:rPr lang="en-US" dirty="0" smtClean="0"/>
              <a:t>bone marrow, spleen, liver, lymph nodes or blood (the latter is preferable</a:t>
            </a:r>
          </a:p>
          <a:p>
            <a:r>
              <a:rPr lang="en-US" dirty="0" smtClean="0"/>
              <a:t>in HIV-co-infected patients). The PCR technique is the most sensitive but</a:t>
            </a:r>
          </a:p>
          <a:p>
            <a:r>
              <a:rPr lang="en-US" dirty="0" smtClean="0"/>
              <a:t>remains expensive.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Serological diagnosis is traditionally based on IFA and ELISA, tests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expensive and difficult to decentralize. Recently, inexpensive, easy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and reliable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fieldtests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 freeze-dried antigen (DAT) and dipsticks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(k39/k26) have become available. They are currently under comparative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 with an antigen detection test in urine that should be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/HIV co-infected patients.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Infectious agents—Typically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 donovani, L. infantum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chagasi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Occurrence—Visceral leishmaniasis occurs in 62 countries,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yearly incidence of 500 000 cases and a population at risk of 120 million.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rural disease, occurring in foci in Bangladesh, China, India, Nepal,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Pakistan, southern regions of the former Soviet Union, Middle East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Turkey, the Mediterranean basin, Mexico, central and South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 (mostly Brazil), and in Ethiopia, Kenya, Sudan, Uganda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sub-Saharan savanna parts of Africa. In many affected areas, the disease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as scattered cases among infants, children and adolescents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occasionally in epidemic waves. Incidence is modified by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antimalarial insecticides. Where dog populations have been drastically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(e.g. China), human disease has also been reduced.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Occurrence—Visceral leishmaniasis occurs in 62 countries,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yearly incidence of 500 000 cases and a population at risk of 120 million.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rural disease, occurring in foci in Bangladesh, China, India, Nepal,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Pakistan, southern regions of the former Soviet Union, Middle East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Turkey, the Mediterranean basin, Mexico, central and South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 (mostly Brazil), and in Ethiopia, Kenya, Sudan, Uganda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sub-Saharan savanna parts of Africa. In many affected areas, the disease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as scattered cases among infants, children and adolescents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occasionally in epidemic waves. Incidence is modified by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antimalarial insecticides. Where dog populations have been drastically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(e.g. China), human disease has also been reduced.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Identification—A polymorphic protozoan disease of skin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mucous membranes caused by several species of the genus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protozoa exist as obligate intracellular parasites in humans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mammalian hosts. The disease starts with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macule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a papule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enlarges and typically becomes an indolent ulcer in the absence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 infection. Lesions may be single or multiple, occasionally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nonulcerative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diffuse. Lesions may heal spontaneously within weeks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months, or last for a year or more. In some individuals, certain strains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(mainly from the Western Hemisphere) can disseminate to cause mucosal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lesions (espundia), even years after the primary cutaneous lesion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healed.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sequelae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involve nasopharyngeal tissues, are characterized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progressive tissue destruction and often scanty presence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parasites and can be severely disfiguring. Recurrence of cutaneous lesions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apparent cure may occur as ulcers, papules or nodules at or near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healed original ulcer.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Reservoir—Known or presumed reservoirs include humans, wild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Canidae (foxes and jackals) and domestic dogs. Humans are the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reservoir in Bangladesh, India and Nepal.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Mode of transmission—Through bite of infected phlebotomine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sandflies. In foci of anthroponotic visceral leishmaniasis, humans are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sole reservoir and transmission occurs from person to person through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sandfly bite. In foci of zoonotic visceral leishmaniasis, dogs, the domestic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 reservoir, constitute the main source of infection for sandflies.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Person-to-person transmission has been reported in Leishmania/HIV co-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infected intravenous drug users through exchange of syringes. Co-infected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infect sandflies, acting as human reservoirs even in zoonotic foci.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Incubation period—Generally 2–6 months; range is 10 days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Period of communicability—Not usually transmitted from person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person, but infectious to sandflies as long as parasites persist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circulating blood or skin of the mammalian reservoir host. Infectivity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phlebotomines may persist after clinical recovery of human patients.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Susceptibility—Susceptibility is general. Kala-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apparently induces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lasting homologous immunity. Evidence indicates that asymptomatic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subclinical infections are common and that malnutrition predisposes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clinical disease and activation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inapparent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infections. Manifest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occurs among AIDS patients, presumably as reactivation of latent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Methods of control—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Preventive measures: See corresponding section I, 9A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cutaneous leishmaniasis. Dog control in zoonotic foci remains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unanswered question. In industrialized countries, dogs are usually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but they often relapse. In many developing countries,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massive culling of leishmanin-positive dogs has failed,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 in China. A recent approach based on insecticide impregnated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collars has proved effective in the Islamic Republic of Iran,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canine and human incidence of visceral leishmaniasis.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Control of patient, contacts and the immediate environment: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Report to local health authority: In selected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leishmaniasisendemic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areas, Class 3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Isolation: Blood and body fluid precautions.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Concurrent disinfection: Not applicable.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Quarantine: Not applicable.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Immmunization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contacts: Not applicable.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Investigation of contacts and source of infection: Ordinarily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Specific treatment: Pentavalent antimonials (Sb5) remain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first-line drugs in most countries. Sodium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stibogluconate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from CDC, and meglumine antimonate are effective.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 that do not respond to antimony may be treated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amphotericin B or pentamidine; however these are not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routinely because of toxicity.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India, the disease is less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responsive to first-line drugs (62% of visceral leishmaniasis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do not respond to pentavalent antimonials)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alternative treatment. Some new drugs are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are under development: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Amphotericin B included in liposomes is most efficient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price restricts use to industrialized countries.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Aminosidine (paramomycin), a good candidate for combination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with Sb5, still requires a completed dossier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registration and a producer.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 alkylphospholipid, the first oral drug active on visceral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leishmaniasis, has been licensed in India (phase IV development).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Sitamaquine, a lepidine, is still under phase III development.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Epidemic measures: Effective control must include an understanding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local ecology and transmission cycle, followed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adoption of practical measures to reduce mortality, stop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avoid geographic extension of the epidemic, specially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anthroponotic foci.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DDCE5-4FB3-44C0-A7AD-3872B3FA43F4}" type="slidenum">
              <a:rPr lang="ar-SA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25E14-1131-459B-AA9B-14C459FA270B}" type="slidenum">
              <a:rPr lang="ar-SA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 is through microscope identification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nonmotile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intracellular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(amastigote) in stained specimens from lesions, and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 of the motile, extracellular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(promastigote) on suitable media.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intradermal (Montenegro) test with leishmanin, an antigen derived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promastigotes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usually positive in established disease; it is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helpful with very early lesions,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anergic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immunosuppressed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patients. Serological (IFA or ELISA) testing can be done, but antibody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typically are low or undetectable; this may not be helpful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 (except for mucosal leishmaniasis). Species identification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biological (development in sandflies, culture media and animals),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immunological (monoclonal antibodies), molecular (DNA techniques)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biochemical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isoenzyme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analysis) criteria. The WHO operational 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 is “a person showing clinical signs [of leishmaniasis]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parasitological confirmation and/or,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mucosal leishmanaisis only,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serological diagnosis”.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6FD2D-0338-4481-A72E-CCAD1E05D0D1}" type="slidenum">
              <a:rPr lang="ar-SA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F1557-5944-40D1-A13C-CAD0B03C55DC}" type="slidenum">
              <a:rPr lang="ar-SA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2010A-902A-46A6-A0E5-E92E151171DD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A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Infectious agents—Eastern hemisphere: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 tropica,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major, L. aethiopica; western hemisphere: L. braziliensis and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mexicana complexes. Members of the L. braziliensis complex are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 to produce mucosal lesions;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tropica is the usual cause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“leishmaniasis recidivans” cutaneous lesions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Members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donovani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usually cause visceral disease in the eastern hemisphere;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western hemisphere the responsible organism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chagasi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may cause cutaneous leishmaniasis without concomitant visceral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involvement, as well as post-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-azar dermal leishmaniasis cases,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considered residual reservoirs for the maintenance and dissemination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parasite.</a:t>
            </a:r>
            <a:endParaRPr lang="en-US" dirty="0" smtClean="0"/>
          </a:p>
          <a:p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Occurrence—2 million new cases per year: China (recently), India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Pakistan; south-western Asia, including Afghanistan and the Islamic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Republic of Iran; southern regions of former Soviet Union, the Mediterranean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littoral; the sub-Saharan African savanna and Sudan, the highlands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Ethiopia and Kenya, Namibia; the Dominican Republic, Mexico (especially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Yucatan), south central Texas, all of central America and every country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 America except Chile and Uruguay;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recently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reported among kangaroos in Australia.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nonulcerative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keloid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-like 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chagasi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(atypical cutaneous leishmaniasis)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with increasing frequency in central America, especially Honduras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Nicaragua. Numerous cases of diffuse cutaneous leishmaniasis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reported in the past from the Dominican Republic and Mexico.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some areas in the eastern hemisphere, urban population groups,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children, are at risk for anthroponotic cutaneous leishmaniasis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tropica. In rural areas, people are at risk for zoonotic cutaneous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leishmaniasis due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major. In the western hemisphere, disease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restricted to special groups, such as those working in forested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areas, those whose homes are in or next to a forest, and visitors to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 from nonendemic countries. Generally more common in rural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 areas.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Reservoir—Locally variable; humans (in anthroponotic cutaneous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leishmaniasis), wild rodents (gerbils), hyraxes, edentates (sloths), marsupials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domestic dogs (considered victims more than real reservoirs);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 hosts in many areas.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Mode of transmission—In zoonotic foci, from the animal reservoir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bite of infective female phlebotomines (sandflies). Motile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promastigotes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 and multiply in the gut of the sandfly after it has fed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an infected mammalian host; in 8–20 days, infective parasites develop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are injected during biting. In humans and other mammals,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organisms are taken up by macrophages and transform into amastigote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forms, which multiply within the macrophages until the cells rupture,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enabling spread to other macrophages. In anthroponotic foci person-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toperson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occurs through sandfly bites and, very rarely,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transfusion.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Incubation period—At least a week, up to many months.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Period of communicability—Not directly transmitted from person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person, but infectious to sandflies as long as parasites remain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lesions in untreated cases, usually a few months to 2 years. Eventual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spontaneous healing occurs in most cases. A small proportion of patients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infected with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amazonensis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L. aethiopica may develop diffuse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parasite-rich cutaneous lesions that do not heal spontaneously. Infections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parasites of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braziliensis complex can heal spontaneously,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small proportion (3%–5%) are followed, months or years later,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metastatic mucosal lesions.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Susceptibility—Susceptibility is probably general. Lifelong immunity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present after lesions due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tropica or L. major heal but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protect against other leishmanial species. Factors responsible for 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mutilating disease, such as espundia, are still partly unknown; occult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may be activated years after the primary infection.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factor in immunity is the development of an adequate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cellmediated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Susceptibility—Susceptibility is probably general. Lifelong immunity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present after lesions due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tropica or L. major heal but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protect against other leishmanial species. Factors responsible for 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mutilating disease, such as espundia, are still partly unknown; occult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may be activated years after the primary infection. The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factor in immunity is the development of an adequate cell mediated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A7176-0BD2-45F7-864D-C45AF63876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06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986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97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5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4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998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34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36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335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145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062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196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414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223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83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30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45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21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861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887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160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370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782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023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13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815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2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024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59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778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274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630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337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222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05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29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13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9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859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889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852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54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138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397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30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739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23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367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8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41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176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00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088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64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20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36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944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241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423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978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664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153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109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321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231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552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183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938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85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844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717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406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816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808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962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849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379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85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83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29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591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236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764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535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406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56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87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3861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3344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87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6929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769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963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127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78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35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47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943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8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116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06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575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768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372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425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270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858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364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0411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21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9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1292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92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6933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200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5390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286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2785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583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985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365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8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0132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746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2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4479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832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798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10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349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8361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8385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10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607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07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534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802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68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962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3855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637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127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389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2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06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380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412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64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132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932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813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419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5188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4350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16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44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5886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505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569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8454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2550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6829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8615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2296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713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94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7889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639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905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7436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2278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290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708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680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193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008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40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0561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2650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764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2462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782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3279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22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7808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7763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7120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6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315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0581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6799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9571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5973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2503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209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038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1003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5519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94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846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292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80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3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4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5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73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79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66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8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1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18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27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8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1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43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8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5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85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84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8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98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10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9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91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0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4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7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0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03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58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46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95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35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73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7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80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5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96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487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83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83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4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05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5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455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7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10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80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5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929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528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319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539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65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22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664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9A49B1-71EC-41E2-85E4-451275FB3257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40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0FD-A097-4C85-AA16-97B9414D85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25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47C-C6CB-4135-B835-9C39A8F0D2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108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993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788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84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slideLayout" Target="../slideLayouts/slideLayout29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FFF2-36AF-4B74-8B86-EFEEB9880BB2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579E-2295-4086-8C3C-42CDA86A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0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8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5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7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CFD3EB-EFD5-4AA2-B91D-DACA0DF0E807}" type="datetimeFigureOut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30/05/1447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3127E72-BD8F-4F47-9EA9-33A4C4A8F31A}" type="slidenum">
              <a:rPr lang="ar-A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A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5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0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b="1" dirty="0" smtClean="0"/>
              <a:t>CUTANEOUS </a:t>
            </a:r>
            <a:r>
              <a:rPr lang="en-US" b="1" dirty="0"/>
              <a:t>AND MUCOSAL</a:t>
            </a:r>
            <a:br>
              <a:rPr lang="en-US" b="1" dirty="0"/>
            </a:br>
            <a:r>
              <a:rPr lang="en-US" b="1" dirty="0"/>
              <a:t>LEISHMANIASIS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6</a:t>
            </a:r>
            <a:r>
              <a:rPr lang="en-US" sz="3200" b="1" dirty="0" smtClean="0"/>
              <a:t>. INCUBATION </a:t>
            </a:r>
            <a:r>
              <a:rPr lang="en-US" sz="3200" b="1" dirty="0" smtClean="0"/>
              <a:t>PERIOD</a:t>
            </a:r>
            <a:br>
              <a:rPr lang="en-US" sz="3200" b="1" dirty="0" smtClean="0"/>
            </a:br>
            <a:r>
              <a:rPr lang="en-US" sz="2800" dirty="0"/>
              <a:t>At least a week, up to many months</a:t>
            </a:r>
            <a:r>
              <a:rPr lang="en-US" sz="2800" dirty="0" smtClean="0"/>
              <a:t>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7. PERIOD OF COMMUNICABILITY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Not directly </a:t>
            </a:r>
            <a:r>
              <a:rPr lang="en-US" dirty="0"/>
              <a:t>transmitted from </a:t>
            </a:r>
            <a:r>
              <a:rPr lang="en-US" dirty="0" smtClean="0"/>
              <a:t>person to </a:t>
            </a:r>
            <a:r>
              <a:rPr lang="en-US" dirty="0"/>
              <a:t>person, but infectious to sandflies as long as parasites remain </a:t>
            </a:r>
            <a:r>
              <a:rPr lang="en-US" dirty="0" smtClean="0"/>
              <a:t>in lesions </a:t>
            </a:r>
            <a:r>
              <a:rPr lang="en-US" dirty="0"/>
              <a:t>in untreated cases, usually a few months to 2 years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8.SUSCEPTIBILITY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Susceptibility—Susceptibility is probably general. </a:t>
            </a:r>
            <a:r>
              <a:rPr lang="en-US" b="1" dirty="0"/>
              <a:t>Lifelong</a:t>
            </a:r>
            <a:r>
              <a:rPr lang="en-US" dirty="0"/>
              <a:t> </a:t>
            </a:r>
            <a:r>
              <a:rPr lang="en-US" b="1" dirty="0" smtClean="0"/>
              <a:t>immunity</a:t>
            </a:r>
            <a:r>
              <a:rPr lang="en-US" dirty="0" smtClean="0"/>
              <a:t> may </a:t>
            </a:r>
            <a:r>
              <a:rPr lang="en-US" dirty="0"/>
              <a:t>be present after lesions due to </a:t>
            </a:r>
            <a:r>
              <a:rPr lang="en-US" i="1" dirty="0"/>
              <a:t>L. tropica or L. </a:t>
            </a:r>
            <a:r>
              <a:rPr lang="en-US" i="1" dirty="0" smtClean="0"/>
              <a:t>major.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 </a:t>
            </a:r>
            <a:br>
              <a:rPr lang="en-US" sz="3600" b="1" i="1" dirty="0" smtClean="0"/>
            </a:br>
            <a:r>
              <a:rPr lang="en-US" sz="3600" b="1" i="1" dirty="0" smtClean="0"/>
              <a:t>A-Preventive </a:t>
            </a:r>
            <a:r>
              <a:rPr lang="en-US" sz="3600" b="1" i="1" dirty="0"/>
              <a:t>measures</a:t>
            </a:r>
            <a:r>
              <a:rPr lang="en-US" sz="3600" b="1" i="1" dirty="0" smtClean="0"/>
              <a:t>:</a:t>
            </a:r>
            <a:br>
              <a:rPr lang="en-US" sz="3600" b="1" i="1" dirty="0" smtClean="0"/>
            </a:br>
            <a:r>
              <a:rPr lang="en-US" sz="3600" b="1" i="1" dirty="0" smtClean="0"/>
              <a:t> </a:t>
            </a:r>
            <a:r>
              <a:rPr lang="en-US" sz="3600" b="1" i="1" dirty="0"/>
              <a:t/>
            </a:r>
            <a:br>
              <a:rPr lang="en-US" sz="3600" b="1" i="1" dirty="0"/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Currently no vaccine available.</a:t>
            </a:r>
          </a:p>
          <a:p>
            <a:r>
              <a:rPr lang="en-US" b="1" i="1" dirty="0" smtClean="0"/>
              <a:t> </a:t>
            </a:r>
            <a:r>
              <a:rPr lang="en-US" i="1" dirty="0" smtClean="0"/>
              <a:t>Control</a:t>
            </a:r>
            <a:r>
              <a:rPr lang="en-US" b="1" i="1" dirty="0" smtClean="0"/>
              <a:t> </a:t>
            </a:r>
            <a:r>
              <a:rPr lang="en-US" dirty="0" smtClean="0"/>
              <a:t>measures </a:t>
            </a:r>
            <a:r>
              <a:rPr lang="en-US" dirty="0" smtClean="0"/>
              <a:t>include </a:t>
            </a:r>
            <a:r>
              <a:rPr lang="en-US" dirty="0" smtClean="0"/>
              <a:t>the following</a:t>
            </a:r>
          </a:p>
          <a:p>
            <a:r>
              <a:rPr lang="en-US" dirty="0" smtClean="0"/>
              <a:t> 1) Case management</a:t>
            </a:r>
          </a:p>
          <a:p>
            <a:r>
              <a:rPr lang="en-US" dirty="0" smtClean="0"/>
              <a:t> 2) Vector control</a:t>
            </a:r>
          </a:p>
          <a:p>
            <a:r>
              <a:rPr lang="en-US" dirty="0" smtClean="0"/>
              <a:t> 3) Eliminate rubbish heaps and other breeding places for eastern hemisphere phlebotomines.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dirty="0" smtClean="0"/>
              <a:t>A. Preventive measures: </a:t>
            </a:r>
            <a:br>
              <a:rPr lang="en-US" sz="3600" b="1" i="1" dirty="0" smtClean="0"/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4) </a:t>
            </a:r>
            <a:r>
              <a:rPr lang="en-US" dirty="0"/>
              <a:t>Destroy </a:t>
            </a:r>
            <a:r>
              <a:rPr lang="en-US" dirty="0" smtClean="0"/>
              <a:t>rodents and stray dogs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5)personal protection: </a:t>
            </a:r>
            <a:r>
              <a:rPr lang="en-US" dirty="0"/>
              <a:t>use insect repel-</a:t>
            </a:r>
          </a:p>
          <a:p>
            <a:pPr marL="0" indent="0">
              <a:buNone/>
            </a:pPr>
            <a:r>
              <a:rPr lang="en-US" dirty="0" smtClean="0"/>
              <a:t>       lents </a:t>
            </a:r>
            <a:r>
              <a:rPr lang="en-US" dirty="0"/>
              <a:t>and protective </a:t>
            </a:r>
            <a:r>
              <a:rPr lang="en-US" dirty="0" smtClean="0"/>
              <a:t>clothing</a:t>
            </a:r>
          </a:p>
          <a:p>
            <a:pPr marL="0" indent="0">
              <a:buNone/>
            </a:pPr>
            <a:r>
              <a:rPr lang="en-US" dirty="0" smtClean="0"/>
              <a:t>6)</a:t>
            </a:r>
            <a:r>
              <a:rPr lang="en-US" dirty="0"/>
              <a:t> environmental management and forest</a:t>
            </a:r>
          </a:p>
          <a:p>
            <a:pPr marL="0" indent="0">
              <a:buNone/>
            </a:pPr>
            <a:r>
              <a:rPr lang="en-US" dirty="0" smtClean="0"/>
              <a:t>      clearance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B. CONTROL OF PATIENT, CONTACTS AND THE IMMEDIATE ENVIRONMENT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500" dirty="0" smtClean="0"/>
              <a:t>1</a:t>
            </a:r>
            <a:r>
              <a:rPr lang="en-US" sz="4500" dirty="0"/>
              <a:t>) Report to local health authority: </a:t>
            </a:r>
            <a:r>
              <a:rPr lang="en-US" sz="4500" dirty="0" smtClean="0"/>
              <a:t> </a:t>
            </a:r>
            <a:r>
              <a:rPr lang="en-US" sz="4500" dirty="0" smtClean="0"/>
              <a:t> </a:t>
            </a:r>
            <a:endParaRPr lang="en-US" sz="4500" dirty="0"/>
          </a:p>
          <a:p>
            <a:pPr marL="0" indent="0">
              <a:buNone/>
            </a:pPr>
            <a:r>
              <a:rPr lang="en-US" sz="4500" dirty="0" smtClean="0"/>
              <a:t> </a:t>
            </a:r>
          </a:p>
          <a:p>
            <a:pPr marL="0" indent="0">
              <a:buNone/>
            </a:pPr>
            <a:r>
              <a:rPr lang="en-US" sz="4500" dirty="0"/>
              <a:t>2</a:t>
            </a:r>
            <a:r>
              <a:rPr lang="en-US" sz="4500" dirty="0" smtClean="0"/>
              <a:t>)Concurrent </a:t>
            </a:r>
            <a:r>
              <a:rPr lang="en-US" sz="4500" dirty="0" smtClean="0"/>
              <a:t>disinfection</a:t>
            </a:r>
            <a:r>
              <a:rPr lang="en-US" sz="4500" dirty="0" smtClean="0"/>
              <a:t>,</a:t>
            </a:r>
          </a:p>
          <a:p>
            <a:pPr marL="0" indent="0">
              <a:buNone/>
            </a:pPr>
            <a:r>
              <a:rPr lang="en-US" sz="4500" dirty="0" smtClean="0"/>
              <a:t> </a:t>
            </a:r>
            <a:endParaRPr lang="en-US" sz="4500" dirty="0"/>
          </a:p>
          <a:p>
            <a:pPr marL="0" indent="0">
              <a:buNone/>
            </a:pPr>
            <a:r>
              <a:rPr lang="en-US" sz="4500" dirty="0"/>
              <a:t>3</a:t>
            </a:r>
            <a:r>
              <a:rPr lang="en-US" sz="4500" dirty="0" smtClean="0"/>
              <a:t>) </a:t>
            </a:r>
            <a:r>
              <a:rPr lang="en-US" sz="4500" dirty="0"/>
              <a:t>Investigation of contacts, source of infection, local </a:t>
            </a:r>
            <a:r>
              <a:rPr lang="en-US" sz="4500" dirty="0" smtClean="0"/>
              <a:t>transmission cycle </a:t>
            </a:r>
            <a:r>
              <a:rPr lang="en-US" sz="4500" dirty="0"/>
              <a:t>(interrupt this in most practical fashion).</a:t>
            </a:r>
          </a:p>
          <a:p>
            <a:pPr marL="0" indent="0">
              <a:buNone/>
            </a:pPr>
            <a:r>
              <a:rPr lang="en-US" sz="4500" dirty="0"/>
              <a:t>4</a:t>
            </a:r>
            <a:r>
              <a:rPr lang="en-US" sz="4500" dirty="0" smtClean="0"/>
              <a:t>) </a:t>
            </a:r>
            <a:r>
              <a:rPr lang="en-US" sz="4500" dirty="0"/>
              <a:t>Specific treatment: Mainly </a:t>
            </a:r>
            <a:r>
              <a:rPr lang="en-US" sz="4500" dirty="0" err="1"/>
              <a:t>pentavalent</a:t>
            </a:r>
            <a:r>
              <a:rPr lang="en-US" sz="4500" dirty="0"/>
              <a:t> </a:t>
            </a:r>
            <a:r>
              <a:rPr lang="en-US" sz="4500" dirty="0" err="1" smtClean="0"/>
              <a:t>antimonials</a:t>
            </a:r>
            <a:r>
              <a:rPr lang="en-US" sz="4500" dirty="0"/>
              <a:t> </a:t>
            </a:r>
            <a:r>
              <a:rPr lang="en-US" sz="4500" dirty="0" smtClean="0"/>
              <a:t> (sodium </a:t>
            </a:r>
            <a:r>
              <a:rPr lang="en-US" sz="4500" dirty="0" err="1" smtClean="0"/>
              <a:t>stibogluconate</a:t>
            </a:r>
            <a:r>
              <a:rPr lang="en-US" sz="4500" dirty="0" smtClean="0"/>
              <a:t>).</a:t>
            </a:r>
            <a:endParaRPr lang="en-US" sz="4500" dirty="0" smtClean="0"/>
          </a:p>
          <a:p>
            <a:pPr marL="0" indent="0">
              <a:buNone/>
            </a:pPr>
            <a:r>
              <a:rPr lang="en-US" sz="4500" dirty="0" smtClean="0"/>
              <a:t> </a:t>
            </a:r>
            <a:r>
              <a:rPr lang="en-US" sz="4500" dirty="0"/>
              <a:t>Pentamidine is used as a second line drug </a:t>
            </a:r>
            <a:r>
              <a:rPr lang="en-US" sz="4500" dirty="0" smtClean="0"/>
              <a:t>for cutaneous </a:t>
            </a:r>
            <a:r>
              <a:rPr lang="en-US" sz="4500" dirty="0"/>
              <a:t>leishmaniasis.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/>
              <a:t>C. Epidemic measures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C. Epidemic measures: In areas of high incidence, use </a:t>
            </a:r>
            <a:r>
              <a:rPr lang="en-US" b="1" i="1" dirty="0" smtClean="0"/>
              <a:t>intensive </a:t>
            </a:r>
            <a:r>
              <a:rPr lang="en-US" dirty="0" smtClean="0"/>
              <a:t>efforts </a:t>
            </a:r>
            <a:r>
              <a:rPr lang="en-US" dirty="0"/>
              <a:t>to control the disease by provision of diagnostic </a:t>
            </a:r>
            <a:r>
              <a:rPr lang="en-US" dirty="0" smtClean="0"/>
              <a:t>facilities and </a:t>
            </a:r>
            <a:r>
              <a:rPr lang="en-US" dirty="0"/>
              <a:t>appropriate measures directed against phlebotomine </a:t>
            </a:r>
            <a:r>
              <a:rPr lang="en-US" dirty="0" smtClean="0"/>
              <a:t>sandflies and </a:t>
            </a:r>
            <a:r>
              <a:rPr lang="en-US" dirty="0"/>
              <a:t>the mammalian reservoir hosts.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pPr>
              <a:buNone/>
            </a:pPr>
            <a:r>
              <a:rPr lang="en-US" sz="4400" b="1" dirty="0" smtClean="0"/>
              <a:t>            II.  Visceral Leishmaniasis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en-US" sz="4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>
              <a:buNone/>
            </a:pP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                     (Kala-azar)</a:t>
            </a:r>
            <a:endParaRPr lang="en-US" sz="4000" b="1" dirty="0" smtClean="0"/>
          </a:p>
          <a:p>
            <a:pPr>
              <a:buNone/>
            </a:pPr>
            <a:endParaRPr lang="en-US" sz="4000" b="1" dirty="0" smtClean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Definition  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protozoa of the genus </a:t>
            </a:r>
            <a:r>
              <a:rPr lang="en-US" i="1" dirty="0"/>
              <a:t>Leishmania. The disease is characterized by </a:t>
            </a:r>
            <a:r>
              <a:rPr lang="en-US" i="1" dirty="0" smtClean="0"/>
              <a:t>fever,</a:t>
            </a:r>
            <a:r>
              <a:rPr lang="en-US" dirty="0" smtClean="0"/>
              <a:t>hepatosplenomegaly</a:t>
            </a:r>
            <a:r>
              <a:rPr lang="en-US" dirty="0"/>
              <a:t>, lymphadenopathy, anemia, </a:t>
            </a:r>
            <a:r>
              <a:rPr lang="en-US" dirty="0" smtClean="0"/>
              <a:t>leukopenia, thrombocytopenia and </a:t>
            </a:r>
            <a:r>
              <a:rPr lang="en-US" dirty="0"/>
              <a:t>progressive emaciation and </a:t>
            </a:r>
            <a:r>
              <a:rPr lang="en-US" dirty="0" smtClean="0"/>
              <a:t>weakness. </a:t>
            </a:r>
          </a:p>
          <a:p>
            <a:r>
              <a:rPr lang="en-US" dirty="0" smtClean="0"/>
              <a:t>Post kala azar dermal leishmaniasis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1.IDENTIFICATION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Parasitological diagnosis</a:t>
            </a:r>
          </a:p>
          <a:p>
            <a:r>
              <a:rPr lang="en-US" dirty="0" smtClean="0"/>
              <a:t> culture of the organism from a biopsy specimen or aspirated material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demonstration of intracellular amastigotes in stained smears from bone marrow, spleen, liver, lymph nodes or blood (the latter is preferable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1.IDENTIFICATION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Serological diagnosis is traditionally based on IFA and ELISA, tests.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PCR :The technique is the most sensitive but remains expensive.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Definition</a:t>
            </a:r>
            <a:endParaRPr lang="en-US" sz="3600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polymorphic protozoan disease of skin </a:t>
            </a:r>
            <a:r>
              <a:rPr lang="en-US" dirty="0" smtClean="0"/>
              <a:t>and mucous </a:t>
            </a:r>
            <a:r>
              <a:rPr lang="en-US" dirty="0"/>
              <a:t>membranes caused by several species of the genus </a:t>
            </a:r>
            <a:r>
              <a:rPr lang="en-US" i="1" dirty="0"/>
              <a:t>Leishmania</a:t>
            </a:r>
            <a:r>
              <a:rPr lang="en-US" i="1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Lesions may heal spontaneously, may disseminate to cause mucosal lesions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i="1" dirty="0" smtClean="0"/>
          </a:p>
          <a:p>
            <a:endParaRPr lang="en-US" i="1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2. INFECTIOUS AGENTS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i="1" dirty="0" smtClean="0"/>
              <a:t>Leishmania donovani</a:t>
            </a:r>
          </a:p>
          <a:p>
            <a:r>
              <a:rPr lang="en-US" b="1" i="1" dirty="0" smtClean="0"/>
              <a:t> L. infantum</a:t>
            </a:r>
          </a:p>
          <a:p>
            <a:r>
              <a:rPr lang="en-US" b="1" dirty="0" smtClean="0"/>
              <a:t> </a:t>
            </a:r>
            <a:r>
              <a:rPr lang="en-US" b="1" i="1" dirty="0" smtClean="0"/>
              <a:t>L. chagasi.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3. OCCURRENCE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Visceral leishmaniasis occurs in 62 countries, with a yearly incidence of 500 000 cases and a population at risk of 120 million.</a:t>
            </a:r>
          </a:p>
          <a:p>
            <a:r>
              <a:rPr lang="en-US" dirty="0" smtClean="0"/>
              <a:t>A rural disease</a:t>
            </a:r>
          </a:p>
          <a:p>
            <a:r>
              <a:rPr lang="en-US" dirty="0" smtClean="0"/>
              <a:t> scattered cases among infants, children and adolescents but occasionally  epidemic waves.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07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3. OCCURRENCE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Incidence </a:t>
            </a:r>
            <a:r>
              <a:rPr lang="en-US" dirty="0" smtClean="0"/>
              <a:t>is modified by the use of antimalarial insecticides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Where dog populations have been drastically reduced (e.g. China), human disease has also been reduced.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4.RESERVOIR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Known or presumed reservoirs include</a:t>
            </a:r>
          </a:p>
          <a:p>
            <a:r>
              <a:rPr lang="en-US" dirty="0" smtClean="0"/>
              <a:t> humans,</a:t>
            </a:r>
          </a:p>
          <a:p>
            <a:r>
              <a:rPr lang="en-US" dirty="0" smtClean="0"/>
              <a:t> wild Canidae (foxes and jackals) </a:t>
            </a:r>
          </a:p>
          <a:p>
            <a:r>
              <a:rPr lang="en-US" dirty="0" smtClean="0"/>
              <a:t> domestic dogs.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5. MODE OF TRANSMISSION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Through bite of infected phlebotomine </a:t>
            </a:r>
            <a:r>
              <a:rPr lang="en-US" sz="2400" dirty="0" smtClean="0"/>
              <a:t>sandflies. </a:t>
            </a:r>
          </a:p>
          <a:p>
            <a:r>
              <a:rPr lang="en-US" sz="2400" dirty="0" smtClean="0"/>
              <a:t>In foci of anthroponotic visceral leishmaniasis person to person through the sandfly bite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In foci of zoonotic visceral leishmaniasis, dogs, the domestic</a:t>
            </a:r>
          </a:p>
          <a:p>
            <a:pPr>
              <a:buNone/>
            </a:pPr>
            <a:r>
              <a:rPr lang="en-US" sz="2400" dirty="0" smtClean="0"/>
              <a:t>      animal reservoir, constitute the main source of infection for sandflies.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6</a:t>
            </a:r>
            <a:r>
              <a:rPr lang="en-US" sz="3600" b="1" dirty="0" smtClean="0"/>
              <a:t>. INCUBATION PERIOD</a:t>
            </a:r>
            <a:br>
              <a:rPr lang="en-US" sz="3600" b="1" dirty="0" smtClean="0"/>
            </a:br>
            <a:r>
              <a:rPr lang="en-US" sz="3600" dirty="0"/>
              <a:t>period—Generally 2–6 months; range is 10 days to years.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 smtClean="0"/>
              <a:t>. Period of communicability—Not usually transmitted from person to person, but infectious to sandflies as long as parasites persist in the circulating blood or skin of the mammalian reservoir host.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24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dirty="0" smtClean="0"/>
              <a:t>A. PREVENTIVE MEASURES:</a:t>
            </a:r>
            <a:br>
              <a:rPr lang="en-US" sz="3600" b="1" i="1" dirty="0" smtClean="0"/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Dog control in zoonotic foci remains an unanswered question.</a:t>
            </a:r>
          </a:p>
          <a:p>
            <a:r>
              <a:rPr lang="en-US" dirty="0" smtClean="0"/>
              <a:t> In industrialized countries, dogs are usually treated but they often relapse.</a:t>
            </a:r>
          </a:p>
          <a:p>
            <a:r>
              <a:rPr lang="en-US" dirty="0" smtClean="0"/>
              <a:t> In many developing countries, massive culling of leishmanin-positive dogs has failed, except in China.</a:t>
            </a:r>
          </a:p>
          <a:p>
            <a:r>
              <a:rPr lang="en-US" dirty="0" smtClean="0"/>
              <a:t> A recent approach based on insecticide impregnated</a:t>
            </a:r>
          </a:p>
          <a:p>
            <a:pPr>
              <a:buNone/>
            </a:pPr>
            <a:r>
              <a:rPr lang="en-US" dirty="0" smtClean="0"/>
              <a:t>     collars has proved effective in the Islamic Republic of Iran, reducing canine and human incidence of visceral leishmaniasis.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B. CONTROL OF PATIENT, CONTACTS AND THE IMMEDIATE ENVIRONMENT: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1) Report to local health authority: In selected leishmaniasis endemic </a:t>
            </a:r>
            <a:r>
              <a:rPr lang="en-US" sz="2400" dirty="0" smtClean="0"/>
              <a:t>areas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2) Isolation: Blood and body fluid precautions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dirty="0" smtClean="0"/>
              <a:t>B. CONTROL OF PATIENT, CONTACTS AND THE IMMEDIATE ENVIRONMENT: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smtClean="0"/>
              <a:t>Specific treatment: </a:t>
            </a:r>
          </a:p>
          <a:p>
            <a:pPr>
              <a:buNone/>
            </a:pPr>
            <a:r>
              <a:rPr lang="en-US" dirty="0" smtClean="0"/>
              <a:t> Pentavalent antimonials (Sb5) and meglumine antimonate are effective.</a:t>
            </a:r>
          </a:p>
          <a:p>
            <a:r>
              <a:rPr lang="en-US" dirty="0" smtClean="0"/>
              <a:t>Cases that do not respond to antimony may be treated with amphotericin B or pentamidine; however these are not used</a:t>
            </a:r>
          </a:p>
          <a:p>
            <a:pPr>
              <a:buNone/>
            </a:pPr>
            <a:r>
              <a:rPr lang="en-US" dirty="0" smtClean="0"/>
              <a:t>    routinely because of toxicity.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 SPECIFIC TREATMENT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Some new drugs are available and/or are under development: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- </a:t>
            </a:r>
            <a:r>
              <a:rPr lang="en-US" sz="2400" dirty="0" smtClean="0"/>
              <a:t>- An </a:t>
            </a:r>
            <a:r>
              <a:rPr lang="en-US" sz="2400" dirty="0" err="1" smtClean="0"/>
              <a:t>alkylphospholipid</a:t>
            </a:r>
            <a:r>
              <a:rPr lang="en-US" sz="2400" dirty="0" smtClean="0"/>
              <a:t>, the first oral drug active on visceral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leishmaniasis</a:t>
            </a:r>
            <a:r>
              <a:rPr lang="en-US" sz="2400" dirty="0" smtClean="0"/>
              <a:t>, has been licensed in India.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1. IDENTIFICATION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Parasitological Diagnosis</a:t>
            </a:r>
          </a:p>
          <a:p>
            <a:r>
              <a:rPr lang="en-US" dirty="0" smtClean="0"/>
              <a:t>Microscopy– amastigote</a:t>
            </a:r>
          </a:p>
          <a:p>
            <a:r>
              <a:rPr lang="en-US" dirty="0" smtClean="0"/>
              <a:t>Culture— promastigote </a:t>
            </a:r>
          </a:p>
          <a:p>
            <a:r>
              <a:rPr lang="en-US" dirty="0"/>
              <a:t>An intradermal (Montenegro) test with </a:t>
            </a:r>
            <a:r>
              <a:rPr lang="en-US" dirty="0" smtClean="0"/>
              <a:t>leishmanin.</a:t>
            </a:r>
          </a:p>
          <a:p>
            <a:r>
              <a:rPr lang="en-US" dirty="0" smtClean="0"/>
              <a:t>Serological </a:t>
            </a:r>
            <a:r>
              <a:rPr lang="en-US" dirty="0"/>
              <a:t>(IFA or ELISA) </a:t>
            </a:r>
            <a:r>
              <a:rPr lang="en-US" dirty="0" smtClean="0"/>
              <a:t>testing.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dirty="0" smtClean="0"/>
              <a:t>C. EPIDEMIC MEASURES </a:t>
            </a:r>
            <a:br>
              <a:rPr lang="en-US" sz="3600" b="1" i="1" dirty="0" smtClean="0"/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 Effective control must include an understanding </a:t>
            </a:r>
            <a:r>
              <a:rPr lang="en-US" dirty="0" smtClean="0"/>
              <a:t>of the local ecology and transmission cycle, followed by</a:t>
            </a:r>
          </a:p>
          <a:p>
            <a:r>
              <a:rPr lang="en-US" dirty="0" smtClean="0"/>
              <a:t>adoption of practical measures to reduce mortality, stop transmission</a:t>
            </a:r>
          </a:p>
          <a:p>
            <a:r>
              <a:rPr lang="en-US" dirty="0" smtClean="0"/>
              <a:t>and avoid geographic extension of the epidemic, specially in anthroponotic foci.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L</a:t>
            </a:r>
            <a:r>
              <a:rPr lang="en-US" altLang="zh-TW" b="1" i="1" dirty="0">
                <a:solidFill>
                  <a:srgbClr val="FF0000"/>
                </a:solidFill>
              </a:rPr>
              <a:t>aboratory</a:t>
            </a:r>
            <a:r>
              <a:rPr lang="en-US" altLang="zh-TW" b="1" dirty="0">
                <a:solidFill>
                  <a:srgbClr val="FF0000"/>
                </a:solidFill>
              </a:rPr>
              <a:t> tests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</a:rPr>
              <a:t>Anemic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, with a hemoglobin level of 10 g/dl.</a:t>
            </a:r>
          </a:p>
          <a:p>
            <a:pPr algn="l" rtl="0"/>
            <a:r>
              <a:rPr lang="en-US" altLang="zh-TW" b="1" dirty="0" err="1">
                <a:solidFill>
                  <a:srgbClr val="000000"/>
                </a:solidFill>
                <a:latin typeface="Times New Roman" pitchFamily="18" charset="0"/>
              </a:rPr>
              <a:t>Leukopenia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</a:rPr>
              <a:t>thrombocytopenia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l" rtl="0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</a:rPr>
              <a:t>Liver enzyme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 levels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</a:rPr>
              <a:t>are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slightly elevated.</a:t>
            </a:r>
          </a:p>
          <a:p>
            <a:pPr algn="l" rtl="0"/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</a:rPr>
              <a:t>Giemsa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-stained buffy coat smears: a few macrophages containing </a:t>
            </a: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</a:rPr>
              <a:t>oval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zh-TW" b="1" dirty="0" err="1">
                <a:solidFill>
                  <a:srgbClr val="000000"/>
                </a:solidFill>
                <a:latin typeface="Times New Roman" pitchFamily="18" charset="0"/>
              </a:rPr>
              <a:t>nonflagellated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</a:rPr>
              <a:t>protozoan forms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</a:rPr>
              <a:t>, about 2 to 3 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long(Fig.1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zh-TW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Fig.15.1</a:t>
            </a:r>
          </a:p>
        </p:txBody>
      </p:sp>
      <p:pic>
        <p:nvPicPr>
          <p:cNvPr id="11268" name="Picture 4" descr="H:\檢驗報告\case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858000" cy="533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8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zh-TW" b="1" dirty="0" err="1" smtClean="0">
                <a:solidFill>
                  <a:srgbClr val="FF0000"/>
                </a:solidFill>
              </a:rPr>
              <a:t>Leishmaniasis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zh-TW" b="1" dirty="0">
                <a:latin typeface="Times New Roman" pitchFamily="18" charset="0"/>
              </a:rPr>
              <a:t>Intracellular </a:t>
            </a:r>
            <a:r>
              <a:rPr lang="en-US" altLang="zh-TW" b="1" dirty="0" err="1">
                <a:latin typeface="Times New Roman" pitchFamily="18" charset="0"/>
              </a:rPr>
              <a:t>amastigotes</a:t>
            </a:r>
            <a:r>
              <a:rPr lang="en-US" altLang="zh-TW" dirty="0">
                <a:latin typeface="Times New Roman" pitchFamily="18" charset="0"/>
              </a:rPr>
              <a:t> in macrophages  of humans and other mammalian hosts .</a:t>
            </a:r>
          </a:p>
          <a:p>
            <a:pPr algn="l" rtl="0"/>
            <a:r>
              <a:rPr lang="en-US" altLang="zh-TW" b="1" dirty="0">
                <a:latin typeface="Times New Roman" pitchFamily="18" charset="0"/>
              </a:rPr>
              <a:t>Extracellular</a:t>
            </a:r>
            <a:r>
              <a:rPr lang="en-US" altLang="zh-TW" dirty="0">
                <a:latin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</a:rPr>
              <a:t>promastigotes</a:t>
            </a:r>
            <a:r>
              <a:rPr lang="en-US" altLang="zh-TW" dirty="0">
                <a:latin typeface="Times New Roman" pitchFamily="18" charset="0"/>
              </a:rPr>
              <a:t> in the gut of </a:t>
            </a:r>
            <a:r>
              <a:rPr lang="en-US" altLang="zh-TW" dirty="0" err="1">
                <a:latin typeface="Times New Roman" pitchFamily="18" charset="0"/>
              </a:rPr>
              <a:t>sandfly</a:t>
            </a:r>
            <a:r>
              <a:rPr lang="en-US" altLang="zh-TW" dirty="0">
                <a:latin typeface="Times New Roman" pitchFamily="18" charset="0"/>
              </a:rPr>
              <a:t> vectors.</a:t>
            </a:r>
          </a:p>
          <a:p>
            <a:pPr algn="l" rtl="0"/>
            <a:endParaRPr lang="en-US" altLang="zh-TW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839200" cy="6629400"/>
          </a:xfrm>
        </p:spPr>
        <p:txBody>
          <a:bodyPr/>
          <a:lstStyle/>
          <a:p>
            <a:pPr algn="ctr" rtl="0">
              <a:buFontTx/>
              <a:buNone/>
            </a:pPr>
            <a:r>
              <a:rPr lang="en-US" u="sng">
                <a:solidFill>
                  <a:srgbClr val="3366FF"/>
                </a:solidFill>
              </a:rPr>
              <a:t>The life cycle of </a:t>
            </a:r>
            <a:r>
              <a:rPr lang="en-US" i="1" u="sng">
                <a:solidFill>
                  <a:srgbClr val="3366FF"/>
                </a:solidFill>
              </a:rPr>
              <a:t>Leishmania</a:t>
            </a:r>
          </a:p>
        </p:txBody>
      </p:sp>
      <p:pic>
        <p:nvPicPr>
          <p:cNvPr id="17412" name="Picture 4" descr="Leishmania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400800" cy="381000"/>
          </a:xfrm>
        </p:spPr>
        <p:txBody>
          <a:bodyPr>
            <a:normAutofit fontScale="90000"/>
          </a:bodyPr>
          <a:lstStyle/>
          <a:p>
            <a:r>
              <a:rPr lang="en-US" sz="2800" i="1">
                <a:cs typeface="Times New Roman" pitchFamily="18" charset="0"/>
              </a:rPr>
              <a:t>Leishmania</a:t>
            </a:r>
            <a:r>
              <a:rPr lang="en-US" sz="2800">
                <a:cs typeface="Times New Roman" pitchFamily="18" charset="0"/>
              </a:rPr>
              <a:t> Parasites and Diseases</a:t>
            </a: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>
            <p:ph idx="1"/>
          </p:nvPr>
        </p:nvGraphicFramePr>
        <p:xfrm>
          <a:off x="609600" y="762000"/>
          <a:ext cx="7924800" cy="6134100"/>
        </p:xfrm>
        <a:graphic>
          <a:graphicData uri="http://schemas.openxmlformats.org/drawingml/2006/table">
            <a:tbl>
              <a:tblPr rtl="1"/>
              <a:tblGrid>
                <a:gridCol w="3962400"/>
                <a:gridCol w="396240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1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Cutaneous leishmaniasis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tropica*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major*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aethiopica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mexicana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Mucocutaneous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braziliensis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4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Visceral leishmaniasis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 donovani*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infantum*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chagasi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* Endemic in Saudi Arabia &amp; IRAQ   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810000" cy="39624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0" y="32416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0" y="304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Sand fly</a:t>
            </a:r>
          </a:p>
        </p:txBody>
      </p:sp>
      <p:pic>
        <p:nvPicPr>
          <p:cNvPr id="4101" name="Picture 5" descr="phlebotominesand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5334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6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eis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1928813" cy="32766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05200" y="533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</a:rPr>
              <a:t>promastigotes</a:t>
            </a:r>
          </a:p>
        </p:txBody>
      </p:sp>
      <p:pic>
        <p:nvPicPr>
          <p:cNvPr id="14340" name="Picture 4" descr="promastig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2778125" cy="3276600"/>
          </a:xfrm>
          <a:prstGeom prst="rect">
            <a:avLst/>
          </a:prstGeom>
          <a:noFill/>
        </p:spPr>
      </p:pic>
      <p:pic>
        <p:nvPicPr>
          <p:cNvPr id="14341" name="Picture 5" descr="promastigote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0"/>
            <a:ext cx="18288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9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431925"/>
          </a:xfrm>
        </p:spPr>
        <p:txBody>
          <a:bodyPr/>
          <a:lstStyle/>
          <a:p>
            <a:r>
              <a:rPr lang="en-US"/>
              <a:t>Morphology and Life Cycle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3124200" cy="41148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400" dirty="0" err="1"/>
              <a:t>Amastigotes</a:t>
            </a:r>
            <a:r>
              <a:rPr lang="en-US" sz="2400" dirty="0"/>
              <a:t> measure 2-3 micrometers, with a large nucleus and </a:t>
            </a:r>
            <a:r>
              <a:rPr lang="en-US" sz="2400" dirty="0" err="1"/>
              <a:t>kinetoplast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err="1"/>
              <a:t>Amastigotes</a:t>
            </a:r>
            <a:r>
              <a:rPr lang="en-US" sz="2400" dirty="0"/>
              <a:t> mainly live within cells of the RE system, but have been found in nearly every tissue and fluid of the body.   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0"/>
            <a:ext cx="46767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419600" y="6324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Amastigotes in bone marrow. </a:t>
            </a:r>
          </a:p>
        </p:txBody>
      </p:sp>
    </p:spTree>
    <p:extLst>
      <p:ext uri="{BB962C8B-B14F-4D97-AF65-F5344CB8AC3E}">
        <p14:creationId xmlns:p14="http://schemas.microsoft.com/office/powerpoint/2010/main" val="4364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Morphology and Life Cycle Continued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5029200" cy="41148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i="1" dirty="0"/>
              <a:t>L. </a:t>
            </a:r>
            <a:r>
              <a:rPr lang="en-US" i="1" dirty="0" err="1"/>
              <a:t>donovani</a:t>
            </a:r>
            <a:r>
              <a:rPr lang="en-US" dirty="0"/>
              <a:t> is primarily a visceral infection. 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Vector – Sand fly of genus </a:t>
            </a:r>
            <a:r>
              <a:rPr lang="en-US" i="1" dirty="0" err="1"/>
              <a:t>Phlebotomus</a:t>
            </a:r>
            <a:r>
              <a:rPr lang="en-US" dirty="0"/>
              <a:t>. 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Not all strains of </a:t>
            </a:r>
            <a:r>
              <a:rPr lang="en-US" i="1" dirty="0"/>
              <a:t>L. </a:t>
            </a:r>
            <a:r>
              <a:rPr lang="en-US" i="1" dirty="0" err="1"/>
              <a:t>donovani</a:t>
            </a:r>
            <a:r>
              <a:rPr lang="en-US" dirty="0"/>
              <a:t> are adapted to all species and strains of </a:t>
            </a:r>
            <a:r>
              <a:rPr lang="en-US" i="1" dirty="0" err="1"/>
              <a:t>Phlebotomus</a:t>
            </a:r>
            <a:r>
              <a:rPr lang="en-US" dirty="0"/>
              <a:t>. 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514600"/>
            <a:ext cx="23812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9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prstClr val="black"/>
                </a:solidFill>
              </a:rPr>
              <a:t>1. IDENTIFICATION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The WHO operational case definition is “a person showing clinical signs [of leishmaniasis] with parasitological confirmation and/or, </a:t>
            </a:r>
            <a:r>
              <a:rPr lang="en-US" i="1" dirty="0" smtClean="0">
                <a:solidFill>
                  <a:prstClr val="black"/>
                </a:solidFill>
              </a:rPr>
              <a:t>serological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diagnosis”.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002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LEISHMANIASIS</a:t>
            </a:r>
            <a:r>
              <a:rPr lang="en-US" sz="4400"/>
              <a:t>:</a:t>
            </a:r>
          </a:p>
        </p:txBody>
      </p:sp>
      <p:pic>
        <p:nvPicPr>
          <p:cNvPr id="187395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1631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81200"/>
            <a:ext cx="1390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90600"/>
            <a:ext cx="441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905000" y="54864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Hepatosplenomegaly and emaciation.</a:t>
            </a:r>
          </a:p>
        </p:txBody>
      </p:sp>
    </p:spTree>
    <p:extLst>
      <p:ext uri="{BB962C8B-B14F-4D97-AF65-F5344CB8AC3E}">
        <p14:creationId xmlns:p14="http://schemas.microsoft.com/office/powerpoint/2010/main" val="39990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sz="3400" b="1" u="sng">
                <a:cs typeface="Times New Roman" pitchFamily="18" charset="0"/>
              </a:rPr>
              <a:t>Clinical types of cutaneous leishmaniasis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114800"/>
          </a:xfrm>
        </p:spPr>
        <p:txBody>
          <a:bodyPr/>
          <a:lstStyle/>
          <a:p>
            <a:pPr algn="l" rtl="0"/>
            <a:r>
              <a:rPr lang="en-US" b="1" i="1"/>
              <a:t>Leishmania major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sz="3000"/>
              <a:t>Zoonotic cutaneous leishmaniasis: wet lesions with severe reaction</a:t>
            </a:r>
          </a:p>
          <a:p>
            <a:pPr algn="l" rtl="0">
              <a:buFontTx/>
              <a:buNone/>
            </a:pPr>
            <a:endParaRPr lang="en-US" sz="1000"/>
          </a:p>
          <a:p>
            <a:pPr algn="l" rtl="0"/>
            <a:r>
              <a:rPr lang="en-US" b="1" i="1"/>
              <a:t>Leishmania tropica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sz="2900"/>
              <a:t>Anthroponotic cutaneous leishmaniasis: Dry lesions with minimal ulceration</a:t>
            </a:r>
          </a:p>
          <a:p>
            <a:pPr algn="l" rtl="0">
              <a:buFontTx/>
              <a:buNone/>
            </a:pPr>
            <a:r>
              <a:rPr lang="en-US"/>
              <a:t>   </a:t>
            </a:r>
          </a:p>
          <a:p>
            <a:pPr algn="l" rtl="0">
              <a:buFontTx/>
              <a:buNone/>
            </a:pPr>
            <a:r>
              <a:rPr lang="en-US" b="1"/>
              <a:t>   </a:t>
            </a:r>
            <a:r>
              <a:rPr lang="en-US" b="1" u="sng"/>
              <a:t>Oriental sore</a:t>
            </a:r>
            <a:r>
              <a:rPr lang="en-US"/>
              <a:t> (most common) classical self-limited ulcer</a:t>
            </a:r>
          </a:p>
        </p:txBody>
      </p:sp>
    </p:spTree>
    <p:extLst>
      <p:ext uri="{BB962C8B-B14F-4D97-AF65-F5344CB8AC3E}">
        <p14:creationId xmlns:p14="http://schemas.microsoft.com/office/powerpoint/2010/main" val="18214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LeishmaniamajorUlc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4724400" cy="5562600"/>
          </a:xfrm>
          <a:prstGeom prst="rect">
            <a:avLst/>
          </a:prstGeom>
          <a:noFill/>
        </p:spPr>
      </p:pic>
      <p:pic>
        <p:nvPicPr>
          <p:cNvPr id="45061" name="Picture 5" descr="oriental s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2819400" cy="2819400"/>
          </a:xfrm>
          <a:prstGeom prst="rect">
            <a:avLst/>
          </a:prstGeom>
          <a:noFill/>
        </p:spPr>
      </p:pic>
      <p:pic>
        <p:nvPicPr>
          <p:cNvPr id="45062" name="Picture 6" descr="oriental s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838200"/>
            <a:ext cx="2667000" cy="271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8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600"/>
              <a:t>Visceral leishmaniasis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724400"/>
          </a:xfrm>
        </p:spPr>
        <p:txBody>
          <a:bodyPr/>
          <a:lstStyle/>
          <a:p>
            <a:pPr marL="609600" indent="-609600" algn="l" rtl="0">
              <a:buFontTx/>
              <a:buNone/>
            </a:pPr>
            <a:r>
              <a:rPr lang="en-US"/>
              <a:t>	Diagnosis</a:t>
            </a:r>
          </a:p>
          <a:p>
            <a:pPr marL="609600" indent="-609600" algn="l" rtl="0">
              <a:buFontTx/>
              <a:buAutoNum type="arabicParenBoth"/>
            </a:pPr>
            <a:r>
              <a:rPr lang="en-US" sz="2800"/>
              <a:t>Parasitological diagnosis:      METHOD</a:t>
            </a:r>
          </a:p>
          <a:p>
            <a:pPr marL="609600" indent="-609600" algn="l" rtl="0">
              <a:buFontTx/>
              <a:buNone/>
            </a:pPr>
            <a:endParaRPr lang="en-US"/>
          </a:p>
          <a:p>
            <a:pPr marL="990600" lvl="1" indent="-533400" algn="l" rtl="0">
              <a:buFontTx/>
              <a:buNone/>
            </a:pPr>
            <a:r>
              <a:rPr lang="en-US"/>
              <a:t>Bone marrow aspirate              </a:t>
            </a:r>
            <a:r>
              <a:rPr lang="en-US" sz="2400"/>
              <a:t>1. microscopy </a:t>
            </a:r>
          </a:p>
          <a:p>
            <a:pPr marL="990600" lvl="1" indent="-533400" algn="l" rtl="0">
              <a:buFontTx/>
              <a:buNone/>
            </a:pPr>
            <a:r>
              <a:rPr lang="en-US"/>
              <a:t>Splenic aspirate                        </a:t>
            </a:r>
            <a:r>
              <a:rPr lang="en-US" sz="2400"/>
              <a:t>2. culture in NNN</a:t>
            </a:r>
            <a:r>
              <a:rPr lang="en-US"/>
              <a:t> </a:t>
            </a:r>
            <a:r>
              <a:rPr lang="en-US" sz="2400"/>
              <a:t>medium     </a:t>
            </a:r>
          </a:p>
          <a:p>
            <a:pPr marL="990600" lvl="1" indent="-533400" algn="l" rtl="0">
              <a:buFontTx/>
              <a:buNone/>
            </a:pPr>
            <a:r>
              <a:rPr lang="en-US"/>
              <a:t>Lymph node </a:t>
            </a:r>
          </a:p>
          <a:p>
            <a:pPr marL="990600" lvl="1" indent="-533400" algn="l" rtl="0">
              <a:buFontTx/>
              <a:buNone/>
            </a:pPr>
            <a:r>
              <a:rPr lang="en-US"/>
              <a:t>Tissue biopsy</a:t>
            </a:r>
          </a:p>
          <a:p>
            <a:pPr marL="609600" indent="-609600" algn="l" rtl="0">
              <a:buFontTx/>
              <a:buNone/>
            </a:pPr>
            <a:endParaRPr lang="en-US"/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4191000" y="3352800"/>
            <a:ext cx="457200" cy="20574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AE">
              <a:solidFill>
                <a:prstClr val="black"/>
              </a:solidFill>
            </a:endParaRP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>
            <a:off x="4876800" y="3505200"/>
            <a:ext cx="304800" cy="838200"/>
          </a:xfrm>
          <a:prstGeom prst="leftBrace">
            <a:avLst>
              <a:gd name="adj1" fmla="val 22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A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bone marrow as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</p:spPr>
      </p:pic>
      <p:pic>
        <p:nvPicPr>
          <p:cNvPr id="50181" name="Picture 5" descr="bone marrow amast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Bone marrow aspiration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Bone marrow amastigotes</a:t>
            </a:r>
          </a:p>
        </p:txBody>
      </p:sp>
    </p:spTree>
    <p:extLst>
      <p:ext uri="{BB962C8B-B14F-4D97-AF65-F5344CB8AC3E}">
        <p14:creationId xmlns:p14="http://schemas.microsoft.com/office/powerpoint/2010/main" val="22973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MVC-00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1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P1010075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533400" y="457200"/>
            <a:ext cx="7924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0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 descr="Image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781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8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2. INFECTIOUS AGENTS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Eastern </a:t>
            </a:r>
            <a:r>
              <a:rPr lang="en-US" b="1" dirty="0"/>
              <a:t>hemisphere</a:t>
            </a:r>
            <a:r>
              <a:rPr lang="en-US" dirty="0"/>
              <a:t>: </a:t>
            </a:r>
            <a:r>
              <a:rPr lang="en-US" i="1" dirty="0"/>
              <a:t>Leishmania tropica,</a:t>
            </a:r>
          </a:p>
          <a:p>
            <a:pPr>
              <a:buNone/>
            </a:pPr>
            <a:r>
              <a:rPr lang="en-US" i="1" dirty="0" smtClean="0"/>
              <a:t>    L</a:t>
            </a:r>
            <a:r>
              <a:rPr lang="en-US" i="1" dirty="0"/>
              <a:t>. major, L. aethiopica;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r>
              <a:rPr lang="en-US" b="1" i="1" dirty="0" smtClean="0"/>
              <a:t>Western </a:t>
            </a:r>
            <a:r>
              <a:rPr lang="en-US" b="1" i="1" dirty="0"/>
              <a:t>hemisphere</a:t>
            </a:r>
            <a:r>
              <a:rPr lang="en-US" i="1" dirty="0"/>
              <a:t>: L. braziliensis and</a:t>
            </a:r>
          </a:p>
          <a:p>
            <a:pPr>
              <a:buNone/>
            </a:pPr>
            <a:r>
              <a:rPr lang="en-US" i="1" dirty="0" smtClean="0"/>
              <a:t>    L</a:t>
            </a:r>
            <a:r>
              <a:rPr lang="en-US" i="1" dirty="0"/>
              <a:t>. mexicana complexes.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Cutaneous Leishmaniasis is usually self-limiting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2057400"/>
            <a:ext cx="4495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smtClean="0"/>
              <a:t>Old world oriental sore is caused by parasites of the L. tropica complex. (similar disease in the new world is caused by L. mexicana)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 chronic but self-limiting dry ulceration at the site of the bite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Ulceration start months after infection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Parasites are not found outside the lesion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Nearly absolute resistance to reinfection (however, there is long term persistence and persistence is required for resistance)</a:t>
            </a:r>
          </a:p>
        </p:txBody>
      </p:sp>
      <p:pic>
        <p:nvPicPr>
          <p:cNvPr id="44036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885950"/>
            <a:ext cx="2325687" cy="2144713"/>
          </a:xfrm>
        </p:spPr>
      </p:pic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91000"/>
            <a:ext cx="2208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2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3. OCCURRENCE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en-US" dirty="0"/>
              <a:t>million new cases per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In </a:t>
            </a:r>
            <a:r>
              <a:rPr lang="en-US" dirty="0"/>
              <a:t>some areas in the eastern hemisphere, </a:t>
            </a:r>
            <a:r>
              <a:rPr lang="en-US" b="1" dirty="0"/>
              <a:t>urban</a:t>
            </a:r>
            <a:r>
              <a:rPr lang="en-US" dirty="0"/>
              <a:t> population </a:t>
            </a:r>
            <a:r>
              <a:rPr lang="en-US" dirty="0" smtClean="0"/>
              <a:t>groups, including </a:t>
            </a:r>
            <a:r>
              <a:rPr lang="en-US" dirty="0"/>
              <a:t>children, are at risk for anthroponotic cutaneous </a:t>
            </a:r>
            <a:r>
              <a:rPr lang="en-US" dirty="0" smtClean="0"/>
              <a:t>leishmaniasis due </a:t>
            </a:r>
            <a:r>
              <a:rPr lang="en-US" dirty="0"/>
              <a:t>to </a:t>
            </a:r>
            <a:r>
              <a:rPr lang="en-US" i="1" dirty="0"/>
              <a:t>L. tropica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i="1" dirty="0"/>
              <a:t>In </a:t>
            </a:r>
            <a:r>
              <a:rPr lang="en-US" b="1" i="1" dirty="0"/>
              <a:t>rural</a:t>
            </a:r>
            <a:r>
              <a:rPr lang="en-US" i="1" dirty="0"/>
              <a:t> areas, people are at risk for zoonotic </a:t>
            </a:r>
            <a:r>
              <a:rPr lang="en-US" i="1" dirty="0" smtClean="0"/>
              <a:t>cutaneous</a:t>
            </a:r>
            <a:r>
              <a:rPr lang="en-US" dirty="0" smtClean="0"/>
              <a:t> leishmaniasis </a:t>
            </a:r>
            <a:r>
              <a:rPr lang="en-US" dirty="0"/>
              <a:t>due to </a:t>
            </a:r>
            <a:r>
              <a:rPr lang="en-US" i="1" dirty="0"/>
              <a:t>L. major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prstClr val="black"/>
                </a:solidFill>
              </a:rPr>
              <a:t>3. OCCURRENCE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</a:rPr>
              <a:t>In the western hemisphere, disease is </a:t>
            </a:r>
            <a:r>
              <a:rPr lang="en-US" sz="2800" dirty="0">
                <a:solidFill>
                  <a:prstClr val="black"/>
                </a:solidFill>
              </a:rPr>
              <a:t>usually restricted to </a:t>
            </a:r>
            <a:r>
              <a:rPr lang="en-US" sz="2800" b="1" dirty="0">
                <a:solidFill>
                  <a:prstClr val="black"/>
                </a:solidFill>
              </a:rPr>
              <a:t>special groups</a:t>
            </a:r>
            <a:r>
              <a:rPr lang="en-US" sz="2800" dirty="0">
                <a:solidFill>
                  <a:prstClr val="black"/>
                </a:solidFill>
              </a:rPr>
              <a:t>, such as those working in forested areas, those whose homes are in or next to a forest, and visitors to such areas from nonendemic countries.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Generally </a:t>
            </a:r>
            <a:r>
              <a:rPr lang="en-US" sz="2800" b="1" dirty="0">
                <a:solidFill>
                  <a:prstClr val="black"/>
                </a:solidFill>
              </a:rPr>
              <a:t>more common in rural than urban areas.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  <a:p>
            <a:endParaRPr lang="ar-IQ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03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4. RESERVOIR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Locally </a:t>
            </a:r>
            <a:r>
              <a:rPr lang="en-US" dirty="0"/>
              <a:t>variable; </a:t>
            </a:r>
            <a:r>
              <a:rPr lang="en-US" b="1" dirty="0"/>
              <a:t>humans</a:t>
            </a:r>
            <a:r>
              <a:rPr lang="en-US" dirty="0"/>
              <a:t> (in anthroponotic </a:t>
            </a:r>
            <a:r>
              <a:rPr lang="en-US" dirty="0" smtClean="0"/>
              <a:t>cutaneous leishmaniasis</a:t>
            </a:r>
            <a:r>
              <a:rPr lang="en-US" dirty="0"/>
              <a:t>), wild </a:t>
            </a:r>
            <a:r>
              <a:rPr lang="en-US" b="1" dirty="0"/>
              <a:t>rodents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domestic </a:t>
            </a:r>
            <a:r>
              <a:rPr lang="en-US" b="1" dirty="0" smtClean="0"/>
              <a:t>dogs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5. MODE OF TRANSMISSION 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</a:t>
            </a:r>
            <a:r>
              <a:rPr lang="en-US" dirty="0" smtClean="0"/>
              <a:t> </a:t>
            </a:r>
            <a:r>
              <a:rPr lang="en-US" b="1" dirty="0"/>
              <a:t>zoonotic</a:t>
            </a:r>
            <a:r>
              <a:rPr lang="en-US" dirty="0"/>
              <a:t> foci, from the animal </a:t>
            </a:r>
            <a:r>
              <a:rPr lang="en-US" dirty="0" smtClean="0"/>
              <a:t>reservoir through </a:t>
            </a:r>
            <a:r>
              <a:rPr lang="en-US" dirty="0"/>
              <a:t>the bite of infective </a:t>
            </a:r>
            <a:r>
              <a:rPr lang="en-US" b="1" dirty="0"/>
              <a:t>female phlebotomines (sandflies</a:t>
            </a:r>
            <a:r>
              <a:rPr lang="en-US" b="1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 err="1"/>
              <a:t>anthroponotic</a:t>
            </a:r>
            <a:r>
              <a:rPr lang="en-US" dirty="0"/>
              <a:t> </a:t>
            </a:r>
            <a:r>
              <a:rPr lang="en-US" dirty="0" smtClean="0"/>
              <a:t>foci, </a:t>
            </a:r>
            <a:r>
              <a:rPr lang="en-US" dirty="0" smtClean="0"/>
              <a:t>person-to person</a:t>
            </a:r>
            <a:endParaRPr lang="en-US" dirty="0"/>
          </a:p>
          <a:p>
            <a:pPr>
              <a:buNone/>
            </a:pPr>
            <a:r>
              <a:rPr lang="en-US" dirty="0" smtClean="0"/>
              <a:t>    transmission </a:t>
            </a:r>
            <a:r>
              <a:rPr lang="en-US" dirty="0"/>
              <a:t>occurs through sandfly </a:t>
            </a:r>
            <a:r>
              <a:rPr lang="en-US" dirty="0" smtClean="0"/>
              <a:t>bites </a:t>
            </a:r>
            <a:r>
              <a:rPr lang="en-US" dirty="0"/>
              <a:t>and, very rarely, </a:t>
            </a:r>
            <a:r>
              <a:rPr lang="en-US" dirty="0" smtClean="0"/>
              <a:t>through transfusion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4389</Words>
  <Application>Microsoft Office PowerPoint</Application>
  <PresentationFormat>On-screen Show (4:3)</PresentationFormat>
  <Paragraphs>522</Paragraphs>
  <Slides>50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50</vt:i4>
      </vt:variant>
    </vt:vector>
  </HeadingPairs>
  <TitlesOfParts>
    <vt:vector size="71" baseType="lpstr">
      <vt:lpstr>سمة Office</vt:lpstr>
      <vt:lpstr>1_سمة Office</vt:lpstr>
      <vt:lpstr>2_سمة Office</vt:lpstr>
      <vt:lpstr>3_سمة Office</vt:lpstr>
      <vt:lpstr>4_سمة Office</vt:lpstr>
      <vt:lpstr>5_سمة Office</vt:lpstr>
      <vt:lpstr>6_سمة Office</vt:lpstr>
      <vt:lpstr>7_سمة Office</vt:lpstr>
      <vt:lpstr>8_سمة Office</vt:lpstr>
      <vt:lpstr>9_سمة Office</vt:lpstr>
      <vt:lpstr>10_سمة Office</vt:lpstr>
      <vt:lpstr>11_سمة Office</vt:lpstr>
      <vt:lpstr>12_سمة Office</vt:lpstr>
      <vt:lpstr>13_سمة Office</vt:lpstr>
      <vt:lpstr>14_سمة Office</vt:lpstr>
      <vt:lpstr>15_سمة Office</vt:lpstr>
      <vt:lpstr>16_سمة Office</vt:lpstr>
      <vt:lpstr>17_سمة Office</vt:lpstr>
      <vt:lpstr>18_سمة Office</vt:lpstr>
      <vt:lpstr>19_سمة Office</vt:lpstr>
      <vt:lpstr>20_سمة Office</vt:lpstr>
      <vt:lpstr>CUTANEOUS AND MUCOSAL LEISHMANIASIS</vt:lpstr>
      <vt:lpstr>Definition</vt:lpstr>
      <vt:lpstr>1. IDENTIFICATION</vt:lpstr>
      <vt:lpstr>1. IDENTIFICATION</vt:lpstr>
      <vt:lpstr>2. INFECTIOUS AGENTS</vt:lpstr>
      <vt:lpstr>3. OCCURRENCE</vt:lpstr>
      <vt:lpstr>3. OCCURRENCE</vt:lpstr>
      <vt:lpstr>4. RESERVOIR</vt:lpstr>
      <vt:lpstr>5. MODE OF TRANSMISSION </vt:lpstr>
      <vt:lpstr> 6. INCUBATION PERIOD At least a week, up to many months. </vt:lpstr>
      <vt:lpstr>8.SUSCEPTIBILITY</vt:lpstr>
      <vt:lpstr>   A-Preventive measures:   </vt:lpstr>
      <vt:lpstr>A. Preventive measures:  </vt:lpstr>
      <vt:lpstr>B. CONTROL OF PATIENT, CONTACTS AND THE IMMEDIATE ENVIRONMENT</vt:lpstr>
      <vt:lpstr>C. Epidemic measures</vt:lpstr>
      <vt:lpstr>PowerPoint Presentation</vt:lpstr>
      <vt:lpstr>Definition  </vt:lpstr>
      <vt:lpstr>1.IDENTIFICATION</vt:lpstr>
      <vt:lpstr>1.IDENTIFICATION</vt:lpstr>
      <vt:lpstr>2. INFECTIOUS AGENTS</vt:lpstr>
      <vt:lpstr>3. OCCURRENCE</vt:lpstr>
      <vt:lpstr>3. OCCURRENCE</vt:lpstr>
      <vt:lpstr>4.RESERVOIR</vt:lpstr>
      <vt:lpstr>5. MODE OF TRANSMISSION</vt:lpstr>
      <vt:lpstr>  6. INCUBATION PERIOD period—Generally 2–6 months; range is 10 days to years. </vt:lpstr>
      <vt:lpstr>A. PREVENTIVE MEASURES: </vt:lpstr>
      <vt:lpstr>B. CONTROL OF PATIENT, CONTACTS AND THE IMMEDIATE ENVIRONMENT:</vt:lpstr>
      <vt:lpstr>B. CONTROL OF PATIENT, CONTACTS AND THE IMMEDIATE ENVIRONMENT:</vt:lpstr>
      <vt:lpstr> SPECIFIC TREATMENT</vt:lpstr>
      <vt:lpstr>C. EPIDEMIC MEASURES  </vt:lpstr>
      <vt:lpstr>Laboratory tests</vt:lpstr>
      <vt:lpstr>Fig.15.1</vt:lpstr>
      <vt:lpstr>Leishmaniasis</vt:lpstr>
      <vt:lpstr>PowerPoint Presentation</vt:lpstr>
      <vt:lpstr>Leishmania Parasites and Diseases</vt:lpstr>
      <vt:lpstr>PowerPoint Presentation</vt:lpstr>
      <vt:lpstr>PowerPoint Presentation</vt:lpstr>
      <vt:lpstr>Morphology and Life Cycle</vt:lpstr>
      <vt:lpstr>Morphology and Life Cycle Continued</vt:lpstr>
      <vt:lpstr>PowerPoint Presentation</vt:lpstr>
      <vt:lpstr>LEISHMANIASIS:</vt:lpstr>
      <vt:lpstr>PowerPoint Presentation</vt:lpstr>
      <vt:lpstr>Clinical types of cutaneous leishmaniasis</vt:lpstr>
      <vt:lpstr>PowerPoint Presentation</vt:lpstr>
      <vt:lpstr>Visceral leishmaniasis</vt:lpstr>
      <vt:lpstr>PowerPoint Presentation</vt:lpstr>
      <vt:lpstr>PowerPoint Presentation</vt:lpstr>
      <vt:lpstr>PowerPoint Presentation</vt:lpstr>
      <vt:lpstr>PowerPoint Presentation</vt:lpstr>
      <vt:lpstr>Cutaneous Leishmaniasis is usually self-limiting</vt:lpstr>
    </vt:vector>
  </TitlesOfParts>
  <Company>Shamfuture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CUTANEOUS AND MUCOSAL LEISHMANIASIS</dc:title>
  <dc:creator>Shamfuture</dc:creator>
  <cp:lastModifiedBy>Maher</cp:lastModifiedBy>
  <cp:revision>39</cp:revision>
  <dcterms:created xsi:type="dcterms:W3CDTF">2013-05-02T12:49:42Z</dcterms:created>
  <dcterms:modified xsi:type="dcterms:W3CDTF">2025-11-20T20:30:41Z</dcterms:modified>
</cp:coreProperties>
</file>