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2" r:id="rId15"/>
    <p:sldId id="269" r:id="rId16"/>
    <p:sldId id="283" r:id="rId17"/>
    <p:sldId id="270" r:id="rId18"/>
    <p:sldId id="271" r:id="rId19"/>
    <p:sldId id="272" r:id="rId20"/>
    <p:sldId id="284" r:id="rId21"/>
    <p:sldId id="273" r:id="rId22"/>
    <p:sldId id="274" r:id="rId23"/>
    <p:sldId id="275" r:id="rId24"/>
    <p:sldId id="276" r:id="rId25"/>
    <p:sldId id="277" r:id="rId26"/>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5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6C404-6347-4E8F-9823-422E2C009795}" type="doc">
      <dgm:prSet loTypeId="urn:microsoft.com/office/officeart/2018/2/layout/IconVerticalSolidList#11"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D3284BA-A774-4FF3-BFAF-7AE9D4166068}">
      <dgm:prSet/>
      <dgm:spPr/>
      <dgm:t>
        <a:bodyPr/>
        <a:lstStyle/>
        <a:p>
          <a:r>
            <a:rPr lang="en-US" b="1"/>
            <a:t>Causes:</a:t>
          </a:r>
          <a:r>
            <a:rPr lang="en-US"/>
            <a:t> Mutations can occur:</a:t>
          </a:r>
        </a:p>
      </dgm:t>
    </dgm:pt>
    <dgm:pt modelId="{9375EC40-BD75-45B5-BABD-EDDC47BBA7E5}" type="parTrans" cxnId="{AB5CE116-BDC6-4053-BE2C-5C46A52E5230}">
      <dgm:prSet/>
      <dgm:spPr/>
      <dgm:t>
        <a:bodyPr/>
        <a:lstStyle/>
        <a:p>
          <a:endParaRPr lang="en-US"/>
        </a:p>
      </dgm:t>
    </dgm:pt>
    <dgm:pt modelId="{F4186B2E-170B-4852-9D71-A8C9287EB8E0}" type="sibTrans" cxnId="{AB5CE116-BDC6-4053-BE2C-5C46A52E5230}">
      <dgm:prSet/>
      <dgm:spPr/>
      <dgm:t>
        <a:bodyPr/>
        <a:lstStyle/>
        <a:p>
          <a:endParaRPr lang="en-US"/>
        </a:p>
      </dgm:t>
    </dgm:pt>
    <dgm:pt modelId="{36D88EA9-B9CC-40D6-B7E7-F5F109C0ED1F}">
      <dgm:prSet/>
      <dgm:spPr/>
      <dgm:t>
        <a:bodyPr/>
        <a:lstStyle/>
        <a:p>
          <a:r>
            <a:rPr lang="en-US"/>
            <a:t>Spontaneously.</a:t>
          </a:r>
        </a:p>
      </dgm:t>
    </dgm:pt>
    <dgm:pt modelId="{4111C694-F987-45C0-A6E3-E2C643264C87}" type="parTrans" cxnId="{0C598C09-6412-4E71-8134-69D1304EE1F5}">
      <dgm:prSet/>
      <dgm:spPr/>
      <dgm:t>
        <a:bodyPr/>
        <a:lstStyle/>
        <a:p>
          <a:endParaRPr lang="en-US"/>
        </a:p>
      </dgm:t>
    </dgm:pt>
    <dgm:pt modelId="{D346CD48-1905-4849-9F18-AA633B9AC3B6}" type="sibTrans" cxnId="{0C598C09-6412-4E71-8134-69D1304EE1F5}">
      <dgm:prSet/>
      <dgm:spPr/>
      <dgm:t>
        <a:bodyPr/>
        <a:lstStyle/>
        <a:p>
          <a:endParaRPr lang="en-US"/>
        </a:p>
      </dgm:t>
    </dgm:pt>
    <dgm:pt modelId="{D23100F2-2582-4865-9B38-8A669E458DA1}">
      <dgm:prSet/>
      <dgm:spPr/>
      <dgm:t>
        <a:bodyPr/>
        <a:lstStyle/>
        <a:p>
          <a:r>
            <a:rPr lang="en-US"/>
            <a:t>Due to selection pressure.</a:t>
          </a:r>
        </a:p>
      </dgm:t>
    </dgm:pt>
    <dgm:pt modelId="{9EF3CA18-5455-4E40-8C7C-A09E7C510743}" type="parTrans" cxnId="{87C2F00E-4B69-4C6A-8F61-53ACF08A39DF}">
      <dgm:prSet/>
      <dgm:spPr/>
      <dgm:t>
        <a:bodyPr/>
        <a:lstStyle/>
        <a:p>
          <a:endParaRPr lang="en-US"/>
        </a:p>
      </dgm:t>
    </dgm:pt>
    <dgm:pt modelId="{6E1D97AD-0A5A-4C8D-85F2-1B3F171FC4A7}" type="sibTrans" cxnId="{87C2F00E-4B69-4C6A-8F61-53ACF08A39DF}">
      <dgm:prSet/>
      <dgm:spPr/>
      <dgm:t>
        <a:bodyPr/>
        <a:lstStyle/>
        <a:p>
          <a:endParaRPr lang="en-US"/>
        </a:p>
      </dgm:t>
    </dgm:pt>
    <dgm:pt modelId="{1BEDE5F8-78A2-4E97-BD50-A8A3E4D038AD}">
      <dgm:prSet/>
      <dgm:spPr/>
      <dgm:t>
        <a:bodyPr/>
        <a:lstStyle/>
        <a:p>
          <a:r>
            <a:rPr lang="en-US"/>
            <a:t>From exposure to antivirals, chemicals, or physical agents (e.g., UV light).</a:t>
          </a:r>
        </a:p>
      </dgm:t>
    </dgm:pt>
    <dgm:pt modelId="{054B2955-669A-44EF-9BFD-16385ED00D18}" type="parTrans" cxnId="{6478BA67-6A2A-4077-897F-D4206421189E}">
      <dgm:prSet/>
      <dgm:spPr/>
      <dgm:t>
        <a:bodyPr/>
        <a:lstStyle/>
        <a:p>
          <a:endParaRPr lang="en-US"/>
        </a:p>
      </dgm:t>
    </dgm:pt>
    <dgm:pt modelId="{5F12E93A-FAD8-46E8-8892-5F96124AC57B}" type="sibTrans" cxnId="{6478BA67-6A2A-4077-897F-D4206421189E}">
      <dgm:prSet/>
      <dgm:spPr/>
      <dgm:t>
        <a:bodyPr/>
        <a:lstStyle/>
        <a:p>
          <a:endParaRPr lang="en-US"/>
        </a:p>
      </dgm:t>
    </dgm:pt>
    <dgm:pt modelId="{A8C78B87-0514-473C-8152-4478815769A5}">
      <dgm:prSet/>
      <dgm:spPr/>
      <dgm:t>
        <a:bodyPr/>
        <a:lstStyle/>
        <a:p>
          <a:r>
            <a:rPr lang="en-US" b="1"/>
            <a:t>Visibility:</a:t>
          </a:r>
          <a:r>
            <a:rPr lang="en-US"/>
            <a:t> Although mutations are common, they only become apparent when they cause an observable change or affect the virus's survival.</a:t>
          </a:r>
        </a:p>
      </dgm:t>
    </dgm:pt>
    <dgm:pt modelId="{9D7FEA1C-F4B0-4682-848D-E3BF2C6865AF}" type="parTrans" cxnId="{0576F6C6-5F9D-4964-9E01-51893ADE9332}">
      <dgm:prSet/>
      <dgm:spPr/>
      <dgm:t>
        <a:bodyPr/>
        <a:lstStyle/>
        <a:p>
          <a:endParaRPr lang="en-US"/>
        </a:p>
      </dgm:t>
    </dgm:pt>
    <dgm:pt modelId="{AF5728AC-80AD-46DE-A3C6-ADD94342D9BE}" type="sibTrans" cxnId="{0576F6C6-5F9D-4964-9E01-51893ADE9332}">
      <dgm:prSet/>
      <dgm:spPr/>
      <dgm:t>
        <a:bodyPr/>
        <a:lstStyle/>
        <a:p>
          <a:endParaRPr lang="en-US"/>
        </a:p>
      </dgm:t>
    </dgm:pt>
    <dgm:pt modelId="{5EAB3502-A27D-4843-B3FC-47149384AABE}" type="pres">
      <dgm:prSet presAssocID="{1756C404-6347-4E8F-9823-422E2C009795}" presName="root" presStyleCnt="0">
        <dgm:presLayoutVars>
          <dgm:dir/>
          <dgm:resizeHandles val="exact"/>
        </dgm:presLayoutVars>
      </dgm:prSet>
      <dgm:spPr/>
    </dgm:pt>
    <dgm:pt modelId="{0ECE15D9-AB55-4675-8905-E3ACDD205676}" type="pres">
      <dgm:prSet presAssocID="{5D3284BA-A774-4FF3-BFAF-7AE9D4166068}" presName="compNode" presStyleCnt="0"/>
      <dgm:spPr/>
    </dgm:pt>
    <dgm:pt modelId="{880BA0DD-F673-489F-8D5F-17BABF0C87EE}" type="pres">
      <dgm:prSet presAssocID="{5D3284BA-A774-4FF3-BFAF-7AE9D4166068}" presName="bgRect" presStyleLbl="bgShp" presStyleIdx="0" presStyleCnt="2"/>
      <dgm:spPr/>
    </dgm:pt>
    <dgm:pt modelId="{F362F731-3F41-4E5A-8962-8FDE8015C3BA}" type="pres">
      <dgm:prSet presAssocID="{5D3284BA-A774-4FF3-BFAF-7AE9D416606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3E105711-7EA4-4C00-9EAC-C6986F5B5FFD}" type="pres">
      <dgm:prSet presAssocID="{5D3284BA-A774-4FF3-BFAF-7AE9D4166068}" presName="spaceRect" presStyleCnt="0"/>
      <dgm:spPr/>
    </dgm:pt>
    <dgm:pt modelId="{22240D3F-6587-4E32-BACD-088B19D3A3E9}" type="pres">
      <dgm:prSet presAssocID="{5D3284BA-A774-4FF3-BFAF-7AE9D4166068}" presName="parTx" presStyleLbl="revTx" presStyleIdx="0" presStyleCnt="3">
        <dgm:presLayoutVars>
          <dgm:chMax val="0"/>
          <dgm:chPref val="0"/>
        </dgm:presLayoutVars>
      </dgm:prSet>
      <dgm:spPr/>
    </dgm:pt>
    <dgm:pt modelId="{AE781ACE-67E7-4D5B-A44B-AC2B127C35F0}" type="pres">
      <dgm:prSet presAssocID="{5D3284BA-A774-4FF3-BFAF-7AE9D4166068}" presName="desTx" presStyleLbl="revTx" presStyleIdx="1" presStyleCnt="3">
        <dgm:presLayoutVars/>
      </dgm:prSet>
      <dgm:spPr/>
    </dgm:pt>
    <dgm:pt modelId="{0374320D-A34A-4598-8A2A-C9A18130E443}" type="pres">
      <dgm:prSet presAssocID="{F4186B2E-170B-4852-9D71-A8C9287EB8E0}" presName="sibTrans" presStyleCnt="0"/>
      <dgm:spPr/>
    </dgm:pt>
    <dgm:pt modelId="{0C482CF4-CD21-4739-93EA-98FCEABF9289}" type="pres">
      <dgm:prSet presAssocID="{A8C78B87-0514-473C-8152-4478815769A5}" presName="compNode" presStyleCnt="0"/>
      <dgm:spPr/>
    </dgm:pt>
    <dgm:pt modelId="{ECE0B93E-7132-4369-8C58-9AC4EC66D49E}" type="pres">
      <dgm:prSet presAssocID="{A8C78B87-0514-473C-8152-4478815769A5}" presName="bgRect" presStyleLbl="bgShp" presStyleIdx="1" presStyleCnt="2"/>
      <dgm:spPr/>
    </dgm:pt>
    <dgm:pt modelId="{BB98F807-1E93-4847-94FA-E90AFC229C93}" type="pres">
      <dgm:prSet presAssocID="{A8C78B87-0514-473C-8152-4478815769A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 Print"/>
        </a:ext>
      </dgm:extLst>
    </dgm:pt>
    <dgm:pt modelId="{12AA6B37-4B0B-4B2B-96E9-D2D615838157}" type="pres">
      <dgm:prSet presAssocID="{A8C78B87-0514-473C-8152-4478815769A5}" presName="spaceRect" presStyleCnt="0"/>
      <dgm:spPr/>
    </dgm:pt>
    <dgm:pt modelId="{6BA90BEF-9591-41C9-9F6E-FAE54C6E0EBA}" type="pres">
      <dgm:prSet presAssocID="{A8C78B87-0514-473C-8152-4478815769A5}" presName="parTx" presStyleLbl="revTx" presStyleIdx="2" presStyleCnt="3">
        <dgm:presLayoutVars>
          <dgm:chMax val="0"/>
          <dgm:chPref val="0"/>
        </dgm:presLayoutVars>
      </dgm:prSet>
      <dgm:spPr/>
    </dgm:pt>
  </dgm:ptLst>
  <dgm:cxnLst>
    <dgm:cxn modelId="{0C598C09-6412-4E71-8134-69D1304EE1F5}" srcId="{5D3284BA-A774-4FF3-BFAF-7AE9D4166068}" destId="{36D88EA9-B9CC-40D6-B7E7-F5F109C0ED1F}" srcOrd="0" destOrd="0" parTransId="{4111C694-F987-45C0-A6E3-E2C643264C87}" sibTransId="{D346CD48-1905-4849-9F18-AA633B9AC3B6}"/>
    <dgm:cxn modelId="{87C2F00E-4B69-4C6A-8F61-53ACF08A39DF}" srcId="{5D3284BA-A774-4FF3-BFAF-7AE9D4166068}" destId="{D23100F2-2582-4865-9B38-8A669E458DA1}" srcOrd="1" destOrd="0" parTransId="{9EF3CA18-5455-4E40-8C7C-A09E7C510743}" sibTransId="{6E1D97AD-0A5A-4C8D-85F2-1B3F171FC4A7}"/>
    <dgm:cxn modelId="{AB5CE116-BDC6-4053-BE2C-5C46A52E5230}" srcId="{1756C404-6347-4E8F-9823-422E2C009795}" destId="{5D3284BA-A774-4FF3-BFAF-7AE9D4166068}" srcOrd="0" destOrd="0" parTransId="{9375EC40-BD75-45B5-BABD-EDDC47BBA7E5}" sibTransId="{F4186B2E-170B-4852-9D71-A8C9287EB8E0}"/>
    <dgm:cxn modelId="{1B70F425-005D-41FC-947F-50533B18A653}" type="presOf" srcId="{A8C78B87-0514-473C-8152-4478815769A5}" destId="{6BA90BEF-9591-41C9-9F6E-FAE54C6E0EBA}" srcOrd="0" destOrd="0" presId="urn:microsoft.com/office/officeart/2018/2/layout/IconVerticalSolidList#11"/>
    <dgm:cxn modelId="{F771AB44-DFCB-4DAD-868B-60199CF17436}" type="presOf" srcId="{36D88EA9-B9CC-40D6-B7E7-F5F109C0ED1F}" destId="{AE781ACE-67E7-4D5B-A44B-AC2B127C35F0}" srcOrd="0" destOrd="0" presId="urn:microsoft.com/office/officeart/2018/2/layout/IconVerticalSolidList#11"/>
    <dgm:cxn modelId="{6478BA67-6A2A-4077-897F-D4206421189E}" srcId="{5D3284BA-A774-4FF3-BFAF-7AE9D4166068}" destId="{1BEDE5F8-78A2-4E97-BD50-A8A3E4D038AD}" srcOrd="2" destOrd="0" parTransId="{054B2955-669A-44EF-9BFD-16385ED00D18}" sibTransId="{5F12E93A-FAD8-46E8-8892-5F96124AC57B}"/>
    <dgm:cxn modelId="{400EE373-F83A-4D66-9E19-44CFE8A3540F}" type="presOf" srcId="{1756C404-6347-4E8F-9823-422E2C009795}" destId="{5EAB3502-A27D-4843-B3FC-47149384AABE}" srcOrd="0" destOrd="0" presId="urn:microsoft.com/office/officeart/2018/2/layout/IconVerticalSolidList#11"/>
    <dgm:cxn modelId="{24D903C0-2C31-4973-A4BC-E6F43BF6DEF3}" type="presOf" srcId="{D23100F2-2582-4865-9B38-8A669E458DA1}" destId="{AE781ACE-67E7-4D5B-A44B-AC2B127C35F0}" srcOrd="0" destOrd="1" presId="urn:microsoft.com/office/officeart/2018/2/layout/IconVerticalSolidList#11"/>
    <dgm:cxn modelId="{0576F6C6-5F9D-4964-9E01-51893ADE9332}" srcId="{1756C404-6347-4E8F-9823-422E2C009795}" destId="{A8C78B87-0514-473C-8152-4478815769A5}" srcOrd="1" destOrd="0" parTransId="{9D7FEA1C-F4B0-4682-848D-E3BF2C6865AF}" sibTransId="{AF5728AC-80AD-46DE-A3C6-ADD94342D9BE}"/>
    <dgm:cxn modelId="{283994E3-31B3-4C2A-8C09-2D1AAE6AD9D8}" type="presOf" srcId="{5D3284BA-A774-4FF3-BFAF-7AE9D4166068}" destId="{22240D3F-6587-4E32-BACD-088B19D3A3E9}" srcOrd="0" destOrd="0" presId="urn:microsoft.com/office/officeart/2018/2/layout/IconVerticalSolidList#11"/>
    <dgm:cxn modelId="{45957DF8-1965-4EFE-91F2-37AA2A48C195}" type="presOf" srcId="{1BEDE5F8-78A2-4E97-BD50-A8A3E4D038AD}" destId="{AE781ACE-67E7-4D5B-A44B-AC2B127C35F0}" srcOrd="0" destOrd="2" presId="urn:microsoft.com/office/officeart/2018/2/layout/IconVerticalSolidList#11"/>
    <dgm:cxn modelId="{8C02860D-377C-4F9D-BABA-B08A75FC0751}" type="presParOf" srcId="{5EAB3502-A27D-4843-B3FC-47149384AABE}" destId="{0ECE15D9-AB55-4675-8905-E3ACDD205676}" srcOrd="0" destOrd="0" presId="urn:microsoft.com/office/officeart/2018/2/layout/IconVerticalSolidList#11"/>
    <dgm:cxn modelId="{DAE1DEF2-926E-44AA-B0D4-14B1CAB06723}" type="presParOf" srcId="{0ECE15D9-AB55-4675-8905-E3ACDD205676}" destId="{880BA0DD-F673-489F-8D5F-17BABF0C87EE}" srcOrd="0" destOrd="0" presId="urn:microsoft.com/office/officeart/2018/2/layout/IconVerticalSolidList#11"/>
    <dgm:cxn modelId="{38D9691E-A36C-4461-9C89-9178082F8150}" type="presParOf" srcId="{0ECE15D9-AB55-4675-8905-E3ACDD205676}" destId="{F362F731-3F41-4E5A-8962-8FDE8015C3BA}" srcOrd="1" destOrd="0" presId="urn:microsoft.com/office/officeart/2018/2/layout/IconVerticalSolidList#11"/>
    <dgm:cxn modelId="{B536083B-653C-4A45-A7A6-97F8C0D2A8C1}" type="presParOf" srcId="{0ECE15D9-AB55-4675-8905-E3ACDD205676}" destId="{3E105711-7EA4-4C00-9EAC-C6986F5B5FFD}" srcOrd="2" destOrd="0" presId="urn:microsoft.com/office/officeart/2018/2/layout/IconVerticalSolidList#11"/>
    <dgm:cxn modelId="{C418F3FB-ABA6-46EF-AAFA-2182D5837BF7}" type="presParOf" srcId="{0ECE15D9-AB55-4675-8905-E3ACDD205676}" destId="{22240D3F-6587-4E32-BACD-088B19D3A3E9}" srcOrd="3" destOrd="0" presId="urn:microsoft.com/office/officeart/2018/2/layout/IconVerticalSolidList#11"/>
    <dgm:cxn modelId="{493DAB2E-2CA4-48EA-88EA-F7FE1B0D2D89}" type="presParOf" srcId="{0ECE15D9-AB55-4675-8905-E3ACDD205676}" destId="{AE781ACE-67E7-4D5B-A44B-AC2B127C35F0}" srcOrd="4" destOrd="0" presId="urn:microsoft.com/office/officeart/2018/2/layout/IconVerticalSolidList#11"/>
    <dgm:cxn modelId="{2FC036A5-5532-42ED-B20F-C18F88BBA003}" type="presParOf" srcId="{5EAB3502-A27D-4843-B3FC-47149384AABE}" destId="{0374320D-A34A-4598-8A2A-C9A18130E443}" srcOrd="1" destOrd="0" presId="urn:microsoft.com/office/officeart/2018/2/layout/IconVerticalSolidList#11"/>
    <dgm:cxn modelId="{593468C6-C583-48D3-BC32-88EEBBC02FE8}" type="presParOf" srcId="{5EAB3502-A27D-4843-B3FC-47149384AABE}" destId="{0C482CF4-CD21-4739-93EA-98FCEABF9289}" srcOrd="2" destOrd="0" presId="urn:microsoft.com/office/officeart/2018/2/layout/IconVerticalSolidList#11"/>
    <dgm:cxn modelId="{FB97B2F7-7EE6-4913-A2AD-5AF1B5D1FFF3}" type="presParOf" srcId="{0C482CF4-CD21-4739-93EA-98FCEABF9289}" destId="{ECE0B93E-7132-4369-8C58-9AC4EC66D49E}" srcOrd="0" destOrd="0" presId="urn:microsoft.com/office/officeart/2018/2/layout/IconVerticalSolidList#11"/>
    <dgm:cxn modelId="{01B905EA-BBEB-4D04-865C-2DD9E76F5DB7}" type="presParOf" srcId="{0C482CF4-CD21-4739-93EA-98FCEABF9289}" destId="{BB98F807-1E93-4847-94FA-E90AFC229C93}" srcOrd="1" destOrd="0" presId="urn:microsoft.com/office/officeart/2018/2/layout/IconVerticalSolidList#11"/>
    <dgm:cxn modelId="{FD72B7A0-E4BC-4904-99DE-A6D2F76259F8}" type="presParOf" srcId="{0C482CF4-CD21-4739-93EA-98FCEABF9289}" destId="{12AA6B37-4B0B-4B2B-96E9-D2D615838157}" srcOrd="2" destOrd="0" presId="urn:microsoft.com/office/officeart/2018/2/layout/IconVerticalSolidList#11"/>
    <dgm:cxn modelId="{E890A3FD-8239-4178-AE7D-14BE1874E7DE}" type="presParOf" srcId="{0C482CF4-CD21-4739-93EA-98FCEABF9289}" destId="{6BA90BEF-9591-41C9-9F6E-FAE54C6E0EBA}" srcOrd="3" destOrd="0" presId="urn:microsoft.com/office/officeart/2018/2/layout/IconVerticalSolid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11732-28EB-4367-921A-E4F9CB6D85A7}" type="doc">
      <dgm:prSet loTypeId="urn:microsoft.com/office/officeart/2018/2/layout/IconVerticalSolidList#2" loCatId="icon" qsTypeId="urn:microsoft.com/office/officeart/2005/8/quickstyle/simple5" qsCatId="simple" csTypeId="urn:microsoft.com/office/officeart/2005/8/colors/colorful5" csCatId="colorful" phldr="1"/>
      <dgm:spPr/>
      <dgm:t>
        <a:bodyPr/>
        <a:lstStyle/>
        <a:p>
          <a:endParaRPr lang="en-US"/>
        </a:p>
      </dgm:t>
    </dgm:pt>
    <dgm:pt modelId="{12510B25-1E37-4762-84C3-43CBA0B06AF1}">
      <dgm:prSet custT="1"/>
      <dgm:spPr/>
      <dgm:t>
        <a:bodyPr/>
        <a:lstStyle/>
        <a:p>
          <a:pPr>
            <a:lnSpc>
              <a:spcPct val="100000"/>
            </a:lnSpc>
          </a:pPr>
          <a:r>
            <a:rPr lang="en-US" sz="3200" b="1" dirty="0"/>
            <a:t>Principle:</a:t>
          </a:r>
          <a:r>
            <a:rPr lang="en-US" sz="3200" dirty="0"/>
            <a:t> Viral genomes can be engineered to serve as </a:t>
          </a:r>
          <a:r>
            <a:rPr lang="en-US" sz="3200" b="1" dirty="0"/>
            <a:t>vectors</a:t>
          </a:r>
          <a:r>
            <a:rPr lang="en-US" sz="3200" dirty="0"/>
            <a:t>—vehicles that replicate and express foreign genes (both viral and cellular).</a:t>
          </a:r>
        </a:p>
      </dgm:t>
    </dgm:pt>
    <dgm:pt modelId="{B64751A0-2955-4C3F-89E1-1AF42C540646}" type="parTrans" cxnId="{539B6A3F-6FC6-4617-8D96-D6BB820E9E83}">
      <dgm:prSet/>
      <dgm:spPr/>
      <dgm:t>
        <a:bodyPr/>
        <a:lstStyle/>
        <a:p>
          <a:endParaRPr lang="en-US"/>
        </a:p>
      </dgm:t>
    </dgm:pt>
    <dgm:pt modelId="{69E0C902-8ED6-4B49-9333-E143EA14ED63}" type="sibTrans" cxnId="{539B6A3F-6FC6-4617-8D96-D6BB820E9E83}">
      <dgm:prSet/>
      <dgm:spPr/>
      <dgm:t>
        <a:bodyPr/>
        <a:lstStyle/>
        <a:p>
          <a:endParaRPr lang="en-US"/>
        </a:p>
      </dgm:t>
    </dgm:pt>
    <dgm:pt modelId="{DD089B10-20E1-4EC1-847C-A15360B370B5}">
      <dgm:prSet custT="1"/>
      <dgm:spPr/>
      <dgm:t>
        <a:bodyPr/>
        <a:lstStyle/>
        <a:p>
          <a:pPr>
            <a:lnSpc>
              <a:spcPct val="100000"/>
            </a:lnSpc>
          </a:pPr>
          <a:r>
            <a:rPr lang="en-US" sz="2800" b="1" dirty="0"/>
            <a:t>Feasibility:</a:t>
          </a:r>
          <a:r>
            <a:rPr lang="en-US" sz="2800" dirty="0"/>
            <a:t> Almost any virus can be converted into a vector if its replication functions, transcription controls, and packaging signals are sufficiently understood.</a:t>
          </a:r>
        </a:p>
      </dgm:t>
    </dgm:pt>
    <dgm:pt modelId="{84DDC3D5-BC64-4578-AEC1-DDBCF36198B2}" type="parTrans" cxnId="{EE3FCAE3-AE16-4A96-8B9B-523DCA3555FD}">
      <dgm:prSet/>
      <dgm:spPr/>
      <dgm:t>
        <a:bodyPr/>
        <a:lstStyle/>
        <a:p>
          <a:endParaRPr lang="en-US"/>
        </a:p>
      </dgm:t>
    </dgm:pt>
    <dgm:pt modelId="{B94DF410-77D7-4AFE-B296-3C963A84612D}" type="sibTrans" cxnId="{EE3FCAE3-AE16-4A96-8B9B-523DCA3555FD}">
      <dgm:prSet/>
      <dgm:spPr/>
      <dgm:t>
        <a:bodyPr/>
        <a:lstStyle/>
        <a:p>
          <a:endParaRPr lang="en-US"/>
        </a:p>
      </dgm:t>
    </dgm:pt>
    <dgm:pt modelId="{370613E0-12FD-4D33-BC7D-908D06B9BA81}" type="pres">
      <dgm:prSet presAssocID="{5C311732-28EB-4367-921A-E4F9CB6D85A7}" presName="root" presStyleCnt="0">
        <dgm:presLayoutVars>
          <dgm:dir/>
          <dgm:resizeHandles val="exact"/>
        </dgm:presLayoutVars>
      </dgm:prSet>
      <dgm:spPr/>
    </dgm:pt>
    <dgm:pt modelId="{4ACD418D-EFE7-4CC8-80B2-7F297649BAA4}" type="pres">
      <dgm:prSet presAssocID="{12510B25-1E37-4762-84C3-43CBA0B06AF1}" presName="compNode" presStyleCnt="0"/>
      <dgm:spPr/>
    </dgm:pt>
    <dgm:pt modelId="{F7440309-EEE1-46AF-B355-1D5A55CBEBED}" type="pres">
      <dgm:prSet presAssocID="{12510B25-1E37-4762-84C3-43CBA0B06AF1}" presName="bgRect" presStyleLbl="bgShp" presStyleIdx="0" presStyleCnt="2" custScaleY="152558" custLinFactNeighborX="249" custLinFactNeighborY="31774"/>
      <dgm:spPr/>
    </dgm:pt>
    <dgm:pt modelId="{BE4FEF17-CB9E-456F-BB7B-8E0DF50F35EB}" type="pres">
      <dgm:prSet presAssocID="{12510B25-1E37-4762-84C3-43CBA0B06AF1}" presName="iconRect" presStyleLbl="node1" presStyleIdx="0" presStyleCnt="2" custLinFactNeighborX="-5492" custLinFactNeighborY="84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D64C4CA8-AC44-4B70-822C-B2120A4D458B}" type="pres">
      <dgm:prSet presAssocID="{12510B25-1E37-4762-84C3-43CBA0B06AF1}" presName="spaceRect" presStyleCnt="0"/>
      <dgm:spPr/>
    </dgm:pt>
    <dgm:pt modelId="{C1864F24-E3A6-4AF0-8670-F9BBD58C0060}" type="pres">
      <dgm:prSet presAssocID="{12510B25-1E37-4762-84C3-43CBA0B06AF1}" presName="parTx" presStyleLbl="revTx" presStyleIdx="0" presStyleCnt="2" custScaleY="183245">
        <dgm:presLayoutVars>
          <dgm:chMax val="0"/>
          <dgm:chPref val="0"/>
        </dgm:presLayoutVars>
      </dgm:prSet>
      <dgm:spPr/>
    </dgm:pt>
    <dgm:pt modelId="{6B716516-0747-419D-A545-71B9A5D4D1E1}" type="pres">
      <dgm:prSet presAssocID="{69E0C902-8ED6-4B49-9333-E143EA14ED63}" presName="sibTrans" presStyleCnt="0"/>
      <dgm:spPr/>
    </dgm:pt>
    <dgm:pt modelId="{953395FB-0379-438F-95B2-84FC77AE9163}" type="pres">
      <dgm:prSet presAssocID="{DD089B10-20E1-4EC1-847C-A15360B370B5}" presName="compNode" presStyleCnt="0"/>
      <dgm:spPr/>
    </dgm:pt>
    <dgm:pt modelId="{71D5102D-20AA-4229-A171-AA6B5085556F}" type="pres">
      <dgm:prSet presAssocID="{DD089B10-20E1-4EC1-847C-A15360B370B5}" presName="bgRect" presStyleLbl="bgShp" presStyleIdx="1" presStyleCnt="2" custScaleY="133217" custLinFactNeighborY="29148"/>
      <dgm:spPr/>
    </dgm:pt>
    <dgm:pt modelId="{0C0F8A6D-754C-4190-9008-FBDC0E31E80B}" type="pres">
      <dgm:prSet presAssocID="{DD089B10-20E1-4EC1-847C-A15360B370B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grammer"/>
        </a:ext>
      </dgm:extLst>
    </dgm:pt>
    <dgm:pt modelId="{824FC177-C8FB-49CD-9CD7-399943AD2DD7}" type="pres">
      <dgm:prSet presAssocID="{DD089B10-20E1-4EC1-847C-A15360B370B5}" presName="spaceRect" presStyleCnt="0"/>
      <dgm:spPr/>
    </dgm:pt>
    <dgm:pt modelId="{B7165689-BC0A-44D3-9552-6AEE7FC1ABED}" type="pres">
      <dgm:prSet presAssocID="{DD089B10-20E1-4EC1-847C-A15360B370B5}" presName="parTx" presStyleLbl="revTx" presStyleIdx="1" presStyleCnt="2" custScaleY="109203">
        <dgm:presLayoutVars>
          <dgm:chMax val="0"/>
          <dgm:chPref val="0"/>
        </dgm:presLayoutVars>
      </dgm:prSet>
      <dgm:spPr/>
    </dgm:pt>
  </dgm:ptLst>
  <dgm:cxnLst>
    <dgm:cxn modelId="{539B6A3F-6FC6-4617-8D96-D6BB820E9E83}" srcId="{5C311732-28EB-4367-921A-E4F9CB6D85A7}" destId="{12510B25-1E37-4762-84C3-43CBA0B06AF1}" srcOrd="0" destOrd="0" parTransId="{B64751A0-2955-4C3F-89E1-1AF42C540646}" sibTransId="{69E0C902-8ED6-4B49-9333-E143EA14ED63}"/>
    <dgm:cxn modelId="{C6F2D19F-FFEB-481E-8156-3FEA576FC418}" type="presOf" srcId="{DD089B10-20E1-4EC1-847C-A15360B370B5}" destId="{B7165689-BC0A-44D3-9552-6AEE7FC1ABED}" srcOrd="0" destOrd="0" presId="urn:microsoft.com/office/officeart/2018/2/layout/IconVerticalSolidList#2"/>
    <dgm:cxn modelId="{C39F92AF-479F-40D5-83D1-38983C20F49F}" type="presOf" srcId="{12510B25-1E37-4762-84C3-43CBA0B06AF1}" destId="{C1864F24-E3A6-4AF0-8670-F9BBD58C0060}" srcOrd="0" destOrd="0" presId="urn:microsoft.com/office/officeart/2018/2/layout/IconVerticalSolidList#2"/>
    <dgm:cxn modelId="{BDD8CDC0-A874-4F80-B613-BB7067189216}" type="presOf" srcId="{5C311732-28EB-4367-921A-E4F9CB6D85A7}" destId="{370613E0-12FD-4D33-BC7D-908D06B9BA81}" srcOrd="0" destOrd="0" presId="urn:microsoft.com/office/officeart/2018/2/layout/IconVerticalSolidList#2"/>
    <dgm:cxn modelId="{EE3FCAE3-AE16-4A96-8B9B-523DCA3555FD}" srcId="{5C311732-28EB-4367-921A-E4F9CB6D85A7}" destId="{DD089B10-20E1-4EC1-847C-A15360B370B5}" srcOrd="1" destOrd="0" parTransId="{84DDC3D5-BC64-4578-AEC1-DDBCF36198B2}" sibTransId="{B94DF410-77D7-4AFE-B296-3C963A84612D}"/>
    <dgm:cxn modelId="{7989D0D2-2C88-4824-8F7E-71BE2A99DFB6}" type="presParOf" srcId="{370613E0-12FD-4D33-BC7D-908D06B9BA81}" destId="{4ACD418D-EFE7-4CC8-80B2-7F297649BAA4}" srcOrd="0" destOrd="0" presId="urn:microsoft.com/office/officeart/2018/2/layout/IconVerticalSolidList#2"/>
    <dgm:cxn modelId="{FA1C6312-5781-4B82-8689-ECD22D64F84C}" type="presParOf" srcId="{4ACD418D-EFE7-4CC8-80B2-7F297649BAA4}" destId="{F7440309-EEE1-46AF-B355-1D5A55CBEBED}" srcOrd="0" destOrd="0" presId="urn:microsoft.com/office/officeart/2018/2/layout/IconVerticalSolidList#2"/>
    <dgm:cxn modelId="{7BE3531C-B002-466A-919A-C513B82DEE30}" type="presParOf" srcId="{4ACD418D-EFE7-4CC8-80B2-7F297649BAA4}" destId="{BE4FEF17-CB9E-456F-BB7B-8E0DF50F35EB}" srcOrd="1" destOrd="0" presId="urn:microsoft.com/office/officeart/2018/2/layout/IconVerticalSolidList#2"/>
    <dgm:cxn modelId="{65A5E843-5354-4B9B-95F5-5A802D13CBAD}" type="presParOf" srcId="{4ACD418D-EFE7-4CC8-80B2-7F297649BAA4}" destId="{D64C4CA8-AC44-4B70-822C-B2120A4D458B}" srcOrd="2" destOrd="0" presId="urn:microsoft.com/office/officeart/2018/2/layout/IconVerticalSolidList#2"/>
    <dgm:cxn modelId="{5469BCD3-9F3E-485C-8451-4C8AC351EC8A}" type="presParOf" srcId="{4ACD418D-EFE7-4CC8-80B2-7F297649BAA4}" destId="{C1864F24-E3A6-4AF0-8670-F9BBD58C0060}" srcOrd="3" destOrd="0" presId="urn:microsoft.com/office/officeart/2018/2/layout/IconVerticalSolidList#2"/>
    <dgm:cxn modelId="{C5C032CF-C675-4369-BBC9-CDA940C6E73B}" type="presParOf" srcId="{370613E0-12FD-4D33-BC7D-908D06B9BA81}" destId="{6B716516-0747-419D-A545-71B9A5D4D1E1}" srcOrd="1" destOrd="0" presId="urn:microsoft.com/office/officeart/2018/2/layout/IconVerticalSolidList#2"/>
    <dgm:cxn modelId="{B8198D0C-137B-435B-81FD-77F14EBE12C7}" type="presParOf" srcId="{370613E0-12FD-4D33-BC7D-908D06B9BA81}" destId="{953395FB-0379-438F-95B2-84FC77AE9163}" srcOrd="2" destOrd="0" presId="urn:microsoft.com/office/officeart/2018/2/layout/IconVerticalSolidList#2"/>
    <dgm:cxn modelId="{214C9AAE-26E1-4C87-8FAD-9E1C8DF7B934}" type="presParOf" srcId="{953395FB-0379-438F-95B2-84FC77AE9163}" destId="{71D5102D-20AA-4229-A171-AA6B5085556F}" srcOrd="0" destOrd="0" presId="urn:microsoft.com/office/officeart/2018/2/layout/IconVerticalSolidList#2"/>
    <dgm:cxn modelId="{5157012E-3A0F-47BD-96CF-C545044D87BC}" type="presParOf" srcId="{953395FB-0379-438F-95B2-84FC77AE9163}" destId="{0C0F8A6D-754C-4190-9008-FBDC0E31E80B}" srcOrd="1" destOrd="0" presId="urn:microsoft.com/office/officeart/2018/2/layout/IconVerticalSolidList#2"/>
    <dgm:cxn modelId="{394FCA1F-21FD-4C1F-B02F-217A0CC7795D}" type="presParOf" srcId="{953395FB-0379-438F-95B2-84FC77AE9163}" destId="{824FC177-C8FB-49CD-9CD7-399943AD2DD7}" srcOrd="2" destOrd="0" presId="urn:microsoft.com/office/officeart/2018/2/layout/IconVerticalSolidList#2"/>
    <dgm:cxn modelId="{7B5E3874-CA0D-47DF-903D-4D05D8EB86D8}" type="presParOf" srcId="{953395FB-0379-438F-95B2-84FC77AE9163}" destId="{B7165689-BC0A-44D3-9552-6AEE7FC1ABED}" srcOrd="3" destOrd="0" presId="urn:microsoft.com/office/officeart/2018/2/layout/IconVerticalSolid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AA0DC-8606-4460-ADEC-E25F9B330A3E}"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28BD31A8-2789-43FA-90A7-70863C2C23F4}">
      <dgm:prSet/>
      <dgm:spPr/>
      <dgm:t>
        <a:bodyPr/>
        <a:lstStyle/>
        <a:p>
          <a:r>
            <a:rPr lang="en-US" b="1" dirty="0"/>
            <a:t>Diverse Platforms:</a:t>
          </a:r>
          <a:r>
            <a:rPr lang="en-US" dirty="0"/>
            <a:t> Viral vector technology is based on both:</a:t>
          </a:r>
        </a:p>
      </dgm:t>
    </dgm:pt>
    <dgm:pt modelId="{7986ADE0-1630-43B2-B772-17247A6EC8F6}" type="parTrans" cxnId="{93B61728-B879-4E75-BCCA-37264DF0AF23}">
      <dgm:prSet/>
      <dgm:spPr/>
      <dgm:t>
        <a:bodyPr/>
        <a:lstStyle/>
        <a:p>
          <a:endParaRPr lang="en-US"/>
        </a:p>
      </dgm:t>
    </dgm:pt>
    <dgm:pt modelId="{9AFF9AA1-0ADA-4666-A6F1-BF689A3EC3BE}" type="sibTrans" cxnId="{93B61728-B879-4E75-BCCA-37264DF0AF23}">
      <dgm:prSet/>
      <dgm:spPr/>
      <dgm:t>
        <a:bodyPr/>
        <a:lstStyle/>
        <a:p>
          <a:endParaRPr lang="en-US"/>
        </a:p>
      </dgm:t>
    </dgm:pt>
    <dgm:pt modelId="{5AE1AAAC-6B4D-4315-8F89-8A33DCE2DC90}">
      <dgm:prSet/>
      <dgm:spPr/>
      <dgm:t>
        <a:bodyPr/>
        <a:lstStyle/>
        <a:p>
          <a:r>
            <a:rPr lang="en-US" b="1"/>
            <a:t>DNA viruses</a:t>
          </a:r>
          <a:r>
            <a:rPr lang="en-US"/>
            <a:t> (e.g., Adenovirus, Herpesvirus, Vaccinia virus).</a:t>
          </a:r>
        </a:p>
      </dgm:t>
    </dgm:pt>
    <dgm:pt modelId="{EB847F60-755A-421E-927D-63F889A8084F}" type="parTrans" cxnId="{FE0EE36A-EBEB-4916-8F52-DC551100320F}">
      <dgm:prSet/>
      <dgm:spPr/>
      <dgm:t>
        <a:bodyPr/>
        <a:lstStyle/>
        <a:p>
          <a:endParaRPr lang="en-US"/>
        </a:p>
      </dgm:t>
    </dgm:pt>
    <dgm:pt modelId="{1084DACE-9F30-4C05-9AAA-D252AEAFF3C0}" type="sibTrans" cxnId="{FE0EE36A-EBEB-4916-8F52-DC551100320F}">
      <dgm:prSet/>
      <dgm:spPr/>
      <dgm:t>
        <a:bodyPr/>
        <a:lstStyle/>
        <a:p>
          <a:endParaRPr lang="en-US"/>
        </a:p>
      </dgm:t>
    </dgm:pt>
    <dgm:pt modelId="{315AFA02-BB0E-4977-9659-8FEA2AEDDE85}">
      <dgm:prSet/>
      <dgm:spPr/>
      <dgm:t>
        <a:bodyPr/>
        <a:lstStyle/>
        <a:p>
          <a:r>
            <a:rPr lang="en-US" b="1"/>
            <a:t>RNA viruses</a:t>
          </a:r>
          <a:r>
            <a:rPr lang="en-US"/>
            <a:t> (e.g., Poliovirus, Retroviruses).</a:t>
          </a:r>
        </a:p>
      </dgm:t>
    </dgm:pt>
    <dgm:pt modelId="{2FA925A1-275B-4A5D-86FB-E2FC4D419282}" type="parTrans" cxnId="{1AD9CD13-5194-44F9-A29B-55D662BC539C}">
      <dgm:prSet/>
      <dgm:spPr/>
      <dgm:t>
        <a:bodyPr/>
        <a:lstStyle/>
        <a:p>
          <a:endParaRPr lang="en-US"/>
        </a:p>
      </dgm:t>
    </dgm:pt>
    <dgm:pt modelId="{2C41E568-FA5F-4CFB-B724-1659DA0E6CCF}" type="sibTrans" cxnId="{1AD9CD13-5194-44F9-A29B-55D662BC539C}">
      <dgm:prSet/>
      <dgm:spPr/>
      <dgm:t>
        <a:bodyPr/>
        <a:lstStyle/>
        <a:p>
          <a:endParaRPr lang="en-US"/>
        </a:p>
      </dgm:t>
    </dgm:pt>
    <dgm:pt modelId="{A7CBB59E-9C73-434C-94A6-68B82BB6452C}">
      <dgm:prSet/>
      <dgm:spPr/>
      <dgm:t>
        <a:bodyPr/>
        <a:lstStyle/>
        <a:p>
          <a:r>
            <a:rPr lang="en-US"/>
            <a:t>Each system has distinct advantages and disadvantages.</a:t>
          </a:r>
        </a:p>
      </dgm:t>
    </dgm:pt>
    <dgm:pt modelId="{2A4D4C86-27D6-4F4D-90AA-F543671D0C8C}" type="parTrans" cxnId="{66027062-EDCA-4C76-852B-EA3C132A2EFC}">
      <dgm:prSet/>
      <dgm:spPr/>
      <dgm:t>
        <a:bodyPr/>
        <a:lstStyle/>
        <a:p>
          <a:endParaRPr lang="en-US"/>
        </a:p>
      </dgm:t>
    </dgm:pt>
    <dgm:pt modelId="{E0199832-B3D5-4701-9D60-E5B63989DEEB}" type="sibTrans" cxnId="{66027062-EDCA-4C76-852B-EA3C132A2EFC}">
      <dgm:prSet/>
      <dgm:spPr/>
      <dgm:t>
        <a:bodyPr/>
        <a:lstStyle/>
        <a:p>
          <a:endParaRPr lang="en-US"/>
        </a:p>
      </dgm:t>
    </dgm:pt>
    <dgm:pt modelId="{802C165D-4844-4F5B-91BF-F0230B66BE9F}">
      <dgm:prSet/>
      <dgm:spPr/>
      <dgm:t>
        <a:bodyPr/>
        <a:lstStyle/>
        <a:p>
          <a:r>
            <a:rPr lang="en-US" b="1"/>
            <a:t>A typical eukaryotic expression vector contains:</a:t>
          </a:r>
          <a:endParaRPr lang="en-US"/>
        </a:p>
      </dgm:t>
    </dgm:pt>
    <dgm:pt modelId="{DCA71B9A-06BA-4571-9663-B6283BA71A47}" type="parTrans" cxnId="{F5C7C497-385C-4370-B126-2F9A3C9023A8}">
      <dgm:prSet/>
      <dgm:spPr/>
      <dgm:t>
        <a:bodyPr/>
        <a:lstStyle/>
        <a:p>
          <a:endParaRPr lang="en-US"/>
        </a:p>
      </dgm:t>
    </dgm:pt>
    <dgm:pt modelId="{8EAC0031-0CD1-48D2-949B-F711613E11F5}" type="sibTrans" cxnId="{F5C7C497-385C-4370-B126-2F9A3C9023A8}">
      <dgm:prSet/>
      <dgm:spPr/>
      <dgm:t>
        <a:bodyPr/>
        <a:lstStyle/>
        <a:p>
          <a:endParaRPr lang="en-US"/>
        </a:p>
      </dgm:t>
    </dgm:pt>
    <dgm:pt modelId="{1CF8F4F7-B0E7-4E26-93CC-389479A40328}">
      <dgm:prSet/>
      <dgm:spPr/>
      <dgm:t>
        <a:bodyPr/>
        <a:lstStyle/>
        <a:p>
          <a:r>
            <a:rPr lang="en-US" b="1" dirty="0"/>
            <a:t>Regulatory Elements:</a:t>
          </a:r>
          <a:r>
            <a:rPr lang="en-US" dirty="0"/>
            <a:t> Viral promoters or enhancers to control transcription.</a:t>
          </a:r>
        </a:p>
      </dgm:t>
    </dgm:pt>
    <dgm:pt modelId="{9F7355DA-36DC-4DF8-8830-5282A20937B5}" type="parTrans" cxnId="{09A421DE-D25E-4187-BAB9-5D7F66DDE7BD}">
      <dgm:prSet/>
      <dgm:spPr/>
      <dgm:t>
        <a:bodyPr/>
        <a:lstStyle/>
        <a:p>
          <a:endParaRPr lang="en-US"/>
        </a:p>
      </dgm:t>
    </dgm:pt>
    <dgm:pt modelId="{0D779238-1F5E-4B97-9DDD-7CE05C1318D3}" type="sibTrans" cxnId="{09A421DE-D25E-4187-BAB9-5D7F66DDE7BD}">
      <dgm:prSet/>
      <dgm:spPr/>
      <dgm:t>
        <a:bodyPr/>
        <a:lstStyle/>
        <a:p>
          <a:endParaRPr lang="en-US"/>
        </a:p>
      </dgm:t>
    </dgm:pt>
    <dgm:pt modelId="{A0D9E31A-021B-4F9C-B35D-564385756A8B}">
      <dgm:prSet/>
      <dgm:spPr/>
      <dgm:t>
        <a:bodyPr/>
        <a:lstStyle/>
        <a:p>
          <a:r>
            <a:rPr lang="en-US" b="1"/>
            <a:t>Processing Signals:</a:t>
          </a:r>
          <a:r>
            <a:rPr lang="en-US"/>
            <a:t> Sequences for efficient transcription termination and polyadenylation.</a:t>
          </a:r>
        </a:p>
      </dgm:t>
    </dgm:pt>
    <dgm:pt modelId="{4DB46582-32BD-458A-A9E3-D49EFD054821}" type="parTrans" cxnId="{B4A18E60-FCE5-4F30-8F01-4EC9A2FBAACB}">
      <dgm:prSet/>
      <dgm:spPr/>
      <dgm:t>
        <a:bodyPr/>
        <a:lstStyle/>
        <a:p>
          <a:endParaRPr lang="en-US"/>
        </a:p>
      </dgm:t>
    </dgm:pt>
    <dgm:pt modelId="{8D8AE20D-55C7-4543-BF04-9ECAB9222AF1}" type="sibTrans" cxnId="{B4A18E60-FCE5-4F30-8F01-4EC9A2FBAACB}">
      <dgm:prSet/>
      <dgm:spPr/>
      <dgm:t>
        <a:bodyPr/>
        <a:lstStyle/>
        <a:p>
          <a:endParaRPr lang="en-US"/>
        </a:p>
      </dgm:t>
    </dgm:pt>
    <dgm:pt modelId="{19B05F51-5AC5-48E8-BEAB-B577CF95826B}">
      <dgm:prSet/>
      <dgm:spPr/>
      <dgm:t>
        <a:bodyPr/>
        <a:lstStyle/>
        <a:p>
          <a:r>
            <a:rPr lang="en-US" b="1"/>
            <a:t>Splicing Signals:</a:t>
          </a:r>
          <a:r>
            <a:rPr lang="en-US"/>
            <a:t> An intronic sequence with splice donor and acceptor sites.</a:t>
          </a:r>
        </a:p>
      </dgm:t>
    </dgm:pt>
    <dgm:pt modelId="{9BA040A7-AF5A-4CBE-AD6D-946A7352CF21}" type="parTrans" cxnId="{BCB21ACD-B579-43FA-B53F-6C4F7E4688BC}">
      <dgm:prSet/>
      <dgm:spPr/>
      <dgm:t>
        <a:bodyPr/>
        <a:lstStyle/>
        <a:p>
          <a:endParaRPr lang="en-US"/>
        </a:p>
      </dgm:t>
    </dgm:pt>
    <dgm:pt modelId="{E2092DFE-4FED-4792-AF26-43259C8E334E}" type="sibTrans" cxnId="{BCB21ACD-B579-43FA-B53F-6C4F7E4688BC}">
      <dgm:prSet/>
      <dgm:spPr/>
      <dgm:t>
        <a:bodyPr/>
        <a:lstStyle/>
        <a:p>
          <a:endParaRPr lang="en-US"/>
        </a:p>
      </dgm:t>
    </dgm:pt>
    <dgm:pt modelId="{677D45CB-48E1-40D1-9463-F3177C9B4559}">
      <dgm:prSet/>
      <dgm:spPr/>
      <dgm:t>
        <a:bodyPr/>
        <a:lstStyle/>
        <a:p>
          <a:r>
            <a:rPr lang="en-US" b="1"/>
            <a:t>Optional Elements:</a:t>
          </a:r>
          <a:r>
            <a:rPr lang="en-US"/>
            <a:t> Sequences that can enhance translation or direct expression to a specific cell type.</a:t>
          </a:r>
        </a:p>
      </dgm:t>
    </dgm:pt>
    <dgm:pt modelId="{EB4707D0-A60C-4967-B11C-67CB3BAE4CC3}" type="parTrans" cxnId="{E7F979C4-F7A2-4585-BAC9-7187EF2B81DC}">
      <dgm:prSet/>
      <dgm:spPr/>
      <dgm:t>
        <a:bodyPr/>
        <a:lstStyle/>
        <a:p>
          <a:endParaRPr lang="en-US"/>
        </a:p>
      </dgm:t>
    </dgm:pt>
    <dgm:pt modelId="{4B913513-359B-4F51-8E35-4D25789FABA7}" type="sibTrans" cxnId="{E7F979C4-F7A2-4585-BAC9-7187EF2B81DC}">
      <dgm:prSet/>
      <dgm:spPr/>
      <dgm:t>
        <a:bodyPr/>
        <a:lstStyle/>
        <a:p>
          <a:endParaRPr lang="en-US"/>
        </a:p>
      </dgm:t>
    </dgm:pt>
    <dgm:pt modelId="{D5599E7F-0CA6-4A31-BA59-3C96520E1257}" type="pres">
      <dgm:prSet presAssocID="{3D0AA0DC-8606-4460-ADEC-E25F9B330A3E}" presName="Name0" presStyleCnt="0">
        <dgm:presLayoutVars>
          <dgm:dir/>
          <dgm:animLvl val="lvl"/>
          <dgm:resizeHandles val="exact"/>
        </dgm:presLayoutVars>
      </dgm:prSet>
      <dgm:spPr/>
    </dgm:pt>
    <dgm:pt modelId="{E3A5062F-E347-4969-866F-23E5F709E4A9}" type="pres">
      <dgm:prSet presAssocID="{28BD31A8-2789-43FA-90A7-70863C2C23F4}" presName="linNode" presStyleCnt="0"/>
      <dgm:spPr/>
    </dgm:pt>
    <dgm:pt modelId="{4F60A80B-D7AB-449B-A9DC-7F27A9872298}" type="pres">
      <dgm:prSet presAssocID="{28BD31A8-2789-43FA-90A7-70863C2C23F4}" presName="parentText" presStyleLbl="node1" presStyleIdx="0" presStyleCnt="2">
        <dgm:presLayoutVars>
          <dgm:chMax val="1"/>
          <dgm:bulletEnabled val="1"/>
        </dgm:presLayoutVars>
      </dgm:prSet>
      <dgm:spPr/>
    </dgm:pt>
    <dgm:pt modelId="{3D7D2371-1DCC-4C3D-8C1B-6081965A5804}" type="pres">
      <dgm:prSet presAssocID="{28BD31A8-2789-43FA-90A7-70863C2C23F4}" presName="descendantText" presStyleLbl="alignAccFollowNode1" presStyleIdx="0" presStyleCnt="2" custScaleY="120183">
        <dgm:presLayoutVars>
          <dgm:bulletEnabled val="1"/>
        </dgm:presLayoutVars>
      </dgm:prSet>
      <dgm:spPr/>
    </dgm:pt>
    <dgm:pt modelId="{C997EB74-C9A2-40E1-AF70-D0A5AD996DA9}" type="pres">
      <dgm:prSet presAssocID="{9AFF9AA1-0ADA-4666-A6F1-BF689A3EC3BE}" presName="sp" presStyleCnt="0"/>
      <dgm:spPr/>
    </dgm:pt>
    <dgm:pt modelId="{7B3F05DA-8E12-442D-B1C0-DDB1B2E7BF9F}" type="pres">
      <dgm:prSet presAssocID="{802C165D-4844-4F5B-91BF-F0230B66BE9F}" presName="linNode" presStyleCnt="0"/>
      <dgm:spPr/>
    </dgm:pt>
    <dgm:pt modelId="{2F699CB5-2DDC-46AD-9012-68208D80AB17}" type="pres">
      <dgm:prSet presAssocID="{802C165D-4844-4F5B-91BF-F0230B66BE9F}" presName="parentText" presStyleLbl="node1" presStyleIdx="1" presStyleCnt="2">
        <dgm:presLayoutVars>
          <dgm:chMax val="1"/>
          <dgm:bulletEnabled val="1"/>
        </dgm:presLayoutVars>
      </dgm:prSet>
      <dgm:spPr/>
    </dgm:pt>
    <dgm:pt modelId="{32231511-FF14-4AC1-825A-43252B194D26}" type="pres">
      <dgm:prSet presAssocID="{802C165D-4844-4F5B-91BF-F0230B66BE9F}" presName="descendantText" presStyleLbl="alignAccFollowNode1" presStyleIdx="1" presStyleCnt="2" custScaleY="125668">
        <dgm:presLayoutVars>
          <dgm:bulletEnabled val="1"/>
        </dgm:presLayoutVars>
      </dgm:prSet>
      <dgm:spPr/>
    </dgm:pt>
  </dgm:ptLst>
  <dgm:cxnLst>
    <dgm:cxn modelId="{1AD9CD13-5194-44F9-A29B-55D662BC539C}" srcId="{28BD31A8-2789-43FA-90A7-70863C2C23F4}" destId="{315AFA02-BB0E-4977-9659-8FEA2AEDDE85}" srcOrd="1" destOrd="0" parTransId="{2FA925A1-275B-4A5D-86FB-E2FC4D419282}" sibTransId="{2C41E568-FA5F-4CFB-B724-1659DA0E6CCF}"/>
    <dgm:cxn modelId="{93B61728-B879-4E75-BCCA-37264DF0AF23}" srcId="{3D0AA0DC-8606-4460-ADEC-E25F9B330A3E}" destId="{28BD31A8-2789-43FA-90A7-70863C2C23F4}" srcOrd="0" destOrd="0" parTransId="{7986ADE0-1630-43B2-B772-17247A6EC8F6}" sibTransId="{9AFF9AA1-0ADA-4666-A6F1-BF689A3EC3BE}"/>
    <dgm:cxn modelId="{4BBF8E2E-F0B4-459D-8AB0-FEAE424AA2E8}" type="presOf" srcId="{A0D9E31A-021B-4F9C-B35D-564385756A8B}" destId="{32231511-FF14-4AC1-825A-43252B194D26}" srcOrd="0" destOrd="1" presId="urn:microsoft.com/office/officeart/2005/8/layout/vList5"/>
    <dgm:cxn modelId="{3D5FE05C-887A-4493-BF20-9E01DF48A092}" type="presOf" srcId="{315AFA02-BB0E-4977-9659-8FEA2AEDDE85}" destId="{3D7D2371-1DCC-4C3D-8C1B-6081965A5804}" srcOrd="0" destOrd="1" presId="urn:microsoft.com/office/officeart/2005/8/layout/vList5"/>
    <dgm:cxn modelId="{E978225F-B6F4-4EE1-AD8E-2AD85767A921}" type="presOf" srcId="{19B05F51-5AC5-48E8-BEAB-B577CF95826B}" destId="{32231511-FF14-4AC1-825A-43252B194D26}" srcOrd="0" destOrd="2" presId="urn:microsoft.com/office/officeart/2005/8/layout/vList5"/>
    <dgm:cxn modelId="{B4A18E60-FCE5-4F30-8F01-4EC9A2FBAACB}" srcId="{802C165D-4844-4F5B-91BF-F0230B66BE9F}" destId="{A0D9E31A-021B-4F9C-B35D-564385756A8B}" srcOrd="1" destOrd="0" parTransId="{4DB46582-32BD-458A-A9E3-D49EFD054821}" sibTransId="{8D8AE20D-55C7-4543-BF04-9ECAB9222AF1}"/>
    <dgm:cxn modelId="{66027062-EDCA-4C76-852B-EA3C132A2EFC}" srcId="{28BD31A8-2789-43FA-90A7-70863C2C23F4}" destId="{A7CBB59E-9C73-434C-94A6-68B82BB6452C}" srcOrd="2" destOrd="0" parTransId="{2A4D4C86-27D6-4F4D-90AA-F543671D0C8C}" sibTransId="{E0199832-B3D5-4701-9D60-E5B63989DEEB}"/>
    <dgm:cxn modelId="{FE0EE36A-EBEB-4916-8F52-DC551100320F}" srcId="{28BD31A8-2789-43FA-90A7-70863C2C23F4}" destId="{5AE1AAAC-6B4D-4315-8F89-8A33DCE2DC90}" srcOrd="0" destOrd="0" parTransId="{EB847F60-755A-421E-927D-63F889A8084F}" sibTransId="{1084DACE-9F30-4C05-9AAA-D252AEAFF3C0}"/>
    <dgm:cxn modelId="{739ABC56-70D1-4EBF-998B-0A0B0AD8E086}" type="presOf" srcId="{A7CBB59E-9C73-434C-94A6-68B82BB6452C}" destId="{3D7D2371-1DCC-4C3D-8C1B-6081965A5804}" srcOrd="0" destOrd="2" presId="urn:microsoft.com/office/officeart/2005/8/layout/vList5"/>
    <dgm:cxn modelId="{46850B7F-3BF4-4FA1-B4C8-4F1E5C5D22C6}" type="presOf" srcId="{3D0AA0DC-8606-4460-ADEC-E25F9B330A3E}" destId="{D5599E7F-0CA6-4A31-BA59-3C96520E1257}" srcOrd="0" destOrd="0" presId="urn:microsoft.com/office/officeart/2005/8/layout/vList5"/>
    <dgm:cxn modelId="{799D7994-B70A-4058-8C52-64A37BD9B41F}" type="presOf" srcId="{677D45CB-48E1-40D1-9463-F3177C9B4559}" destId="{32231511-FF14-4AC1-825A-43252B194D26}" srcOrd="0" destOrd="3" presId="urn:microsoft.com/office/officeart/2005/8/layout/vList5"/>
    <dgm:cxn modelId="{F5C7C497-385C-4370-B126-2F9A3C9023A8}" srcId="{3D0AA0DC-8606-4460-ADEC-E25F9B330A3E}" destId="{802C165D-4844-4F5B-91BF-F0230B66BE9F}" srcOrd="1" destOrd="0" parTransId="{DCA71B9A-06BA-4571-9663-B6283BA71A47}" sibTransId="{8EAC0031-0CD1-48D2-949B-F711613E11F5}"/>
    <dgm:cxn modelId="{FD6A8598-394E-4D62-98D3-A47AA865EFD3}" type="presOf" srcId="{5AE1AAAC-6B4D-4315-8F89-8A33DCE2DC90}" destId="{3D7D2371-1DCC-4C3D-8C1B-6081965A5804}" srcOrd="0" destOrd="0" presId="urn:microsoft.com/office/officeart/2005/8/layout/vList5"/>
    <dgm:cxn modelId="{24BC60A4-D573-41BE-8200-0B18010EF8EC}" type="presOf" srcId="{1CF8F4F7-B0E7-4E26-93CC-389479A40328}" destId="{32231511-FF14-4AC1-825A-43252B194D26}" srcOrd="0" destOrd="0" presId="urn:microsoft.com/office/officeart/2005/8/layout/vList5"/>
    <dgm:cxn modelId="{7C919BAC-6121-4DFC-8B0E-13D9D7C7DCAE}" type="presOf" srcId="{28BD31A8-2789-43FA-90A7-70863C2C23F4}" destId="{4F60A80B-D7AB-449B-A9DC-7F27A9872298}" srcOrd="0" destOrd="0" presId="urn:microsoft.com/office/officeart/2005/8/layout/vList5"/>
    <dgm:cxn modelId="{E7F979C4-F7A2-4585-BAC9-7187EF2B81DC}" srcId="{802C165D-4844-4F5B-91BF-F0230B66BE9F}" destId="{677D45CB-48E1-40D1-9463-F3177C9B4559}" srcOrd="3" destOrd="0" parTransId="{EB4707D0-A60C-4967-B11C-67CB3BAE4CC3}" sibTransId="{4B913513-359B-4F51-8E35-4D25789FABA7}"/>
    <dgm:cxn modelId="{BCB21ACD-B579-43FA-B53F-6C4F7E4688BC}" srcId="{802C165D-4844-4F5B-91BF-F0230B66BE9F}" destId="{19B05F51-5AC5-48E8-BEAB-B577CF95826B}" srcOrd="2" destOrd="0" parTransId="{9BA040A7-AF5A-4CBE-AD6D-946A7352CF21}" sibTransId="{E2092DFE-4FED-4792-AF26-43259C8E334E}"/>
    <dgm:cxn modelId="{09A421DE-D25E-4187-BAB9-5D7F66DDE7BD}" srcId="{802C165D-4844-4F5B-91BF-F0230B66BE9F}" destId="{1CF8F4F7-B0E7-4E26-93CC-389479A40328}" srcOrd="0" destOrd="0" parTransId="{9F7355DA-36DC-4DF8-8830-5282A20937B5}" sibTransId="{0D779238-1F5E-4B97-9DDD-7CE05C1318D3}"/>
    <dgm:cxn modelId="{3DC306E2-9830-4176-AD86-3EA2A891A8D3}" type="presOf" srcId="{802C165D-4844-4F5B-91BF-F0230B66BE9F}" destId="{2F699CB5-2DDC-46AD-9012-68208D80AB17}" srcOrd="0" destOrd="0" presId="urn:microsoft.com/office/officeart/2005/8/layout/vList5"/>
    <dgm:cxn modelId="{33329207-017F-42B8-A553-4798D5034ECD}" type="presParOf" srcId="{D5599E7F-0CA6-4A31-BA59-3C96520E1257}" destId="{E3A5062F-E347-4969-866F-23E5F709E4A9}" srcOrd="0" destOrd="0" presId="urn:microsoft.com/office/officeart/2005/8/layout/vList5"/>
    <dgm:cxn modelId="{DC6B989F-F03C-4FF4-A56C-98E7DBFA46F7}" type="presParOf" srcId="{E3A5062F-E347-4969-866F-23E5F709E4A9}" destId="{4F60A80B-D7AB-449B-A9DC-7F27A9872298}" srcOrd="0" destOrd="0" presId="urn:microsoft.com/office/officeart/2005/8/layout/vList5"/>
    <dgm:cxn modelId="{76EF4A6F-8499-4561-80E0-8B407305B596}" type="presParOf" srcId="{E3A5062F-E347-4969-866F-23E5F709E4A9}" destId="{3D7D2371-1DCC-4C3D-8C1B-6081965A5804}" srcOrd="1" destOrd="0" presId="urn:microsoft.com/office/officeart/2005/8/layout/vList5"/>
    <dgm:cxn modelId="{8653D7AB-A662-4D92-9EAD-D47F3316AEBF}" type="presParOf" srcId="{D5599E7F-0CA6-4A31-BA59-3C96520E1257}" destId="{C997EB74-C9A2-40E1-AF70-D0A5AD996DA9}" srcOrd="1" destOrd="0" presId="urn:microsoft.com/office/officeart/2005/8/layout/vList5"/>
    <dgm:cxn modelId="{9AB0B0BD-0C31-484F-8B6C-F74DE5816733}" type="presParOf" srcId="{D5599E7F-0CA6-4A31-BA59-3C96520E1257}" destId="{7B3F05DA-8E12-442D-B1C0-DDB1B2E7BF9F}" srcOrd="2" destOrd="0" presId="urn:microsoft.com/office/officeart/2005/8/layout/vList5"/>
    <dgm:cxn modelId="{C2CBBFCF-8747-44A7-B1C8-48537EDF23D4}" type="presParOf" srcId="{7B3F05DA-8E12-442D-B1C0-DDB1B2E7BF9F}" destId="{2F699CB5-2DDC-46AD-9012-68208D80AB17}" srcOrd="0" destOrd="0" presId="urn:microsoft.com/office/officeart/2005/8/layout/vList5"/>
    <dgm:cxn modelId="{E24D89D7-FAA5-4C62-9F81-CE5666FCA49E}" type="presParOf" srcId="{7B3F05DA-8E12-442D-B1C0-DDB1B2E7BF9F}" destId="{32231511-FF14-4AC1-825A-43252B194D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BA0DD-F673-489F-8D5F-17BABF0C87EE}">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62F731-3F41-4E5A-8962-8FDE8015C3BA}">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240D3F-6587-4E32-BACD-088B19D3A3E9}">
      <dsp:nvSpPr>
        <dsp:cNvPr id="0" name=""/>
        <dsp:cNvSpPr/>
      </dsp:nvSpPr>
      <dsp:spPr>
        <a:xfrm>
          <a:off x="1507738" y="707092"/>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b="1" kern="1200"/>
            <a:t>Causes:</a:t>
          </a:r>
          <a:r>
            <a:rPr lang="en-US" sz="2400" kern="1200"/>
            <a:t> Mutations can occur:</a:t>
          </a:r>
        </a:p>
      </dsp:txBody>
      <dsp:txXfrm>
        <a:off x="1507738" y="707092"/>
        <a:ext cx="4732020" cy="1305401"/>
      </dsp:txXfrm>
    </dsp:sp>
    <dsp:sp modelId="{AE781ACE-67E7-4D5B-A44B-AC2B127C35F0}">
      <dsp:nvSpPr>
        <dsp:cNvPr id="0" name=""/>
        <dsp:cNvSpPr/>
      </dsp:nvSpPr>
      <dsp:spPr>
        <a:xfrm>
          <a:off x="6239758" y="707092"/>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66750">
            <a:lnSpc>
              <a:spcPct val="90000"/>
            </a:lnSpc>
            <a:spcBef>
              <a:spcPct val="0"/>
            </a:spcBef>
            <a:spcAft>
              <a:spcPct val="35000"/>
            </a:spcAft>
            <a:buNone/>
          </a:pPr>
          <a:r>
            <a:rPr lang="en-US" sz="1500" kern="1200"/>
            <a:t>Spontaneously.</a:t>
          </a:r>
        </a:p>
        <a:p>
          <a:pPr marL="0" lvl="0" indent="0" algn="l" defTabSz="666750">
            <a:lnSpc>
              <a:spcPct val="90000"/>
            </a:lnSpc>
            <a:spcBef>
              <a:spcPct val="0"/>
            </a:spcBef>
            <a:spcAft>
              <a:spcPct val="35000"/>
            </a:spcAft>
            <a:buNone/>
          </a:pPr>
          <a:r>
            <a:rPr lang="en-US" sz="1500" kern="1200"/>
            <a:t>Due to selection pressure.</a:t>
          </a:r>
        </a:p>
        <a:p>
          <a:pPr marL="0" lvl="0" indent="0" algn="l" defTabSz="666750">
            <a:lnSpc>
              <a:spcPct val="90000"/>
            </a:lnSpc>
            <a:spcBef>
              <a:spcPct val="0"/>
            </a:spcBef>
            <a:spcAft>
              <a:spcPct val="35000"/>
            </a:spcAft>
            <a:buNone/>
          </a:pPr>
          <a:r>
            <a:rPr lang="en-US" sz="1500" kern="1200"/>
            <a:t>From exposure to antivirals, chemicals, or physical agents (e.g., UV light).</a:t>
          </a:r>
        </a:p>
      </dsp:txBody>
      <dsp:txXfrm>
        <a:off x="6239758" y="707092"/>
        <a:ext cx="4275841" cy="1305401"/>
      </dsp:txXfrm>
    </dsp:sp>
    <dsp:sp modelId="{ECE0B93E-7132-4369-8C58-9AC4EC66D49E}">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98F807-1E93-4847-94FA-E90AFC229C93}">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A90BEF-9591-41C9-9F6E-FAE54C6E0EBA}">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b="1" kern="1200"/>
            <a:t>Visibility:</a:t>
          </a:r>
          <a:r>
            <a:rPr lang="en-US" sz="2400" kern="1200"/>
            <a:t> Although mutations are common, they only become apparent when they cause an observable change or affect the virus's survival.</a:t>
          </a:r>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40309-EEE1-46AF-B355-1D5A55CBEBED}">
      <dsp:nvSpPr>
        <dsp:cNvPr id="0" name=""/>
        <dsp:cNvSpPr/>
      </dsp:nvSpPr>
      <dsp:spPr>
        <a:xfrm>
          <a:off x="0" y="969969"/>
          <a:ext cx="11150601" cy="178798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4FEF17-CB9E-456F-BB7B-8E0DF50F35EB}">
      <dsp:nvSpPr>
        <dsp:cNvPr id="0" name=""/>
        <dsp:cNvSpPr/>
      </dsp:nvSpPr>
      <dsp:spPr>
        <a:xfrm>
          <a:off x="416330" y="1141882"/>
          <a:ext cx="840935" cy="8409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864F24-E3A6-4AF0-8670-F9BBD58C0060}">
      <dsp:nvSpPr>
        <dsp:cNvPr id="0" name=""/>
        <dsp:cNvSpPr/>
      </dsp:nvSpPr>
      <dsp:spPr>
        <a:xfrm>
          <a:off x="1765964" y="161363"/>
          <a:ext cx="9242180" cy="3276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228" tIns="189228" rIns="189228" bIns="189228" numCol="1" spcCol="1270" anchor="ctr" anchorCtr="0">
          <a:noAutofit/>
        </a:bodyPr>
        <a:lstStyle/>
        <a:p>
          <a:pPr marL="0" lvl="0" indent="0" algn="l" defTabSz="1422400">
            <a:lnSpc>
              <a:spcPct val="100000"/>
            </a:lnSpc>
            <a:spcBef>
              <a:spcPct val="0"/>
            </a:spcBef>
            <a:spcAft>
              <a:spcPct val="35000"/>
            </a:spcAft>
            <a:buNone/>
          </a:pPr>
          <a:r>
            <a:rPr lang="en-US" sz="3200" b="1" kern="1200" dirty="0"/>
            <a:t>Principle:</a:t>
          </a:r>
          <a:r>
            <a:rPr lang="en-US" sz="3200" kern="1200" dirty="0"/>
            <a:t> Viral genomes can be engineered to serve as </a:t>
          </a:r>
          <a:r>
            <a:rPr lang="en-US" sz="3200" b="1" kern="1200" dirty="0"/>
            <a:t>vectors</a:t>
          </a:r>
          <a:r>
            <a:rPr lang="en-US" sz="3200" kern="1200" dirty="0"/>
            <a:t>—vehicles that replicate and express foreign genes (both viral and cellular).</a:t>
          </a:r>
        </a:p>
      </dsp:txBody>
      <dsp:txXfrm>
        <a:off x="1765964" y="161363"/>
        <a:ext cx="9242180" cy="3276391"/>
      </dsp:txXfrm>
    </dsp:sp>
    <dsp:sp modelId="{71D5102D-20AA-4229-A171-AA6B5085556F}">
      <dsp:nvSpPr>
        <dsp:cNvPr id="0" name=""/>
        <dsp:cNvSpPr/>
      </dsp:nvSpPr>
      <dsp:spPr>
        <a:xfrm>
          <a:off x="0" y="4200073"/>
          <a:ext cx="11150601" cy="156130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0F8A6D-754C-4190-9008-FBDC0E31E80B}">
      <dsp:nvSpPr>
        <dsp:cNvPr id="0" name=""/>
        <dsp:cNvSpPr/>
      </dsp:nvSpPr>
      <dsp:spPr>
        <a:xfrm>
          <a:off x="462514" y="4218643"/>
          <a:ext cx="840935" cy="8409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7165689-BC0A-44D3-9552-6AEE7FC1ABED}">
      <dsp:nvSpPr>
        <dsp:cNvPr id="0" name=""/>
        <dsp:cNvSpPr/>
      </dsp:nvSpPr>
      <dsp:spPr>
        <a:xfrm>
          <a:off x="1765964" y="3970835"/>
          <a:ext cx="9242180" cy="1952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228" tIns="189228" rIns="189228" bIns="189228" numCol="1" spcCol="1270" anchor="ctr" anchorCtr="0">
          <a:noAutofit/>
        </a:bodyPr>
        <a:lstStyle/>
        <a:p>
          <a:pPr marL="0" lvl="0" indent="0" algn="l" defTabSz="1244600">
            <a:lnSpc>
              <a:spcPct val="100000"/>
            </a:lnSpc>
            <a:spcBef>
              <a:spcPct val="0"/>
            </a:spcBef>
            <a:spcAft>
              <a:spcPct val="35000"/>
            </a:spcAft>
            <a:buNone/>
          </a:pPr>
          <a:r>
            <a:rPr lang="en-US" sz="2800" b="1" kern="1200" dirty="0"/>
            <a:t>Feasibility:</a:t>
          </a:r>
          <a:r>
            <a:rPr lang="en-US" sz="2800" kern="1200" dirty="0"/>
            <a:t> Almost any virus can be converted into a vector if its replication functions, transcription controls, and packaging signals are sufficiently understood.</a:t>
          </a:r>
        </a:p>
      </dsp:txBody>
      <dsp:txXfrm>
        <a:off x="1765964" y="3970835"/>
        <a:ext cx="9242180" cy="1952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D2371-1DCC-4C3D-8C1B-6081965A5804}">
      <dsp:nvSpPr>
        <dsp:cNvPr id="0" name=""/>
        <dsp:cNvSpPr/>
      </dsp:nvSpPr>
      <dsp:spPr>
        <a:xfrm rot="5400000">
          <a:off x="6877546" y="-2494984"/>
          <a:ext cx="2599919" cy="76964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a:t>DNA viruses</a:t>
          </a:r>
          <a:r>
            <a:rPr lang="en-US" sz="2000" kern="1200"/>
            <a:t> (e.g., Adenovirus, Herpesvirus, Vaccinia virus).</a:t>
          </a:r>
        </a:p>
        <a:p>
          <a:pPr marL="228600" lvl="1" indent="-228600" algn="l" defTabSz="889000">
            <a:lnSpc>
              <a:spcPct val="90000"/>
            </a:lnSpc>
            <a:spcBef>
              <a:spcPct val="0"/>
            </a:spcBef>
            <a:spcAft>
              <a:spcPct val="15000"/>
            </a:spcAft>
            <a:buChar char="•"/>
          </a:pPr>
          <a:r>
            <a:rPr lang="en-US" sz="2000" b="1" kern="1200"/>
            <a:t>RNA viruses</a:t>
          </a:r>
          <a:r>
            <a:rPr lang="en-US" sz="2000" kern="1200"/>
            <a:t> (e.g., Poliovirus, Retroviruses).</a:t>
          </a:r>
        </a:p>
        <a:p>
          <a:pPr marL="228600" lvl="1" indent="-228600" algn="l" defTabSz="889000">
            <a:lnSpc>
              <a:spcPct val="90000"/>
            </a:lnSpc>
            <a:spcBef>
              <a:spcPct val="0"/>
            </a:spcBef>
            <a:spcAft>
              <a:spcPct val="15000"/>
            </a:spcAft>
            <a:buChar char="•"/>
          </a:pPr>
          <a:r>
            <a:rPr lang="en-US" sz="2000" kern="1200"/>
            <a:t>Each system has distinct advantages and disadvantages.</a:t>
          </a:r>
        </a:p>
      </dsp:txBody>
      <dsp:txXfrm rot="-5400000">
        <a:off x="4329268" y="180212"/>
        <a:ext cx="7569558" cy="2346083"/>
      </dsp:txXfrm>
    </dsp:sp>
    <dsp:sp modelId="{4F60A80B-D7AB-449B-A9DC-7F27A9872298}">
      <dsp:nvSpPr>
        <dsp:cNvPr id="0" name=""/>
        <dsp:cNvSpPr/>
      </dsp:nvSpPr>
      <dsp:spPr>
        <a:xfrm>
          <a:off x="0" y="1191"/>
          <a:ext cx="4329268" cy="27041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dirty="0"/>
            <a:t>Diverse Platforms:</a:t>
          </a:r>
          <a:r>
            <a:rPr lang="en-US" sz="3800" kern="1200" dirty="0"/>
            <a:t> Viral vector technology is based on both:</a:t>
          </a:r>
        </a:p>
      </dsp:txBody>
      <dsp:txXfrm>
        <a:off x="132005" y="133196"/>
        <a:ext cx="4065258" cy="2440115"/>
      </dsp:txXfrm>
    </dsp:sp>
    <dsp:sp modelId="{32231511-FF14-4AC1-825A-43252B194D26}">
      <dsp:nvSpPr>
        <dsp:cNvPr id="0" name=""/>
        <dsp:cNvSpPr/>
      </dsp:nvSpPr>
      <dsp:spPr>
        <a:xfrm rot="5400000">
          <a:off x="6810232" y="355331"/>
          <a:ext cx="2718576" cy="76889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Regulatory Elements:</a:t>
          </a:r>
          <a:r>
            <a:rPr lang="en-US" sz="2000" kern="1200" dirty="0"/>
            <a:t> Viral promoters or enhancers to control transcription.</a:t>
          </a:r>
        </a:p>
        <a:p>
          <a:pPr marL="228600" lvl="1" indent="-228600" algn="l" defTabSz="889000">
            <a:lnSpc>
              <a:spcPct val="90000"/>
            </a:lnSpc>
            <a:spcBef>
              <a:spcPct val="0"/>
            </a:spcBef>
            <a:spcAft>
              <a:spcPct val="15000"/>
            </a:spcAft>
            <a:buChar char="•"/>
          </a:pPr>
          <a:r>
            <a:rPr lang="en-US" sz="2000" b="1" kern="1200"/>
            <a:t>Processing Signals:</a:t>
          </a:r>
          <a:r>
            <a:rPr lang="en-US" sz="2000" kern="1200"/>
            <a:t> Sequences for efficient transcription termination and polyadenylation.</a:t>
          </a:r>
        </a:p>
        <a:p>
          <a:pPr marL="228600" lvl="1" indent="-228600" algn="l" defTabSz="889000">
            <a:lnSpc>
              <a:spcPct val="90000"/>
            </a:lnSpc>
            <a:spcBef>
              <a:spcPct val="0"/>
            </a:spcBef>
            <a:spcAft>
              <a:spcPct val="15000"/>
            </a:spcAft>
            <a:buChar char="•"/>
          </a:pPr>
          <a:r>
            <a:rPr lang="en-US" sz="2000" b="1" kern="1200"/>
            <a:t>Splicing Signals:</a:t>
          </a:r>
          <a:r>
            <a:rPr lang="en-US" sz="2000" kern="1200"/>
            <a:t> An intronic sequence with splice donor and acceptor sites.</a:t>
          </a:r>
        </a:p>
        <a:p>
          <a:pPr marL="228600" lvl="1" indent="-228600" algn="l" defTabSz="889000">
            <a:lnSpc>
              <a:spcPct val="90000"/>
            </a:lnSpc>
            <a:spcBef>
              <a:spcPct val="0"/>
            </a:spcBef>
            <a:spcAft>
              <a:spcPct val="15000"/>
            </a:spcAft>
            <a:buChar char="•"/>
          </a:pPr>
          <a:r>
            <a:rPr lang="en-US" sz="2000" b="1" kern="1200"/>
            <a:t>Optional Elements:</a:t>
          </a:r>
          <a:r>
            <a:rPr lang="en-US" sz="2000" kern="1200"/>
            <a:t> Sequences that can enhance translation or direct expression to a specific cell type.</a:t>
          </a:r>
        </a:p>
      </dsp:txBody>
      <dsp:txXfrm rot="-5400000">
        <a:off x="4325040" y="2973233"/>
        <a:ext cx="7556250" cy="2453156"/>
      </dsp:txXfrm>
    </dsp:sp>
    <dsp:sp modelId="{2F699CB5-2DDC-46AD-9012-68208D80AB17}">
      <dsp:nvSpPr>
        <dsp:cNvPr id="0" name=""/>
        <dsp:cNvSpPr/>
      </dsp:nvSpPr>
      <dsp:spPr>
        <a:xfrm>
          <a:off x="0" y="2847748"/>
          <a:ext cx="4325040" cy="27041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a:t>A typical eukaryotic expression vector contains:</a:t>
          </a:r>
          <a:endParaRPr lang="en-US" sz="3800" kern="1200"/>
        </a:p>
      </dsp:txBody>
      <dsp:txXfrm>
        <a:off x="132005" y="2979753"/>
        <a:ext cx="4061030" cy="24401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11">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2">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042F-13F3-36BB-62A9-B7E850C645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5C98F91D-E7DE-D198-DC9A-67261CB4D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4B5A127A-410E-0308-DFAC-619B7972C086}"/>
              </a:ext>
            </a:extLst>
          </p:cNvPr>
          <p:cNvSpPr>
            <a:spLocks noGrp="1"/>
          </p:cNvSpPr>
          <p:nvPr>
            <p:ph type="dt" sz="half" idx="10"/>
          </p:nvPr>
        </p:nvSpPr>
        <p:spPr/>
        <p:txBody>
          <a:bodyPr/>
          <a:lstStyle/>
          <a:p>
            <a:fld id="{1C69AC81-B92A-411A-B194-968C85F1A576}" type="datetimeFigureOut">
              <a:rPr lang="ar-IQ" smtClean="0"/>
              <a:t>10/05/1447</a:t>
            </a:fld>
            <a:endParaRPr lang="ar-IQ"/>
          </a:p>
        </p:txBody>
      </p:sp>
      <p:sp>
        <p:nvSpPr>
          <p:cNvPr id="5" name="Footer Placeholder 4">
            <a:extLst>
              <a:ext uri="{FF2B5EF4-FFF2-40B4-BE49-F238E27FC236}">
                <a16:creationId xmlns:a16="http://schemas.microsoft.com/office/drawing/2014/main" id="{6E3DC252-7346-E44B-7BED-2FCAE88CB891}"/>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1DED232F-900F-3C22-CF56-AC17FA1B3DA7}"/>
              </a:ext>
            </a:extLst>
          </p:cNvPr>
          <p:cNvSpPr>
            <a:spLocks noGrp="1"/>
          </p:cNvSpPr>
          <p:nvPr>
            <p:ph type="sldNum" sz="quarter" idx="12"/>
          </p:nvPr>
        </p:nvSpPr>
        <p:spPr/>
        <p:txBody>
          <a:bodyPr/>
          <a:lstStyle/>
          <a:p>
            <a:fld id="{C1C167EE-8CA6-4C15-B284-0F0B70B2BCC5}" type="slidenum">
              <a:rPr lang="ar-IQ" smtClean="0"/>
              <a:t>‹#›</a:t>
            </a:fld>
            <a:endParaRPr lang="ar-IQ"/>
          </a:p>
        </p:txBody>
      </p:sp>
    </p:spTree>
    <p:extLst>
      <p:ext uri="{BB962C8B-B14F-4D97-AF65-F5344CB8AC3E}">
        <p14:creationId xmlns:p14="http://schemas.microsoft.com/office/powerpoint/2010/main" val="395199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B7FC-FE3E-89D2-CEB5-DF23F64A9332}"/>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A0B26117-966E-3CC6-79BF-8A6B98F28D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ECFFA72E-B4F6-F3CA-04D6-D3423BC95539}"/>
              </a:ext>
            </a:extLst>
          </p:cNvPr>
          <p:cNvSpPr>
            <a:spLocks noGrp="1"/>
          </p:cNvSpPr>
          <p:nvPr>
            <p:ph type="dt" sz="half" idx="10"/>
          </p:nvPr>
        </p:nvSpPr>
        <p:spPr/>
        <p:txBody>
          <a:bodyPr/>
          <a:lstStyle/>
          <a:p>
            <a:fld id="{1C69AC81-B92A-411A-B194-968C85F1A576}" type="datetimeFigureOut">
              <a:rPr lang="ar-IQ" smtClean="0"/>
              <a:t>10/05/1447</a:t>
            </a:fld>
            <a:endParaRPr lang="ar-IQ"/>
          </a:p>
        </p:txBody>
      </p:sp>
      <p:sp>
        <p:nvSpPr>
          <p:cNvPr id="5" name="Footer Placeholder 4">
            <a:extLst>
              <a:ext uri="{FF2B5EF4-FFF2-40B4-BE49-F238E27FC236}">
                <a16:creationId xmlns:a16="http://schemas.microsoft.com/office/drawing/2014/main" id="{F4287996-84F1-2232-20CA-576F8C1AD1A6}"/>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E7369BF-5979-5CE5-230C-5B8EBB2B4A0F}"/>
              </a:ext>
            </a:extLst>
          </p:cNvPr>
          <p:cNvSpPr>
            <a:spLocks noGrp="1"/>
          </p:cNvSpPr>
          <p:nvPr>
            <p:ph type="sldNum" sz="quarter" idx="12"/>
          </p:nvPr>
        </p:nvSpPr>
        <p:spPr/>
        <p:txBody>
          <a:bodyPr/>
          <a:lstStyle/>
          <a:p>
            <a:fld id="{C1C167EE-8CA6-4C15-B284-0F0B70B2BCC5}" type="slidenum">
              <a:rPr lang="ar-IQ" smtClean="0"/>
              <a:t>‹#›</a:t>
            </a:fld>
            <a:endParaRPr lang="ar-IQ"/>
          </a:p>
        </p:txBody>
      </p:sp>
    </p:spTree>
    <p:extLst>
      <p:ext uri="{BB962C8B-B14F-4D97-AF65-F5344CB8AC3E}">
        <p14:creationId xmlns:p14="http://schemas.microsoft.com/office/powerpoint/2010/main" val="325635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DA04B-7A68-5511-B18B-B8A617B60A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FA0AE03F-9374-168A-D344-9CA297F4BC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E71D2064-B61D-A283-E995-D9836E8BD983}"/>
              </a:ext>
            </a:extLst>
          </p:cNvPr>
          <p:cNvSpPr>
            <a:spLocks noGrp="1"/>
          </p:cNvSpPr>
          <p:nvPr>
            <p:ph type="dt" sz="half" idx="10"/>
          </p:nvPr>
        </p:nvSpPr>
        <p:spPr/>
        <p:txBody>
          <a:bodyPr/>
          <a:lstStyle/>
          <a:p>
            <a:fld id="{1C69AC81-B92A-411A-B194-968C85F1A576}" type="datetimeFigureOut">
              <a:rPr lang="ar-IQ" smtClean="0"/>
              <a:t>10/05/1447</a:t>
            </a:fld>
            <a:endParaRPr lang="ar-IQ"/>
          </a:p>
        </p:txBody>
      </p:sp>
      <p:sp>
        <p:nvSpPr>
          <p:cNvPr id="5" name="Footer Placeholder 4">
            <a:extLst>
              <a:ext uri="{FF2B5EF4-FFF2-40B4-BE49-F238E27FC236}">
                <a16:creationId xmlns:a16="http://schemas.microsoft.com/office/drawing/2014/main" id="{9BA4652A-3826-4DB9-F6AE-2F92B308B3E4}"/>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D594F9E4-0BF0-3DFE-5D92-B67AC02A2924}"/>
              </a:ext>
            </a:extLst>
          </p:cNvPr>
          <p:cNvSpPr>
            <a:spLocks noGrp="1"/>
          </p:cNvSpPr>
          <p:nvPr>
            <p:ph type="sldNum" sz="quarter" idx="12"/>
          </p:nvPr>
        </p:nvSpPr>
        <p:spPr/>
        <p:txBody>
          <a:bodyPr/>
          <a:lstStyle/>
          <a:p>
            <a:fld id="{C1C167EE-8CA6-4C15-B284-0F0B70B2BCC5}" type="slidenum">
              <a:rPr lang="ar-IQ" smtClean="0"/>
              <a:t>‹#›</a:t>
            </a:fld>
            <a:endParaRPr lang="ar-IQ"/>
          </a:p>
        </p:txBody>
      </p:sp>
    </p:spTree>
    <p:extLst>
      <p:ext uri="{BB962C8B-B14F-4D97-AF65-F5344CB8AC3E}">
        <p14:creationId xmlns:p14="http://schemas.microsoft.com/office/powerpoint/2010/main" val="151176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9C80-A634-C5DA-EDC6-AF0AB9736CE0}"/>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C3089EAA-00F2-3FED-5794-FB74FF36F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D22C9314-D3AF-EE91-9DE4-45885717B252}"/>
              </a:ext>
            </a:extLst>
          </p:cNvPr>
          <p:cNvSpPr>
            <a:spLocks noGrp="1"/>
          </p:cNvSpPr>
          <p:nvPr>
            <p:ph type="dt" sz="half" idx="10"/>
          </p:nvPr>
        </p:nvSpPr>
        <p:spPr/>
        <p:txBody>
          <a:bodyPr/>
          <a:lstStyle/>
          <a:p>
            <a:fld id="{1C69AC81-B92A-411A-B194-968C85F1A576}" type="datetimeFigureOut">
              <a:rPr lang="ar-IQ" smtClean="0"/>
              <a:t>10/05/1447</a:t>
            </a:fld>
            <a:endParaRPr lang="ar-IQ"/>
          </a:p>
        </p:txBody>
      </p:sp>
      <p:sp>
        <p:nvSpPr>
          <p:cNvPr id="5" name="Footer Placeholder 4">
            <a:extLst>
              <a:ext uri="{FF2B5EF4-FFF2-40B4-BE49-F238E27FC236}">
                <a16:creationId xmlns:a16="http://schemas.microsoft.com/office/drawing/2014/main" id="{31FE7E56-E32B-9524-33E7-24CC50396F33}"/>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A730430C-E4FB-6AA7-2872-73273FAB2FD3}"/>
              </a:ext>
            </a:extLst>
          </p:cNvPr>
          <p:cNvSpPr>
            <a:spLocks noGrp="1"/>
          </p:cNvSpPr>
          <p:nvPr>
            <p:ph type="sldNum" sz="quarter" idx="12"/>
          </p:nvPr>
        </p:nvSpPr>
        <p:spPr/>
        <p:txBody>
          <a:bodyPr/>
          <a:lstStyle/>
          <a:p>
            <a:fld id="{C1C167EE-8CA6-4C15-B284-0F0B70B2BCC5}" type="slidenum">
              <a:rPr lang="ar-IQ" smtClean="0"/>
              <a:t>‹#›</a:t>
            </a:fld>
            <a:endParaRPr lang="ar-IQ"/>
          </a:p>
        </p:txBody>
      </p:sp>
    </p:spTree>
    <p:extLst>
      <p:ext uri="{BB962C8B-B14F-4D97-AF65-F5344CB8AC3E}">
        <p14:creationId xmlns:p14="http://schemas.microsoft.com/office/powerpoint/2010/main" val="185124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63B4-4835-D02C-DD02-48AB3EE74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FC77556E-823B-A784-2420-C65CE9752F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89F55-A849-ADFB-2CAF-D897ADBF660E}"/>
              </a:ext>
            </a:extLst>
          </p:cNvPr>
          <p:cNvSpPr>
            <a:spLocks noGrp="1"/>
          </p:cNvSpPr>
          <p:nvPr>
            <p:ph type="dt" sz="half" idx="10"/>
          </p:nvPr>
        </p:nvSpPr>
        <p:spPr/>
        <p:txBody>
          <a:bodyPr/>
          <a:lstStyle/>
          <a:p>
            <a:fld id="{1C69AC81-B92A-411A-B194-968C85F1A576}" type="datetimeFigureOut">
              <a:rPr lang="ar-IQ" smtClean="0"/>
              <a:t>10/05/1447</a:t>
            </a:fld>
            <a:endParaRPr lang="ar-IQ"/>
          </a:p>
        </p:txBody>
      </p:sp>
      <p:sp>
        <p:nvSpPr>
          <p:cNvPr id="5" name="Footer Placeholder 4">
            <a:extLst>
              <a:ext uri="{FF2B5EF4-FFF2-40B4-BE49-F238E27FC236}">
                <a16:creationId xmlns:a16="http://schemas.microsoft.com/office/drawing/2014/main" id="{87AB4D34-2286-3D26-3263-F41B6E725C69}"/>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047873D8-6C77-F637-6582-F685D47FB54B}"/>
              </a:ext>
            </a:extLst>
          </p:cNvPr>
          <p:cNvSpPr>
            <a:spLocks noGrp="1"/>
          </p:cNvSpPr>
          <p:nvPr>
            <p:ph type="sldNum" sz="quarter" idx="12"/>
          </p:nvPr>
        </p:nvSpPr>
        <p:spPr/>
        <p:txBody>
          <a:bodyPr/>
          <a:lstStyle/>
          <a:p>
            <a:fld id="{C1C167EE-8CA6-4C15-B284-0F0B70B2BCC5}" type="slidenum">
              <a:rPr lang="ar-IQ" smtClean="0"/>
              <a:t>‹#›</a:t>
            </a:fld>
            <a:endParaRPr lang="ar-IQ"/>
          </a:p>
        </p:txBody>
      </p:sp>
    </p:spTree>
    <p:extLst>
      <p:ext uri="{BB962C8B-B14F-4D97-AF65-F5344CB8AC3E}">
        <p14:creationId xmlns:p14="http://schemas.microsoft.com/office/powerpoint/2010/main" val="1048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DE24-A85A-839D-1DB9-6773DBCBC93F}"/>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BBDBA568-FD1B-9C35-9EC4-A6C2BE0362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4D5F1D4F-4AC9-C963-7923-707C76384F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71BC64EF-BBC6-4C85-FAFF-A2CCBE26B69C}"/>
              </a:ext>
            </a:extLst>
          </p:cNvPr>
          <p:cNvSpPr>
            <a:spLocks noGrp="1"/>
          </p:cNvSpPr>
          <p:nvPr>
            <p:ph type="dt" sz="half" idx="10"/>
          </p:nvPr>
        </p:nvSpPr>
        <p:spPr/>
        <p:txBody>
          <a:bodyPr/>
          <a:lstStyle/>
          <a:p>
            <a:fld id="{1C69AC81-B92A-411A-B194-968C85F1A576}" type="datetimeFigureOut">
              <a:rPr lang="ar-IQ" smtClean="0"/>
              <a:t>10/05/1447</a:t>
            </a:fld>
            <a:endParaRPr lang="ar-IQ"/>
          </a:p>
        </p:txBody>
      </p:sp>
      <p:sp>
        <p:nvSpPr>
          <p:cNvPr id="6" name="Footer Placeholder 5">
            <a:extLst>
              <a:ext uri="{FF2B5EF4-FFF2-40B4-BE49-F238E27FC236}">
                <a16:creationId xmlns:a16="http://schemas.microsoft.com/office/drawing/2014/main" id="{CD3A0172-A6A8-D8FA-873D-7AB99847DF5C}"/>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2D3DC0A8-4EDF-93F6-345F-84D1A16D19C9}"/>
              </a:ext>
            </a:extLst>
          </p:cNvPr>
          <p:cNvSpPr>
            <a:spLocks noGrp="1"/>
          </p:cNvSpPr>
          <p:nvPr>
            <p:ph type="sldNum" sz="quarter" idx="12"/>
          </p:nvPr>
        </p:nvSpPr>
        <p:spPr/>
        <p:txBody>
          <a:bodyPr/>
          <a:lstStyle/>
          <a:p>
            <a:fld id="{C1C167EE-8CA6-4C15-B284-0F0B70B2BCC5}" type="slidenum">
              <a:rPr lang="ar-IQ" smtClean="0"/>
              <a:t>‹#›</a:t>
            </a:fld>
            <a:endParaRPr lang="ar-IQ"/>
          </a:p>
        </p:txBody>
      </p:sp>
    </p:spTree>
    <p:extLst>
      <p:ext uri="{BB962C8B-B14F-4D97-AF65-F5344CB8AC3E}">
        <p14:creationId xmlns:p14="http://schemas.microsoft.com/office/powerpoint/2010/main" val="300481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FE61-F853-D832-1D26-043A125F9AA3}"/>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A08799DD-323E-1CE9-3933-98FA838C73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DF9D89-2323-5DD6-326E-906B3A046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73298A06-2692-5179-2478-B664D9D6D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2DAFA-8068-2499-0E3F-0FF1994C5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A6E42434-5E0A-CBA6-1C30-565DCBB26492}"/>
              </a:ext>
            </a:extLst>
          </p:cNvPr>
          <p:cNvSpPr>
            <a:spLocks noGrp="1"/>
          </p:cNvSpPr>
          <p:nvPr>
            <p:ph type="dt" sz="half" idx="10"/>
          </p:nvPr>
        </p:nvSpPr>
        <p:spPr/>
        <p:txBody>
          <a:bodyPr/>
          <a:lstStyle/>
          <a:p>
            <a:fld id="{1C69AC81-B92A-411A-B194-968C85F1A576}" type="datetimeFigureOut">
              <a:rPr lang="ar-IQ" smtClean="0"/>
              <a:t>10/05/1447</a:t>
            </a:fld>
            <a:endParaRPr lang="ar-IQ"/>
          </a:p>
        </p:txBody>
      </p:sp>
      <p:sp>
        <p:nvSpPr>
          <p:cNvPr id="8" name="Footer Placeholder 7">
            <a:extLst>
              <a:ext uri="{FF2B5EF4-FFF2-40B4-BE49-F238E27FC236}">
                <a16:creationId xmlns:a16="http://schemas.microsoft.com/office/drawing/2014/main" id="{FC4524FD-9BD7-EC23-C20D-B5F15D8F2E3F}"/>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537786C7-8F3B-342F-3393-4F04EE142A56}"/>
              </a:ext>
            </a:extLst>
          </p:cNvPr>
          <p:cNvSpPr>
            <a:spLocks noGrp="1"/>
          </p:cNvSpPr>
          <p:nvPr>
            <p:ph type="sldNum" sz="quarter" idx="12"/>
          </p:nvPr>
        </p:nvSpPr>
        <p:spPr/>
        <p:txBody>
          <a:bodyPr/>
          <a:lstStyle/>
          <a:p>
            <a:fld id="{C1C167EE-8CA6-4C15-B284-0F0B70B2BCC5}" type="slidenum">
              <a:rPr lang="ar-IQ" smtClean="0"/>
              <a:t>‹#›</a:t>
            </a:fld>
            <a:endParaRPr lang="ar-IQ"/>
          </a:p>
        </p:txBody>
      </p:sp>
    </p:spTree>
    <p:extLst>
      <p:ext uri="{BB962C8B-B14F-4D97-AF65-F5344CB8AC3E}">
        <p14:creationId xmlns:p14="http://schemas.microsoft.com/office/powerpoint/2010/main" val="245646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32DE-27BA-42EE-26DE-BD02A43CE5D4}"/>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4DD346F6-5901-3ED9-D1BB-0ADEEC7DEF41}"/>
              </a:ext>
            </a:extLst>
          </p:cNvPr>
          <p:cNvSpPr>
            <a:spLocks noGrp="1"/>
          </p:cNvSpPr>
          <p:nvPr>
            <p:ph type="dt" sz="half" idx="10"/>
          </p:nvPr>
        </p:nvSpPr>
        <p:spPr/>
        <p:txBody>
          <a:bodyPr/>
          <a:lstStyle/>
          <a:p>
            <a:fld id="{1C69AC81-B92A-411A-B194-968C85F1A576}" type="datetimeFigureOut">
              <a:rPr lang="ar-IQ" smtClean="0"/>
              <a:t>10/05/1447</a:t>
            </a:fld>
            <a:endParaRPr lang="ar-IQ"/>
          </a:p>
        </p:txBody>
      </p:sp>
      <p:sp>
        <p:nvSpPr>
          <p:cNvPr id="4" name="Footer Placeholder 3">
            <a:extLst>
              <a:ext uri="{FF2B5EF4-FFF2-40B4-BE49-F238E27FC236}">
                <a16:creationId xmlns:a16="http://schemas.microsoft.com/office/drawing/2014/main" id="{0D0F4F73-C1F6-9581-D1BC-2111480D4A42}"/>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32C876D4-D6D3-D110-4B28-66BEF929C74C}"/>
              </a:ext>
            </a:extLst>
          </p:cNvPr>
          <p:cNvSpPr>
            <a:spLocks noGrp="1"/>
          </p:cNvSpPr>
          <p:nvPr>
            <p:ph type="sldNum" sz="quarter" idx="12"/>
          </p:nvPr>
        </p:nvSpPr>
        <p:spPr/>
        <p:txBody>
          <a:bodyPr/>
          <a:lstStyle/>
          <a:p>
            <a:fld id="{C1C167EE-8CA6-4C15-B284-0F0B70B2BCC5}" type="slidenum">
              <a:rPr lang="ar-IQ" smtClean="0"/>
              <a:t>‹#›</a:t>
            </a:fld>
            <a:endParaRPr lang="ar-IQ"/>
          </a:p>
        </p:txBody>
      </p:sp>
    </p:spTree>
    <p:extLst>
      <p:ext uri="{BB962C8B-B14F-4D97-AF65-F5344CB8AC3E}">
        <p14:creationId xmlns:p14="http://schemas.microsoft.com/office/powerpoint/2010/main" val="273972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8C471-BA8F-2073-3CEA-9A4701AB2F73}"/>
              </a:ext>
            </a:extLst>
          </p:cNvPr>
          <p:cNvSpPr>
            <a:spLocks noGrp="1"/>
          </p:cNvSpPr>
          <p:nvPr>
            <p:ph type="dt" sz="half" idx="10"/>
          </p:nvPr>
        </p:nvSpPr>
        <p:spPr/>
        <p:txBody>
          <a:bodyPr/>
          <a:lstStyle/>
          <a:p>
            <a:fld id="{1C69AC81-B92A-411A-B194-968C85F1A576}" type="datetimeFigureOut">
              <a:rPr lang="ar-IQ" smtClean="0"/>
              <a:t>10/05/1447</a:t>
            </a:fld>
            <a:endParaRPr lang="ar-IQ"/>
          </a:p>
        </p:txBody>
      </p:sp>
      <p:sp>
        <p:nvSpPr>
          <p:cNvPr id="3" name="Footer Placeholder 2">
            <a:extLst>
              <a:ext uri="{FF2B5EF4-FFF2-40B4-BE49-F238E27FC236}">
                <a16:creationId xmlns:a16="http://schemas.microsoft.com/office/drawing/2014/main" id="{15278D2F-9B83-F56C-38AD-A98CDCF94733}"/>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4A76B4BC-8818-8BE1-5943-39FA20F145E3}"/>
              </a:ext>
            </a:extLst>
          </p:cNvPr>
          <p:cNvSpPr>
            <a:spLocks noGrp="1"/>
          </p:cNvSpPr>
          <p:nvPr>
            <p:ph type="sldNum" sz="quarter" idx="12"/>
          </p:nvPr>
        </p:nvSpPr>
        <p:spPr/>
        <p:txBody>
          <a:bodyPr/>
          <a:lstStyle/>
          <a:p>
            <a:fld id="{C1C167EE-8CA6-4C15-B284-0F0B70B2BCC5}" type="slidenum">
              <a:rPr lang="ar-IQ" smtClean="0"/>
              <a:t>‹#›</a:t>
            </a:fld>
            <a:endParaRPr lang="ar-IQ"/>
          </a:p>
        </p:txBody>
      </p:sp>
    </p:spTree>
    <p:extLst>
      <p:ext uri="{BB962C8B-B14F-4D97-AF65-F5344CB8AC3E}">
        <p14:creationId xmlns:p14="http://schemas.microsoft.com/office/powerpoint/2010/main" val="259136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53CC-8FAB-D817-9738-0FBD1557A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4CB145BF-B85C-4146-49B0-A3A43FA8C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B0EC1E6D-1895-9146-9689-AE63FE2A1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FA6A1-B634-3BB2-A473-E65F86A7EDDA}"/>
              </a:ext>
            </a:extLst>
          </p:cNvPr>
          <p:cNvSpPr>
            <a:spLocks noGrp="1"/>
          </p:cNvSpPr>
          <p:nvPr>
            <p:ph type="dt" sz="half" idx="10"/>
          </p:nvPr>
        </p:nvSpPr>
        <p:spPr/>
        <p:txBody>
          <a:bodyPr/>
          <a:lstStyle/>
          <a:p>
            <a:fld id="{1C69AC81-B92A-411A-B194-968C85F1A576}" type="datetimeFigureOut">
              <a:rPr lang="ar-IQ" smtClean="0"/>
              <a:t>10/05/1447</a:t>
            </a:fld>
            <a:endParaRPr lang="ar-IQ"/>
          </a:p>
        </p:txBody>
      </p:sp>
      <p:sp>
        <p:nvSpPr>
          <p:cNvPr id="6" name="Footer Placeholder 5">
            <a:extLst>
              <a:ext uri="{FF2B5EF4-FFF2-40B4-BE49-F238E27FC236}">
                <a16:creationId xmlns:a16="http://schemas.microsoft.com/office/drawing/2014/main" id="{8FE75CAE-FFBB-F3A7-5121-AA3C813234AD}"/>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0FBBA18E-7BC3-0AFB-F9BE-3D9B20212D4B}"/>
              </a:ext>
            </a:extLst>
          </p:cNvPr>
          <p:cNvSpPr>
            <a:spLocks noGrp="1"/>
          </p:cNvSpPr>
          <p:nvPr>
            <p:ph type="sldNum" sz="quarter" idx="12"/>
          </p:nvPr>
        </p:nvSpPr>
        <p:spPr/>
        <p:txBody>
          <a:bodyPr/>
          <a:lstStyle/>
          <a:p>
            <a:fld id="{C1C167EE-8CA6-4C15-B284-0F0B70B2BCC5}" type="slidenum">
              <a:rPr lang="ar-IQ" smtClean="0"/>
              <a:t>‹#›</a:t>
            </a:fld>
            <a:endParaRPr lang="ar-IQ"/>
          </a:p>
        </p:txBody>
      </p:sp>
    </p:spTree>
    <p:extLst>
      <p:ext uri="{BB962C8B-B14F-4D97-AF65-F5344CB8AC3E}">
        <p14:creationId xmlns:p14="http://schemas.microsoft.com/office/powerpoint/2010/main" val="22927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3809-3990-C8CB-946F-98C6E1D31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29833386-5053-0377-7EA3-9927FFE5A7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F496DACF-60B0-8231-3BD8-DA0275969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9AD26-812E-8C85-0FB1-4DCDBECFC3E4}"/>
              </a:ext>
            </a:extLst>
          </p:cNvPr>
          <p:cNvSpPr>
            <a:spLocks noGrp="1"/>
          </p:cNvSpPr>
          <p:nvPr>
            <p:ph type="dt" sz="half" idx="10"/>
          </p:nvPr>
        </p:nvSpPr>
        <p:spPr/>
        <p:txBody>
          <a:bodyPr/>
          <a:lstStyle/>
          <a:p>
            <a:fld id="{1C69AC81-B92A-411A-B194-968C85F1A576}" type="datetimeFigureOut">
              <a:rPr lang="ar-IQ" smtClean="0"/>
              <a:t>10/05/1447</a:t>
            </a:fld>
            <a:endParaRPr lang="ar-IQ"/>
          </a:p>
        </p:txBody>
      </p:sp>
      <p:sp>
        <p:nvSpPr>
          <p:cNvPr id="6" name="Footer Placeholder 5">
            <a:extLst>
              <a:ext uri="{FF2B5EF4-FFF2-40B4-BE49-F238E27FC236}">
                <a16:creationId xmlns:a16="http://schemas.microsoft.com/office/drawing/2014/main" id="{862B8385-9069-29E3-8DD8-F4AE722B809D}"/>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271A13BC-4E8A-CF33-B45D-B6EA6862C4E4}"/>
              </a:ext>
            </a:extLst>
          </p:cNvPr>
          <p:cNvSpPr>
            <a:spLocks noGrp="1"/>
          </p:cNvSpPr>
          <p:nvPr>
            <p:ph type="sldNum" sz="quarter" idx="12"/>
          </p:nvPr>
        </p:nvSpPr>
        <p:spPr/>
        <p:txBody>
          <a:bodyPr/>
          <a:lstStyle/>
          <a:p>
            <a:fld id="{C1C167EE-8CA6-4C15-B284-0F0B70B2BCC5}" type="slidenum">
              <a:rPr lang="ar-IQ" smtClean="0"/>
              <a:t>‹#›</a:t>
            </a:fld>
            <a:endParaRPr lang="ar-IQ"/>
          </a:p>
        </p:txBody>
      </p:sp>
    </p:spTree>
    <p:extLst>
      <p:ext uri="{BB962C8B-B14F-4D97-AF65-F5344CB8AC3E}">
        <p14:creationId xmlns:p14="http://schemas.microsoft.com/office/powerpoint/2010/main" val="179827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84D994-C42E-8624-CD72-6E8DC621C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24C4A3EC-C5EC-30CC-18B1-B5B44AD4C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D44CB412-9CA9-6F9B-2AB0-1A30FDCFA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9AC81-B92A-411A-B194-968C85F1A576}" type="datetimeFigureOut">
              <a:rPr lang="ar-IQ" smtClean="0"/>
              <a:t>10/05/1447</a:t>
            </a:fld>
            <a:endParaRPr lang="ar-IQ"/>
          </a:p>
        </p:txBody>
      </p:sp>
      <p:sp>
        <p:nvSpPr>
          <p:cNvPr id="5" name="Footer Placeholder 4">
            <a:extLst>
              <a:ext uri="{FF2B5EF4-FFF2-40B4-BE49-F238E27FC236}">
                <a16:creationId xmlns:a16="http://schemas.microsoft.com/office/drawing/2014/main" id="{C0DCEDD5-0D2A-DE90-C065-C60CE6DA1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r-IQ"/>
          </a:p>
        </p:txBody>
      </p:sp>
      <p:sp>
        <p:nvSpPr>
          <p:cNvPr id="6" name="Slide Number Placeholder 5">
            <a:extLst>
              <a:ext uri="{FF2B5EF4-FFF2-40B4-BE49-F238E27FC236}">
                <a16:creationId xmlns:a16="http://schemas.microsoft.com/office/drawing/2014/main" id="{5C0DB9DA-D782-31C3-C2EB-BBC0417E70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C167EE-8CA6-4C15-B284-0F0B70B2BCC5}" type="slidenum">
              <a:rPr lang="ar-IQ" smtClean="0"/>
              <a:t>‹#›</a:t>
            </a:fld>
            <a:endParaRPr lang="ar-IQ"/>
          </a:p>
        </p:txBody>
      </p:sp>
    </p:spTree>
    <p:extLst>
      <p:ext uri="{BB962C8B-B14F-4D97-AF65-F5344CB8AC3E}">
        <p14:creationId xmlns:p14="http://schemas.microsoft.com/office/powerpoint/2010/main" val="1694580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4BB5-FA22-40A5-469A-9386F1FD0CE1}"/>
              </a:ext>
            </a:extLst>
          </p:cNvPr>
          <p:cNvSpPr>
            <a:spLocks noGrp="1"/>
          </p:cNvSpPr>
          <p:nvPr>
            <p:ph type="ctrTitle"/>
          </p:nvPr>
        </p:nvSpPr>
        <p:spPr/>
        <p:txBody>
          <a:bodyPr/>
          <a:lstStyle/>
          <a:p>
            <a:r>
              <a:rPr lang="en-US" dirty="0"/>
              <a:t>Virus Genetic </a:t>
            </a:r>
            <a:endParaRPr lang="ar-IQ" dirty="0"/>
          </a:p>
        </p:txBody>
      </p:sp>
      <p:sp>
        <p:nvSpPr>
          <p:cNvPr id="3" name="Subtitle 2">
            <a:extLst>
              <a:ext uri="{FF2B5EF4-FFF2-40B4-BE49-F238E27FC236}">
                <a16:creationId xmlns:a16="http://schemas.microsoft.com/office/drawing/2014/main" id="{499B904F-6176-9D8C-45AC-E82260A2A1DD}"/>
              </a:ext>
            </a:extLst>
          </p:cNvPr>
          <p:cNvSpPr>
            <a:spLocks noGrp="1"/>
          </p:cNvSpPr>
          <p:nvPr>
            <p:ph type="subTitle" idx="1"/>
          </p:nvPr>
        </p:nvSpPr>
        <p:spPr/>
        <p:txBody>
          <a:bodyPr/>
          <a:lstStyle/>
          <a:p>
            <a:endParaRPr lang="ar-IQ" dirty="0"/>
          </a:p>
        </p:txBody>
      </p:sp>
    </p:spTree>
    <p:extLst>
      <p:ext uri="{BB962C8B-B14F-4D97-AF65-F5344CB8AC3E}">
        <p14:creationId xmlns:p14="http://schemas.microsoft.com/office/powerpoint/2010/main" val="1416970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B5CC1-82AC-1F07-6A8E-758E1A3E38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B79CE-FF73-2972-08D6-4A2C9D414571}"/>
              </a:ext>
            </a:extLst>
          </p:cNvPr>
          <p:cNvSpPr>
            <a:spLocks noGrp="1"/>
          </p:cNvSpPr>
          <p:nvPr>
            <p:ph type="title"/>
          </p:nvPr>
        </p:nvSpPr>
        <p:spPr/>
        <p:txBody>
          <a:bodyPr/>
          <a:lstStyle/>
          <a:p>
            <a:r>
              <a:rPr lang="en-US" b="1" dirty="0" err="1"/>
              <a:t>Quasispecies</a:t>
            </a:r>
            <a:r>
              <a:rPr lang="en-US" b="1" dirty="0"/>
              <a:t> Concept</a:t>
            </a:r>
            <a:br>
              <a:rPr lang="en-US" dirty="0"/>
            </a:br>
            <a:endParaRPr lang="ar-IQ" dirty="0"/>
          </a:p>
        </p:txBody>
      </p:sp>
      <p:sp>
        <p:nvSpPr>
          <p:cNvPr id="3" name="Content Placeholder 2">
            <a:extLst>
              <a:ext uri="{FF2B5EF4-FFF2-40B4-BE49-F238E27FC236}">
                <a16:creationId xmlns:a16="http://schemas.microsoft.com/office/drawing/2014/main" id="{DE1A3289-9DD2-304B-3637-D08FFB398364}"/>
              </a:ext>
            </a:extLst>
          </p:cNvPr>
          <p:cNvSpPr>
            <a:spLocks noGrp="1"/>
          </p:cNvSpPr>
          <p:nvPr>
            <p:ph idx="1"/>
          </p:nvPr>
        </p:nvSpPr>
        <p:spPr/>
        <p:txBody>
          <a:bodyPr/>
          <a:lstStyle/>
          <a:p>
            <a:pPr lvl="0"/>
            <a:r>
              <a:rPr lang="en-US" dirty="0"/>
              <a:t>The high error rate in viruses like RNA viruses often leads to the production of a mixture of closely related genetic variants, known as a </a:t>
            </a:r>
            <a:r>
              <a:rPr lang="en-US" b="1" dirty="0" err="1"/>
              <a:t>quasispecies</a:t>
            </a:r>
            <a:r>
              <a:rPr lang="en-US" dirty="0"/>
              <a:t>.</a:t>
            </a:r>
          </a:p>
          <a:p>
            <a:endParaRPr lang="ar-IQ" dirty="0"/>
          </a:p>
        </p:txBody>
      </p:sp>
    </p:spTree>
    <p:extLst>
      <p:ext uri="{BB962C8B-B14F-4D97-AF65-F5344CB8AC3E}">
        <p14:creationId xmlns:p14="http://schemas.microsoft.com/office/powerpoint/2010/main" val="211760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3F1B8-9497-4D99-0BE6-A59824E77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492F9-3C65-B5C4-6280-1A2D94AF12AA}"/>
              </a:ext>
            </a:extLst>
          </p:cNvPr>
          <p:cNvSpPr>
            <a:spLocks noGrp="1"/>
          </p:cNvSpPr>
          <p:nvPr>
            <p:ph type="title"/>
          </p:nvPr>
        </p:nvSpPr>
        <p:spPr/>
        <p:txBody>
          <a:bodyPr/>
          <a:lstStyle/>
          <a:p>
            <a:r>
              <a:rPr lang="en-US" b="1" dirty="0"/>
              <a:t>Type of Virus mutants:</a:t>
            </a:r>
            <a:r>
              <a:rPr lang="en-US" dirty="0"/>
              <a:t> </a:t>
            </a:r>
            <a:br>
              <a:rPr lang="en-US" dirty="0"/>
            </a:br>
            <a:endParaRPr lang="ar-IQ" dirty="0"/>
          </a:p>
        </p:txBody>
      </p:sp>
      <p:sp>
        <p:nvSpPr>
          <p:cNvPr id="3" name="Content Placeholder 2">
            <a:extLst>
              <a:ext uri="{FF2B5EF4-FFF2-40B4-BE49-F238E27FC236}">
                <a16:creationId xmlns:a16="http://schemas.microsoft.com/office/drawing/2014/main" id="{7F47901C-37AD-9C35-282C-89A8A1337816}"/>
              </a:ext>
            </a:extLst>
          </p:cNvPr>
          <p:cNvSpPr>
            <a:spLocks noGrp="1"/>
          </p:cNvSpPr>
          <p:nvPr>
            <p:ph idx="1"/>
          </p:nvPr>
        </p:nvSpPr>
        <p:spPr/>
        <p:txBody>
          <a:bodyPr/>
          <a:lstStyle/>
          <a:p>
            <a:r>
              <a:rPr lang="en-US" b="1" dirty="0"/>
              <a:t>Conditional-Lethal Mutants</a:t>
            </a:r>
            <a:r>
              <a:rPr lang="en-US" dirty="0"/>
              <a:t> are viruses that only reproduce under specific "permissive" conditions but not under "nonpermissive" conditions. This category includes two main types:</a:t>
            </a:r>
          </a:p>
          <a:p>
            <a:pPr lvl="0"/>
            <a:r>
              <a:rPr lang="en-US" b="1" dirty="0"/>
              <a:t>Temperature-Sensitive Mutants:</a:t>
            </a:r>
            <a:r>
              <a:rPr lang="en-US" dirty="0"/>
              <a:t> Grow at low temperatures but not at high ones.</a:t>
            </a:r>
          </a:p>
          <a:p>
            <a:pPr lvl="0"/>
            <a:r>
              <a:rPr lang="en-US" b="1" dirty="0"/>
              <a:t>Host-Range Mutants:</a:t>
            </a:r>
            <a:r>
              <a:rPr lang="en-US" dirty="0"/>
              <a:t> Grow in one cell type but not in another.</a:t>
            </a:r>
          </a:p>
          <a:p>
            <a:endParaRPr lang="ar-IQ" dirty="0"/>
          </a:p>
        </p:txBody>
      </p:sp>
    </p:spTree>
    <p:extLst>
      <p:ext uri="{BB962C8B-B14F-4D97-AF65-F5344CB8AC3E}">
        <p14:creationId xmlns:p14="http://schemas.microsoft.com/office/powerpoint/2010/main" val="267502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C54D1-BA7B-D9C0-B30D-079F307A5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A1795-7C88-2C5B-495D-1850B3FFAE44}"/>
              </a:ext>
            </a:extLst>
          </p:cNvPr>
          <p:cNvSpPr>
            <a:spLocks noGrp="1"/>
          </p:cNvSpPr>
          <p:nvPr>
            <p:ph type="title"/>
          </p:nvPr>
        </p:nvSpPr>
        <p:spPr/>
        <p:txBody>
          <a:bodyPr/>
          <a:lstStyle/>
          <a:p>
            <a:r>
              <a:rPr lang="en-US" b="1" dirty="0"/>
              <a:t>Interactions Among Viruses</a:t>
            </a:r>
            <a:br>
              <a:rPr lang="en-US" dirty="0"/>
            </a:br>
            <a:endParaRPr lang="ar-IQ" dirty="0"/>
          </a:p>
        </p:txBody>
      </p:sp>
      <p:sp>
        <p:nvSpPr>
          <p:cNvPr id="3" name="Content Placeholder 2">
            <a:extLst>
              <a:ext uri="{FF2B5EF4-FFF2-40B4-BE49-F238E27FC236}">
                <a16:creationId xmlns:a16="http://schemas.microsoft.com/office/drawing/2014/main" id="{B29B1FD4-1F6D-AEAC-EDB1-5E4DBD7610CD}"/>
              </a:ext>
            </a:extLst>
          </p:cNvPr>
          <p:cNvSpPr>
            <a:spLocks noGrp="1"/>
          </p:cNvSpPr>
          <p:nvPr>
            <p:ph idx="1"/>
          </p:nvPr>
        </p:nvSpPr>
        <p:spPr/>
        <p:txBody>
          <a:bodyPr/>
          <a:lstStyle/>
          <a:p>
            <a:r>
              <a:rPr lang="en-US" b="1" dirty="0"/>
              <a:t>When two or more closely related virus particles infect the same host cell, they can interact. These interactions fall into two main categories based on the outcome for the progeny viruses:</a:t>
            </a:r>
            <a:endParaRPr lang="en-US" dirty="0"/>
          </a:p>
          <a:p>
            <a:pPr lvl="0"/>
            <a:r>
              <a:rPr lang="en-US" b="1" dirty="0"/>
              <a:t>Genetic Interaction: Produces progeny viruses that are heritably (genetically) different from either parent.</a:t>
            </a:r>
            <a:endParaRPr lang="en-US" dirty="0"/>
          </a:p>
          <a:p>
            <a:pPr lvl="0"/>
            <a:r>
              <a:rPr lang="en-US" b="1" dirty="0"/>
              <a:t>Non-genetic Interaction: Produces progeny viruses that are similar to the parent viruses.</a:t>
            </a:r>
            <a:endParaRPr lang="en-US" dirty="0"/>
          </a:p>
          <a:p>
            <a:endParaRPr lang="ar-IQ" dirty="0"/>
          </a:p>
        </p:txBody>
      </p:sp>
    </p:spTree>
    <p:extLst>
      <p:ext uri="{BB962C8B-B14F-4D97-AF65-F5344CB8AC3E}">
        <p14:creationId xmlns:p14="http://schemas.microsoft.com/office/powerpoint/2010/main" val="15933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489B3-F7F8-C2A6-04A9-D8970966E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2A999-5510-1DF6-2CFD-7699CF3AD79B}"/>
              </a:ext>
            </a:extLst>
          </p:cNvPr>
          <p:cNvSpPr>
            <a:spLocks noGrp="1"/>
          </p:cNvSpPr>
          <p:nvPr>
            <p:ph type="title"/>
          </p:nvPr>
        </p:nvSpPr>
        <p:spPr/>
        <p:txBody>
          <a:bodyPr/>
          <a:lstStyle/>
          <a:p>
            <a:r>
              <a:rPr lang="en-US" b="1" dirty="0"/>
              <a:t>Viral Recombination</a:t>
            </a:r>
            <a:br>
              <a:rPr lang="en-US" sz="3200" dirty="0"/>
            </a:br>
            <a:endParaRPr lang="ar-IQ" dirty="0"/>
          </a:p>
        </p:txBody>
      </p:sp>
      <p:sp>
        <p:nvSpPr>
          <p:cNvPr id="3" name="Content Placeholder 2">
            <a:extLst>
              <a:ext uri="{FF2B5EF4-FFF2-40B4-BE49-F238E27FC236}">
                <a16:creationId xmlns:a16="http://schemas.microsoft.com/office/drawing/2014/main" id="{EDF171CC-7CC1-F77B-8CBA-8AAAADB8AB90}"/>
              </a:ext>
            </a:extLst>
          </p:cNvPr>
          <p:cNvSpPr>
            <a:spLocks noGrp="1"/>
          </p:cNvSpPr>
          <p:nvPr>
            <p:ph idx="1"/>
          </p:nvPr>
        </p:nvSpPr>
        <p:spPr/>
        <p:txBody>
          <a:bodyPr>
            <a:normAutofit fontScale="85000" lnSpcReduction="20000"/>
          </a:bodyPr>
          <a:lstStyle/>
          <a:p>
            <a:r>
              <a:rPr lang="en-US" b="1" dirty="0"/>
              <a:t>Definition and Outcome</a:t>
            </a:r>
            <a:endParaRPr lang="en-US" sz="2000" dirty="0"/>
          </a:p>
          <a:p>
            <a:pPr lvl="0"/>
            <a:r>
              <a:rPr lang="en-US" b="1" dirty="0"/>
              <a:t>Recombination</a:t>
            </a:r>
            <a:r>
              <a:rPr lang="en-US" dirty="0"/>
              <a:t> is a process that produces a </a:t>
            </a:r>
            <a:r>
              <a:rPr lang="en-US" b="1" dirty="0"/>
              <a:t>progeny virus (recombinant)</a:t>
            </a:r>
            <a:r>
              <a:rPr lang="en-US" dirty="0"/>
              <a:t> which carries a combination of traits not found together in either parent.</a:t>
            </a:r>
            <a:endParaRPr lang="en-US" sz="2000" dirty="0"/>
          </a:p>
          <a:p>
            <a:r>
              <a:rPr lang="en-US" b="1" dirty="0"/>
              <a:t>Classic Mechanism</a:t>
            </a:r>
            <a:endParaRPr lang="en-US" sz="2000" dirty="0"/>
          </a:p>
          <a:p>
            <a:pPr lvl="0"/>
            <a:r>
              <a:rPr lang="en-US" dirty="0"/>
              <a:t>The standard mechanism involves the breaking of nucleic acid strands, where a part of one parent's genome is joined to a part of the second parent's genome.</a:t>
            </a:r>
            <a:endParaRPr lang="en-US" sz="2000" dirty="0"/>
          </a:p>
          <a:p>
            <a:pPr lvl="0"/>
            <a:r>
              <a:rPr lang="en-US" dirty="0"/>
              <a:t>The resulting </a:t>
            </a:r>
            <a:r>
              <a:rPr lang="en-US" b="1" dirty="0"/>
              <a:t>recombinant virus is genetically stable</a:t>
            </a:r>
            <a:r>
              <a:rPr lang="en-US" dirty="0"/>
              <a:t> and will produce similar progeny when it replicates.</a:t>
            </a:r>
            <a:endParaRPr lang="en-US" sz="2000" dirty="0"/>
          </a:p>
          <a:p>
            <a:r>
              <a:rPr lang="en-US" b="1" dirty="0"/>
              <a:t>Frequency and a Special Case: Segmented Genomes</a:t>
            </a:r>
            <a:endParaRPr lang="en-US" sz="2000" dirty="0"/>
          </a:p>
          <a:p>
            <a:pPr lvl="0"/>
            <a:r>
              <a:rPr lang="en-US" dirty="0"/>
              <a:t>For viruses with </a:t>
            </a:r>
            <a:r>
              <a:rPr lang="en-US" b="1" dirty="0"/>
              <a:t>segmented genomes</a:t>
            </a:r>
            <a:r>
              <a:rPr lang="en-US" dirty="0"/>
              <a:t> (e.g., influenza virus), recombination happens through a different, highly efficient process called </a:t>
            </a:r>
            <a:r>
              <a:rPr lang="en-US" b="1" dirty="0"/>
              <a:t>reassortment</a:t>
            </a:r>
            <a:r>
              <a:rPr lang="en-US" dirty="0"/>
              <a:t>.</a:t>
            </a:r>
            <a:endParaRPr lang="en-US" sz="2000" dirty="0"/>
          </a:p>
          <a:p>
            <a:endParaRPr lang="ar-IQ" dirty="0"/>
          </a:p>
        </p:txBody>
      </p:sp>
    </p:spTree>
    <p:extLst>
      <p:ext uri="{BB962C8B-B14F-4D97-AF65-F5344CB8AC3E}">
        <p14:creationId xmlns:p14="http://schemas.microsoft.com/office/powerpoint/2010/main" val="142610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Virus Gene - an overview | ScienceDirect Topics">
            <a:extLst>
              <a:ext uri="{FF2B5EF4-FFF2-40B4-BE49-F238E27FC236}">
                <a16:creationId xmlns:a16="http://schemas.microsoft.com/office/drawing/2014/main" id="{36149658-02C7-EBFB-A12E-A579E2357C46}"/>
              </a:ext>
            </a:extLst>
          </p:cNvPr>
          <p:cNvPicPr>
            <a:picLocks noChangeAspect="1"/>
          </p:cNvPicPr>
          <p:nvPr/>
        </p:nvPicPr>
        <p:blipFill>
          <a:blip r:embed="rId2">
            <a:extLst>
              <a:ext uri="{28A0092B-C50C-407E-A947-70E740481C1C}">
                <a14:useLocalDpi xmlns:a14="http://schemas.microsoft.com/office/drawing/2010/main" val="0"/>
              </a:ext>
            </a:extLst>
          </a:blip>
          <a:srcRect t="21483" b="14427"/>
          <a:stretch>
            <a:fillRect/>
          </a:stretch>
        </p:blipFill>
        <p:spPr bwMode="auto">
          <a:xfrm>
            <a:off x="20" y="1282"/>
            <a:ext cx="12191980" cy="6856718"/>
          </a:xfrm>
          <a:prstGeom prst="rect">
            <a:avLst/>
          </a:prstGeom>
          <a:noFill/>
        </p:spPr>
      </p:pic>
    </p:spTree>
    <p:extLst>
      <p:ext uri="{BB962C8B-B14F-4D97-AF65-F5344CB8AC3E}">
        <p14:creationId xmlns:p14="http://schemas.microsoft.com/office/powerpoint/2010/main" val="400300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F1A48-4415-FB6F-EC83-51CA81A21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53229-10A2-9143-A53B-60606BA2EB56}"/>
              </a:ext>
            </a:extLst>
          </p:cNvPr>
          <p:cNvSpPr>
            <a:spLocks noGrp="1"/>
          </p:cNvSpPr>
          <p:nvPr>
            <p:ph type="title"/>
          </p:nvPr>
        </p:nvSpPr>
        <p:spPr/>
        <p:txBody>
          <a:bodyPr/>
          <a:lstStyle/>
          <a:p>
            <a:r>
              <a:rPr lang="en-US" b="1" dirty="0"/>
              <a:t>Viral Complementation</a:t>
            </a:r>
            <a:br>
              <a:rPr lang="en-US" dirty="0"/>
            </a:br>
            <a:endParaRPr lang="ar-IQ" dirty="0"/>
          </a:p>
        </p:txBody>
      </p:sp>
      <p:sp>
        <p:nvSpPr>
          <p:cNvPr id="3" name="Content Placeholder 2">
            <a:extLst>
              <a:ext uri="{FF2B5EF4-FFF2-40B4-BE49-F238E27FC236}">
                <a16:creationId xmlns:a16="http://schemas.microsoft.com/office/drawing/2014/main" id="{BA2F6F6F-BDAB-E4B8-0ADD-DB280FE9300E}"/>
              </a:ext>
            </a:extLst>
          </p:cNvPr>
          <p:cNvSpPr>
            <a:spLocks noGrp="1"/>
          </p:cNvSpPr>
          <p:nvPr>
            <p:ph idx="1"/>
          </p:nvPr>
        </p:nvSpPr>
        <p:spPr/>
        <p:txBody>
          <a:bodyPr>
            <a:normAutofit fontScale="92500" lnSpcReduction="10000"/>
          </a:bodyPr>
          <a:lstStyle/>
          <a:p>
            <a:r>
              <a:rPr lang="en-US" b="1" dirty="0"/>
              <a:t>Definition </a:t>
            </a:r>
            <a:br>
              <a:rPr lang="en-US" dirty="0"/>
            </a:br>
            <a:r>
              <a:rPr lang="en-US" dirty="0"/>
              <a:t>Complementation is a phenomenon where two different viruses infect the same host cell, and one virus provides a functional product that the other virus lacks, allowing both to replicate</a:t>
            </a:r>
          </a:p>
          <a:p>
            <a:r>
              <a:rPr lang="en-US" b="1" dirty="0"/>
              <a:t>Mechanism:</a:t>
            </a:r>
            <a:r>
              <a:rPr lang="en-US" dirty="0"/>
              <a:t> A virus with a functional gene (e.g., for a capsid protein) supplies the necessary product to a second virus that has a defective version of that same gene.</a:t>
            </a:r>
          </a:p>
          <a:p>
            <a:pPr lvl="0"/>
            <a:r>
              <a:rPr lang="en-US" b="1" dirty="0"/>
              <a:t>Crucial Outcome:</a:t>
            </a:r>
            <a:r>
              <a:rPr lang="en-US" dirty="0"/>
              <a:t> This interaction is </a:t>
            </a:r>
            <a:r>
              <a:rPr lang="en-US" b="1" dirty="0"/>
              <a:t>nongenetic</a:t>
            </a:r>
            <a:r>
              <a:rPr lang="en-US" dirty="0"/>
              <a:t>. The genomes of the two viruses do not change; each retains its original genotype. The helper virus simply provides a functional protein to enable replication.</a:t>
            </a:r>
          </a:p>
          <a:p>
            <a:r>
              <a:rPr lang="en-US" b="1" dirty="0"/>
              <a:t> </a:t>
            </a:r>
            <a:endParaRPr lang="en-US" dirty="0"/>
          </a:p>
          <a:p>
            <a:endParaRPr lang="ar-IQ" dirty="0"/>
          </a:p>
        </p:txBody>
      </p:sp>
    </p:spTree>
    <p:extLst>
      <p:ext uri="{BB962C8B-B14F-4D97-AF65-F5344CB8AC3E}">
        <p14:creationId xmlns:p14="http://schemas.microsoft.com/office/powerpoint/2010/main" val="264321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36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2AF6D-981B-CF3B-8959-C3B2C3B45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6FC21-725F-3128-D460-2786848107CC}"/>
              </a:ext>
            </a:extLst>
          </p:cNvPr>
          <p:cNvSpPr>
            <a:spLocks noGrp="1"/>
          </p:cNvSpPr>
          <p:nvPr>
            <p:ph type="title"/>
          </p:nvPr>
        </p:nvSpPr>
        <p:spPr/>
        <p:txBody>
          <a:bodyPr/>
          <a:lstStyle/>
          <a:p>
            <a:r>
              <a:rPr lang="en-US" b="1" dirty="0"/>
              <a:t>Phenotypic Mixing</a:t>
            </a:r>
            <a:br>
              <a:rPr lang="en-US" dirty="0"/>
            </a:br>
            <a:endParaRPr lang="ar-IQ" dirty="0"/>
          </a:p>
        </p:txBody>
      </p:sp>
      <p:sp>
        <p:nvSpPr>
          <p:cNvPr id="3" name="Content Placeholder 2">
            <a:extLst>
              <a:ext uri="{FF2B5EF4-FFF2-40B4-BE49-F238E27FC236}">
                <a16:creationId xmlns:a16="http://schemas.microsoft.com/office/drawing/2014/main" id="{1030812C-0B24-2875-065E-B4367C16A3A2}"/>
              </a:ext>
            </a:extLst>
          </p:cNvPr>
          <p:cNvSpPr>
            <a:spLocks noGrp="1"/>
          </p:cNvSpPr>
          <p:nvPr>
            <p:ph idx="1"/>
          </p:nvPr>
        </p:nvSpPr>
        <p:spPr/>
        <p:txBody>
          <a:bodyPr/>
          <a:lstStyle/>
          <a:p>
            <a:r>
              <a:rPr lang="en-US" dirty="0"/>
              <a:t>Phenotypic mixing occurs when the genome of one virus becomes enclosed within the structural proteins (capsid or envelope) of a different, co-infecting virus. This results in a virus particle with a mismatched genotype and phenotype.</a:t>
            </a:r>
          </a:p>
          <a:p>
            <a:pPr lvl="0"/>
            <a:r>
              <a:rPr lang="en-US" b="1" dirty="0"/>
              <a:t>Key Point:</a:t>
            </a:r>
            <a:r>
              <a:rPr lang="en-US" dirty="0"/>
              <a:t> This is a </a:t>
            </a:r>
            <a:r>
              <a:rPr lang="en-US" b="1" dirty="0"/>
              <a:t>non-genetic</a:t>
            </a:r>
            <a:r>
              <a:rPr lang="en-US" dirty="0"/>
              <a:t>, temporary change. When the mixed virus replicates, its progeny will have structural proteins that match its own genome.</a:t>
            </a:r>
          </a:p>
          <a:p>
            <a:endParaRPr lang="ar-IQ" dirty="0"/>
          </a:p>
        </p:txBody>
      </p:sp>
    </p:spTree>
    <p:extLst>
      <p:ext uri="{BB962C8B-B14F-4D97-AF65-F5344CB8AC3E}">
        <p14:creationId xmlns:p14="http://schemas.microsoft.com/office/powerpoint/2010/main" val="2203415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2B0BF-D918-D376-98B2-D06ED9AF8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16DE0-5144-2F56-724E-A793B932E4C3}"/>
              </a:ext>
            </a:extLst>
          </p:cNvPr>
          <p:cNvSpPr>
            <a:spLocks noGrp="1"/>
          </p:cNvSpPr>
          <p:nvPr>
            <p:ph type="title"/>
          </p:nvPr>
        </p:nvSpPr>
        <p:spPr/>
        <p:txBody>
          <a:bodyPr/>
          <a:lstStyle/>
          <a:p>
            <a:r>
              <a:rPr lang="en-US" b="1" dirty="0"/>
              <a:t>Mechanisms and Types</a:t>
            </a:r>
            <a:br>
              <a:rPr lang="en-US" dirty="0"/>
            </a:br>
            <a:endParaRPr lang="ar-IQ" dirty="0"/>
          </a:p>
        </p:txBody>
      </p:sp>
      <p:sp>
        <p:nvSpPr>
          <p:cNvPr id="3" name="Content Placeholder 2">
            <a:extLst>
              <a:ext uri="{FF2B5EF4-FFF2-40B4-BE49-F238E27FC236}">
                <a16:creationId xmlns:a16="http://schemas.microsoft.com/office/drawing/2014/main" id="{EA65B9F6-018D-5680-B966-E66B5BC6617B}"/>
              </a:ext>
            </a:extLst>
          </p:cNvPr>
          <p:cNvSpPr>
            <a:spLocks noGrp="1"/>
          </p:cNvSpPr>
          <p:nvPr>
            <p:ph idx="1"/>
          </p:nvPr>
        </p:nvSpPr>
        <p:spPr/>
        <p:txBody>
          <a:bodyPr>
            <a:normAutofit/>
          </a:bodyPr>
          <a:lstStyle/>
          <a:p>
            <a:r>
              <a:rPr lang="en-US" b="1" dirty="0"/>
              <a:t>A. Mixing of Capsid Proteins</a:t>
            </a:r>
            <a:endParaRPr lang="en-US" dirty="0"/>
          </a:p>
          <a:p>
            <a:pPr lvl="0"/>
            <a:r>
              <a:rPr lang="en-US" b="1" dirty="0"/>
              <a:t>Process:</a:t>
            </a:r>
            <a:r>
              <a:rPr lang="en-US" dirty="0"/>
              <a:t> The genome of Virus A is packaged into a capsid made entirely of Virus B's proteins, or into a hybrid capsid containing proteins from both viruses.</a:t>
            </a:r>
          </a:p>
          <a:p>
            <a:pPr lvl="0"/>
            <a:r>
              <a:rPr lang="en-US" b="1" dirty="0"/>
              <a:t>Viral Relationship Requirement:</a:t>
            </a:r>
            <a:r>
              <a:rPr lang="en-US" dirty="0"/>
              <a:t> Typically requires viruses to be closely related (usually within the same family) so their capsid proteins can interact to form a functional structure.</a:t>
            </a:r>
          </a:p>
          <a:p>
            <a:pPr lvl="0"/>
            <a:r>
              <a:rPr lang="en-US" b="1" dirty="0"/>
              <a:t>Extreme Case:</a:t>
            </a:r>
            <a:r>
              <a:rPr lang="en-US" dirty="0"/>
              <a:t> When the genome is in a completely foreign capsid, it is specifically called </a:t>
            </a:r>
            <a:r>
              <a:rPr lang="en-US" b="1" dirty="0"/>
              <a:t>Phenotypic Masking</a:t>
            </a:r>
            <a:r>
              <a:rPr lang="en-US" dirty="0"/>
              <a:t> or </a:t>
            </a:r>
            <a:r>
              <a:rPr lang="en-US" b="1" dirty="0" err="1"/>
              <a:t>Transcapsidation</a:t>
            </a:r>
            <a:r>
              <a:rPr lang="en-US" dirty="0"/>
              <a:t>.</a:t>
            </a:r>
          </a:p>
          <a:p>
            <a:endParaRPr lang="ar-IQ" dirty="0"/>
          </a:p>
        </p:txBody>
      </p:sp>
    </p:spTree>
    <p:extLst>
      <p:ext uri="{BB962C8B-B14F-4D97-AF65-F5344CB8AC3E}">
        <p14:creationId xmlns:p14="http://schemas.microsoft.com/office/powerpoint/2010/main" val="2222125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9CA12-FFE6-69F4-B963-6B9D142D1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D98E0-0467-319F-CB61-81F4A786AF38}"/>
              </a:ext>
            </a:extLst>
          </p:cNvPr>
          <p:cNvSpPr>
            <a:spLocks noGrp="1"/>
          </p:cNvSpPr>
          <p:nvPr>
            <p:ph type="title"/>
          </p:nvPr>
        </p:nvSpPr>
        <p:spPr/>
        <p:txBody>
          <a:bodyPr>
            <a:normAutofit fontScale="90000"/>
          </a:bodyPr>
          <a:lstStyle/>
          <a:p>
            <a:r>
              <a:rPr lang="en-US" b="1" dirty="0"/>
              <a:t>Mixing Envelope Proteins (</a:t>
            </a:r>
            <a:r>
              <a:rPr lang="en-US" b="1" dirty="0" err="1"/>
              <a:t>Pseudotype</a:t>
            </a:r>
            <a:r>
              <a:rPr lang="en-US" b="1" dirty="0"/>
              <a:t> Formation)</a:t>
            </a:r>
            <a:br>
              <a:rPr lang="en-US" dirty="0"/>
            </a:br>
            <a:endParaRPr lang="ar-IQ" dirty="0"/>
          </a:p>
        </p:txBody>
      </p:sp>
      <p:sp>
        <p:nvSpPr>
          <p:cNvPr id="3" name="Content Placeholder 2">
            <a:extLst>
              <a:ext uri="{FF2B5EF4-FFF2-40B4-BE49-F238E27FC236}">
                <a16:creationId xmlns:a16="http://schemas.microsoft.com/office/drawing/2014/main" id="{57539EDE-1297-1598-4A44-1482AEE40579}"/>
              </a:ext>
            </a:extLst>
          </p:cNvPr>
          <p:cNvSpPr>
            <a:spLocks noGrp="1"/>
          </p:cNvSpPr>
          <p:nvPr>
            <p:ph idx="1"/>
          </p:nvPr>
        </p:nvSpPr>
        <p:spPr/>
        <p:txBody>
          <a:bodyPr/>
          <a:lstStyle/>
          <a:p>
            <a:pPr lvl="0"/>
            <a:r>
              <a:rPr lang="en-US" b="1" dirty="0"/>
              <a:t>Process:</a:t>
            </a:r>
            <a:r>
              <a:rPr lang="en-US" dirty="0"/>
              <a:t> The nucleocapsid (genome + core protein shell) of one virus becomes encased within an envelope derived from a different, co-infecting virus.</a:t>
            </a:r>
          </a:p>
          <a:p>
            <a:pPr lvl="0"/>
            <a:r>
              <a:rPr lang="en-US" b="1" dirty="0"/>
              <a:t>Viral Relationship Requirement:</a:t>
            </a:r>
            <a:r>
              <a:rPr lang="en-US" dirty="0"/>
              <a:t> The viruses do </a:t>
            </a:r>
            <a:r>
              <a:rPr lang="en-US" b="1" dirty="0"/>
              <a:t>not</a:t>
            </a:r>
            <a:r>
              <a:rPr lang="en-US" dirty="0"/>
              <a:t> need to be closely related for this to occur.</a:t>
            </a:r>
          </a:p>
          <a:p>
            <a:pPr lvl="0"/>
            <a:r>
              <a:rPr lang="en-US" b="1" dirty="0"/>
              <a:t>Example:</a:t>
            </a:r>
            <a:r>
              <a:rPr lang="en-US" dirty="0"/>
              <a:t> The nucleocapsid of Vesicular Stomatitis Virus (VSV) is well-known for frequently forming </a:t>
            </a:r>
            <a:r>
              <a:rPr lang="en-US" dirty="0" err="1"/>
              <a:t>pseudotypes</a:t>
            </a:r>
            <a:r>
              <a:rPr lang="en-US" dirty="0"/>
              <a:t> with envelopes from unrelated viruses. RNA tumor viruses are also common examples.</a:t>
            </a:r>
          </a:p>
          <a:p>
            <a:endParaRPr lang="ar-IQ" dirty="0"/>
          </a:p>
        </p:txBody>
      </p:sp>
    </p:spTree>
    <p:extLst>
      <p:ext uri="{BB962C8B-B14F-4D97-AF65-F5344CB8AC3E}">
        <p14:creationId xmlns:p14="http://schemas.microsoft.com/office/powerpoint/2010/main" val="171322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B0FC-7369-8C93-0AD8-6250005431AA}"/>
              </a:ext>
            </a:extLst>
          </p:cNvPr>
          <p:cNvSpPr>
            <a:spLocks noGrp="1"/>
          </p:cNvSpPr>
          <p:nvPr>
            <p:ph type="title"/>
          </p:nvPr>
        </p:nvSpPr>
        <p:spPr>
          <a:xfrm>
            <a:off x="5812898" y="311100"/>
            <a:ext cx="5444382" cy="1402470"/>
          </a:xfrm>
        </p:spPr>
        <p:txBody>
          <a:bodyPr anchor="t">
            <a:normAutofit/>
          </a:bodyPr>
          <a:lstStyle/>
          <a:p>
            <a:r>
              <a:rPr lang="en-US" sz="3200" b="1" dirty="0"/>
              <a:t>Genetic analysis</a:t>
            </a:r>
            <a:r>
              <a:rPr lang="en-US" sz="3200" dirty="0"/>
              <a:t> </a:t>
            </a:r>
            <a:endParaRPr lang="ar-IQ" sz="3200" dirty="0"/>
          </a:p>
        </p:txBody>
      </p:sp>
      <p:pic>
        <p:nvPicPr>
          <p:cNvPr id="5" name="Picture 4" descr="Person using microscope">
            <a:extLst>
              <a:ext uri="{FF2B5EF4-FFF2-40B4-BE49-F238E27FC236}">
                <a16:creationId xmlns:a16="http://schemas.microsoft.com/office/drawing/2014/main" id="{8668FA88-9D1D-3356-6193-51D0F38227E4}"/>
              </a:ext>
            </a:extLst>
          </p:cNvPr>
          <p:cNvPicPr>
            <a:picLocks noChangeAspect="1"/>
          </p:cNvPicPr>
          <p:nvPr/>
        </p:nvPicPr>
        <p:blipFill>
          <a:blip r:embed="rId2"/>
          <a:srcRect l="23072" r="40124" b="1"/>
          <a:stretch>
            <a:fillRect/>
          </a:stretch>
        </p:blipFill>
        <p:spPr>
          <a:xfrm>
            <a:off x="-1" y="10"/>
            <a:ext cx="41346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B44BAE-37B8-21D9-57AD-62F36E4A0F4B}"/>
              </a:ext>
            </a:extLst>
          </p:cNvPr>
          <p:cNvSpPr>
            <a:spLocks noGrp="1"/>
          </p:cNvSpPr>
          <p:nvPr>
            <p:ph idx="1"/>
          </p:nvPr>
        </p:nvSpPr>
        <p:spPr>
          <a:xfrm>
            <a:off x="4277802" y="1932168"/>
            <a:ext cx="7035137" cy="4210216"/>
          </a:xfrm>
        </p:spPr>
        <p:txBody>
          <a:bodyPr>
            <a:normAutofit/>
          </a:bodyPr>
          <a:lstStyle/>
          <a:p>
            <a:r>
              <a:rPr lang="en-US" sz="2000" dirty="0"/>
              <a:t>The study of viral genetics falls into two general areas: </a:t>
            </a:r>
          </a:p>
          <a:p>
            <a:r>
              <a:rPr lang="en-US" sz="2000" dirty="0"/>
              <a:t>(1) mutations and their effect on replication and pathogenesis and </a:t>
            </a:r>
          </a:p>
          <a:p>
            <a:r>
              <a:rPr lang="en-US" sz="2000" dirty="0"/>
              <a:t>(2) the interaction of two genetically distinct viruses that infect the same cell.</a:t>
            </a:r>
          </a:p>
          <a:p>
            <a:r>
              <a:rPr lang="en-US" sz="2000" dirty="0"/>
              <a:t>Naturally occurring genetic mutations create viral variants with different biological properties. </a:t>
            </a:r>
          </a:p>
          <a:p>
            <a:endParaRPr lang="ar-IQ" sz="2000" dirty="0"/>
          </a:p>
        </p:txBody>
      </p:sp>
    </p:spTree>
    <p:extLst>
      <p:ext uri="{BB962C8B-B14F-4D97-AF65-F5344CB8AC3E}">
        <p14:creationId xmlns:p14="http://schemas.microsoft.com/office/powerpoint/2010/main" val="329867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5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Virus Genome - an overview | ScienceDirect Topics">
            <a:extLst>
              <a:ext uri="{FF2B5EF4-FFF2-40B4-BE49-F238E27FC236}">
                <a16:creationId xmlns:a16="http://schemas.microsoft.com/office/drawing/2014/main" id="{E5EEA4B2-34B6-6B98-D836-6B5312BE3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589019" y="643467"/>
            <a:ext cx="5795125" cy="5571066"/>
          </a:xfrm>
          <a:prstGeom prst="rect">
            <a:avLst/>
          </a:prstGeom>
          <a:noFill/>
        </p:spPr>
      </p:pic>
    </p:spTree>
    <p:extLst>
      <p:ext uri="{BB962C8B-B14F-4D97-AF65-F5344CB8AC3E}">
        <p14:creationId xmlns:p14="http://schemas.microsoft.com/office/powerpoint/2010/main" val="2934677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2D11-0A47-741D-CD55-736F0D07B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46ABA-7AB2-0CBF-590B-4C48BFB0D008}"/>
              </a:ext>
            </a:extLst>
          </p:cNvPr>
          <p:cNvSpPr>
            <a:spLocks noGrp="1"/>
          </p:cNvSpPr>
          <p:nvPr>
            <p:ph type="title"/>
          </p:nvPr>
        </p:nvSpPr>
        <p:spPr/>
        <p:txBody>
          <a:bodyPr/>
          <a:lstStyle/>
          <a:p>
            <a:r>
              <a:rPr lang="en-US" b="1" dirty="0"/>
              <a:t>Viral Interference</a:t>
            </a:r>
            <a:br>
              <a:rPr lang="en-US" dirty="0"/>
            </a:br>
            <a:endParaRPr lang="ar-IQ" dirty="0"/>
          </a:p>
        </p:txBody>
      </p:sp>
      <p:sp>
        <p:nvSpPr>
          <p:cNvPr id="3" name="Content Placeholder 2">
            <a:extLst>
              <a:ext uri="{FF2B5EF4-FFF2-40B4-BE49-F238E27FC236}">
                <a16:creationId xmlns:a16="http://schemas.microsoft.com/office/drawing/2014/main" id="{020B0B64-2E95-3EDC-7047-16CFD4F22AE5}"/>
              </a:ext>
            </a:extLst>
          </p:cNvPr>
          <p:cNvSpPr>
            <a:spLocks noGrp="1"/>
          </p:cNvSpPr>
          <p:nvPr>
            <p:ph idx="1"/>
          </p:nvPr>
        </p:nvSpPr>
        <p:spPr>
          <a:xfrm>
            <a:off x="838200" y="1126836"/>
            <a:ext cx="10515600" cy="5050127"/>
          </a:xfrm>
        </p:spPr>
        <p:txBody>
          <a:bodyPr/>
          <a:lstStyle/>
          <a:p>
            <a:pPr lvl="0"/>
            <a:r>
              <a:rPr lang="en-US" b="1" dirty="0"/>
              <a:t>Definition</a:t>
            </a:r>
            <a:r>
              <a:rPr lang="en-US" dirty="0"/>
              <a:t> </a:t>
            </a:r>
            <a:br>
              <a:rPr lang="en-US" dirty="0"/>
            </a:br>
            <a:r>
              <a:rPr lang="en-US" dirty="0"/>
              <a:t>Interference is a phenomenon where the infection of a cell or an animal with one virus leads to the </a:t>
            </a:r>
            <a:r>
              <a:rPr lang="en-US" b="1" dirty="0"/>
              <a:t>inhibition of a second virus</a:t>
            </a:r>
            <a:r>
              <a:rPr lang="en-US" dirty="0"/>
              <a:t>, preventing it from multiplying.</a:t>
            </a:r>
          </a:p>
          <a:p>
            <a:endParaRPr lang="ar-IQ" dirty="0"/>
          </a:p>
        </p:txBody>
      </p:sp>
      <p:pic>
        <p:nvPicPr>
          <p:cNvPr id="4" name="Picture 3" descr="A diagram of a cell&#10;&#10;AI-generated content may be incorrect.">
            <a:extLst>
              <a:ext uri="{FF2B5EF4-FFF2-40B4-BE49-F238E27FC236}">
                <a16:creationId xmlns:a16="http://schemas.microsoft.com/office/drawing/2014/main" id="{E09E6C7E-CF49-D5E4-2F54-BA3658609D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3636" y="2826327"/>
            <a:ext cx="9365673" cy="3568917"/>
          </a:xfrm>
          <a:prstGeom prst="rect">
            <a:avLst/>
          </a:prstGeom>
          <a:noFill/>
          <a:ln>
            <a:solidFill>
              <a:schemeClr val="accent1"/>
            </a:solidFill>
          </a:ln>
        </p:spPr>
      </p:pic>
    </p:spTree>
    <p:extLst>
      <p:ext uri="{BB962C8B-B14F-4D97-AF65-F5344CB8AC3E}">
        <p14:creationId xmlns:p14="http://schemas.microsoft.com/office/powerpoint/2010/main" val="1362042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C496C-E844-EEC1-6CE9-2331BE17F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36BB8-305C-7C38-1033-537CB9E7DDB4}"/>
              </a:ext>
            </a:extLst>
          </p:cNvPr>
          <p:cNvSpPr>
            <a:spLocks noGrp="1"/>
          </p:cNvSpPr>
          <p:nvPr>
            <p:ph type="title"/>
          </p:nvPr>
        </p:nvSpPr>
        <p:spPr/>
        <p:txBody>
          <a:bodyPr/>
          <a:lstStyle/>
          <a:p>
            <a:r>
              <a:rPr lang="en-US" b="1" dirty="0"/>
              <a:t>B. Mechanisms of Interference</a:t>
            </a:r>
            <a:br>
              <a:rPr lang="en-US" sz="3600" dirty="0"/>
            </a:br>
            <a:endParaRPr lang="ar-IQ" dirty="0"/>
          </a:p>
        </p:txBody>
      </p:sp>
      <p:sp>
        <p:nvSpPr>
          <p:cNvPr id="3" name="Content Placeholder 2">
            <a:extLst>
              <a:ext uri="{FF2B5EF4-FFF2-40B4-BE49-F238E27FC236}">
                <a16:creationId xmlns:a16="http://schemas.microsoft.com/office/drawing/2014/main" id="{61DE606C-6E76-BFFA-EC92-063ED7F39B58}"/>
              </a:ext>
            </a:extLst>
          </p:cNvPr>
          <p:cNvSpPr>
            <a:spLocks noGrp="1"/>
          </p:cNvSpPr>
          <p:nvPr>
            <p:ph idx="1"/>
          </p:nvPr>
        </p:nvSpPr>
        <p:spPr/>
        <p:txBody>
          <a:bodyPr>
            <a:normAutofit fontScale="92500" lnSpcReduction="10000"/>
          </a:bodyPr>
          <a:lstStyle/>
          <a:p>
            <a:pPr lvl="0"/>
            <a:r>
              <a:rPr lang="en-US" b="1" dirty="0"/>
              <a:t>Receptor Blockade or Destruction:</a:t>
            </a:r>
            <a:endParaRPr lang="en-US" sz="2000" dirty="0"/>
          </a:p>
          <a:p>
            <a:pPr lvl="1"/>
            <a:r>
              <a:rPr lang="en-US" dirty="0"/>
              <a:t>The first virus may block the cell receptors needed for the second virus to adsorb (e.g., retroviruses, enteroviruses).</a:t>
            </a:r>
            <a:endParaRPr lang="en-US" sz="1800" dirty="0"/>
          </a:p>
          <a:p>
            <a:pPr lvl="1"/>
            <a:r>
              <a:rPr lang="en-US" dirty="0"/>
              <a:t>Alternatively, it may destroy the receptors altogether (e.g., orthomyxoviruses).</a:t>
            </a:r>
            <a:endParaRPr lang="en-US" sz="1800" dirty="0"/>
          </a:p>
          <a:p>
            <a:pPr lvl="0"/>
            <a:r>
              <a:rPr lang="en-US" b="1" dirty="0"/>
              <a:t>Competition for Cellular Resources:</a:t>
            </a:r>
            <a:endParaRPr lang="en-US" sz="2000" dirty="0"/>
          </a:p>
          <a:p>
            <a:pPr lvl="1"/>
            <a:r>
              <a:rPr lang="en-US" dirty="0"/>
              <a:t>The first virus may compete with the second for essential components of the host cell's replication machinery, such as polymerases or translation initiation factors.</a:t>
            </a:r>
            <a:endParaRPr lang="en-US" sz="1800" dirty="0"/>
          </a:p>
          <a:p>
            <a:pPr lvl="0"/>
            <a:r>
              <a:rPr lang="en-US" b="1" dirty="0"/>
              <a:t>Induction of a Cellular Inhibitor:</a:t>
            </a:r>
            <a:endParaRPr lang="en-US" sz="2000" dirty="0"/>
          </a:p>
          <a:p>
            <a:pPr marL="0" indent="0">
              <a:buNone/>
            </a:pPr>
            <a:r>
              <a:rPr lang="en-US" dirty="0"/>
              <a:t>	The first virus may stimulate the infected cell to produce a protein 	called </a:t>
            </a:r>
            <a:r>
              <a:rPr lang="en-US" b="1" dirty="0"/>
              <a:t>interferon</a:t>
            </a:r>
            <a:r>
              <a:rPr lang="en-US" dirty="0"/>
              <a:t>, which creates an antiviral state that prevents 	the replication of the second virus</a:t>
            </a:r>
            <a:r>
              <a:rPr lang="en-US" sz="1600" dirty="0"/>
              <a:t> </a:t>
            </a:r>
            <a:endParaRPr lang="ar-IQ" dirty="0"/>
          </a:p>
        </p:txBody>
      </p:sp>
    </p:spTree>
    <p:extLst>
      <p:ext uri="{BB962C8B-B14F-4D97-AF65-F5344CB8AC3E}">
        <p14:creationId xmlns:p14="http://schemas.microsoft.com/office/powerpoint/2010/main" val="741304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52A670-F81C-C926-BEDA-3100E973C06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1265F-6C21-BAB7-9600-E00522DF6C42}"/>
              </a:ext>
            </a:extLst>
          </p:cNvPr>
          <p:cNvSpPr>
            <a:spLocks noGrp="1"/>
          </p:cNvSpPr>
          <p:nvPr>
            <p:ph type="title"/>
          </p:nvPr>
        </p:nvSpPr>
        <p:spPr>
          <a:xfrm>
            <a:off x="841248" y="256032"/>
            <a:ext cx="10506456" cy="1014984"/>
          </a:xfrm>
        </p:spPr>
        <p:txBody>
          <a:bodyPr anchor="b">
            <a:normAutofit/>
          </a:bodyPr>
          <a:lstStyle/>
          <a:p>
            <a:r>
              <a:rPr lang="en-US" sz="3100" b="1"/>
              <a:t>Viral Vectors: </a:t>
            </a:r>
            <a:br>
              <a:rPr lang="en-US" sz="3100"/>
            </a:br>
            <a:endParaRPr lang="ar-IQ" sz="310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 name="Content Placeholder 2">
            <a:extLst>
              <a:ext uri="{FF2B5EF4-FFF2-40B4-BE49-F238E27FC236}">
                <a16:creationId xmlns:a16="http://schemas.microsoft.com/office/drawing/2014/main" id="{B8481C2A-50D0-56EA-9B56-C1C274EDC7EE}"/>
              </a:ext>
            </a:extLst>
          </p:cNvPr>
          <p:cNvGraphicFramePr>
            <a:graphicFrameLocks noGrp="1"/>
          </p:cNvGraphicFramePr>
          <p:nvPr>
            <p:ph idx="1"/>
            <p:extLst>
              <p:ext uri="{D42A27DB-BD31-4B8C-83A1-F6EECF244321}">
                <p14:modId xmlns:p14="http://schemas.microsoft.com/office/powerpoint/2010/main" val="3843986823"/>
              </p:ext>
            </p:extLst>
          </p:nvPr>
        </p:nvGraphicFramePr>
        <p:xfrm>
          <a:off x="841248" y="773268"/>
          <a:ext cx="11150601" cy="6084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094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283A5A-C380-1C55-1015-BE5C647BAE5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2BA7358-7432-80F9-8F14-9E7E3ABBA992}"/>
              </a:ext>
            </a:extLst>
          </p:cNvPr>
          <p:cNvPicPr>
            <a:picLocks noChangeAspect="1"/>
          </p:cNvPicPr>
          <p:nvPr/>
        </p:nvPicPr>
        <p:blipFill>
          <a:blip r:embed="rId2">
            <a:duotone>
              <a:schemeClr val="bg2">
                <a:shade val="45000"/>
                <a:satMod val="135000"/>
              </a:schemeClr>
              <a:prstClr val="white"/>
            </a:duotone>
          </a:blip>
          <a:srcRect t="10413" b="14587"/>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E85650-F1A3-D8E3-F8D9-94B65B7CB9F7}"/>
              </a:ext>
            </a:extLst>
          </p:cNvPr>
          <p:cNvSpPr>
            <a:spLocks noGrp="1"/>
          </p:cNvSpPr>
          <p:nvPr>
            <p:ph type="title"/>
          </p:nvPr>
        </p:nvSpPr>
        <p:spPr>
          <a:xfrm>
            <a:off x="838200" y="365125"/>
            <a:ext cx="10515600" cy="1325563"/>
          </a:xfrm>
        </p:spPr>
        <p:txBody>
          <a:bodyPr>
            <a:normAutofit/>
          </a:bodyPr>
          <a:lstStyle/>
          <a:p>
            <a:r>
              <a:rPr lang="en-US" b="1" dirty="0"/>
              <a:t>Types and Design of </a:t>
            </a:r>
            <a:r>
              <a:rPr lang="en-US" b="1"/>
              <a:t>Viral Vectors</a:t>
            </a:r>
            <a:br>
              <a:rPr lang="en-US"/>
            </a:br>
            <a:endParaRPr lang="ar-IQ" dirty="0"/>
          </a:p>
        </p:txBody>
      </p:sp>
      <p:graphicFrame>
        <p:nvGraphicFramePr>
          <p:cNvPr id="5" name="Content Placeholder 2">
            <a:extLst>
              <a:ext uri="{FF2B5EF4-FFF2-40B4-BE49-F238E27FC236}">
                <a16:creationId xmlns:a16="http://schemas.microsoft.com/office/drawing/2014/main" id="{C5412275-C369-8994-1594-03663098AC90}"/>
              </a:ext>
            </a:extLst>
          </p:cNvPr>
          <p:cNvGraphicFramePr>
            <a:graphicFrameLocks noGrp="1"/>
          </p:cNvGraphicFramePr>
          <p:nvPr>
            <p:ph idx="1"/>
            <p:extLst>
              <p:ext uri="{D42A27DB-BD31-4B8C-83A1-F6EECF244321}">
                <p14:modId xmlns:p14="http://schemas.microsoft.com/office/powerpoint/2010/main" val="1866644036"/>
              </p:ext>
            </p:extLst>
          </p:nvPr>
        </p:nvGraphicFramePr>
        <p:xfrm>
          <a:off x="-1" y="1228436"/>
          <a:ext cx="12025745" cy="5560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725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8DBD4-A815-B5E5-7198-E9351E476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29598-09A0-0C59-04F0-207A2CDC6673}"/>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095A897D-55B5-B485-2377-CE716F3811CA}"/>
              </a:ext>
            </a:extLst>
          </p:cNvPr>
          <p:cNvSpPr>
            <a:spLocks noGrp="1"/>
          </p:cNvSpPr>
          <p:nvPr>
            <p:ph idx="1"/>
          </p:nvPr>
        </p:nvSpPr>
        <p:spPr/>
        <p:txBody>
          <a:bodyPr/>
          <a:lstStyle/>
          <a:p>
            <a:endParaRPr lang="ar-IQ"/>
          </a:p>
        </p:txBody>
      </p:sp>
    </p:spTree>
    <p:extLst>
      <p:ext uri="{BB962C8B-B14F-4D97-AF65-F5344CB8AC3E}">
        <p14:creationId xmlns:p14="http://schemas.microsoft.com/office/powerpoint/2010/main" val="250708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5D225FA-C40D-3F88-2166-1E12AA8604B0}"/>
              </a:ext>
            </a:extLst>
          </p:cNvPr>
          <p:cNvSpPr>
            <a:spLocks noGrp="1"/>
          </p:cNvSpPr>
          <p:nvPr>
            <p:ph type="title"/>
          </p:nvPr>
        </p:nvSpPr>
        <p:spPr>
          <a:xfrm>
            <a:off x="1143000" y="1676400"/>
            <a:ext cx="3810000" cy="3505200"/>
          </a:xfrm>
        </p:spPr>
        <p:txBody>
          <a:bodyPr anchor="t">
            <a:normAutofit/>
          </a:bodyPr>
          <a:lstStyle/>
          <a:p>
            <a:r>
              <a:rPr lang="en-US" sz="4000"/>
              <a:t>This variation is medically important:</a:t>
            </a:r>
            <a:br>
              <a:rPr lang="en-US" sz="4000"/>
            </a:br>
            <a:endParaRPr lang="ar-IQ" sz="4000"/>
          </a:p>
        </p:txBody>
      </p:sp>
      <p:sp>
        <p:nvSpPr>
          <p:cNvPr id="3" name="Content Placeholder 2">
            <a:extLst>
              <a:ext uri="{FF2B5EF4-FFF2-40B4-BE49-F238E27FC236}">
                <a16:creationId xmlns:a16="http://schemas.microsoft.com/office/drawing/2014/main" id="{775A557D-12C2-DF85-8E43-341F77AE8FDC}"/>
              </a:ext>
            </a:extLst>
          </p:cNvPr>
          <p:cNvSpPr>
            <a:spLocks noGrp="1"/>
          </p:cNvSpPr>
          <p:nvPr>
            <p:ph idx="1"/>
          </p:nvPr>
        </p:nvSpPr>
        <p:spPr>
          <a:xfrm>
            <a:off x="5181604" y="1676400"/>
            <a:ext cx="5638796" cy="3505200"/>
          </a:xfrm>
        </p:spPr>
        <p:txBody>
          <a:bodyPr>
            <a:normAutofit/>
          </a:bodyPr>
          <a:lstStyle/>
          <a:p>
            <a:pPr lvl="1"/>
            <a:r>
              <a:rPr lang="en-US" sz="1900" b="1">
                <a:solidFill>
                  <a:schemeClr val="tx1">
                    <a:alpha val="55000"/>
                  </a:schemeClr>
                </a:solidFill>
              </a:rPr>
              <a:t>Viruses with stable antigens</a:t>
            </a:r>
            <a:r>
              <a:rPr lang="en-US" sz="1900">
                <a:solidFill>
                  <a:schemeClr val="tx1">
                    <a:alpha val="55000"/>
                  </a:schemeClr>
                </a:solidFill>
              </a:rPr>
              <a:t> (e.g., polio, measles) can be effectively controlled by vaccination.</a:t>
            </a:r>
          </a:p>
          <a:p>
            <a:pPr lvl="1"/>
            <a:r>
              <a:rPr lang="en-US" sz="1900" b="1">
                <a:solidFill>
                  <a:schemeClr val="tx1">
                    <a:alpha val="55000"/>
                  </a:schemeClr>
                </a:solidFill>
              </a:rPr>
              <a:t>Viruses with many or changing antigens</a:t>
            </a:r>
            <a:r>
              <a:rPr lang="en-US" sz="1900">
                <a:solidFill>
                  <a:schemeClr val="tx1">
                    <a:alpha val="55000"/>
                  </a:schemeClr>
                </a:solidFill>
              </a:rPr>
              <a:t> (e.g., rhinoviruses, influenza A) are difficult to control with vaccines; viral genetics research may lead to better vaccines.</a:t>
            </a:r>
          </a:p>
          <a:p>
            <a:r>
              <a:rPr lang="en-US" sz="1900" b="1">
                <a:solidFill>
                  <a:schemeClr val="tx1">
                    <a:alpha val="55000"/>
                  </a:schemeClr>
                </a:solidFill>
              </a:rPr>
              <a:t>Genetic analysis</a:t>
            </a:r>
            <a:r>
              <a:rPr lang="en-US" sz="1900">
                <a:solidFill>
                  <a:schemeClr val="tx1">
                    <a:alpha val="55000"/>
                  </a:schemeClr>
                </a:solidFill>
              </a:rPr>
              <a:t> can identify unique processes used by viruses, which can then be targeted to develop effective and specific antiviral drugs.</a:t>
            </a:r>
          </a:p>
          <a:p>
            <a:endParaRPr lang="ar-IQ" sz="1900">
              <a:solidFill>
                <a:schemeClr val="tx1">
                  <a:alpha val="55000"/>
                </a:schemeClr>
              </a:solidFill>
            </a:endParaRPr>
          </a:p>
        </p:txBody>
      </p:sp>
    </p:spTree>
    <p:extLst>
      <p:ext uri="{BB962C8B-B14F-4D97-AF65-F5344CB8AC3E}">
        <p14:creationId xmlns:p14="http://schemas.microsoft.com/office/powerpoint/2010/main" val="312897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87661-E8BA-E2AB-BDEA-14A60EC1358C}"/>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EBDB7-2679-BD99-CC39-1CD7ADB679B5}"/>
              </a:ext>
            </a:extLst>
          </p:cNvPr>
          <p:cNvSpPr>
            <a:spLocks noGrp="1"/>
          </p:cNvSpPr>
          <p:nvPr>
            <p:ph type="title"/>
          </p:nvPr>
        </p:nvSpPr>
        <p:spPr>
          <a:xfrm>
            <a:off x="761800" y="762001"/>
            <a:ext cx="5334197" cy="1708242"/>
          </a:xfrm>
        </p:spPr>
        <p:txBody>
          <a:bodyPr anchor="ctr">
            <a:normAutofit/>
          </a:bodyPr>
          <a:lstStyle/>
          <a:p>
            <a:r>
              <a:rPr lang="en-US" sz="2800" b="1"/>
              <a:t>An understanding of genetics is built upon these essential terms</a:t>
            </a:r>
            <a:br>
              <a:rPr lang="en-US" sz="2800"/>
            </a:br>
            <a:endParaRPr lang="ar-IQ" sz="2800"/>
          </a:p>
        </p:txBody>
      </p:sp>
      <p:sp>
        <p:nvSpPr>
          <p:cNvPr id="3" name="Content Placeholder 2">
            <a:extLst>
              <a:ext uri="{FF2B5EF4-FFF2-40B4-BE49-F238E27FC236}">
                <a16:creationId xmlns:a16="http://schemas.microsoft.com/office/drawing/2014/main" id="{8844C29D-878C-B600-1049-35AB305899A8}"/>
              </a:ext>
            </a:extLst>
          </p:cNvPr>
          <p:cNvSpPr>
            <a:spLocks noGrp="1"/>
          </p:cNvSpPr>
          <p:nvPr>
            <p:ph idx="1"/>
          </p:nvPr>
        </p:nvSpPr>
        <p:spPr>
          <a:xfrm>
            <a:off x="761800" y="2470244"/>
            <a:ext cx="5334197" cy="3769835"/>
          </a:xfrm>
        </p:spPr>
        <p:txBody>
          <a:bodyPr anchor="ctr">
            <a:normAutofit/>
          </a:bodyPr>
          <a:lstStyle/>
          <a:p>
            <a:pPr lvl="0"/>
            <a:r>
              <a:rPr lang="en-US" sz="2000" b="1"/>
              <a:t>Genotype:</a:t>
            </a:r>
            <a:r>
              <a:rPr lang="en-US" sz="2000"/>
              <a:t> The genetic code of an organism.</a:t>
            </a:r>
          </a:p>
          <a:p>
            <a:pPr lvl="0"/>
            <a:r>
              <a:rPr lang="en-US" sz="2000" b="1"/>
              <a:t>Phenotype:</a:t>
            </a:r>
            <a:r>
              <a:rPr lang="en-US" sz="2000"/>
              <a:t> The observable traits, formed by the genotype and environment.</a:t>
            </a:r>
          </a:p>
          <a:p>
            <a:pPr lvl="0"/>
            <a:r>
              <a:rPr lang="en-US" sz="2000" b="1"/>
              <a:t>Mutation:</a:t>
            </a:r>
            <a:r>
              <a:rPr lang="en-US" sz="2000"/>
              <a:t> A heritable change in the genotype.</a:t>
            </a:r>
          </a:p>
          <a:p>
            <a:pPr lvl="0"/>
            <a:r>
              <a:rPr lang="en-US" sz="2000" b="1"/>
              <a:t>Genome:</a:t>
            </a:r>
            <a:r>
              <a:rPr lang="en-US" sz="2000"/>
              <a:t> The complete set of an organism's genes.</a:t>
            </a:r>
          </a:p>
          <a:p>
            <a:pPr lvl="0"/>
            <a:r>
              <a:rPr lang="en-US" sz="2000" b="1"/>
              <a:t>Wild-type Virus:</a:t>
            </a:r>
            <a:r>
              <a:rPr lang="en-US" sz="2000"/>
              <a:t> A laboratory reference virus from which mutants are derived.</a:t>
            </a:r>
          </a:p>
          <a:p>
            <a:pPr lvl="0"/>
            <a:r>
              <a:rPr lang="en-US" sz="2000" b="1"/>
              <a:t>Field Isolate:</a:t>
            </a:r>
            <a:r>
              <a:rPr lang="en-US" sz="2000"/>
              <a:t> A virus sample taken directly from a natural host.</a:t>
            </a:r>
          </a:p>
          <a:p>
            <a:endParaRPr lang="ar-IQ" sz="2000"/>
          </a:p>
        </p:txBody>
      </p:sp>
      <p:pic>
        <p:nvPicPr>
          <p:cNvPr id="12" name="Picture 11" descr="Chemical formulas are written on paper">
            <a:extLst>
              <a:ext uri="{FF2B5EF4-FFF2-40B4-BE49-F238E27FC236}">
                <a16:creationId xmlns:a16="http://schemas.microsoft.com/office/drawing/2014/main" id="{888C3D9E-3BF4-0620-7E13-A9B47EDC26CB}"/>
              </a:ext>
            </a:extLst>
          </p:cNvPr>
          <p:cNvPicPr>
            <a:picLocks noChangeAspect="1"/>
          </p:cNvPicPr>
          <p:nvPr/>
        </p:nvPicPr>
        <p:blipFill>
          <a:blip r:embed="rId2"/>
          <a:srcRect l="27931" r="28386"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91724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F94E5-742D-2262-DB22-E5AF2BC37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C9B04-CED6-2671-BC3B-0E352A28C088}"/>
              </a:ext>
            </a:extLst>
          </p:cNvPr>
          <p:cNvSpPr>
            <a:spLocks noGrp="1"/>
          </p:cNvSpPr>
          <p:nvPr>
            <p:ph type="title"/>
          </p:nvPr>
        </p:nvSpPr>
        <p:spPr/>
        <p:txBody>
          <a:bodyPr/>
          <a:lstStyle/>
          <a:p>
            <a:r>
              <a:rPr lang="en-US" dirty="0"/>
              <a:t>Type of Mutation </a:t>
            </a:r>
            <a:endParaRPr lang="ar-IQ" dirty="0"/>
          </a:p>
        </p:txBody>
      </p:sp>
      <p:pic>
        <p:nvPicPr>
          <p:cNvPr id="4" name="Content Placeholder 3" descr="A close-up of several colorful squares&#10;&#10;AI-generated content may be incorrect.">
            <a:extLst>
              <a:ext uri="{FF2B5EF4-FFF2-40B4-BE49-F238E27FC236}">
                <a16:creationId xmlns:a16="http://schemas.microsoft.com/office/drawing/2014/main" id="{6C0C3985-ED2F-3F52-E56A-181E29E583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922686"/>
            <a:ext cx="10515600" cy="2157215"/>
          </a:xfrm>
          <a:prstGeom prst="rect">
            <a:avLst/>
          </a:prstGeom>
          <a:ln>
            <a:solidFill>
              <a:schemeClr val="accent1"/>
            </a:solidFill>
          </a:ln>
        </p:spPr>
      </p:pic>
    </p:spTree>
    <p:extLst>
      <p:ext uri="{BB962C8B-B14F-4D97-AF65-F5344CB8AC3E}">
        <p14:creationId xmlns:p14="http://schemas.microsoft.com/office/powerpoint/2010/main" val="224888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01728-A161-5238-FC0A-3D3E486C7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47FFC-E02A-0931-18F7-3C06952698AB}"/>
              </a:ext>
            </a:extLst>
          </p:cNvPr>
          <p:cNvSpPr>
            <a:spLocks noGrp="1"/>
          </p:cNvSpPr>
          <p:nvPr>
            <p:ph type="title"/>
          </p:nvPr>
        </p:nvSpPr>
        <p:spPr/>
        <p:txBody>
          <a:bodyPr/>
          <a:lstStyle/>
          <a:p>
            <a:r>
              <a:rPr lang="en-US" dirty="0"/>
              <a:t>Frameshift Mutation </a:t>
            </a:r>
            <a:endParaRPr lang="ar-IQ" dirty="0"/>
          </a:p>
        </p:txBody>
      </p:sp>
      <p:pic>
        <p:nvPicPr>
          <p:cNvPr id="4" name="Content Placeholder 3">
            <a:extLst>
              <a:ext uri="{FF2B5EF4-FFF2-40B4-BE49-F238E27FC236}">
                <a16:creationId xmlns:a16="http://schemas.microsoft.com/office/drawing/2014/main" id="{C1D94CA5-41F7-FA62-5179-5163CDDD5497}"/>
              </a:ext>
            </a:extLst>
          </p:cNvPr>
          <p:cNvPicPr>
            <a:picLocks noGrp="1" noChangeAspect="1"/>
          </p:cNvPicPr>
          <p:nvPr>
            <p:ph idx="1"/>
          </p:nvPr>
        </p:nvPicPr>
        <p:blipFill>
          <a:blip r:embed="rId2"/>
          <a:stretch>
            <a:fillRect/>
          </a:stretch>
        </p:blipFill>
        <p:spPr>
          <a:xfrm>
            <a:off x="838200" y="3360653"/>
            <a:ext cx="10515600" cy="1281281"/>
          </a:xfrm>
          <a:prstGeom prst="rect">
            <a:avLst/>
          </a:prstGeom>
          <a:ln>
            <a:solidFill>
              <a:schemeClr val="accent1"/>
            </a:solidFill>
          </a:ln>
        </p:spPr>
      </p:pic>
    </p:spTree>
    <p:extLst>
      <p:ext uri="{BB962C8B-B14F-4D97-AF65-F5344CB8AC3E}">
        <p14:creationId xmlns:p14="http://schemas.microsoft.com/office/powerpoint/2010/main" val="161887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A06A38-F733-E370-2282-9F46DACB3B5C}"/>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966144-EF1C-0A06-ED5D-38821E78301A}"/>
              </a:ext>
            </a:extLst>
          </p:cNvPr>
          <p:cNvSpPr>
            <a:spLocks noGrp="1"/>
          </p:cNvSpPr>
          <p:nvPr>
            <p:ph type="title"/>
          </p:nvPr>
        </p:nvSpPr>
        <p:spPr>
          <a:xfrm>
            <a:off x="761803" y="350196"/>
            <a:ext cx="4646904" cy="1624520"/>
          </a:xfrm>
        </p:spPr>
        <p:txBody>
          <a:bodyPr anchor="ctr">
            <a:normAutofit/>
          </a:bodyPr>
          <a:lstStyle/>
          <a:p>
            <a:r>
              <a:rPr lang="en-US" sz="3700" b="1"/>
              <a:t>Viral Mutation Rates and Their Implications</a:t>
            </a:r>
            <a:br>
              <a:rPr lang="en-US" sz="3700"/>
            </a:br>
            <a:endParaRPr lang="ar-IQ" sz="3700"/>
          </a:p>
        </p:txBody>
      </p:sp>
      <p:sp>
        <p:nvSpPr>
          <p:cNvPr id="3" name="Content Placeholder 2">
            <a:extLst>
              <a:ext uri="{FF2B5EF4-FFF2-40B4-BE49-F238E27FC236}">
                <a16:creationId xmlns:a16="http://schemas.microsoft.com/office/drawing/2014/main" id="{FFFD93FE-38D1-A78A-5CD1-F7CB1B5AB285}"/>
              </a:ext>
            </a:extLst>
          </p:cNvPr>
          <p:cNvSpPr>
            <a:spLocks noGrp="1"/>
          </p:cNvSpPr>
          <p:nvPr>
            <p:ph idx="1"/>
          </p:nvPr>
        </p:nvSpPr>
        <p:spPr>
          <a:xfrm>
            <a:off x="761802" y="2743200"/>
            <a:ext cx="4646905" cy="3613149"/>
          </a:xfrm>
        </p:spPr>
        <p:txBody>
          <a:bodyPr anchor="ctr">
            <a:normAutofit/>
          </a:bodyPr>
          <a:lstStyle/>
          <a:p>
            <a:pPr lvl="0"/>
            <a:r>
              <a:rPr lang="en-US" sz="1700" b="1" dirty="0"/>
              <a:t>Mutation Rates Vary by Virus Type</a:t>
            </a:r>
            <a:endParaRPr lang="en-US" sz="1700" dirty="0"/>
          </a:p>
          <a:p>
            <a:pPr lvl="0"/>
            <a:r>
              <a:rPr lang="en-US" sz="1700" dirty="0"/>
              <a:t>Viral mutation rates span a wide range, from </a:t>
            </a:r>
            <a:r>
              <a:rPr lang="en-US" sz="1700" b="1" dirty="0"/>
              <a:t>10⁻³ to 10⁻⁴</a:t>
            </a:r>
            <a:r>
              <a:rPr lang="en-US" sz="1700" dirty="0"/>
              <a:t> per base pair (e.g., HIV) to </a:t>
            </a:r>
            <a:r>
              <a:rPr lang="en-US" sz="1700" b="1" dirty="0"/>
              <a:t>10⁻⁸ to 10⁻¹¹</a:t>
            </a:r>
            <a:r>
              <a:rPr lang="en-US" sz="1700" dirty="0"/>
              <a:t> (e.g., herpesviruses).</a:t>
            </a:r>
          </a:p>
          <a:p>
            <a:pPr lvl="1"/>
            <a:r>
              <a:rPr lang="en-US" sz="1700" b="1" dirty="0"/>
              <a:t>RNA viruses</a:t>
            </a:r>
            <a:r>
              <a:rPr lang="en-US" sz="1700" dirty="0"/>
              <a:t> (using RNA-dependent RNA polymerases) generally have </a:t>
            </a:r>
            <a:r>
              <a:rPr lang="en-US" sz="1700" b="1" dirty="0"/>
              <a:t>high mutation rates</a:t>
            </a:r>
            <a:r>
              <a:rPr lang="en-US" sz="1700" dirty="0"/>
              <a:t> because these enzymes typically lack proofreading functions.</a:t>
            </a:r>
          </a:p>
          <a:p>
            <a:pPr lvl="1"/>
            <a:r>
              <a:rPr lang="en-US" sz="1700" b="1" dirty="0"/>
              <a:t>DNA viruses</a:t>
            </a:r>
            <a:r>
              <a:rPr lang="en-US" sz="1700" dirty="0"/>
              <a:t> (using DNA-dependent DNA polymerases) generally have </a:t>
            </a:r>
            <a:r>
              <a:rPr lang="en-US" sz="1700" b="1" dirty="0"/>
              <a:t>low mutation rates</a:t>
            </a:r>
            <a:r>
              <a:rPr lang="en-US" sz="1700" dirty="0"/>
              <a:t> due to the proofreading ability of these enzymes.</a:t>
            </a:r>
          </a:p>
          <a:p>
            <a:endParaRPr lang="ar-IQ" sz="1700" dirty="0"/>
          </a:p>
        </p:txBody>
      </p:sp>
      <p:pic>
        <p:nvPicPr>
          <p:cNvPr id="5" name="Picture 4" descr="Magnified view of red and white virus cells">
            <a:extLst>
              <a:ext uri="{FF2B5EF4-FFF2-40B4-BE49-F238E27FC236}">
                <a16:creationId xmlns:a16="http://schemas.microsoft.com/office/drawing/2014/main" id="{5CC261B1-86F0-FB1B-4CB9-57549EA12B03}"/>
              </a:ext>
            </a:extLst>
          </p:cNvPr>
          <p:cNvPicPr>
            <a:picLocks noChangeAspect="1"/>
          </p:cNvPicPr>
          <p:nvPr/>
        </p:nvPicPr>
        <p:blipFill>
          <a:blip r:embed="rId2"/>
          <a:srcRect l="30426" r="19518"/>
          <a:stretch>
            <a:fillRect/>
          </a:stretch>
        </p:blipFill>
        <p:spPr>
          <a:xfrm>
            <a:off x="6096000" y="1"/>
            <a:ext cx="6102825" cy="6858000"/>
          </a:xfrm>
          <a:prstGeom prst="rect">
            <a:avLst/>
          </a:prstGeom>
        </p:spPr>
      </p:pic>
    </p:spTree>
    <p:extLst>
      <p:ext uri="{BB962C8B-B14F-4D97-AF65-F5344CB8AC3E}">
        <p14:creationId xmlns:p14="http://schemas.microsoft.com/office/powerpoint/2010/main" val="297077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C7D52C-DED5-3CC0-89F1-76D0FEEA4DC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771D692-3D4C-BE0F-B6B9-7403BFD19D56}"/>
              </a:ext>
            </a:extLst>
          </p:cNvPr>
          <p:cNvSpPr>
            <a:spLocks noGrp="1"/>
          </p:cNvSpPr>
          <p:nvPr>
            <p:ph type="title"/>
          </p:nvPr>
        </p:nvSpPr>
        <p:spPr>
          <a:xfrm>
            <a:off x="838200" y="365125"/>
            <a:ext cx="9842237" cy="1325563"/>
          </a:xfrm>
        </p:spPr>
        <p:txBody>
          <a:bodyPr>
            <a:normAutofit/>
          </a:bodyPr>
          <a:lstStyle/>
          <a:p>
            <a:r>
              <a:rPr lang="en-US" sz="4300" b="1"/>
              <a:t>2. Causes and Visibility of Mutations</a:t>
            </a:r>
            <a:br>
              <a:rPr lang="en-US" sz="4300"/>
            </a:br>
            <a:endParaRPr lang="ar-IQ" sz="430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60DDA9E1-F533-3BEB-FD6D-A55912095665}"/>
              </a:ext>
            </a:extLst>
          </p:cNvPr>
          <p:cNvGraphicFramePr>
            <a:graphicFrameLocks noGrp="1"/>
          </p:cNvGraphicFramePr>
          <p:nvPr>
            <p:ph idx="1"/>
            <p:extLst>
              <p:ext uri="{D42A27DB-BD31-4B8C-83A1-F6EECF244321}">
                <p14:modId xmlns:p14="http://schemas.microsoft.com/office/powerpoint/2010/main" val="9325355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53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E0416-9B33-C239-0E15-59BF5B87E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9BDF7-B8EB-04D9-BDE8-DDD3A191E88B}"/>
              </a:ext>
            </a:extLst>
          </p:cNvPr>
          <p:cNvSpPr>
            <a:spLocks noGrp="1"/>
          </p:cNvSpPr>
          <p:nvPr>
            <p:ph type="title"/>
          </p:nvPr>
        </p:nvSpPr>
        <p:spPr/>
        <p:txBody>
          <a:bodyPr/>
          <a:lstStyle/>
          <a:p>
            <a:r>
              <a:rPr lang="en-US" b="1" dirty="0"/>
              <a:t>Consequences of Mutations</a:t>
            </a:r>
            <a:br>
              <a:rPr lang="en-US" sz="3600" dirty="0"/>
            </a:br>
            <a:endParaRPr lang="ar-IQ" dirty="0"/>
          </a:p>
        </p:txBody>
      </p:sp>
      <p:sp>
        <p:nvSpPr>
          <p:cNvPr id="3" name="Content Placeholder 2">
            <a:extLst>
              <a:ext uri="{FF2B5EF4-FFF2-40B4-BE49-F238E27FC236}">
                <a16:creationId xmlns:a16="http://schemas.microsoft.com/office/drawing/2014/main" id="{78E9195C-1646-D04E-F883-E0FB1E902715}"/>
              </a:ext>
            </a:extLst>
          </p:cNvPr>
          <p:cNvSpPr>
            <a:spLocks noGrp="1"/>
          </p:cNvSpPr>
          <p:nvPr>
            <p:ph idx="1"/>
          </p:nvPr>
        </p:nvSpPr>
        <p:spPr/>
        <p:txBody>
          <a:bodyPr/>
          <a:lstStyle/>
          <a:p>
            <a:pPr lvl="0"/>
            <a:r>
              <a:rPr lang="en-US" b="1" dirty="0"/>
              <a:t>Survival Advantages:</a:t>
            </a:r>
            <a:r>
              <a:rPr lang="en-US" dirty="0"/>
              <a:t> Mutations can be beneficial, providing abilities such as:</a:t>
            </a:r>
            <a:endParaRPr lang="en-US" sz="2000" dirty="0"/>
          </a:p>
          <a:p>
            <a:pPr lvl="1"/>
            <a:r>
              <a:rPr lang="en-US" dirty="0"/>
              <a:t>Generating </a:t>
            </a:r>
            <a:r>
              <a:rPr lang="en-US" b="1" dirty="0"/>
              <a:t>antigenic variants</a:t>
            </a:r>
            <a:r>
              <a:rPr lang="en-US" dirty="0"/>
              <a:t> that escape the host's immune response and vaccine-induced immunity (e.g., the SARS-CoV-2 Omicron variant).</a:t>
            </a:r>
            <a:endParaRPr lang="en-US" sz="1800" dirty="0"/>
          </a:p>
          <a:p>
            <a:pPr lvl="0"/>
            <a:r>
              <a:rPr lang="en-US" b="1" dirty="0"/>
              <a:t>Negative Consequences:</a:t>
            </a:r>
            <a:r>
              <a:rPr lang="en-US" dirty="0"/>
              <a:t> Mutations can also be harmful, producing </a:t>
            </a:r>
            <a:r>
              <a:rPr lang="en-US" b="1" dirty="0"/>
              <a:t>defective particles</a:t>
            </a:r>
            <a:r>
              <a:rPr lang="en-US" dirty="0"/>
              <a:t> with deleterious effects.</a:t>
            </a:r>
            <a:endParaRPr lang="en-US" sz="2000" dirty="0"/>
          </a:p>
          <a:p>
            <a:endParaRPr lang="ar-IQ" dirty="0"/>
          </a:p>
        </p:txBody>
      </p:sp>
    </p:spTree>
    <p:extLst>
      <p:ext uri="{BB962C8B-B14F-4D97-AF65-F5344CB8AC3E}">
        <p14:creationId xmlns:p14="http://schemas.microsoft.com/office/powerpoint/2010/main" val="3925517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C69F930-856F-4B58-9362-FDE29F071BE8}">
  <we:reference id="wa200005566" version="3.0.0.3" store="en-US"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36</TotalTime>
  <Words>1378</Words>
  <Application>Microsoft Office PowerPoint</Application>
  <PresentationFormat>Widescreen</PresentationFormat>
  <Paragraphs>92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Calibri</vt:lpstr>
      <vt:lpstr>Office Theme</vt:lpstr>
      <vt:lpstr>Virus Genetic </vt:lpstr>
      <vt:lpstr>Genetic analysis </vt:lpstr>
      <vt:lpstr>This variation is medically important: </vt:lpstr>
      <vt:lpstr>An understanding of genetics is built upon these essential terms </vt:lpstr>
      <vt:lpstr>Type of Mutation </vt:lpstr>
      <vt:lpstr>Frameshift Mutation </vt:lpstr>
      <vt:lpstr>Viral Mutation Rates and Their Implications </vt:lpstr>
      <vt:lpstr>2. Causes and Visibility of Mutations </vt:lpstr>
      <vt:lpstr>Consequences of Mutations </vt:lpstr>
      <vt:lpstr>Quasispecies Concept </vt:lpstr>
      <vt:lpstr>Type of Virus mutants:  </vt:lpstr>
      <vt:lpstr>Interactions Among Viruses </vt:lpstr>
      <vt:lpstr>Viral Recombination </vt:lpstr>
      <vt:lpstr>PowerPoint Presentation</vt:lpstr>
      <vt:lpstr>Viral Complementation </vt:lpstr>
      <vt:lpstr>PowerPoint Presentation</vt:lpstr>
      <vt:lpstr>Phenotypic Mixing </vt:lpstr>
      <vt:lpstr>Mechanisms and Types </vt:lpstr>
      <vt:lpstr>Mixing Envelope Proteins (Pseudotype Formation) </vt:lpstr>
      <vt:lpstr>PowerPoint Presentation</vt:lpstr>
      <vt:lpstr>Viral Interference </vt:lpstr>
      <vt:lpstr>B. Mechanisms of Interference </vt:lpstr>
      <vt:lpstr>Viral Vectors:  </vt:lpstr>
      <vt:lpstr>Types and Design of Viral Vectors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baan latif</dc:creator>
  <cp:lastModifiedBy>baan latif</cp:lastModifiedBy>
  <cp:revision>2</cp:revision>
  <dcterms:created xsi:type="dcterms:W3CDTF">2025-10-24T19:24:37Z</dcterms:created>
  <dcterms:modified xsi:type="dcterms:W3CDTF">2025-10-31T18:15:58Z</dcterms:modified>
</cp:coreProperties>
</file>