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8"/>
  </p:notesMasterIdLst>
  <p:sldIdLst>
    <p:sldId id="256" r:id="rId2"/>
    <p:sldId id="261" r:id="rId3"/>
    <p:sldId id="297" r:id="rId4"/>
    <p:sldId id="262" r:id="rId5"/>
    <p:sldId id="263" r:id="rId6"/>
    <p:sldId id="264" r:id="rId7"/>
    <p:sldId id="265" r:id="rId8"/>
    <p:sldId id="266" r:id="rId9"/>
    <p:sldId id="298" r:id="rId10"/>
    <p:sldId id="299" r:id="rId11"/>
    <p:sldId id="267" r:id="rId12"/>
    <p:sldId id="303" r:id="rId13"/>
    <p:sldId id="302" r:id="rId14"/>
    <p:sldId id="268" r:id="rId15"/>
    <p:sldId id="304" r:id="rId16"/>
    <p:sldId id="305" r:id="rId17"/>
    <p:sldId id="308" r:id="rId18"/>
    <p:sldId id="306" r:id="rId19"/>
    <p:sldId id="309" r:id="rId20"/>
    <p:sldId id="310" r:id="rId21"/>
    <p:sldId id="314" r:id="rId22"/>
    <p:sldId id="311" r:id="rId23"/>
    <p:sldId id="313" r:id="rId24"/>
    <p:sldId id="312" r:id="rId25"/>
    <p:sldId id="315" r:id="rId26"/>
    <p:sldId id="316" r:id="rId27"/>
  </p:sldIdLst>
  <p:sldSz cx="9144000" cy="5143500" type="screen16x9"/>
  <p:notesSz cx="6858000" cy="9144000"/>
  <p:embeddedFontLst>
    <p:embeddedFont>
      <p:font typeface="Abel" panose="02000506030000020004" pitchFamily="2" charset="0"/>
      <p:regular r:id="rId29"/>
    </p:embeddedFont>
    <p:embeddedFont>
      <p:font typeface="Encode Sans Semi Condensed Light"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D8DBFD-9A2B-482A-A443-754404407EF8}">
  <a:tblStyle styleId="{E0D8DBFD-9A2B-482A-A443-754404407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CB57346-DEF9-49EB-BBFD-8B5FC17ECAB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84"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an latif" userId="3aa28d5c972bc1d1" providerId="LiveId" clId="{85BD57F1-3C3B-4F97-A16B-1DEE959678E6}"/>
    <pc:docChg chg="addSld delSld modSld">
      <pc:chgData name="baan latif" userId="3aa28d5c972bc1d1" providerId="LiveId" clId="{85BD57F1-3C3B-4F97-A16B-1DEE959678E6}" dt="2025-11-17T05:56:24.808" v="2" actId="2696"/>
      <pc:docMkLst>
        <pc:docMk/>
      </pc:docMkLst>
      <pc:sldChg chg="modSp mod">
        <pc:chgData name="baan latif" userId="3aa28d5c972bc1d1" providerId="LiveId" clId="{85BD57F1-3C3B-4F97-A16B-1DEE959678E6}" dt="2025-11-17T04:32:24.746" v="0" actId="20577"/>
        <pc:sldMkLst>
          <pc:docMk/>
          <pc:sldMk cId="0" sldId="261"/>
        </pc:sldMkLst>
        <pc:spChg chg="mod">
          <ac:chgData name="baan latif" userId="3aa28d5c972bc1d1" providerId="LiveId" clId="{85BD57F1-3C3B-4F97-A16B-1DEE959678E6}" dt="2025-11-17T04:32:24.746" v="0" actId="20577"/>
          <ac:spMkLst>
            <pc:docMk/>
            <pc:sldMk cId="0" sldId="261"/>
            <ac:spMk id="196" creationId="{00000000-0000-0000-0000-000000000000}"/>
          </ac:spMkLst>
        </pc:spChg>
      </pc:sldChg>
      <pc:sldChg chg="new del">
        <pc:chgData name="baan latif" userId="3aa28d5c972bc1d1" providerId="LiveId" clId="{85BD57F1-3C3B-4F97-A16B-1DEE959678E6}" dt="2025-11-17T05:56:24.808" v="2" actId="2696"/>
        <pc:sldMkLst>
          <pc:docMk/>
          <pc:sldMk cId="919276226"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books/n/imm/A2528/def-item/A2627/" TargetMode="External"/><Relationship Id="rId7" Type="http://schemas.openxmlformats.org/officeDocument/2006/relationships/hyperlink" Target="https://www.ncbi.nlm.nih.gov/books/n/imm/A2528/def-item/A2720/"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ncbi.nlm.nih.gov/books/n/imm/A2528/def-item/A2575/" TargetMode="External"/><Relationship Id="rId5" Type="http://schemas.openxmlformats.org/officeDocument/2006/relationships/hyperlink" Target="https://www.ncbi.nlm.nih.gov/books/n/imm/A2528/def-item/A2618/" TargetMode="External"/><Relationship Id="rId4" Type="http://schemas.openxmlformats.org/officeDocument/2006/relationships/hyperlink" Target="https://www.ncbi.nlm.nih.gov/books/n/imm/A2528/def-item/A3278/"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6F5951AB-0762-C477-A7AF-938F2D36408B}"/>
            </a:ext>
          </a:extLst>
        </p:cNvPr>
        <p:cNvGrpSpPr/>
        <p:nvPr/>
      </p:nvGrpSpPr>
      <p:grpSpPr>
        <a:xfrm>
          <a:off x="0" y="0"/>
          <a:ext cx="0" cy="0"/>
          <a:chOff x="0" y="0"/>
          <a:chExt cx="0" cy="0"/>
        </a:xfrm>
      </p:grpSpPr>
      <p:sp>
        <p:nvSpPr>
          <p:cNvPr id="192" name="Google Shape;192;p:notes">
            <a:extLst>
              <a:ext uri="{FF2B5EF4-FFF2-40B4-BE49-F238E27FC236}">
                <a16:creationId xmlns:a16="http://schemas.microsoft.com/office/drawing/2014/main" id="{8DD214DD-704F-918D-C19E-F911F06B9A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notes">
            <a:extLst>
              <a:ext uri="{FF2B5EF4-FFF2-40B4-BE49-F238E27FC236}">
                <a16:creationId xmlns:a16="http://schemas.microsoft.com/office/drawing/2014/main" id="{9A8A0373-4C79-B15A-B3DF-5B1C2DBA58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59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7C49002-B4D7-71F9-CAFD-6D109001F092}"/>
            </a:ext>
          </a:extLst>
        </p:cNvPr>
        <p:cNvGrpSpPr/>
        <p:nvPr/>
      </p:nvGrpSpPr>
      <p:grpSpPr>
        <a:xfrm>
          <a:off x="0" y="0"/>
          <a:ext cx="0" cy="0"/>
          <a:chOff x="0" y="0"/>
          <a:chExt cx="0" cy="0"/>
        </a:xfrm>
      </p:grpSpPr>
      <p:sp>
        <p:nvSpPr>
          <p:cNvPr id="199" name="Google Shape;199;g35ed75ccf_015:notes">
            <a:extLst>
              <a:ext uri="{FF2B5EF4-FFF2-40B4-BE49-F238E27FC236}">
                <a16:creationId xmlns:a16="http://schemas.microsoft.com/office/drawing/2014/main" id="{BA8514FD-1E6F-9E5F-52B4-0FD55F9F84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15:notes">
            <a:extLst>
              <a:ext uri="{FF2B5EF4-FFF2-40B4-BE49-F238E27FC236}">
                <a16:creationId xmlns:a16="http://schemas.microsoft.com/office/drawing/2014/main" id="{E72D8518-EAB8-64DE-9F11-150A383097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8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E4223A0B-121A-337E-E2BE-5E96AD9C7702}"/>
            </a:ext>
          </a:extLst>
        </p:cNvPr>
        <p:cNvGrpSpPr/>
        <p:nvPr/>
      </p:nvGrpSpPr>
      <p:grpSpPr>
        <a:xfrm>
          <a:off x="0" y="0"/>
          <a:ext cx="0" cy="0"/>
          <a:chOff x="0" y="0"/>
          <a:chExt cx="0" cy="0"/>
        </a:xfrm>
      </p:grpSpPr>
      <p:sp>
        <p:nvSpPr>
          <p:cNvPr id="229" name="Google Shape;229;g35f391192_057:notes">
            <a:extLst>
              <a:ext uri="{FF2B5EF4-FFF2-40B4-BE49-F238E27FC236}">
                <a16:creationId xmlns:a16="http://schemas.microsoft.com/office/drawing/2014/main" id="{1A11426B-8CD1-32A3-CCC1-A94FAC0F14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57:notes">
            <a:extLst>
              <a:ext uri="{FF2B5EF4-FFF2-40B4-BE49-F238E27FC236}">
                <a16:creationId xmlns:a16="http://schemas.microsoft.com/office/drawing/2014/main" id="{E72E6679-3D98-190A-7C9E-3771A24B4C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57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F6D1100A-62B3-1966-D0D0-1B013BCCF32C}"/>
            </a:ext>
          </a:extLst>
        </p:cNvPr>
        <p:cNvGrpSpPr/>
        <p:nvPr/>
      </p:nvGrpSpPr>
      <p:grpSpPr>
        <a:xfrm>
          <a:off x="0" y="0"/>
          <a:ext cx="0" cy="0"/>
          <a:chOff x="0" y="0"/>
          <a:chExt cx="0" cy="0"/>
        </a:xfrm>
      </p:grpSpPr>
      <p:sp>
        <p:nvSpPr>
          <p:cNvPr id="229" name="Google Shape;229;g35f391192_057:notes">
            <a:extLst>
              <a:ext uri="{FF2B5EF4-FFF2-40B4-BE49-F238E27FC236}">
                <a16:creationId xmlns:a16="http://schemas.microsoft.com/office/drawing/2014/main" id="{0FA70976-F882-E138-56DB-12F25544D6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57:notes">
            <a:extLst>
              <a:ext uri="{FF2B5EF4-FFF2-40B4-BE49-F238E27FC236}">
                <a16:creationId xmlns:a16="http://schemas.microsoft.com/office/drawing/2014/main" id="{8509086D-D586-DDDB-45CD-15B57C0F25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161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F636C072-BE43-6816-B558-4DEEC1E610A6}"/>
            </a:ext>
          </a:extLst>
        </p:cNvPr>
        <p:cNvGrpSpPr/>
        <p:nvPr/>
      </p:nvGrpSpPr>
      <p:grpSpPr>
        <a:xfrm>
          <a:off x="0" y="0"/>
          <a:ext cx="0" cy="0"/>
          <a:chOff x="0" y="0"/>
          <a:chExt cx="0" cy="0"/>
        </a:xfrm>
      </p:grpSpPr>
      <p:sp>
        <p:nvSpPr>
          <p:cNvPr id="229" name="Google Shape;229;g35f391192_057:notes">
            <a:extLst>
              <a:ext uri="{FF2B5EF4-FFF2-40B4-BE49-F238E27FC236}">
                <a16:creationId xmlns:a16="http://schemas.microsoft.com/office/drawing/2014/main" id="{3564D966-6CE8-C811-396B-DC0E3F2DB0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57:notes">
            <a:extLst>
              <a:ext uri="{FF2B5EF4-FFF2-40B4-BE49-F238E27FC236}">
                <a16:creationId xmlns:a16="http://schemas.microsoft.com/office/drawing/2014/main" id="{64631FAD-5E02-F4C7-0AFB-BEBD3F47BB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55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Antigen that binds to the </a:t>
            </a:r>
            <a:r>
              <a:rPr lang="en-US" sz="1100" b="0" i="0" u="none" strike="noStrike" cap="none" dirty="0">
                <a:solidFill>
                  <a:srgbClr val="000000"/>
                </a:solidFill>
                <a:effectLst/>
                <a:latin typeface="Arial"/>
                <a:ea typeface="Arial"/>
                <a:cs typeface="Arial"/>
                <a:sym typeface="Arial"/>
                <a:hlinkClick r:id="rId3"/>
              </a:rPr>
              <a:t>B-cell antigen receptor</a:t>
            </a:r>
            <a:r>
              <a:rPr lang="en-US" sz="1100" b="0" i="0" u="none" strike="noStrike" cap="none" dirty="0">
                <a:solidFill>
                  <a:srgbClr val="000000"/>
                </a:solidFill>
                <a:effectLst/>
                <a:latin typeface="Arial"/>
                <a:ea typeface="Arial"/>
                <a:cs typeface="Arial"/>
                <a:sym typeface="Arial"/>
              </a:rPr>
              <a:t> signals B cells and is, at the same time, internalized and processed into peptides that activate armed helper </a:t>
            </a:r>
            <a:r>
              <a:rPr lang="en-US" sz="1100" b="0" i="0" u="none" strike="noStrike" cap="none" dirty="0">
                <a:solidFill>
                  <a:srgbClr val="000000"/>
                </a:solidFill>
                <a:effectLst/>
                <a:latin typeface="Arial"/>
                <a:ea typeface="Arial"/>
                <a:cs typeface="Arial"/>
                <a:sym typeface="Arial"/>
                <a:hlinkClick r:id="rId4"/>
              </a:rPr>
              <a:t>T cells</a:t>
            </a:r>
            <a:r>
              <a:rPr lang="en-US" sz="1100" b="0" i="0" u="none" strike="noStrike" cap="none" dirty="0">
                <a:solidFill>
                  <a:srgbClr val="000000"/>
                </a:solidFill>
                <a:effectLst/>
                <a:latin typeface="Arial"/>
                <a:ea typeface="Arial"/>
                <a:cs typeface="Arial"/>
                <a:sym typeface="Arial"/>
              </a:rPr>
              <a:t>. Signals from the bound antigen and from the helper T cell induce the </a:t>
            </a:r>
            <a:r>
              <a:rPr lang="en-US" sz="1100" b="0" i="0" u="none" strike="noStrike" cap="none" dirty="0">
                <a:solidFill>
                  <a:srgbClr val="000000"/>
                </a:solidFill>
                <a:effectLst/>
                <a:latin typeface="Arial"/>
                <a:ea typeface="Arial"/>
                <a:cs typeface="Arial"/>
                <a:sym typeface="Arial"/>
                <a:hlinkClick r:id="rId5"/>
              </a:rPr>
              <a:t>B cell</a:t>
            </a:r>
            <a:r>
              <a:rPr lang="en-US" sz="1100" b="0" i="0" u="none" strike="noStrike" cap="none" dirty="0">
                <a:solidFill>
                  <a:srgbClr val="000000"/>
                </a:solidFill>
                <a:effectLst/>
                <a:latin typeface="Arial"/>
                <a:ea typeface="Arial"/>
                <a:cs typeface="Arial"/>
                <a:sym typeface="Arial"/>
              </a:rPr>
              <a:t> to proliferate and differentiate into a plasma cell secreting specific </a:t>
            </a:r>
            <a:r>
              <a:rPr lang="en-US" sz="1100" b="0" i="0" u="none" strike="noStrike" cap="none" dirty="0">
                <a:solidFill>
                  <a:srgbClr val="000000"/>
                </a:solidFill>
                <a:effectLst/>
                <a:latin typeface="Arial"/>
                <a:ea typeface="Arial"/>
                <a:cs typeface="Arial"/>
                <a:sym typeface="Arial"/>
                <a:hlinkClick r:id="rId6"/>
              </a:rPr>
              <a:t>antibody</a:t>
            </a:r>
            <a:r>
              <a:rPr lang="en-US" sz="1100" b="0" i="0" u="none" strike="noStrike" cap="none" dirty="0">
                <a:solidFill>
                  <a:srgbClr val="000000"/>
                </a:solidFill>
                <a:effectLst/>
                <a:latin typeface="Arial"/>
                <a:ea typeface="Arial"/>
                <a:cs typeface="Arial"/>
                <a:sym typeface="Arial"/>
              </a:rPr>
              <a:t> (top two panels). These antibodies protect the host from infection in three main ways. They can inhibit the toxic effects or infectivity of pathogens by binding to them: this is termed neutralization (bottom left panel). By coating the pathogens, they can enable accessory cells that recognize the Fc portions of arrays of antibodies to ingest and kill the pathogen, a process called opsonization (bottom center panel). Antibodies can also trigger activation of the </a:t>
            </a:r>
            <a:r>
              <a:rPr lang="en-US" sz="1100" b="0" i="0" u="none" strike="noStrike" cap="none" dirty="0">
                <a:solidFill>
                  <a:srgbClr val="000000"/>
                </a:solidFill>
                <a:effectLst/>
                <a:latin typeface="Arial"/>
                <a:ea typeface="Arial"/>
                <a:cs typeface="Arial"/>
                <a:sym typeface="Arial"/>
                <a:hlinkClick r:id="rId7"/>
              </a:rPr>
              <a:t>complement</a:t>
            </a:r>
            <a:r>
              <a:rPr lang="en-US" sz="1100" b="0" i="0" u="none" strike="noStrike" cap="none" dirty="0">
                <a:solidFill>
                  <a:srgbClr val="000000"/>
                </a:solidFill>
                <a:effectLst/>
                <a:latin typeface="Arial"/>
                <a:ea typeface="Arial"/>
                <a:cs typeface="Arial"/>
                <a:sym typeface="Arial"/>
              </a:rPr>
              <a:t> system. Complement proteins can strongly enhance opsonization, and can directly kill some bacterial cells (bottom right panel).</a:t>
            </a:r>
            <a:endParaRPr lang="ar-IQ" dirty="0"/>
          </a:p>
        </p:txBody>
      </p:sp>
    </p:spTree>
    <p:extLst>
      <p:ext uri="{BB962C8B-B14F-4D97-AF65-F5344CB8AC3E}">
        <p14:creationId xmlns:p14="http://schemas.microsoft.com/office/powerpoint/2010/main" val="370049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EF76C70-3724-CA58-1E22-B36E5F6CC838}"/>
            </a:ext>
          </a:extLst>
        </p:cNvPr>
        <p:cNvGrpSpPr/>
        <p:nvPr/>
      </p:nvGrpSpPr>
      <p:grpSpPr>
        <a:xfrm>
          <a:off x="0" y="0"/>
          <a:ext cx="0" cy="0"/>
          <a:chOff x="0" y="0"/>
          <a:chExt cx="0" cy="0"/>
        </a:xfrm>
      </p:grpSpPr>
      <p:sp>
        <p:nvSpPr>
          <p:cNvPr id="199" name="Google Shape;199;g35ed75ccf_015:notes">
            <a:extLst>
              <a:ext uri="{FF2B5EF4-FFF2-40B4-BE49-F238E27FC236}">
                <a16:creationId xmlns:a16="http://schemas.microsoft.com/office/drawing/2014/main" id="{72173766-F801-9F3E-E3BF-307C514C1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15:notes">
            <a:extLst>
              <a:ext uri="{FF2B5EF4-FFF2-40B4-BE49-F238E27FC236}">
                <a16:creationId xmlns:a16="http://schemas.microsoft.com/office/drawing/2014/main" id="{AA5AF18D-5E5D-36A0-D92F-A52C3404A2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11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6D73A682-AC02-97DD-B8C0-12266F02A73A}"/>
            </a:ext>
          </a:extLst>
        </p:cNvPr>
        <p:cNvGrpSpPr/>
        <p:nvPr/>
      </p:nvGrpSpPr>
      <p:grpSpPr>
        <a:xfrm>
          <a:off x="0" y="0"/>
          <a:ext cx="0" cy="0"/>
          <a:chOff x="0" y="0"/>
          <a:chExt cx="0" cy="0"/>
        </a:xfrm>
      </p:grpSpPr>
      <p:sp>
        <p:nvSpPr>
          <p:cNvPr id="192" name="Google Shape;192;p:notes">
            <a:extLst>
              <a:ext uri="{FF2B5EF4-FFF2-40B4-BE49-F238E27FC236}">
                <a16:creationId xmlns:a16="http://schemas.microsoft.com/office/drawing/2014/main" id="{D6337948-737D-1E41-44DF-3A37AC695D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notes">
            <a:extLst>
              <a:ext uri="{FF2B5EF4-FFF2-40B4-BE49-F238E27FC236}">
                <a16:creationId xmlns:a16="http://schemas.microsoft.com/office/drawing/2014/main" id="{C62B5B20-6542-7AA1-CB7C-4DA21E905D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26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t="893" b="893"/>
          <a:stretch/>
        </p:blipFill>
        <p:spPr>
          <a:xfrm>
            <a:off x="8159800" y="1226525"/>
            <a:ext cx="559400" cy="551575"/>
          </a:xfrm>
          <a:prstGeom prst="rect">
            <a:avLst/>
          </a:prstGeom>
          <a:noFill/>
          <a:ln>
            <a:noFill/>
          </a:ln>
        </p:spPr>
      </p:pic>
      <p:pic>
        <p:nvPicPr>
          <p:cNvPr id="11" name="Google Shape;11;p2"/>
          <p:cNvPicPr preferRelativeResize="0"/>
          <p:nvPr/>
        </p:nvPicPr>
        <p:blipFill rotWithShape="1">
          <a:blip r:embed="rId4">
            <a:alphaModFix/>
          </a:blip>
          <a:srcRect t="893" b="893"/>
          <a:stretch/>
        </p:blipFill>
        <p:spPr>
          <a:xfrm>
            <a:off x="5840740" y="3088850"/>
            <a:ext cx="868960" cy="856825"/>
          </a:xfrm>
          <a:prstGeom prst="rect">
            <a:avLst/>
          </a:prstGeom>
          <a:noFill/>
          <a:ln>
            <a:noFill/>
          </a:ln>
        </p:spPr>
      </p:pic>
      <p:sp>
        <p:nvSpPr>
          <p:cNvPr id="12" name="Google Shape;12;p2"/>
          <p:cNvSpPr/>
          <p:nvPr/>
        </p:nvSpPr>
        <p:spPr>
          <a:xfrm>
            <a:off x="0" y="1593450"/>
            <a:ext cx="9144000" cy="19566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514800" y="2010200"/>
            <a:ext cx="6390300" cy="11415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4" name="Google Shape;14;p2"/>
          <p:cNvSpPr/>
          <p:nvPr/>
        </p:nvSpPr>
        <p:spPr>
          <a:xfrm>
            <a:off x="0" y="1593450"/>
            <a:ext cx="81600" cy="195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rotWithShape="1">
          <a:blip r:embed="rId4">
            <a:alphaModFix/>
          </a:blip>
          <a:srcRect t="32908"/>
          <a:stretch/>
        </p:blipFill>
        <p:spPr>
          <a:xfrm>
            <a:off x="4559800" y="0"/>
            <a:ext cx="2083750" cy="1403574"/>
          </a:xfrm>
          <a:prstGeom prst="rect">
            <a:avLst/>
          </a:prstGeom>
          <a:noFill/>
          <a:ln>
            <a:noFill/>
          </a:ln>
        </p:spPr>
      </p:pic>
      <p:pic>
        <p:nvPicPr>
          <p:cNvPr id="16" name="Google Shape;16;p2"/>
          <p:cNvPicPr preferRelativeResize="0"/>
          <p:nvPr/>
        </p:nvPicPr>
        <p:blipFill rotWithShape="1">
          <a:blip r:embed="rId5">
            <a:alphaModFix/>
          </a:blip>
          <a:srcRect t="980" b="990"/>
          <a:stretch/>
        </p:blipFill>
        <p:spPr>
          <a:xfrm>
            <a:off x="7328456" y="3151696"/>
            <a:ext cx="1313988" cy="1293307"/>
          </a:xfrm>
          <a:prstGeom prst="rect">
            <a:avLst/>
          </a:prstGeom>
          <a:noFill/>
          <a:ln>
            <a:noFill/>
          </a:ln>
        </p:spPr>
      </p:pic>
      <p:pic>
        <p:nvPicPr>
          <p:cNvPr id="17" name="Google Shape;17;p2"/>
          <p:cNvPicPr preferRelativeResize="0"/>
          <p:nvPr/>
        </p:nvPicPr>
        <p:blipFill rotWithShape="1">
          <a:blip r:embed="rId5">
            <a:alphaModFix/>
          </a:blip>
          <a:srcRect t="980" b="990"/>
          <a:stretch/>
        </p:blipFill>
        <p:spPr>
          <a:xfrm>
            <a:off x="6498100" y="1154949"/>
            <a:ext cx="868950" cy="855263"/>
          </a:xfrm>
          <a:prstGeom prst="rect">
            <a:avLst/>
          </a:prstGeom>
          <a:noFill/>
          <a:ln>
            <a:noFill/>
          </a:ln>
        </p:spPr>
      </p:pic>
      <p:pic>
        <p:nvPicPr>
          <p:cNvPr id="18" name="Google Shape;18;p2"/>
          <p:cNvPicPr preferRelativeResize="0"/>
          <p:nvPr/>
        </p:nvPicPr>
        <p:blipFill rotWithShape="1">
          <a:blip r:embed="rId3">
            <a:alphaModFix/>
          </a:blip>
          <a:srcRect r="30045"/>
          <a:stretch/>
        </p:blipFill>
        <p:spPr>
          <a:xfrm>
            <a:off x="8642450" y="2072900"/>
            <a:ext cx="501549" cy="719850"/>
          </a:xfrm>
          <a:prstGeom prst="rect">
            <a:avLst/>
          </a:prstGeom>
          <a:noFill/>
          <a:ln>
            <a:noFill/>
          </a:ln>
        </p:spPr>
      </p:pic>
      <p:pic>
        <p:nvPicPr>
          <p:cNvPr id="19" name="Google Shape;19;p2"/>
          <p:cNvPicPr preferRelativeResize="0"/>
          <p:nvPr/>
        </p:nvPicPr>
        <p:blipFill rotWithShape="1">
          <a:blip r:embed="rId4">
            <a:alphaModFix/>
          </a:blip>
          <a:srcRect b="57406"/>
          <a:stretch/>
        </p:blipFill>
        <p:spPr>
          <a:xfrm>
            <a:off x="3900875" y="4430100"/>
            <a:ext cx="1680350" cy="718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6"/>
        <p:cNvGrpSpPr/>
        <p:nvPr/>
      </p:nvGrpSpPr>
      <p:grpSpPr>
        <a:xfrm>
          <a:off x="0" y="0"/>
          <a:ext cx="0" cy="0"/>
          <a:chOff x="0" y="0"/>
          <a:chExt cx="0" cy="0"/>
        </a:xfrm>
      </p:grpSpPr>
      <p:pic>
        <p:nvPicPr>
          <p:cNvPr id="47" name="Google Shape;47;p5"/>
          <p:cNvPicPr preferRelativeResize="0"/>
          <p:nvPr/>
        </p:nvPicPr>
        <p:blipFill rotWithShape="1">
          <a:blip r:embed="rId2">
            <a:alphaModFix/>
          </a:blip>
          <a:srcRect t="893" b="893"/>
          <a:stretch/>
        </p:blipFill>
        <p:spPr>
          <a:xfrm>
            <a:off x="8486650" y="532325"/>
            <a:ext cx="559400" cy="551575"/>
          </a:xfrm>
          <a:prstGeom prst="rect">
            <a:avLst/>
          </a:prstGeom>
          <a:noFill/>
          <a:ln>
            <a:noFill/>
          </a:ln>
        </p:spPr>
      </p:pic>
      <p:grpSp>
        <p:nvGrpSpPr>
          <p:cNvPr id="48" name="Google Shape;48;p5"/>
          <p:cNvGrpSpPr/>
          <p:nvPr/>
        </p:nvGrpSpPr>
        <p:grpSpPr>
          <a:xfrm>
            <a:off x="0" y="809153"/>
            <a:ext cx="9144000" cy="665100"/>
            <a:chOff x="0" y="809153"/>
            <a:chExt cx="9144000" cy="665100"/>
          </a:xfrm>
        </p:grpSpPr>
        <p:sp>
          <p:nvSpPr>
            <p:cNvPr id="49" name="Google Shape;49;p5"/>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5"/>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2" name="Google Shape;52;p5"/>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3" name="Google Shape;5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5"/>
          <p:cNvPicPr preferRelativeResize="0"/>
          <p:nvPr/>
        </p:nvPicPr>
        <p:blipFill rotWithShape="1">
          <a:blip r:embed="rId3">
            <a:alphaModFix/>
          </a:blip>
          <a:srcRect t="25361"/>
          <a:stretch/>
        </p:blipFill>
        <p:spPr>
          <a:xfrm>
            <a:off x="5899875" y="0"/>
            <a:ext cx="1446375" cy="1083901"/>
          </a:xfrm>
          <a:prstGeom prst="rect">
            <a:avLst/>
          </a:prstGeom>
          <a:noFill/>
          <a:ln>
            <a:noFill/>
          </a:ln>
        </p:spPr>
      </p:pic>
      <p:pic>
        <p:nvPicPr>
          <p:cNvPr id="55" name="Google Shape;55;p5"/>
          <p:cNvPicPr preferRelativeResize="0"/>
          <p:nvPr/>
        </p:nvPicPr>
        <p:blipFill rotWithShape="1">
          <a:blip r:embed="rId4">
            <a:alphaModFix/>
          </a:blip>
          <a:srcRect t="980" b="990"/>
          <a:stretch/>
        </p:blipFill>
        <p:spPr>
          <a:xfrm>
            <a:off x="7231799" y="1156949"/>
            <a:ext cx="1004351" cy="988528"/>
          </a:xfrm>
          <a:prstGeom prst="rect">
            <a:avLst/>
          </a:prstGeom>
          <a:noFill/>
          <a:ln>
            <a:noFill/>
          </a:ln>
        </p:spPr>
      </p:pic>
      <p:pic>
        <p:nvPicPr>
          <p:cNvPr id="56" name="Google Shape;56;p5"/>
          <p:cNvPicPr preferRelativeResize="0"/>
          <p:nvPr/>
        </p:nvPicPr>
        <p:blipFill rotWithShape="1">
          <a:blip r:embed="rId3">
            <a:alphaModFix/>
          </a:blip>
          <a:srcRect r="23383"/>
          <a:stretch/>
        </p:blipFill>
        <p:spPr>
          <a:xfrm>
            <a:off x="7926475" y="2877225"/>
            <a:ext cx="1217526" cy="1595451"/>
          </a:xfrm>
          <a:prstGeom prst="rect">
            <a:avLst/>
          </a:prstGeom>
          <a:noFill/>
          <a:ln>
            <a:noFill/>
          </a:ln>
        </p:spPr>
      </p:pic>
      <p:pic>
        <p:nvPicPr>
          <p:cNvPr id="57" name="Google Shape;57;p5"/>
          <p:cNvPicPr preferRelativeResize="0"/>
          <p:nvPr/>
        </p:nvPicPr>
        <p:blipFill rotWithShape="1">
          <a:blip r:embed="rId4">
            <a:alphaModFix/>
          </a:blip>
          <a:srcRect t="980" b="990"/>
          <a:stretch/>
        </p:blipFill>
        <p:spPr>
          <a:xfrm>
            <a:off x="6670500" y="3652326"/>
            <a:ext cx="675748" cy="665101"/>
          </a:xfrm>
          <a:prstGeom prst="rect">
            <a:avLst/>
          </a:prstGeom>
          <a:noFill/>
          <a:ln>
            <a:noFill/>
          </a:ln>
        </p:spPr>
      </p:pic>
      <p:pic>
        <p:nvPicPr>
          <p:cNvPr id="58" name="Google Shape;58;p5"/>
          <p:cNvPicPr preferRelativeResize="0"/>
          <p:nvPr/>
        </p:nvPicPr>
        <p:blipFill rotWithShape="1">
          <a:blip r:embed="rId2">
            <a:alphaModFix/>
          </a:blip>
          <a:srcRect b="32971"/>
          <a:stretch/>
        </p:blipFill>
        <p:spPr>
          <a:xfrm>
            <a:off x="7671150" y="4688726"/>
            <a:ext cx="675750" cy="4547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9"/>
        <p:cNvGrpSpPr/>
        <p:nvPr/>
      </p:nvGrpSpPr>
      <p:grpSpPr>
        <a:xfrm>
          <a:off x="0" y="0"/>
          <a:ext cx="0" cy="0"/>
          <a:chOff x="0" y="0"/>
          <a:chExt cx="0" cy="0"/>
        </a:xfrm>
      </p:grpSpPr>
      <p:pic>
        <p:nvPicPr>
          <p:cNvPr id="60" name="Google Shape;60;p6"/>
          <p:cNvPicPr preferRelativeResize="0"/>
          <p:nvPr/>
        </p:nvPicPr>
        <p:blipFill rotWithShape="1">
          <a:blip r:embed="rId2">
            <a:alphaModFix/>
          </a:blip>
          <a:srcRect t="893" b="893"/>
          <a:stretch/>
        </p:blipFill>
        <p:spPr>
          <a:xfrm>
            <a:off x="7728625" y="490650"/>
            <a:ext cx="675750" cy="666298"/>
          </a:xfrm>
          <a:prstGeom prst="rect">
            <a:avLst/>
          </a:prstGeom>
          <a:noFill/>
          <a:ln>
            <a:noFill/>
          </a:ln>
        </p:spPr>
      </p:pic>
      <p:pic>
        <p:nvPicPr>
          <p:cNvPr id="61" name="Google Shape;61;p6"/>
          <p:cNvPicPr preferRelativeResize="0"/>
          <p:nvPr/>
        </p:nvPicPr>
        <p:blipFill rotWithShape="1">
          <a:blip r:embed="rId2">
            <a:alphaModFix/>
          </a:blip>
          <a:srcRect b="32971"/>
          <a:stretch/>
        </p:blipFill>
        <p:spPr>
          <a:xfrm>
            <a:off x="7671150" y="4688726"/>
            <a:ext cx="675750" cy="454774"/>
          </a:xfrm>
          <a:prstGeom prst="rect">
            <a:avLst/>
          </a:prstGeom>
          <a:noFill/>
          <a:ln>
            <a:noFill/>
          </a:ln>
        </p:spPr>
      </p:pic>
      <p:grpSp>
        <p:nvGrpSpPr>
          <p:cNvPr id="62" name="Google Shape;62;p6"/>
          <p:cNvGrpSpPr/>
          <p:nvPr/>
        </p:nvGrpSpPr>
        <p:grpSpPr>
          <a:xfrm>
            <a:off x="0" y="809153"/>
            <a:ext cx="9144000" cy="665100"/>
            <a:chOff x="0" y="809153"/>
            <a:chExt cx="9144000" cy="665100"/>
          </a:xfrm>
        </p:grpSpPr>
        <p:sp>
          <p:nvSpPr>
            <p:cNvPr id="63" name="Google Shape;63;p6"/>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6"/>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6" name="Google Shape;66;p6"/>
          <p:cNvSpPr txBox="1">
            <a:spLocks noGrp="1"/>
          </p:cNvSpPr>
          <p:nvPr>
            <p:ph type="body" idx="1"/>
          </p:nvPr>
        </p:nvSpPr>
        <p:spPr>
          <a:xfrm>
            <a:off x="514800" y="1582775"/>
            <a:ext cx="29910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7" name="Google Shape;67;p6"/>
          <p:cNvSpPr txBox="1">
            <a:spLocks noGrp="1"/>
          </p:cNvSpPr>
          <p:nvPr>
            <p:ph type="body" idx="2"/>
          </p:nvPr>
        </p:nvSpPr>
        <p:spPr>
          <a:xfrm>
            <a:off x="3897594" y="1582775"/>
            <a:ext cx="29910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8" name="Google Shape;68;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6"/>
          <p:cNvPicPr preferRelativeResize="0"/>
          <p:nvPr/>
        </p:nvPicPr>
        <p:blipFill rotWithShape="1">
          <a:blip r:embed="rId3">
            <a:alphaModFix/>
          </a:blip>
          <a:srcRect t="25361"/>
          <a:stretch/>
        </p:blipFill>
        <p:spPr>
          <a:xfrm>
            <a:off x="6282250" y="0"/>
            <a:ext cx="1446375" cy="1083901"/>
          </a:xfrm>
          <a:prstGeom prst="rect">
            <a:avLst/>
          </a:prstGeom>
          <a:noFill/>
          <a:ln>
            <a:noFill/>
          </a:ln>
        </p:spPr>
      </p:pic>
      <p:pic>
        <p:nvPicPr>
          <p:cNvPr id="70" name="Google Shape;70;p6"/>
          <p:cNvPicPr preferRelativeResize="0"/>
          <p:nvPr/>
        </p:nvPicPr>
        <p:blipFill rotWithShape="1">
          <a:blip r:embed="rId4">
            <a:alphaModFix/>
          </a:blip>
          <a:srcRect t="980" b="990"/>
          <a:stretch/>
        </p:blipFill>
        <p:spPr>
          <a:xfrm>
            <a:off x="7330024" y="2266737"/>
            <a:ext cx="1004351" cy="988528"/>
          </a:xfrm>
          <a:prstGeom prst="rect">
            <a:avLst/>
          </a:prstGeom>
          <a:noFill/>
          <a:ln>
            <a:noFill/>
          </a:ln>
        </p:spPr>
      </p:pic>
      <p:pic>
        <p:nvPicPr>
          <p:cNvPr id="71" name="Google Shape;71;p6"/>
          <p:cNvPicPr preferRelativeResize="0"/>
          <p:nvPr/>
        </p:nvPicPr>
        <p:blipFill rotWithShape="1">
          <a:blip r:embed="rId3">
            <a:alphaModFix/>
          </a:blip>
          <a:srcRect r="23383"/>
          <a:stretch/>
        </p:blipFill>
        <p:spPr>
          <a:xfrm>
            <a:off x="8277325" y="3336980"/>
            <a:ext cx="866675" cy="1135695"/>
          </a:xfrm>
          <a:prstGeom prst="rect">
            <a:avLst/>
          </a:prstGeom>
          <a:noFill/>
          <a:ln>
            <a:noFill/>
          </a:ln>
        </p:spPr>
      </p:pic>
      <p:pic>
        <p:nvPicPr>
          <p:cNvPr id="72" name="Google Shape;72;p6"/>
          <p:cNvPicPr preferRelativeResize="0"/>
          <p:nvPr/>
        </p:nvPicPr>
        <p:blipFill rotWithShape="1">
          <a:blip r:embed="rId4">
            <a:alphaModFix/>
          </a:blip>
          <a:srcRect t="980" b="990"/>
          <a:stretch/>
        </p:blipFill>
        <p:spPr>
          <a:xfrm>
            <a:off x="8277325" y="1248138"/>
            <a:ext cx="675748" cy="6651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3"/>
        <p:cNvGrpSpPr/>
        <p:nvPr/>
      </p:nvGrpSpPr>
      <p:grpSpPr>
        <a:xfrm>
          <a:off x="0" y="0"/>
          <a:ext cx="0" cy="0"/>
          <a:chOff x="0" y="0"/>
          <a:chExt cx="0" cy="0"/>
        </a:xfrm>
      </p:grpSpPr>
      <p:pic>
        <p:nvPicPr>
          <p:cNvPr id="74" name="Google Shape;74;p7"/>
          <p:cNvPicPr preferRelativeResize="0"/>
          <p:nvPr/>
        </p:nvPicPr>
        <p:blipFill rotWithShape="1">
          <a:blip r:embed="rId2">
            <a:alphaModFix/>
          </a:blip>
          <a:srcRect t="893" b="893"/>
          <a:stretch/>
        </p:blipFill>
        <p:spPr>
          <a:xfrm>
            <a:off x="8486650" y="532325"/>
            <a:ext cx="559400" cy="551575"/>
          </a:xfrm>
          <a:prstGeom prst="rect">
            <a:avLst/>
          </a:prstGeom>
          <a:noFill/>
          <a:ln>
            <a:noFill/>
          </a:ln>
        </p:spPr>
      </p:pic>
      <p:grpSp>
        <p:nvGrpSpPr>
          <p:cNvPr id="75" name="Google Shape;75;p7"/>
          <p:cNvGrpSpPr/>
          <p:nvPr/>
        </p:nvGrpSpPr>
        <p:grpSpPr>
          <a:xfrm>
            <a:off x="0" y="809153"/>
            <a:ext cx="9144000" cy="665100"/>
            <a:chOff x="0" y="809153"/>
            <a:chExt cx="9144000" cy="665100"/>
          </a:xfrm>
        </p:grpSpPr>
        <p:sp>
          <p:nvSpPr>
            <p:cNvPr id="76" name="Google Shape;76;p7"/>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9" name="Google Shape;79;p7"/>
          <p:cNvSpPr txBox="1">
            <a:spLocks noGrp="1"/>
          </p:cNvSpPr>
          <p:nvPr>
            <p:ph type="body" idx="1"/>
          </p:nvPr>
        </p:nvSpPr>
        <p:spPr>
          <a:xfrm>
            <a:off x="514800"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0" name="Google Shape;80;p7"/>
          <p:cNvSpPr txBox="1">
            <a:spLocks noGrp="1"/>
          </p:cNvSpPr>
          <p:nvPr>
            <p:ph type="body" idx="2"/>
          </p:nvPr>
        </p:nvSpPr>
        <p:spPr>
          <a:xfrm>
            <a:off x="3295205"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1" name="Google Shape;81;p7"/>
          <p:cNvSpPr txBox="1">
            <a:spLocks noGrp="1"/>
          </p:cNvSpPr>
          <p:nvPr>
            <p:ph type="body" idx="3"/>
          </p:nvPr>
        </p:nvSpPr>
        <p:spPr>
          <a:xfrm>
            <a:off x="6075610"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2" name="Google Shape;82;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7"/>
          <p:cNvPicPr preferRelativeResize="0"/>
          <p:nvPr/>
        </p:nvPicPr>
        <p:blipFill rotWithShape="1">
          <a:blip r:embed="rId3">
            <a:alphaModFix/>
          </a:blip>
          <a:srcRect t="25361"/>
          <a:stretch/>
        </p:blipFill>
        <p:spPr>
          <a:xfrm>
            <a:off x="5899875" y="0"/>
            <a:ext cx="1446375" cy="1083901"/>
          </a:xfrm>
          <a:prstGeom prst="rect">
            <a:avLst/>
          </a:prstGeom>
          <a:noFill/>
          <a:ln>
            <a:noFill/>
          </a:ln>
        </p:spPr>
      </p:pic>
      <p:pic>
        <p:nvPicPr>
          <p:cNvPr id="84" name="Google Shape;84;p7"/>
          <p:cNvPicPr preferRelativeResize="0"/>
          <p:nvPr/>
        </p:nvPicPr>
        <p:blipFill rotWithShape="1">
          <a:blip r:embed="rId4">
            <a:alphaModFix/>
          </a:blip>
          <a:srcRect t="980" b="990"/>
          <a:stretch/>
        </p:blipFill>
        <p:spPr>
          <a:xfrm>
            <a:off x="7488675" y="1026200"/>
            <a:ext cx="675750" cy="665103"/>
          </a:xfrm>
          <a:prstGeom prst="rect">
            <a:avLst/>
          </a:prstGeom>
          <a:noFill/>
          <a:ln>
            <a:noFill/>
          </a:ln>
        </p:spPr>
      </p:pic>
      <p:pic>
        <p:nvPicPr>
          <p:cNvPr id="85" name="Google Shape;85;p7"/>
          <p:cNvPicPr preferRelativeResize="0"/>
          <p:nvPr/>
        </p:nvPicPr>
        <p:blipFill rotWithShape="1">
          <a:blip r:embed="rId3">
            <a:alphaModFix/>
          </a:blip>
          <a:srcRect r="57475"/>
          <a:stretch/>
        </p:blipFill>
        <p:spPr>
          <a:xfrm>
            <a:off x="8486650" y="2877225"/>
            <a:ext cx="675750" cy="15954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pic>
        <p:nvPicPr>
          <p:cNvPr id="87" name="Google Shape;87;p8"/>
          <p:cNvPicPr preferRelativeResize="0"/>
          <p:nvPr/>
        </p:nvPicPr>
        <p:blipFill rotWithShape="1">
          <a:blip r:embed="rId2">
            <a:alphaModFix/>
          </a:blip>
          <a:srcRect t="893" b="893"/>
          <a:stretch/>
        </p:blipFill>
        <p:spPr>
          <a:xfrm>
            <a:off x="7728625" y="490650"/>
            <a:ext cx="675750" cy="666298"/>
          </a:xfrm>
          <a:prstGeom prst="rect">
            <a:avLst/>
          </a:prstGeom>
          <a:noFill/>
          <a:ln>
            <a:noFill/>
          </a:ln>
        </p:spPr>
      </p:pic>
      <p:pic>
        <p:nvPicPr>
          <p:cNvPr id="88" name="Google Shape;88;p8"/>
          <p:cNvPicPr preferRelativeResize="0"/>
          <p:nvPr/>
        </p:nvPicPr>
        <p:blipFill rotWithShape="1">
          <a:blip r:embed="rId2">
            <a:alphaModFix/>
          </a:blip>
          <a:srcRect b="32971"/>
          <a:stretch/>
        </p:blipFill>
        <p:spPr>
          <a:xfrm>
            <a:off x="7671150" y="4688726"/>
            <a:ext cx="675750" cy="454774"/>
          </a:xfrm>
          <a:prstGeom prst="rect">
            <a:avLst/>
          </a:prstGeom>
          <a:noFill/>
          <a:ln>
            <a:noFill/>
          </a:ln>
        </p:spPr>
      </p:pic>
      <p:grpSp>
        <p:nvGrpSpPr>
          <p:cNvPr id="89" name="Google Shape;89;p8"/>
          <p:cNvGrpSpPr/>
          <p:nvPr/>
        </p:nvGrpSpPr>
        <p:grpSpPr>
          <a:xfrm>
            <a:off x="0" y="809153"/>
            <a:ext cx="9144000" cy="665100"/>
            <a:chOff x="0" y="809153"/>
            <a:chExt cx="9144000" cy="665100"/>
          </a:xfrm>
        </p:grpSpPr>
        <p:sp>
          <p:nvSpPr>
            <p:cNvPr id="90" name="Google Shape;90;p8"/>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 name="Google Shape;93;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8"/>
          <p:cNvPicPr preferRelativeResize="0"/>
          <p:nvPr/>
        </p:nvPicPr>
        <p:blipFill rotWithShape="1">
          <a:blip r:embed="rId3">
            <a:alphaModFix/>
          </a:blip>
          <a:srcRect t="25361"/>
          <a:stretch/>
        </p:blipFill>
        <p:spPr>
          <a:xfrm>
            <a:off x="6282250" y="0"/>
            <a:ext cx="1446375" cy="1083901"/>
          </a:xfrm>
          <a:prstGeom prst="rect">
            <a:avLst/>
          </a:prstGeom>
          <a:noFill/>
          <a:ln>
            <a:noFill/>
          </a:ln>
        </p:spPr>
      </p:pic>
      <p:pic>
        <p:nvPicPr>
          <p:cNvPr id="95" name="Google Shape;95;p8"/>
          <p:cNvPicPr preferRelativeResize="0"/>
          <p:nvPr/>
        </p:nvPicPr>
        <p:blipFill rotWithShape="1">
          <a:blip r:embed="rId4">
            <a:alphaModFix/>
          </a:blip>
          <a:srcRect t="980" b="990"/>
          <a:stretch/>
        </p:blipFill>
        <p:spPr>
          <a:xfrm>
            <a:off x="7330024" y="2266737"/>
            <a:ext cx="1004351" cy="988528"/>
          </a:xfrm>
          <a:prstGeom prst="rect">
            <a:avLst/>
          </a:prstGeom>
          <a:noFill/>
          <a:ln>
            <a:noFill/>
          </a:ln>
        </p:spPr>
      </p:pic>
      <p:pic>
        <p:nvPicPr>
          <p:cNvPr id="96" name="Google Shape;96;p8"/>
          <p:cNvPicPr preferRelativeResize="0"/>
          <p:nvPr/>
        </p:nvPicPr>
        <p:blipFill rotWithShape="1">
          <a:blip r:embed="rId3">
            <a:alphaModFix/>
          </a:blip>
          <a:srcRect r="23383"/>
          <a:stretch/>
        </p:blipFill>
        <p:spPr>
          <a:xfrm>
            <a:off x="8277325" y="3336980"/>
            <a:ext cx="866675" cy="1135695"/>
          </a:xfrm>
          <a:prstGeom prst="rect">
            <a:avLst/>
          </a:prstGeom>
          <a:noFill/>
          <a:ln>
            <a:noFill/>
          </a:ln>
        </p:spPr>
      </p:pic>
      <p:pic>
        <p:nvPicPr>
          <p:cNvPr id="97" name="Google Shape;97;p8"/>
          <p:cNvPicPr preferRelativeResize="0"/>
          <p:nvPr/>
        </p:nvPicPr>
        <p:blipFill rotWithShape="1">
          <a:blip r:embed="rId4">
            <a:alphaModFix/>
          </a:blip>
          <a:srcRect t="980" b="990"/>
          <a:stretch/>
        </p:blipFill>
        <p:spPr>
          <a:xfrm>
            <a:off x="8277325" y="1248138"/>
            <a:ext cx="675748" cy="6651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with frame">
  <p:cSld name="TITLE_ONLY_1">
    <p:bg>
      <p:bgPr>
        <a:blipFill>
          <a:blip r:embed="rId2">
            <a:alphaModFix/>
          </a:blip>
          <a:stretch>
            <a:fillRect/>
          </a:stretch>
        </a:blipFill>
        <a:effectLst/>
      </p:bgPr>
    </p:bg>
    <p:spTree>
      <p:nvGrpSpPr>
        <p:cNvPr id="1" name="Shape 112"/>
        <p:cNvGrpSpPr/>
        <p:nvPr/>
      </p:nvGrpSpPr>
      <p:grpSpPr>
        <a:xfrm>
          <a:off x="0" y="0"/>
          <a:ext cx="0" cy="0"/>
          <a:chOff x="0" y="0"/>
          <a:chExt cx="0" cy="0"/>
        </a:xfrm>
      </p:grpSpPr>
      <p:pic>
        <p:nvPicPr>
          <p:cNvPr id="113" name="Google Shape;113;p10"/>
          <p:cNvPicPr preferRelativeResize="0"/>
          <p:nvPr/>
        </p:nvPicPr>
        <p:blipFill rotWithShape="1">
          <a:blip r:embed="rId3">
            <a:alphaModFix/>
          </a:blip>
          <a:srcRect t="893" b="903"/>
          <a:stretch/>
        </p:blipFill>
        <p:spPr>
          <a:xfrm>
            <a:off x="8201600" y="303725"/>
            <a:ext cx="768249" cy="757501"/>
          </a:xfrm>
          <a:prstGeom prst="rect">
            <a:avLst/>
          </a:prstGeom>
          <a:noFill/>
          <a:ln>
            <a:noFill/>
          </a:ln>
        </p:spPr>
      </p:pic>
      <p:sp>
        <p:nvSpPr>
          <p:cNvPr id="114" name="Google Shape;114;p10"/>
          <p:cNvSpPr/>
          <p:nvPr/>
        </p:nvSpPr>
        <p:spPr>
          <a:xfrm>
            <a:off x="0" y="665100"/>
            <a:ext cx="8478900" cy="38133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0"/>
          <p:cNvGrpSpPr/>
          <p:nvPr/>
        </p:nvGrpSpPr>
        <p:grpSpPr>
          <a:xfrm>
            <a:off x="0" y="885350"/>
            <a:ext cx="8478900" cy="665103"/>
            <a:chOff x="0" y="809150"/>
            <a:chExt cx="8478900" cy="665103"/>
          </a:xfrm>
        </p:grpSpPr>
        <p:sp>
          <p:nvSpPr>
            <p:cNvPr id="116" name="Google Shape;116;p10"/>
            <p:cNvSpPr/>
            <p:nvPr/>
          </p:nvSpPr>
          <p:spPr>
            <a:xfrm>
              <a:off x="0" y="809150"/>
              <a:ext cx="8478900" cy="665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0" y="809153"/>
              <a:ext cx="81600" cy="66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0"/>
          <p:cNvSpPr txBox="1">
            <a:spLocks noGrp="1"/>
          </p:cNvSpPr>
          <p:nvPr>
            <p:ph type="title"/>
          </p:nvPr>
        </p:nvSpPr>
        <p:spPr>
          <a:xfrm>
            <a:off x="514800" y="885350"/>
            <a:ext cx="7697700" cy="6651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19" name="Google Shape;119;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0"/>
          <p:cNvPicPr preferRelativeResize="0"/>
          <p:nvPr/>
        </p:nvPicPr>
        <p:blipFill rotWithShape="1">
          <a:blip r:embed="rId4">
            <a:alphaModFix/>
          </a:blip>
          <a:srcRect t="25361"/>
          <a:stretch/>
        </p:blipFill>
        <p:spPr>
          <a:xfrm>
            <a:off x="5180775" y="0"/>
            <a:ext cx="1537525" cy="1152199"/>
          </a:xfrm>
          <a:prstGeom prst="rect">
            <a:avLst/>
          </a:prstGeom>
          <a:noFill/>
          <a:ln>
            <a:noFill/>
          </a:ln>
        </p:spPr>
      </p:pic>
      <p:pic>
        <p:nvPicPr>
          <p:cNvPr id="121" name="Google Shape;121;p10"/>
          <p:cNvPicPr preferRelativeResize="0"/>
          <p:nvPr/>
        </p:nvPicPr>
        <p:blipFill rotWithShape="1">
          <a:blip r:embed="rId5">
            <a:alphaModFix/>
          </a:blip>
          <a:srcRect t="980" b="990"/>
          <a:stretch/>
        </p:blipFill>
        <p:spPr>
          <a:xfrm>
            <a:off x="8071775" y="1364650"/>
            <a:ext cx="809950" cy="797175"/>
          </a:xfrm>
          <a:prstGeom prst="rect">
            <a:avLst/>
          </a:prstGeom>
          <a:noFill/>
          <a:ln>
            <a:noFill/>
          </a:ln>
        </p:spPr>
      </p:pic>
      <p:pic>
        <p:nvPicPr>
          <p:cNvPr id="122" name="Google Shape;122;p10"/>
          <p:cNvPicPr preferRelativeResize="0"/>
          <p:nvPr/>
        </p:nvPicPr>
        <p:blipFill rotWithShape="1">
          <a:blip r:embed="rId4">
            <a:alphaModFix/>
          </a:blip>
          <a:srcRect r="65470"/>
          <a:stretch/>
        </p:blipFill>
        <p:spPr>
          <a:xfrm>
            <a:off x="8595300" y="2877225"/>
            <a:ext cx="548701" cy="1595451"/>
          </a:xfrm>
          <a:prstGeom prst="rect">
            <a:avLst/>
          </a:prstGeom>
          <a:noFill/>
          <a:ln>
            <a:noFill/>
          </a:ln>
        </p:spPr>
      </p:pic>
      <p:pic>
        <p:nvPicPr>
          <p:cNvPr id="123" name="Google Shape;123;p10"/>
          <p:cNvPicPr preferRelativeResize="0"/>
          <p:nvPr/>
        </p:nvPicPr>
        <p:blipFill rotWithShape="1">
          <a:blip r:embed="rId5">
            <a:alphaModFix/>
          </a:blip>
          <a:srcRect t="980" b="990"/>
          <a:stretch/>
        </p:blipFill>
        <p:spPr>
          <a:xfrm>
            <a:off x="6627150" y="4289726"/>
            <a:ext cx="675748" cy="665101"/>
          </a:xfrm>
          <a:prstGeom prst="rect">
            <a:avLst/>
          </a:prstGeom>
          <a:noFill/>
          <a:ln>
            <a:noFill/>
          </a:ln>
        </p:spPr>
      </p:pic>
      <p:pic>
        <p:nvPicPr>
          <p:cNvPr id="124" name="Google Shape;124;p10"/>
          <p:cNvPicPr preferRelativeResize="0"/>
          <p:nvPr/>
        </p:nvPicPr>
        <p:blipFill rotWithShape="1">
          <a:blip r:embed="rId3">
            <a:alphaModFix/>
          </a:blip>
          <a:srcRect b="32971"/>
          <a:stretch/>
        </p:blipFill>
        <p:spPr>
          <a:xfrm>
            <a:off x="7671150" y="4626473"/>
            <a:ext cx="768249" cy="5170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7" name="Google Shape;137;p12"/>
          <p:cNvPicPr preferRelativeResize="0"/>
          <p:nvPr/>
        </p:nvPicPr>
        <p:blipFill rotWithShape="1">
          <a:blip r:embed="rId3">
            <a:alphaModFix/>
          </a:blip>
          <a:srcRect t="670" b="670"/>
          <a:stretch/>
        </p:blipFill>
        <p:spPr>
          <a:xfrm>
            <a:off x="8280475" y="2416469"/>
            <a:ext cx="595150" cy="589532"/>
          </a:xfrm>
          <a:prstGeom prst="rect">
            <a:avLst/>
          </a:prstGeom>
          <a:noFill/>
          <a:ln>
            <a:noFill/>
          </a:ln>
        </p:spPr>
      </p:pic>
      <p:pic>
        <p:nvPicPr>
          <p:cNvPr id="138" name="Google Shape;138;p12"/>
          <p:cNvPicPr preferRelativeResize="0"/>
          <p:nvPr/>
        </p:nvPicPr>
        <p:blipFill rotWithShape="1">
          <a:blip r:embed="rId4">
            <a:alphaModFix/>
          </a:blip>
          <a:srcRect t="670" b="661"/>
          <a:stretch/>
        </p:blipFill>
        <p:spPr>
          <a:xfrm>
            <a:off x="7027447" y="232387"/>
            <a:ext cx="595150" cy="589551"/>
          </a:xfrm>
          <a:prstGeom prst="rect">
            <a:avLst/>
          </a:prstGeom>
          <a:noFill/>
          <a:ln>
            <a:noFill/>
          </a:ln>
        </p:spPr>
      </p:pic>
      <p:pic>
        <p:nvPicPr>
          <p:cNvPr id="139" name="Google Shape;139;p12"/>
          <p:cNvPicPr preferRelativeResize="0"/>
          <p:nvPr/>
        </p:nvPicPr>
        <p:blipFill rotWithShape="1">
          <a:blip r:embed="rId4">
            <a:alphaModFix/>
          </a:blip>
          <a:srcRect t="670" b="661"/>
          <a:stretch/>
        </p:blipFill>
        <p:spPr>
          <a:xfrm>
            <a:off x="371105" y="3969625"/>
            <a:ext cx="929773" cy="921025"/>
          </a:xfrm>
          <a:prstGeom prst="rect">
            <a:avLst/>
          </a:prstGeom>
          <a:noFill/>
          <a:ln>
            <a:noFill/>
          </a:ln>
        </p:spPr>
      </p:pic>
      <p:pic>
        <p:nvPicPr>
          <p:cNvPr id="140" name="Google Shape;140;p12"/>
          <p:cNvPicPr preferRelativeResize="0"/>
          <p:nvPr/>
        </p:nvPicPr>
        <p:blipFill rotWithShape="1">
          <a:blip r:embed="rId3">
            <a:alphaModFix/>
          </a:blip>
          <a:srcRect t="31866"/>
          <a:stretch/>
        </p:blipFill>
        <p:spPr>
          <a:xfrm>
            <a:off x="315900" y="0"/>
            <a:ext cx="1732351" cy="1185075"/>
          </a:xfrm>
          <a:prstGeom prst="rect">
            <a:avLst/>
          </a:prstGeom>
          <a:noFill/>
          <a:ln>
            <a:noFill/>
          </a:ln>
        </p:spPr>
      </p:pic>
      <p:pic>
        <p:nvPicPr>
          <p:cNvPr id="141" name="Google Shape;141;p12"/>
          <p:cNvPicPr preferRelativeResize="0"/>
          <p:nvPr/>
        </p:nvPicPr>
        <p:blipFill rotWithShape="1">
          <a:blip r:embed="rId5">
            <a:alphaModFix/>
          </a:blip>
          <a:srcRect t="980" b="990"/>
          <a:stretch/>
        </p:blipFill>
        <p:spPr>
          <a:xfrm>
            <a:off x="281325" y="1351150"/>
            <a:ext cx="710101" cy="698926"/>
          </a:xfrm>
          <a:prstGeom prst="rect">
            <a:avLst/>
          </a:prstGeom>
          <a:noFill/>
          <a:ln>
            <a:noFill/>
          </a:ln>
        </p:spPr>
      </p:pic>
      <p:pic>
        <p:nvPicPr>
          <p:cNvPr id="142" name="Google Shape;142;p12"/>
          <p:cNvPicPr preferRelativeResize="0"/>
          <p:nvPr/>
        </p:nvPicPr>
        <p:blipFill rotWithShape="1">
          <a:blip r:embed="rId5">
            <a:alphaModFix/>
          </a:blip>
          <a:srcRect t="980" b="990"/>
          <a:stretch/>
        </p:blipFill>
        <p:spPr>
          <a:xfrm>
            <a:off x="8033925" y="3686350"/>
            <a:ext cx="841700" cy="828426"/>
          </a:xfrm>
          <a:prstGeom prst="rect">
            <a:avLst/>
          </a:prstGeom>
          <a:noFill/>
          <a:ln>
            <a:noFill/>
          </a:ln>
        </p:spPr>
      </p:pic>
      <p:pic>
        <p:nvPicPr>
          <p:cNvPr id="143" name="Google Shape;143;p12"/>
          <p:cNvPicPr preferRelativeResize="0"/>
          <p:nvPr/>
        </p:nvPicPr>
        <p:blipFill rotWithShape="1">
          <a:blip r:embed="rId3">
            <a:alphaModFix/>
          </a:blip>
          <a:srcRect r="27808"/>
          <a:stretch/>
        </p:blipFill>
        <p:spPr>
          <a:xfrm>
            <a:off x="7910125" y="182975"/>
            <a:ext cx="1233875" cy="1716026"/>
          </a:xfrm>
          <a:prstGeom prst="rect">
            <a:avLst/>
          </a:prstGeom>
          <a:noFill/>
          <a:ln>
            <a:noFill/>
          </a:ln>
        </p:spPr>
      </p:pic>
      <p:pic>
        <p:nvPicPr>
          <p:cNvPr id="144" name="Google Shape;144;p12"/>
          <p:cNvPicPr preferRelativeResize="0"/>
          <p:nvPr/>
        </p:nvPicPr>
        <p:blipFill rotWithShape="1">
          <a:blip r:embed="rId3">
            <a:alphaModFix/>
          </a:blip>
          <a:srcRect l="28341"/>
          <a:stretch/>
        </p:blipFill>
        <p:spPr>
          <a:xfrm>
            <a:off x="0" y="2680300"/>
            <a:ext cx="315900" cy="4426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chemeClr val="accent1"/>
        </a:solidFill>
        <a:effectLst/>
      </p:bgPr>
    </p:bg>
    <p:spTree>
      <p:nvGrpSpPr>
        <p:cNvPr id="1" name="Shape 145"/>
        <p:cNvGrpSpPr/>
        <p:nvPr/>
      </p:nvGrpSpPr>
      <p:grpSpPr>
        <a:xfrm>
          <a:off x="0" y="0"/>
          <a:ext cx="0" cy="0"/>
          <a:chOff x="0" y="0"/>
          <a:chExt cx="0" cy="0"/>
        </a:xfrm>
      </p:grpSpPr>
      <p:pic>
        <p:nvPicPr>
          <p:cNvPr id="146" name="Google Shape;146;p13"/>
          <p:cNvPicPr preferRelativeResize="0"/>
          <p:nvPr/>
        </p:nvPicPr>
        <p:blipFill>
          <a:blip r:embed="rId2">
            <a:alphaModFix/>
          </a:blip>
          <a:stretch>
            <a:fillRect/>
          </a:stretch>
        </p:blipFill>
        <p:spPr>
          <a:xfrm>
            <a:off x="0" y="0"/>
            <a:ext cx="9144000" cy="5143500"/>
          </a:xfrm>
          <a:prstGeom prst="frame">
            <a:avLst>
              <a:gd name="adj1" fmla="val 6831"/>
            </a:avLst>
          </a:prstGeom>
          <a:noFill/>
          <a:ln>
            <a:noFill/>
          </a:ln>
        </p:spPr>
      </p:pic>
      <p:sp>
        <p:nvSpPr>
          <p:cNvPr id="147" name="Google Shape;147;p13"/>
          <p:cNvSpPr txBox="1">
            <a:spLocks noGrp="1"/>
          </p:cNvSpPr>
          <p:nvPr>
            <p:ph type="sldNum" idx="12"/>
          </p:nvPr>
        </p:nvSpPr>
        <p:spPr>
          <a:xfrm>
            <a:off x="4297650" y="4796725"/>
            <a:ext cx="548700" cy="346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pic>
        <p:nvPicPr>
          <p:cNvPr id="148" name="Google Shape;148;p13"/>
          <p:cNvPicPr preferRelativeResize="0"/>
          <p:nvPr/>
        </p:nvPicPr>
        <p:blipFill rotWithShape="1">
          <a:blip r:embed="rId3">
            <a:alphaModFix/>
          </a:blip>
          <a:srcRect r="22516"/>
          <a:stretch/>
        </p:blipFill>
        <p:spPr>
          <a:xfrm>
            <a:off x="8876366" y="3664275"/>
            <a:ext cx="267633" cy="346800"/>
          </a:xfrm>
          <a:prstGeom prst="rect">
            <a:avLst/>
          </a:prstGeom>
          <a:noFill/>
          <a:ln>
            <a:noFill/>
          </a:ln>
        </p:spPr>
      </p:pic>
      <p:pic>
        <p:nvPicPr>
          <p:cNvPr id="149" name="Google Shape;149;p13"/>
          <p:cNvPicPr preferRelativeResize="0"/>
          <p:nvPr/>
        </p:nvPicPr>
        <p:blipFill rotWithShape="1">
          <a:blip r:embed="rId4">
            <a:alphaModFix/>
          </a:blip>
          <a:srcRect t="39272"/>
          <a:stretch/>
        </p:blipFill>
        <p:spPr>
          <a:xfrm>
            <a:off x="7280775" y="-1"/>
            <a:ext cx="490400" cy="299001"/>
          </a:xfrm>
          <a:prstGeom prst="rect">
            <a:avLst/>
          </a:prstGeom>
          <a:noFill/>
          <a:ln>
            <a:noFill/>
          </a:ln>
        </p:spPr>
      </p:pic>
      <p:pic>
        <p:nvPicPr>
          <p:cNvPr id="150" name="Google Shape;150;p13"/>
          <p:cNvPicPr preferRelativeResize="0"/>
          <p:nvPr/>
        </p:nvPicPr>
        <p:blipFill rotWithShape="1">
          <a:blip r:embed="rId4">
            <a:alphaModFix/>
          </a:blip>
          <a:srcRect b="36848"/>
          <a:stretch/>
        </p:blipFill>
        <p:spPr>
          <a:xfrm>
            <a:off x="439125" y="4553975"/>
            <a:ext cx="929775" cy="589525"/>
          </a:xfrm>
          <a:prstGeom prst="rect">
            <a:avLst/>
          </a:prstGeom>
          <a:noFill/>
          <a:ln>
            <a:noFill/>
          </a:ln>
        </p:spPr>
      </p:pic>
      <p:pic>
        <p:nvPicPr>
          <p:cNvPr id="151" name="Google Shape;151;p13"/>
          <p:cNvPicPr preferRelativeResize="0"/>
          <p:nvPr/>
        </p:nvPicPr>
        <p:blipFill rotWithShape="1">
          <a:blip r:embed="rId3">
            <a:alphaModFix/>
          </a:blip>
          <a:srcRect t="31866"/>
          <a:stretch/>
        </p:blipFill>
        <p:spPr>
          <a:xfrm>
            <a:off x="439125" y="0"/>
            <a:ext cx="1732351" cy="1185075"/>
          </a:xfrm>
          <a:prstGeom prst="rect">
            <a:avLst/>
          </a:prstGeom>
          <a:noFill/>
          <a:ln>
            <a:noFill/>
          </a:ln>
        </p:spPr>
      </p:pic>
      <p:pic>
        <p:nvPicPr>
          <p:cNvPr id="152" name="Google Shape;152;p13"/>
          <p:cNvPicPr preferRelativeResize="0"/>
          <p:nvPr/>
        </p:nvPicPr>
        <p:blipFill rotWithShape="1">
          <a:blip r:embed="rId5">
            <a:alphaModFix/>
          </a:blip>
          <a:srcRect t="980" b="990"/>
          <a:stretch/>
        </p:blipFill>
        <p:spPr>
          <a:xfrm>
            <a:off x="134250" y="1240360"/>
            <a:ext cx="548701" cy="540064"/>
          </a:xfrm>
          <a:prstGeom prst="rect">
            <a:avLst/>
          </a:prstGeom>
          <a:noFill/>
          <a:ln>
            <a:noFill/>
          </a:ln>
        </p:spPr>
      </p:pic>
      <p:pic>
        <p:nvPicPr>
          <p:cNvPr id="153" name="Google Shape;153;p13"/>
          <p:cNvPicPr preferRelativeResize="0"/>
          <p:nvPr/>
        </p:nvPicPr>
        <p:blipFill rotWithShape="1">
          <a:blip r:embed="rId5">
            <a:alphaModFix/>
          </a:blip>
          <a:srcRect t="980" b="990"/>
          <a:stretch/>
        </p:blipFill>
        <p:spPr>
          <a:xfrm>
            <a:off x="8157200" y="4143950"/>
            <a:ext cx="841700" cy="828426"/>
          </a:xfrm>
          <a:prstGeom prst="rect">
            <a:avLst/>
          </a:prstGeom>
          <a:noFill/>
          <a:ln>
            <a:noFill/>
          </a:ln>
        </p:spPr>
      </p:pic>
      <p:pic>
        <p:nvPicPr>
          <p:cNvPr id="154" name="Google Shape;154;p13"/>
          <p:cNvPicPr preferRelativeResize="0"/>
          <p:nvPr/>
        </p:nvPicPr>
        <p:blipFill rotWithShape="1">
          <a:blip r:embed="rId3">
            <a:alphaModFix/>
          </a:blip>
          <a:srcRect r="27808"/>
          <a:stretch/>
        </p:blipFill>
        <p:spPr>
          <a:xfrm>
            <a:off x="8430750" y="1014413"/>
            <a:ext cx="713250" cy="991950"/>
          </a:xfrm>
          <a:prstGeom prst="rect">
            <a:avLst/>
          </a:prstGeom>
          <a:noFill/>
          <a:ln>
            <a:noFill/>
          </a:ln>
        </p:spPr>
      </p:pic>
      <p:pic>
        <p:nvPicPr>
          <p:cNvPr id="155" name="Google Shape;155;p13"/>
          <p:cNvPicPr preferRelativeResize="0"/>
          <p:nvPr/>
        </p:nvPicPr>
        <p:blipFill rotWithShape="1">
          <a:blip r:embed="rId3">
            <a:alphaModFix/>
          </a:blip>
          <a:srcRect l="28341"/>
          <a:stretch/>
        </p:blipFill>
        <p:spPr>
          <a:xfrm>
            <a:off x="0" y="2350450"/>
            <a:ext cx="315900" cy="442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4800" y="809150"/>
            <a:ext cx="6373800" cy="6651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1pPr>
            <a:lvl2pPr lvl="1"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2pPr>
            <a:lvl3pPr lvl="2"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3pPr>
            <a:lvl4pPr lvl="3"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4pPr>
            <a:lvl5pPr lvl="4"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5pPr>
            <a:lvl6pPr lvl="5"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6pPr>
            <a:lvl7pPr lvl="6"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7pPr>
            <a:lvl8pPr lvl="7"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8pPr>
            <a:lvl9pPr lvl="8"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514800" y="1582772"/>
            <a:ext cx="6373800" cy="28899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5"/>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0"/>
              </a:spcBef>
              <a:spcAft>
                <a:spcPts val="0"/>
              </a:spcAft>
              <a:buClr>
                <a:schemeClr val="accent4"/>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0"/>
              </a:spcBef>
              <a:spcAft>
                <a:spcPts val="0"/>
              </a:spcAft>
              <a:buClr>
                <a:schemeClr val="accent3"/>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algn="r" rtl="0">
              <a:buNone/>
              <a:defRPr sz="1300">
                <a:solidFill>
                  <a:schemeClr val="lt1"/>
                </a:solidFill>
                <a:latin typeface="Abel"/>
                <a:ea typeface="Abel"/>
                <a:cs typeface="Abel"/>
                <a:sym typeface="Abel"/>
              </a:defRPr>
            </a:lvl1pPr>
            <a:lvl2pPr lvl="1" algn="r" rtl="0">
              <a:buNone/>
              <a:defRPr sz="1300">
                <a:solidFill>
                  <a:schemeClr val="lt1"/>
                </a:solidFill>
                <a:latin typeface="Abel"/>
                <a:ea typeface="Abel"/>
                <a:cs typeface="Abel"/>
                <a:sym typeface="Abel"/>
              </a:defRPr>
            </a:lvl2pPr>
            <a:lvl3pPr lvl="2" algn="r" rtl="0">
              <a:buNone/>
              <a:defRPr sz="1300">
                <a:solidFill>
                  <a:schemeClr val="lt1"/>
                </a:solidFill>
                <a:latin typeface="Abel"/>
                <a:ea typeface="Abel"/>
                <a:cs typeface="Abel"/>
                <a:sym typeface="Abel"/>
              </a:defRPr>
            </a:lvl3pPr>
            <a:lvl4pPr lvl="3" algn="r" rtl="0">
              <a:buNone/>
              <a:defRPr sz="1300">
                <a:solidFill>
                  <a:schemeClr val="lt1"/>
                </a:solidFill>
                <a:latin typeface="Abel"/>
                <a:ea typeface="Abel"/>
                <a:cs typeface="Abel"/>
                <a:sym typeface="Abel"/>
              </a:defRPr>
            </a:lvl4pPr>
            <a:lvl5pPr lvl="4" algn="r" rtl="0">
              <a:buNone/>
              <a:defRPr sz="1300">
                <a:solidFill>
                  <a:schemeClr val="lt1"/>
                </a:solidFill>
                <a:latin typeface="Abel"/>
                <a:ea typeface="Abel"/>
                <a:cs typeface="Abel"/>
                <a:sym typeface="Abel"/>
              </a:defRPr>
            </a:lvl5pPr>
            <a:lvl6pPr lvl="5" algn="r" rtl="0">
              <a:buNone/>
              <a:defRPr sz="1300">
                <a:solidFill>
                  <a:schemeClr val="lt1"/>
                </a:solidFill>
                <a:latin typeface="Abel"/>
                <a:ea typeface="Abel"/>
                <a:cs typeface="Abel"/>
                <a:sym typeface="Abel"/>
              </a:defRPr>
            </a:lvl6pPr>
            <a:lvl7pPr lvl="6" algn="r" rtl="0">
              <a:buNone/>
              <a:defRPr sz="1300">
                <a:solidFill>
                  <a:schemeClr val="lt1"/>
                </a:solidFill>
                <a:latin typeface="Abel"/>
                <a:ea typeface="Abel"/>
                <a:cs typeface="Abel"/>
                <a:sym typeface="Abel"/>
              </a:defRPr>
            </a:lvl7pPr>
            <a:lvl8pPr lvl="7" algn="r" rtl="0">
              <a:buNone/>
              <a:defRPr sz="1300">
                <a:solidFill>
                  <a:schemeClr val="lt1"/>
                </a:solidFill>
                <a:latin typeface="Abel"/>
                <a:ea typeface="Abel"/>
                <a:cs typeface="Abel"/>
                <a:sym typeface="Abel"/>
              </a:defRPr>
            </a:lvl8pPr>
            <a:lvl9pPr lvl="8" algn="r" rtl="0">
              <a:buNone/>
              <a:defRPr sz="1300">
                <a:solidFill>
                  <a:schemeClr val="lt1"/>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8"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lFlUpDuL9rk?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ctrTitle"/>
          </p:nvPr>
        </p:nvSpPr>
        <p:spPr>
          <a:xfrm>
            <a:off x="514800" y="2010200"/>
            <a:ext cx="6390300" cy="11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6">
                    <a:lumMod val="60000"/>
                    <a:lumOff val="40000"/>
                  </a:schemeClr>
                </a:solidFill>
              </a:rPr>
              <a:t>Host Defense Against Viruses</a:t>
            </a:r>
            <a:endParaRPr dirty="0">
              <a:solidFill>
                <a:schemeClr val="accent6">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down)">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CDADE1-C0CB-C632-DC54-62AD7BD3F2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3" name="Picture 2" descr="A graph of a virus&#10;&#10;AI-generated content may be incorrect.">
            <a:extLst>
              <a:ext uri="{FF2B5EF4-FFF2-40B4-BE49-F238E27FC236}">
                <a16:creationId xmlns:a16="http://schemas.microsoft.com/office/drawing/2014/main" id="{5841BBD9-35BF-410E-CAC8-40475B43FADD}"/>
              </a:ext>
            </a:extLst>
          </p:cNvPr>
          <p:cNvPicPr>
            <a:picLocks noChangeAspect="1"/>
          </p:cNvPicPr>
          <p:nvPr/>
        </p:nvPicPr>
        <p:blipFill>
          <a:blip r:embed="rId2"/>
          <a:stretch>
            <a:fillRect/>
          </a:stretch>
        </p:blipFill>
        <p:spPr>
          <a:xfrm>
            <a:off x="171039" y="98676"/>
            <a:ext cx="8801922" cy="4935777"/>
          </a:xfrm>
          <a:prstGeom prst="rect">
            <a:avLst/>
          </a:prstGeom>
          <a:ln>
            <a:solidFill>
              <a:schemeClr val="accent1"/>
            </a:solidFill>
          </a:ln>
        </p:spPr>
      </p:pic>
    </p:spTree>
    <p:extLst>
      <p:ext uri="{BB962C8B-B14F-4D97-AF65-F5344CB8AC3E}">
        <p14:creationId xmlns:p14="http://schemas.microsoft.com/office/powerpoint/2010/main" val="67098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dirty="0"/>
          </a:p>
        </p:txBody>
      </p:sp>
      <p:sp>
        <p:nvSpPr>
          <p:cNvPr id="248" name="Google Shape;248;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62" name="Google Shape;262;p25"/>
          <p:cNvSpPr/>
          <p:nvPr/>
        </p:nvSpPr>
        <p:spPr>
          <a:xfrm rot="-8100000">
            <a:off x="3090407" y="1765232"/>
            <a:ext cx="343230" cy="34323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BC3566F5-0B71-A047-170D-27AA6109FDE2}"/>
              </a:ext>
            </a:extLst>
          </p:cNvPr>
          <p:cNvSpPr txBox="1"/>
          <p:nvPr/>
        </p:nvSpPr>
        <p:spPr>
          <a:xfrm>
            <a:off x="2286000" y="2418273"/>
            <a:ext cx="4572000" cy="307777"/>
          </a:xfrm>
          <a:prstGeom prst="rect">
            <a:avLst/>
          </a:prstGeom>
          <a:noFill/>
        </p:spPr>
        <p:txBody>
          <a:bodyPr wrap="square">
            <a:spAutoFit/>
          </a:bodyPr>
          <a:lstStyle/>
          <a:p>
            <a:r>
              <a:rPr lang="ar-IQ" dirty="0"/>
              <a:t>https://www.youtube.com/watch?v=lFlUpDuL9rk</a:t>
            </a:r>
          </a:p>
        </p:txBody>
      </p:sp>
      <p:pic>
        <p:nvPicPr>
          <p:cNvPr id="6" name="Online Media 5" title="Antiviral Drug | Interferon | Anti Hepatitis C Virus Drug | Mechanism of Action of Interferon Drug">
            <a:hlinkClick r:id="" action="ppaction://media"/>
            <a:extLst>
              <a:ext uri="{FF2B5EF4-FFF2-40B4-BE49-F238E27FC236}">
                <a16:creationId xmlns:a16="http://schemas.microsoft.com/office/drawing/2014/main" id="{CC0BE01D-415E-F3D1-4ABA-1E7A86847963}"/>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A1235F2B-84FE-49C0-EE21-D79B351E80E4}"/>
            </a:ext>
          </a:extLst>
        </p:cNvPr>
        <p:cNvGrpSpPr/>
        <p:nvPr/>
      </p:nvGrpSpPr>
      <p:grpSpPr>
        <a:xfrm>
          <a:off x="0" y="0"/>
          <a:ext cx="0" cy="0"/>
          <a:chOff x="0" y="0"/>
          <a:chExt cx="0" cy="0"/>
        </a:xfrm>
      </p:grpSpPr>
      <p:sp>
        <p:nvSpPr>
          <p:cNvPr id="195" name="Google Shape;195;p19">
            <a:extLst>
              <a:ext uri="{FF2B5EF4-FFF2-40B4-BE49-F238E27FC236}">
                <a16:creationId xmlns:a16="http://schemas.microsoft.com/office/drawing/2014/main" id="{8D24C7FD-FDA3-C53D-5C3E-C8D30BA096BD}"/>
              </a:ext>
            </a:extLst>
          </p:cNvPr>
          <p:cNvSpPr txBox="1">
            <a:spLocks noGrp="1"/>
          </p:cNvSpPr>
          <p:nvPr>
            <p:ph type="title"/>
          </p:nvPr>
        </p:nvSpPr>
        <p:spPr>
          <a:xfrm>
            <a:off x="514800" y="809150"/>
            <a:ext cx="7589810" cy="665100"/>
          </a:xfrm>
          <a:prstGeom prst="rect">
            <a:avLst/>
          </a:prstGeom>
        </p:spPr>
        <p:txBody>
          <a:bodyPr spcFirstLastPara="1" wrap="square" lIns="0" tIns="0" rIns="0" bIns="0" anchor="ctr" anchorCtr="0">
            <a:noAutofit/>
          </a:bodyPr>
          <a:lstStyle/>
          <a:p>
            <a:pPr lvl="0"/>
            <a:r>
              <a:rPr lang="en-US" dirty="0">
                <a:solidFill>
                  <a:srgbClr val="FFFF00"/>
                </a:solidFill>
              </a:rPr>
              <a:t>Pathways that Inhibit Viral Replication</a:t>
            </a:r>
            <a:endParaRPr dirty="0">
              <a:solidFill>
                <a:srgbClr val="FFFF00"/>
              </a:solidFill>
            </a:endParaRPr>
          </a:p>
        </p:txBody>
      </p:sp>
      <p:sp>
        <p:nvSpPr>
          <p:cNvPr id="196" name="Google Shape;196;p19">
            <a:extLst>
              <a:ext uri="{FF2B5EF4-FFF2-40B4-BE49-F238E27FC236}">
                <a16:creationId xmlns:a16="http://schemas.microsoft.com/office/drawing/2014/main" id="{1B16FE66-930A-2759-77AC-7291DA403979}"/>
              </a:ext>
            </a:extLst>
          </p:cNvPr>
          <p:cNvSpPr txBox="1">
            <a:spLocks noGrp="1"/>
          </p:cNvSpPr>
          <p:nvPr>
            <p:ph type="body" idx="1"/>
          </p:nvPr>
        </p:nvSpPr>
        <p:spPr>
          <a:xfrm>
            <a:off x="0" y="1582772"/>
            <a:ext cx="9045323" cy="2889900"/>
          </a:xfrm>
          <a:prstGeom prst="rect">
            <a:avLst/>
          </a:prstGeom>
        </p:spPr>
        <p:txBody>
          <a:bodyPr spcFirstLastPara="1" wrap="square" lIns="0" tIns="0" rIns="0" bIns="0" anchor="t" anchorCtr="0">
            <a:noAutofit/>
          </a:bodyPr>
          <a:lstStyle/>
          <a:p>
            <a:pPr lvl="1"/>
            <a:r>
              <a:rPr lang="en-US" b="1" dirty="0"/>
              <a:t>Protein Kinase R (PKR) </a:t>
            </a:r>
            <a:r>
              <a:rPr lang="en-US" b="1" dirty="0" err="1"/>
              <a:t>Pathway:</a:t>
            </a:r>
            <a:r>
              <a:rPr lang="en-US" dirty="0" err="1"/>
              <a:t>Activated</a:t>
            </a:r>
            <a:r>
              <a:rPr lang="en-US" dirty="0"/>
              <a:t> by double-stranded RNA (dsRNA), Phosphorylates and inactivates a cellular protein called eIF-2.This prevents the initiation of viral protein synthesis.</a:t>
            </a:r>
          </a:p>
          <a:p>
            <a:pPr lvl="1"/>
            <a:r>
              <a:rPr lang="en-US" b="1" dirty="0"/>
              <a:t>2'-5' Oligoadenylate Synthetase (2-5A) Pathway :</a:t>
            </a:r>
            <a:r>
              <a:rPr lang="en-US" dirty="0"/>
              <a:t>Activated by </a:t>
            </a:r>
            <a:r>
              <a:rPr lang="en-US" dirty="0" err="1"/>
              <a:t>dsRNA.Produces</a:t>
            </a:r>
            <a:r>
              <a:rPr lang="en-US" dirty="0"/>
              <a:t> a compound that activates a cellular enzyme, </a:t>
            </a:r>
            <a:r>
              <a:rPr lang="en-US" b="1" dirty="0"/>
              <a:t>RNase L</a:t>
            </a:r>
            <a:r>
              <a:rPr lang="en-US" dirty="0"/>
              <a:t>. RNase L </a:t>
            </a:r>
            <a:r>
              <a:rPr lang="en-US" b="1" dirty="0"/>
              <a:t>degrades viral and cellular mRNA</a:t>
            </a:r>
            <a:r>
              <a:rPr lang="en-US" dirty="0"/>
              <a:t>, halting protein production.</a:t>
            </a:r>
          </a:p>
          <a:p>
            <a:endParaRPr lang="en-US" sz="1600" dirty="0"/>
          </a:p>
          <a:p>
            <a:endParaRPr lang="en-US" dirty="0"/>
          </a:p>
        </p:txBody>
      </p:sp>
      <p:sp>
        <p:nvSpPr>
          <p:cNvPr id="197" name="Google Shape;197;p19">
            <a:extLst>
              <a:ext uri="{FF2B5EF4-FFF2-40B4-BE49-F238E27FC236}">
                <a16:creationId xmlns:a16="http://schemas.microsoft.com/office/drawing/2014/main" id="{D30CB62C-22CA-45A5-2EBE-4F00021C4DAD}"/>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62760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4BBB175F-E904-AEF8-F21E-FEF170E8C98C}"/>
            </a:ext>
          </a:extLst>
        </p:cNvPr>
        <p:cNvGrpSpPr/>
        <p:nvPr/>
      </p:nvGrpSpPr>
      <p:grpSpPr>
        <a:xfrm>
          <a:off x="0" y="0"/>
          <a:ext cx="0" cy="0"/>
          <a:chOff x="0" y="0"/>
          <a:chExt cx="0" cy="0"/>
        </a:xfrm>
      </p:grpSpPr>
      <p:sp>
        <p:nvSpPr>
          <p:cNvPr id="195" name="Google Shape;195;p19">
            <a:extLst>
              <a:ext uri="{FF2B5EF4-FFF2-40B4-BE49-F238E27FC236}">
                <a16:creationId xmlns:a16="http://schemas.microsoft.com/office/drawing/2014/main" id="{990F14FA-E28A-BD2F-E589-706707F96710}"/>
              </a:ext>
            </a:extLst>
          </p:cNvPr>
          <p:cNvSpPr txBox="1">
            <a:spLocks noGrp="1"/>
          </p:cNvSpPr>
          <p:nvPr>
            <p:ph type="title"/>
          </p:nvPr>
        </p:nvSpPr>
        <p:spPr>
          <a:xfrm>
            <a:off x="514799" y="809150"/>
            <a:ext cx="7793741" cy="665100"/>
          </a:xfrm>
          <a:prstGeom prst="rect">
            <a:avLst/>
          </a:prstGeom>
        </p:spPr>
        <p:txBody>
          <a:bodyPr spcFirstLastPara="1" wrap="square" lIns="0" tIns="0" rIns="0" bIns="0" anchor="ctr" anchorCtr="0">
            <a:noAutofit/>
          </a:bodyPr>
          <a:lstStyle/>
          <a:p>
            <a:pPr lvl="0"/>
            <a:r>
              <a:rPr lang="en-US" dirty="0">
                <a:solidFill>
                  <a:srgbClr val="FFFF00"/>
                </a:solidFill>
              </a:rPr>
              <a:t>Pathways that Inhibit Viral Replication</a:t>
            </a:r>
            <a:endParaRPr dirty="0"/>
          </a:p>
        </p:txBody>
      </p:sp>
      <p:sp>
        <p:nvSpPr>
          <p:cNvPr id="196" name="Google Shape;196;p19">
            <a:extLst>
              <a:ext uri="{FF2B5EF4-FFF2-40B4-BE49-F238E27FC236}">
                <a16:creationId xmlns:a16="http://schemas.microsoft.com/office/drawing/2014/main" id="{1E08917D-F850-457B-8481-FE9B8A4BC860}"/>
              </a:ext>
            </a:extLst>
          </p:cNvPr>
          <p:cNvSpPr txBox="1">
            <a:spLocks noGrp="1"/>
          </p:cNvSpPr>
          <p:nvPr>
            <p:ph type="body" idx="1"/>
          </p:nvPr>
        </p:nvSpPr>
        <p:spPr>
          <a:xfrm>
            <a:off x="514799" y="1582772"/>
            <a:ext cx="7955157" cy="2889900"/>
          </a:xfrm>
          <a:prstGeom prst="rect">
            <a:avLst/>
          </a:prstGeom>
        </p:spPr>
        <p:txBody>
          <a:bodyPr spcFirstLastPara="1" wrap="square" lIns="0" tIns="0" rIns="0" bIns="0" anchor="t" anchorCtr="0">
            <a:noAutofit/>
          </a:bodyPr>
          <a:lstStyle/>
          <a:p>
            <a:pPr lvl="0"/>
            <a:r>
              <a:rPr lang="en-US" b="1" dirty="0"/>
              <a:t>Phosphodiesterase Pathway: Inhibits peptide chain elongation</a:t>
            </a:r>
            <a:r>
              <a:rPr lang="en-US" dirty="0"/>
              <a:t>, directly blocking the production of    new viral proteins.</a:t>
            </a:r>
          </a:p>
          <a:p>
            <a:pPr lvl="0"/>
            <a:r>
              <a:rPr lang="en-US" b="1" dirty="0"/>
              <a:t>Nitric Oxide Synthetase Pathway: </a:t>
            </a:r>
            <a:r>
              <a:rPr lang="en-US" dirty="0"/>
              <a:t>Specifically induced by </a:t>
            </a:r>
            <a:r>
              <a:rPr lang="en-US" b="1" dirty="0"/>
              <a:t>IFN-γ in macrophages</a:t>
            </a:r>
            <a:r>
              <a:rPr lang="en-US" dirty="0"/>
              <a:t>. Produces nitric oxide, which has antimicrobial and antiviral effects.</a:t>
            </a:r>
          </a:p>
        </p:txBody>
      </p:sp>
      <p:sp>
        <p:nvSpPr>
          <p:cNvPr id="197" name="Google Shape;197;p19">
            <a:extLst>
              <a:ext uri="{FF2B5EF4-FFF2-40B4-BE49-F238E27FC236}">
                <a16:creationId xmlns:a16="http://schemas.microsoft.com/office/drawing/2014/main" id="{091C97EE-0819-5C91-9D1D-94564353AB57}"/>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26823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txBox="1">
            <a:spLocks noGrp="1"/>
          </p:cNvSpPr>
          <p:nvPr>
            <p:ph type="title"/>
          </p:nvPr>
        </p:nvSpPr>
        <p:spPr>
          <a:xfrm>
            <a:off x="514800" y="809150"/>
            <a:ext cx="6373800" cy="665100"/>
          </a:xfrm>
        </p:spPr>
        <p:txBody>
          <a:bodyPr spcFirstLastPara="1" wrap="square" lIns="0" tIns="0" rIns="0" bIns="0" anchor="ctr" anchorCtr="0">
            <a:normAutofit/>
          </a:bodyPr>
          <a:lstStyle/>
          <a:p>
            <a:r>
              <a:rPr lang="en-US" dirty="0"/>
              <a:t>Viral evasion activity of IFNs</a:t>
            </a:r>
          </a:p>
        </p:txBody>
      </p:sp>
      <p:sp>
        <p:nvSpPr>
          <p:cNvPr id="272" name="Google Shape;272;p26"/>
          <p:cNvSpPr txBox="1">
            <a:spLocks noGrp="1"/>
          </p:cNvSpPr>
          <p:nvPr>
            <p:ph type="sldNum" idx="12"/>
          </p:nvPr>
        </p:nvSpPr>
        <p:spPr>
          <a:xfrm>
            <a:off x="8404384" y="4673651"/>
            <a:ext cx="548700" cy="393600"/>
          </a:xfrm>
        </p:spPr>
        <p:txBody>
          <a:bodyPr spcFirstLastPara="1" wrap="square" lIns="0" tIns="0" rIns="0" bIns="0" anchor="ctr" anchorCtr="0">
            <a:normAutofit/>
          </a:bodyPr>
          <a:lstStyle/>
          <a:p>
            <a:pPr marL="0" lvl="0" indent="0" rtl="0">
              <a:spcBef>
                <a:spcPts val="0"/>
              </a:spcBef>
              <a:spcAft>
                <a:spcPts val="600"/>
              </a:spcAft>
              <a:buNone/>
            </a:pPr>
            <a:fld id="{00000000-1234-1234-1234-123412341234}" type="slidenum">
              <a:rPr lang="en"/>
              <a:pPr marL="0" lvl="0" indent="0" rtl="0">
                <a:spcBef>
                  <a:spcPts val="0"/>
                </a:spcBef>
                <a:spcAft>
                  <a:spcPts val="600"/>
                </a:spcAft>
                <a:buNone/>
              </a:pPr>
              <a:t>14</a:t>
            </a:fld>
            <a:endParaRPr lang="ar-IQ"/>
          </a:p>
        </p:txBody>
      </p:sp>
      <p:graphicFrame>
        <p:nvGraphicFramePr>
          <p:cNvPr id="2" name="Table 1">
            <a:extLst>
              <a:ext uri="{FF2B5EF4-FFF2-40B4-BE49-F238E27FC236}">
                <a16:creationId xmlns:a16="http://schemas.microsoft.com/office/drawing/2014/main" id="{20F5244D-E33F-5598-EED0-E56BBF1FC8B7}"/>
              </a:ext>
            </a:extLst>
          </p:cNvPr>
          <p:cNvGraphicFramePr>
            <a:graphicFrameLocks noGrp="1"/>
          </p:cNvGraphicFramePr>
          <p:nvPr>
            <p:extLst>
              <p:ext uri="{D42A27DB-BD31-4B8C-83A1-F6EECF244321}">
                <p14:modId xmlns:p14="http://schemas.microsoft.com/office/powerpoint/2010/main" val="151198718"/>
              </p:ext>
            </p:extLst>
          </p:nvPr>
        </p:nvGraphicFramePr>
        <p:xfrm>
          <a:off x="514800" y="1665647"/>
          <a:ext cx="7392458" cy="3262616"/>
        </p:xfrm>
        <a:graphic>
          <a:graphicData uri="http://schemas.openxmlformats.org/drawingml/2006/table">
            <a:tbl>
              <a:tblPr firstRow="1" firstCol="1" bandRow="1">
                <a:tableStyleId>{5C22544A-7EE6-4342-B048-85BDC9FD1C3A}</a:tableStyleId>
              </a:tblPr>
              <a:tblGrid>
                <a:gridCol w="2435420">
                  <a:extLst>
                    <a:ext uri="{9D8B030D-6E8A-4147-A177-3AD203B41FA5}">
                      <a16:colId xmlns:a16="http://schemas.microsoft.com/office/drawing/2014/main" val="200093315"/>
                    </a:ext>
                  </a:extLst>
                </a:gridCol>
                <a:gridCol w="2521618">
                  <a:extLst>
                    <a:ext uri="{9D8B030D-6E8A-4147-A177-3AD203B41FA5}">
                      <a16:colId xmlns:a16="http://schemas.microsoft.com/office/drawing/2014/main" val="1402898699"/>
                    </a:ext>
                  </a:extLst>
                </a:gridCol>
                <a:gridCol w="2435420">
                  <a:extLst>
                    <a:ext uri="{9D8B030D-6E8A-4147-A177-3AD203B41FA5}">
                      <a16:colId xmlns:a16="http://schemas.microsoft.com/office/drawing/2014/main" val="1993625482"/>
                    </a:ext>
                  </a:extLst>
                </a:gridCol>
              </a:tblGrid>
              <a:tr h="265724">
                <a:tc>
                  <a:txBody>
                    <a:bodyPr/>
                    <a:lstStyle/>
                    <a:p>
                      <a:pPr marL="0" marR="0" algn="l" rtl="0">
                        <a:lnSpc>
                          <a:spcPct val="107000"/>
                        </a:lnSpc>
                        <a:spcAft>
                          <a:spcPts val="800"/>
                        </a:spcAft>
                        <a:buNone/>
                      </a:pPr>
                      <a:r>
                        <a:rPr lang="en-US" sz="1500" kern="100">
                          <a:effectLst/>
                        </a:rPr>
                        <a:t>Evasion Strategy</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Mechanism</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Viral Examples</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extLst>
                  <a:ext uri="{0D108BD9-81ED-4DB2-BD59-A6C34878D82A}">
                    <a16:rowId xmlns:a16="http://schemas.microsoft.com/office/drawing/2014/main" val="1214773926"/>
                  </a:ext>
                </a:extLst>
              </a:tr>
              <a:tr h="749223">
                <a:tc>
                  <a:txBody>
                    <a:bodyPr/>
                    <a:lstStyle/>
                    <a:p>
                      <a:pPr marL="0" marR="0" algn="l" rtl="0">
                        <a:lnSpc>
                          <a:spcPct val="107000"/>
                        </a:lnSpc>
                        <a:spcAft>
                          <a:spcPts val="800"/>
                        </a:spcAft>
                        <a:buNone/>
                      </a:pPr>
                      <a:r>
                        <a:rPr lang="en-US" sz="1500" kern="100">
                          <a:effectLst/>
                        </a:rPr>
                        <a:t>Block IFN Production</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Prevent the initial expression of IFN genes.</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Herpesvirus, HPV,  Hepatitis C</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extLst>
                  <a:ext uri="{0D108BD9-81ED-4DB2-BD59-A6C34878D82A}">
                    <a16:rowId xmlns:a16="http://schemas.microsoft.com/office/drawing/2014/main" val="1509032285"/>
                  </a:ext>
                </a:extLst>
              </a:tr>
              <a:tr h="749223">
                <a:tc>
                  <a:txBody>
                    <a:bodyPr/>
                    <a:lstStyle/>
                    <a:p>
                      <a:pPr marL="0" marR="0" algn="l" rtl="0">
                        <a:lnSpc>
                          <a:spcPct val="107000"/>
                        </a:lnSpc>
                        <a:spcAft>
                          <a:spcPts val="800"/>
                        </a:spcAft>
                        <a:buNone/>
                      </a:pPr>
                      <a:r>
                        <a:rPr lang="en-US" sz="1500" kern="100">
                          <a:effectLst/>
                        </a:rPr>
                        <a:t>Inhibit PKR Pathway</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Directly block or activate cellular inhibitors of PKR.</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dirty="0">
                          <a:effectLst/>
                        </a:rPr>
                        <a:t>Adenovirus, Herpes, Influenza, Polio</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extLst>
                  <a:ext uri="{0D108BD9-81ED-4DB2-BD59-A6C34878D82A}">
                    <a16:rowId xmlns:a16="http://schemas.microsoft.com/office/drawing/2014/main" val="1296852315"/>
                  </a:ext>
                </a:extLst>
              </a:tr>
              <a:tr h="749223">
                <a:tc>
                  <a:txBody>
                    <a:bodyPr/>
                    <a:lstStyle/>
                    <a:p>
                      <a:pPr marL="0" marR="0" algn="l" rtl="0">
                        <a:lnSpc>
                          <a:spcPct val="107000"/>
                        </a:lnSpc>
                        <a:spcAft>
                          <a:spcPts val="800"/>
                        </a:spcAft>
                        <a:buNone/>
                      </a:pPr>
                      <a:r>
                        <a:rPr lang="en-US" sz="1500" kern="100">
                          <a:effectLst/>
                        </a:rPr>
                        <a:t>Block IFN Signaling</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Disrupt the signal transduction pathway inside the cell.</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Adenovirus, Herpes, Hepatitis B</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extLst>
                  <a:ext uri="{0D108BD9-81ED-4DB2-BD59-A6C34878D82A}">
                    <a16:rowId xmlns:a16="http://schemas.microsoft.com/office/drawing/2014/main" val="1176479390"/>
                  </a:ext>
                </a:extLst>
              </a:tr>
              <a:tr h="749223">
                <a:tc>
                  <a:txBody>
                    <a:bodyPr/>
                    <a:lstStyle/>
                    <a:p>
                      <a:pPr marL="0" marR="0" algn="l" rtl="0">
                        <a:lnSpc>
                          <a:spcPct val="107000"/>
                        </a:lnSpc>
                        <a:spcAft>
                          <a:spcPts val="800"/>
                        </a:spcAft>
                        <a:buNone/>
                      </a:pPr>
                      <a:r>
                        <a:rPr lang="en-US" sz="1500" kern="100">
                          <a:effectLst/>
                        </a:rPr>
                        <a:t>Neutralize IFN</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a:effectLst/>
                        </a:rPr>
                        <a:t>Secrete a decoy receptor that binds and inactivates IFN.</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tc>
                  <a:txBody>
                    <a:bodyPr/>
                    <a:lstStyle/>
                    <a:p>
                      <a:pPr marL="0" marR="0" algn="l" rtl="0">
                        <a:lnSpc>
                          <a:spcPct val="107000"/>
                        </a:lnSpc>
                        <a:spcAft>
                          <a:spcPts val="800"/>
                        </a:spcAft>
                        <a:buNone/>
                      </a:pPr>
                      <a:r>
                        <a:rPr lang="en-US" sz="1500" kern="100" dirty="0">
                          <a:effectLst/>
                        </a:rPr>
                        <a:t>Myxoma Virus</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63153" marR="63153" marT="0" marB="0"/>
                </a:tc>
                <a:extLst>
                  <a:ext uri="{0D108BD9-81ED-4DB2-BD59-A6C34878D82A}">
                    <a16:rowId xmlns:a16="http://schemas.microsoft.com/office/drawing/2014/main" val="21335738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4C3FAEBF-94EF-0950-C43E-E09CE3689DA9}"/>
            </a:ext>
          </a:extLst>
        </p:cNvPr>
        <p:cNvGrpSpPr/>
        <p:nvPr/>
      </p:nvGrpSpPr>
      <p:grpSpPr>
        <a:xfrm>
          <a:off x="0" y="0"/>
          <a:ext cx="0" cy="0"/>
          <a:chOff x="0" y="0"/>
          <a:chExt cx="0" cy="0"/>
        </a:xfrm>
      </p:grpSpPr>
      <p:sp>
        <p:nvSpPr>
          <p:cNvPr id="202" name="Google Shape;202;p20">
            <a:extLst>
              <a:ext uri="{FF2B5EF4-FFF2-40B4-BE49-F238E27FC236}">
                <a16:creationId xmlns:a16="http://schemas.microsoft.com/office/drawing/2014/main" id="{07ED9F92-427C-B70C-136E-C6995B8C2ED2}"/>
              </a:ext>
            </a:extLst>
          </p:cNvPr>
          <p:cNvSpPr txBox="1">
            <a:spLocks noGrp="1"/>
          </p:cNvSpPr>
          <p:nvPr>
            <p:ph type="subTitle" idx="4294967295"/>
          </p:nvPr>
        </p:nvSpPr>
        <p:spPr>
          <a:xfrm>
            <a:off x="518800" y="3411550"/>
            <a:ext cx="5173800" cy="78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p>
        </p:txBody>
      </p:sp>
      <p:sp>
        <p:nvSpPr>
          <p:cNvPr id="203" name="Google Shape;203;p20">
            <a:extLst>
              <a:ext uri="{FF2B5EF4-FFF2-40B4-BE49-F238E27FC236}">
                <a16:creationId xmlns:a16="http://schemas.microsoft.com/office/drawing/2014/main" id="{4B2472BB-EF8F-B339-404F-0DC2E192F2EF}"/>
              </a:ext>
            </a:extLst>
          </p:cNvPr>
          <p:cNvSpPr txBox="1">
            <a:spLocks noGrp="1"/>
          </p:cNvSpPr>
          <p:nvPr>
            <p:ph type="ctrTitle" idx="4294967295"/>
          </p:nvPr>
        </p:nvSpPr>
        <p:spPr>
          <a:xfrm>
            <a:off x="518800" y="2269150"/>
            <a:ext cx="6105666" cy="1159800"/>
          </a:xfrm>
          <a:prstGeom prst="rect">
            <a:avLst/>
          </a:prstGeom>
        </p:spPr>
        <p:txBody>
          <a:bodyPr spcFirstLastPara="1" wrap="square" lIns="0" tIns="0" rIns="0" bIns="0" anchor="b" anchorCtr="0">
            <a:noAutofit/>
          </a:bodyPr>
          <a:lstStyle/>
          <a:p>
            <a:r>
              <a:rPr lang="en-US" dirty="0"/>
              <a:t>Role of Adaptive Immunity in Viral Infections</a:t>
            </a:r>
          </a:p>
        </p:txBody>
      </p:sp>
      <p:sp>
        <p:nvSpPr>
          <p:cNvPr id="204" name="Google Shape;204;p20">
            <a:extLst>
              <a:ext uri="{FF2B5EF4-FFF2-40B4-BE49-F238E27FC236}">
                <a16:creationId xmlns:a16="http://schemas.microsoft.com/office/drawing/2014/main" id="{7DDA08C0-2255-80D7-84A6-71844B776A44}"/>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205" name="Google Shape;205;p20">
            <a:extLst>
              <a:ext uri="{FF2B5EF4-FFF2-40B4-BE49-F238E27FC236}">
                <a16:creationId xmlns:a16="http://schemas.microsoft.com/office/drawing/2014/main" id="{02DB85B7-FFB7-67CB-84EC-89E04D9EC531}"/>
              </a:ext>
            </a:extLst>
          </p:cNvPr>
          <p:cNvGrpSpPr/>
          <p:nvPr/>
        </p:nvGrpSpPr>
        <p:grpSpPr>
          <a:xfrm>
            <a:off x="6957674" y="2087092"/>
            <a:ext cx="1130198" cy="1130198"/>
            <a:chOff x="8762414" y="2939573"/>
            <a:chExt cx="457200" cy="457200"/>
          </a:xfrm>
        </p:grpSpPr>
        <p:sp>
          <p:nvSpPr>
            <p:cNvPr id="206" name="Google Shape;206;p20">
              <a:extLst>
                <a:ext uri="{FF2B5EF4-FFF2-40B4-BE49-F238E27FC236}">
                  <a16:creationId xmlns:a16="http://schemas.microsoft.com/office/drawing/2014/main" id="{0ACE6E2D-609F-F505-5F9C-0157945CB4D9}"/>
                </a:ext>
              </a:extLst>
            </p:cNvPr>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0">
              <a:extLst>
                <a:ext uri="{FF2B5EF4-FFF2-40B4-BE49-F238E27FC236}">
                  <a16:creationId xmlns:a16="http://schemas.microsoft.com/office/drawing/2014/main" id="{98D701EB-FD2E-8282-2C2F-B743B3A57642}"/>
                </a:ext>
              </a:extLst>
            </p:cNvPr>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0">
              <a:extLst>
                <a:ext uri="{FF2B5EF4-FFF2-40B4-BE49-F238E27FC236}">
                  <a16:creationId xmlns:a16="http://schemas.microsoft.com/office/drawing/2014/main" id="{4AD34A41-5284-9D7C-16B0-945CE0F17CCE}"/>
                </a:ext>
              </a:extLst>
            </p:cNvPr>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 name="Google Shape;209;p20">
            <a:extLst>
              <a:ext uri="{FF2B5EF4-FFF2-40B4-BE49-F238E27FC236}">
                <a16:creationId xmlns:a16="http://schemas.microsoft.com/office/drawing/2014/main" id="{DD73AB9C-140C-7F32-F33E-FF2EB0DBCCE8}"/>
              </a:ext>
            </a:extLst>
          </p:cNvPr>
          <p:cNvSpPr/>
          <p:nvPr/>
        </p:nvSpPr>
        <p:spPr>
          <a:xfrm>
            <a:off x="7232451" y="1416429"/>
            <a:ext cx="580644" cy="580644"/>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210" name="Google Shape;210;p20">
            <a:extLst>
              <a:ext uri="{FF2B5EF4-FFF2-40B4-BE49-F238E27FC236}">
                <a16:creationId xmlns:a16="http://schemas.microsoft.com/office/drawing/2014/main" id="{27915F82-E101-8346-E6F9-9557F82EC1DE}"/>
              </a:ext>
            </a:extLst>
          </p:cNvPr>
          <p:cNvSpPr/>
          <p:nvPr/>
        </p:nvSpPr>
        <p:spPr>
          <a:xfrm>
            <a:off x="5921714" y="990545"/>
            <a:ext cx="1130427" cy="1130427"/>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7062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E80B9-FD81-0581-91F2-25256A8DB1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TextBox 3">
            <a:extLst>
              <a:ext uri="{FF2B5EF4-FFF2-40B4-BE49-F238E27FC236}">
                <a16:creationId xmlns:a16="http://schemas.microsoft.com/office/drawing/2014/main" id="{8FF2D7FF-0020-3023-2AED-7D4708E8CA8F}"/>
              </a:ext>
            </a:extLst>
          </p:cNvPr>
          <p:cNvSpPr txBox="1"/>
          <p:nvPr/>
        </p:nvSpPr>
        <p:spPr>
          <a:xfrm>
            <a:off x="1253189" y="481781"/>
            <a:ext cx="6798794" cy="532903"/>
          </a:xfrm>
          <a:prstGeom prst="rect">
            <a:avLst/>
          </a:prstGeom>
          <a:noFill/>
        </p:spPr>
        <p:txBody>
          <a:bodyPr wrap="square">
            <a:spAutoFit/>
          </a:bodyPr>
          <a:lstStyle/>
          <a:p>
            <a:pPr marL="0" marR="0" algn="just" rtl="0">
              <a:lnSpc>
                <a:spcPct val="107000"/>
              </a:lnSpc>
              <a:spcAft>
                <a:spcPts val="800"/>
              </a:spcAft>
              <a:buNone/>
            </a:pPr>
            <a:r>
              <a:rPr lang="en-US" sz="28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Role of Adaptive Immunity in Viral Infections</a:t>
            </a:r>
            <a:endParaRPr lang="en-US" sz="28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A101DD-809C-6BA4-D769-07D5E8725BB0}"/>
              </a:ext>
            </a:extLst>
          </p:cNvPr>
          <p:cNvSpPr txBox="1"/>
          <p:nvPr/>
        </p:nvSpPr>
        <p:spPr>
          <a:xfrm>
            <a:off x="651263" y="1481435"/>
            <a:ext cx="7707072" cy="2703689"/>
          </a:xfrm>
          <a:prstGeom prst="rect">
            <a:avLst/>
          </a:prstGeom>
          <a:noFill/>
        </p:spPr>
        <p:txBody>
          <a:bodyPr wrap="square">
            <a:spAutoFit/>
          </a:bodyPr>
          <a:lstStyle/>
          <a:p>
            <a:pPr marL="0" marR="0" algn="just" rtl="0">
              <a:lnSpc>
                <a:spcPct val="107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Both </a:t>
            </a:r>
            <a:r>
              <a:rPr lang="en-US"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humoral (antibody-mediated)</a:t>
            </a:r>
            <a:r>
              <a:rPr lang="en-US" sz="3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and </a:t>
            </a:r>
            <a:r>
              <a:rPr lang="en-US"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cellular (T-cell mediated)</a:t>
            </a:r>
            <a:r>
              <a:rPr lang="en-US" sz="3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components of the adaptive immune system are essential for controlling viral infections.</a:t>
            </a:r>
          </a:p>
        </p:txBody>
      </p:sp>
    </p:spTree>
    <p:extLst>
      <p:ext uri="{BB962C8B-B14F-4D97-AF65-F5344CB8AC3E}">
        <p14:creationId xmlns:p14="http://schemas.microsoft.com/office/powerpoint/2010/main" val="15822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EC2BE55E-84DF-2AC3-9491-3B9BAB0F1CB2}"/>
            </a:ext>
          </a:extLst>
        </p:cNvPr>
        <p:cNvGrpSpPr/>
        <p:nvPr/>
      </p:nvGrpSpPr>
      <p:grpSpPr>
        <a:xfrm>
          <a:off x="0" y="0"/>
          <a:ext cx="0" cy="0"/>
          <a:chOff x="0" y="0"/>
          <a:chExt cx="0" cy="0"/>
        </a:xfrm>
      </p:grpSpPr>
      <p:sp>
        <p:nvSpPr>
          <p:cNvPr id="232" name="Google Shape;232;p23">
            <a:extLst>
              <a:ext uri="{FF2B5EF4-FFF2-40B4-BE49-F238E27FC236}">
                <a16:creationId xmlns:a16="http://schemas.microsoft.com/office/drawing/2014/main" id="{277A7C66-5DB7-C88C-2CAB-4901214BB7B2}"/>
              </a:ext>
            </a:extLst>
          </p:cNvPr>
          <p:cNvSpPr txBox="1">
            <a:spLocks noGrp="1"/>
          </p:cNvSpPr>
          <p:nvPr>
            <p:ph type="title"/>
          </p:nvPr>
        </p:nvSpPr>
        <p:spPr>
          <a:xfrm>
            <a:off x="514800" y="636720"/>
            <a:ext cx="6373800" cy="665100"/>
          </a:xfrm>
          <a:prstGeom prst="rect">
            <a:avLst/>
          </a:prstGeom>
        </p:spPr>
        <p:txBody>
          <a:bodyPr spcFirstLastPara="1" wrap="square" lIns="0" tIns="0" rIns="0" bIns="0" anchor="ctr" anchorCtr="0">
            <a:noAutofit/>
          </a:bodyPr>
          <a:lstStyle/>
          <a:p>
            <a:br>
              <a:rPr lang="en-US" dirty="0"/>
            </a:br>
            <a:r>
              <a:rPr lang="en-US" dirty="0"/>
              <a:t>Difference in Inflammatory Cell Response</a:t>
            </a:r>
            <a:br>
              <a:rPr lang="en-US" dirty="0"/>
            </a:br>
            <a:endParaRPr dirty="0"/>
          </a:p>
        </p:txBody>
      </p:sp>
      <p:sp>
        <p:nvSpPr>
          <p:cNvPr id="233" name="Google Shape;233;p23">
            <a:extLst>
              <a:ext uri="{FF2B5EF4-FFF2-40B4-BE49-F238E27FC236}">
                <a16:creationId xmlns:a16="http://schemas.microsoft.com/office/drawing/2014/main" id="{EB2B1533-CFE9-593D-36EB-B3D0E5C9150D}"/>
              </a:ext>
            </a:extLst>
          </p:cNvPr>
          <p:cNvSpPr txBox="1">
            <a:spLocks noGrp="1"/>
          </p:cNvSpPr>
          <p:nvPr>
            <p:ph type="body" idx="1"/>
          </p:nvPr>
        </p:nvSpPr>
        <p:spPr>
          <a:xfrm>
            <a:off x="302607" y="1980329"/>
            <a:ext cx="8269071" cy="2894728"/>
          </a:xfrm>
          <a:prstGeom prst="rect">
            <a:avLst/>
          </a:prstGeom>
        </p:spPr>
        <p:txBody>
          <a:bodyPr spcFirstLastPara="1" wrap="square" lIns="0" tIns="0" rIns="0" bIns="0" anchor="ctr" anchorCtr="0">
            <a:noAutofit/>
          </a:bodyPr>
          <a:lstStyle/>
          <a:p>
            <a:pPr lvl="0"/>
            <a:r>
              <a:rPr lang="en-US" dirty="0"/>
              <a:t>The type of white blood cells that infiltrate infected tissue differs significantly between viral and bacterial infections:</a:t>
            </a:r>
            <a:endParaRPr lang="en-US" sz="1600" dirty="0"/>
          </a:p>
          <a:p>
            <a:pPr lvl="0"/>
            <a:r>
              <a:rPr lang="en-US" b="1" dirty="0"/>
              <a:t>Response to Viruses:</a:t>
            </a:r>
            <a:r>
              <a:rPr lang="en-US" dirty="0"/>
              <a:t> Characterized by an infiltration of </a:t>
            </a:r>
            <a:r>
              <a:rPr lang="en-US" b="1" dirty="0">
                <a:solidFill>
                  <a:srgbClr val="FFFF00"/>
                </a:solidFill>
              </a:rPr>
              <a:t>mononuclear cells and lymphocytes</a:t>
            </a:r>
            <a:r>
              <a:rPr lang="en-US" dirty="0">
                <a:solidFill>
                  <a:srgbClr val="FFFF00"/>
                </a:solidFill>
              </a:rPr>
              <a:t> (such as macrophages and T-cells)</a:t>
            </a:r>
            <a:r>
              <a:rPr lang="en-US" dirty="0"/>
              <a:t>. This is the typical cellular profile in uncomplicated viral lesions.</a:t>
            </a:r>
            <a:endParaRPr lang="en-US" sz="1600" dirty="0"/>
          </a:p>
          <a:p>
            <a:pPr marL="0" lvl="0" indent="0" algn="l" rtl="0">
              <a:spcBef>
                <a:spcPts val="600"/>
              </a:spcBef>
              <a:spcAft>
                <a:spcPts val="0"/>
              </a:spcAft>
              <a:buNone/>
            </a:pPr>
            <a:endParaRPr dirty="0"/>
          </a:p>
        </p:txBody>
      </p:sp>
      <p:sp>
        <p:nvSpPr>
          <p:cNvPr id="235" name="Google Shape;235;p23">
            <a:extLst>
              <a:ext uri="{FF2B5EF4-FFF2-40B4-BE49-F238E27FC236}">
                <a16:creationId xmlns:a16="http://schemas.microsoft.com/office/drawing/2014/main" id="{8FE6B01A-E82D-8925-3EA8-28C346BF52BF}"/>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36" name="Google Shape;236;p23">
            <a:extLst>
              <a:ext uri="{FF2B5EF4-FFF2-40B4-BE49-F238E27FC236}">
                <a16:creationId xmlns:a16="http://schemas.microsoft.com/office/drawing/2014/main" id="{0615A388-CBFA-398F-683D-75054984DDD7}"/>
              </a:ext>
            </a:extLst>
          </p:cNvPr>
          <p:cNvPicPr preferRelativeResize="0"/>
          <p:nvPr/>
        </p:nvPicPr>
        <p:blipFill>
          <a:blip r:embed="rId3">
            <a:alphaModFix/>
          </a:blip>
          <a:stretch>
            <a:fillRect/>
          </a:stretch>
        </p:blipFill>
        <p:spPr>
          <a:xfrm>
            <a:off x="7231799" y="1156949"/>
            <a:ext cx="1004350" cy="988528"/>
          </a:xfrm>
          <a:prstGeom prst="rect">
            <a:avLst/>
          </a:prstGeom>
          <a:noFill/>
          <a:ln>
            <a:noFill/>
          </a:ln>
        </p:spPr>
      </p:pic>
    </p:spTree>
    <p:extLst>
      <p:ext uri="{BB962C8B-B14F-4D97-AF65-F5344CB8AC3E}">
        <p14:creationId xmlns:p14="http://schemas.microsoft.com/office/powerpoint/2010/main" val="222804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AED7E6FF-925A-DC07-7F23-E9FD20EB9BAF}"/>
            </a:ext>
          </a:extLst>
        </p:cNvPr>
        <p:cNvGrpSpPr/>
        <p:nvPr/>
      </p:nvGrpSpPr>
      <p:grpSpPr>
        <a:xfrm>
          <a:off x="0" y="0"/>
          <a:ext cx="0" cy="0"/>
          <a:chOff x="0" y="0"/>
          <a:chExt cx="0" cy="0"/>
        </a:xfrm>
      </p:grpSpPr>
      <p:sp>
        <p:nvSpPr>
          <p:cNvPr id="232" name="Google Shape;232;p23">
            <a:extLst>
              <a:ext uri="{FF2B5EF4-FFF2-40B4-BE49-F238E27FC236}">
                <a16:creationId xmlns:a16="http://schemas.microsoft.com/office/drawing/2014/main" id="{716DD7E7-71D7-21A7-F97E-BD619D497F64}"/>
              </a:ext>
            </a:extLst>
          </p:cNvPr>
          <p:cNvSpPr txBox="1">
            <a:spLocks noGrp="1"/>
          </p:cNvSpPr>
          <p:nvPr>
            <p:ph type="title"/>
          </p:nvPr>
        </p:nvSpPr>
        <p:spPr>
          <a:xfrm>
            <a:off x="514800" y="636720"/>
            <a:ext cx="8030564" cy="665100"/>
          </a:xfrm>
          <a:prstGeom prst="rect">
            <a:avLst/>
          </a:prstGeom>
        </p:spPr>
        <p:txBody>
          <a:bodyPr spcFirstLastPara="1" wrap="square" lIns="0" tIns="0" rIns="0" bIns="0" anchor="ctr" anchorCtr="0">
            <a:noAutofit/>
          </a:bodyPr>
          <a:lstStyle/>
          <a:p>
            <a:br>
              <a:rPr lang="en-US" dirty="0"/>
            </a:br>
            <a:r>
              <a:rPr lang="en-US" dirty="0">
                <a:solidFill>
                  <a:srgbClr val="FFFF00"/>
                </a:solidFill>
              </a:rPr>
              <a:t>Adaptive Immune Response to Viruses</a:t>
            </a:r>
            <a:br>
              <a:rPr lang="en-US" dirty="0"/>
            </a:br>
            <a:endParaRPr dirty="0"/>
          </a:p>
        </p:txBody>
      </p:sp>
      <p:sp>
        <p:nvSpPr>
          <p:cNvPr id="233" name="Google Shape;233;p23">
            <a:extLst>
              <a:ext uri="{FF2B5EF4-FFF2-40B4-BE49-F238E27FC236}">
                <a16:creationId xmlns:a16="http://schemas.microsoft.com/office/drawing/2014/main" id="{5E19C732-B4BA-A8B2-5018-9AC7402DABF9}"/>
              </a:ext>
            </a:extLst>
          </p:cNvPr>
          <p:cNvSpPr txBox="1">
            <a:spLocks noGrp="1"/>
          </p:cNvSpPr>
          <p:nvPr>
            <p:ph type="body" idx="1"/>
          </p:nvPr>
        </p:nvSpPr>
        <p:spPr>
          <a:xfrm>
            <a:off x="514800" y="1980329"/>
            <a:ext cx="7249762" cy="2894728"/>
          </a:xfrm>
          <a:prstGeom prst="rect">
            <a:avLst/>
          </a:prstGeom>
        </p:spPr>
        <p:txBody>
          <a:bodyPr spcFirstLastPara="1" wrap="square" lIns="0" tIns="0" rIns="0" bIns="0" anchor="ctr" anchorCtr="0">
            <a:noAutofit/>
          </a:bodyPr>
          <a:lstStyle/>
          <a:p>
            <a:pPr lvl="0"/>
            <a:r>
              <a:rPr lang="en-US" b="1" dirty="0"/>
              <a:t>Viral Proteins as Targets:</a:t>
            </a:r>
            <a:r>
              <a:rPr lang="en-US" dirty="0"/>
              <a:t> Proteins encoded by the virus itself are the key targets recognized by the adaptive immune system (</a:t>
            </a:r>
            <a:r>
              <a:rPr lang="en-US" dirty="0">
                <a:solidFill>
                  <a:srgbClr val="FFFF00"/>
                </a:solidFill>
              </a:rPr>
              <a:t>both antibodies and T cells).</a:t>
            </a:r>
          </a:p>
          <a:p>
            <a:pPr marL="0" lvl="0" indent="0" algn="l" rtl="0">
              <a:spcBef>
                <a:spcPts val="600"/>
              </a:spcBef>
              <a:spcAft>
                <a:spcPts val="0"/>
              </a:spcAft>
              <a:buNone/>
            </a:pPr>
            <a:endParaRPr dirty="0"/>
          </a:p>
        </p:txBody>
      </p:sp>
      <p:sp>
        <p:nvSpPr>
          <p:cNvPr id="235" name="Google Shape;235;p23">
            <a:extLst>
              <a:ext uri="{FF2B5EF4-FFF2-40B4-BE49-F238E27FC236}">
                <a16:creationId xmlns:a16="http://schemas.microsoft.com/office/drawing/2014/main" id="{82C275DE-B462-4D96-654B-010CF1C1D4A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36" name="Google Shape;236;p23">
            <a:extLst>
              <a:ext uri="{FF2B5EF4-FFF2-40B4-BE49-F238E27FC236}">
                <a16:creationId xmlns:a16="http://schemas.microsoft.com/office/drawing/2014/main" id="{5810F482-9F84-B6E2-7839-CEA8B26E9DC2}"/>
              </a:ext>
            </a:extLst>
          </p:cNvPr>
          <p:cNvPicPr preferRelativeResize="0"/>
          <p:nvPr/>
        </p:nvPicPr>
        <p:blipFill>
          <a:blip r:embed="rId3">
            <a:alphaModFix/>
          </a:blip>
          <a:stretch>
            <a:fillRect/>
          </a:stretch>
        </p:blipFill>
        <p:spPr>
          <a:xfrm>
            <a:off x="7231799" y="1156949"/>
            <a:ext cx="1004350" cy="988528"/>
          </a:xfrm>
          <a:prstGeom prst="rect">
            <a:avLst/>
          </a:prstGeom>
          <a:noFill/>
          <a:ln>
            <a:noFill/>
          </a:ln>
        </p:spPr>
      </p:pic>
    </p:spTree>
    <p:extLst>
      <p:ext uri="{BB962C8B-B14F-4D97-AF65-F5344CB8AC3E}">
        <p14:creationId xmlns:p14="http://schemas.microsoft.com/office/powerpoint/2010/main" val="72794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6C144955-7B2F-F243-C6DE-57195A4CB392}"/>
            </a:ext>
          </a:extLst>
        </p:cNvPr>
        <p:cNvGrpSpPr/>
        <p:nvPr/>
      </p:nvGrpSpPr>
      <p:grpSpPr>
        <a:xfrm>
          <a:off x="0" y="0"/>
          <a:ext cx="0" cy="0"/>
          <a:chOff x="0" y="0"/>
          <a:chExt cx="0" cy="0"/>
        </a:xfrm>
      </p:grpSpPr>
      <p:sp>
        <p:nvSpPr>
          <p:cNvPr id="232" name="Google Shape;232;p23">
            <a:extLst>
              <a:ext uri="{FF2B5EF4-FFF2-40B4-BE49-F238E27FC236}">
                <a16:creationId xmlns:a16="http://schemas.microsoft.com/office/drawing/2014/main" id="{4916E9FA-FC74-7F4E-8D2B-E533391DE41C}"/>
              </a:ext>
            </a:extLst>
          </p:cNvPr>
          <p:cNvSpPr txBox="1">
            <a:spLocks noGrp="1"/>
          </p:cNvSpPr>
          <p:nvPr>
            <p:ph type="title"/>
          </p:nvPr>
        </p:nvSpPr>
        <p:spPr>
          <a:xfrm>
            <a:off x="574006" y="986113"/>
            <a:ext cx="6373800" cy="665100"/>
          </a:xfrm>
          <a:prstGeom prst="rect">
            <a:avLst/>
          </a:prstGeom>
        </p:spPr>
        <p:txBody>
          <a:bodyPr spcFirstLastPara="1" wrap="square" lIns="0" tIns="0" rIns="0" bIns="0" anchor="ctr" anchorCtr="0">
            <a:noAutofit/>
          </a:bodyPr>
          <a:lstStyle/>
          <a:p>
            <a:r>
              <a:rPr lang="en-US" dirty="0">
                <a:solidFill>
                  <a:srgbClr val="FFFF00"/>
                </a:solidFill>
              </a:rPr>
              <a:t>Cellular Immunity (Cytotoxic T Cells)</a:t>
            </a:r>
            <a:br>
              <a:rPr lang="en-US" dirty="0"/>
            </a:br>
            <a:endParaRPr dirty="0"/>
          </a:p>
        </p:txBody>
      </p:sp>
      <p:sp>
        <p:nvSpPr>
          <p:cNvPr id="233" name="Google Shape;233;p23">
            <a:extLst>
              <a:ext uri="{FF2B5EF4-FFF2-40B4-BE49-F238E27FC236}">
                <a16:creationId xmlns:a16="http://schemas.microsoft.com/office/drawing/2014/main" id="{1C74D216-77D4-FD13-3A24-DD6473B8C61C}"/>
              </a:ext>
            </a:extLst>
          </p:cNvPr>
          <p:cNvSpPr txBox="1">
            <a:spLocks noGrp="1"/>
          </p:cNvSpPr>
          <p:nvPr>
            <p:ph type="body" idx="1"/>
          </p:nvPr>
        </p:nvSpPr>
        <p:spPr>
          <a:xfrm>
            <a:off x="402937" y="1829025"/>
            <a:ext cx="7833212" cy="2894728"/>
          </a:xfrm>
          <a:prstGeom prst="rect">
            <a:avLst/>
          </a:prstGeom>
        </p:spPr>
        <p:txBody>
          <a:bodyPr spcFirstLastPara="1" wrap="square" lIns="0" tIns="0" rIns="0" bIns="0" anchor="ctr" anchorCtr="0">
            <a:noAutofit/>
          </a:bodyPr>
          <a:lstStyle/>
          <a:p>
            <a:pPr lvl="0"/>
            <a:r>
              <a:rPr lang="en-US" b="1" dirty="0"/>
              <a:t>Mechanism:</a:t>
            </a:r>
            <a:r>
              <a:rPr lang="en-US" dirty="0"/>
              <a:t> Virus-infected cells are identified and </a:t>
            </a:r>
            <a:r>
              <a:rPr lang="en-US" b="1" dirty="0"/>
              <a:t>lysed (destroyed) by cytotoxic T lymphocytes (CTLs)</a:t>
            </a:r>
            <a:r>
              <a:rPr lang="en-US" dirty="0"/>
              <a:t>.</a:t>
            </a:r>
          </a:p>
          <a:p>
            <a:pPr lvl="0"/>
            <a:r>
              <a:rPr lang="en-US" b="1" dirty="0"/>
              <a:t>Recognition:</a:t>
            </a:r>
            <a:r>
              <a:rPr lang="en-US" dirty="0"/>
              <a:t> CTLs recognize fragments of viral polypeptides (antigens) presented on the surface of the infected cell.</a:t>
            </a:r>
          </a:p>
          <a:p>
            <a:pPr marL="0" lvl="0" indent="0" algn="l" rtl="0">
              <a:spcBef>
                <a:spcPts val="600"/>
              </a:spcBef>
              <a:spcAft>
                <a:spcPts val="0"/>
              </a:spcAft>
              <a:buNone/>
            </a:pPr>
            <a:endParaRPr dirty="0"/>
          </a:p>
        </p:txBody>
      </p:sp>
      <p:sp>
        <p:nvSpPr>
          <p:cNvPr id="235" name="Google Shape;235;p23">
            <a:extLst>
              <a:ext uri="{FF2B5EF4-FFF2-40B4-BE49-F238E27FC236}">
                <a16:creationId xmlns:a16="http://schemas.microsoft.com/office/drawing/2014/main" id="{7608063B-1D80-3407-94BD-CF2493A53319}"/>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36" name="Google Shape;236;p23">
            <a:extLst>
              <a:ext uri="{FF2B5EF4-FFF2-40B4-BE49-F238E27FC236}">
                <a16:creationId xmlns:a16="http://schemas.microsoft.com/office/drawing/2014/main" id="{91075A39-3272-390F-DBAC-B23932387352}"/>
              </a:ext>
            </a:extLst>
          </p:cNvPr>
          <p:cNvPicPr preferRelativeResize="0"/>
          <p:nvPr/>
        </p:nvPicPr>
        <p:blipFill>
          <a:blip r:embed="rId3">
            <a:alphaModFix/>
          </a:blip>
          <a:stretch>
            <a:fillRect/>
          </a:stretch>
        </p:blipFill>
        <p:spPr>
          <a:xfrm>
            <a:off x="7231799" y="1156949"/>
            <a:ext cx="1004350" cy="988528"/>
          </a:xfrm>
          <a:prstGeom prst="rect">
            <a:avLst/>
          </a:prstGeom>
          <a:noFill/>
          <a:ln>
            <a:noFill/>
          </a:ln>
        </p:spPr>
      </p:pic>
    </p:spTree>
    <p:extLst>
      <p:ext uri="{BB962C8B-B14F-4D97-AF65-F5344CB8AC3E}">
        <p14:creationId xmlns:p14="http://schemas.microsoft.com/office/powerpoint/2010/main" val="98569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6">
                    <a:lumMod val="75000"/>
                  </a:schemeClr>
                </a:solidFill>
              </a:rPr>
              <a:t>Host defense aga</a:t>
            </a:r>
            <a:r>
              <a:rPr lang="en-US" dirty="0">
                <a:solidFill>
                  <a:schemeClr val="accent6">
                    <a:lumMod val="75000"/>
                  </a:schemeClr>
                </a:solidFill>
              </a:rPr>
              <a:t>in</a:t>
            </a:r>
            <a:r>
              <a:rPr lang="en" dirty="0">
                <a:solidFill>
                  <a:schemeClr val="accent6">
                    <a:lumMod val="75000"/>
                  </a:schemeClr>
                </a:solidFill>
              </a:rPr>
              <a:t>st viruses</a:t>
            </a:r>
            <a:endParaRPr dirty="0">
              <a:solidFill>
                <a:schemeClr val="accent6">
                  <a:lumMod val="75000"/>
                </a:schemeClr>
              </a:solidFill>
            </a:endParaRPr>
          </a:p>
        </p:txBody>
      </p:sp>
      <p:sp>
        <p:nvSpPr>
          <p:cNvPr id="196" name="Google Shape;196;p19"/>
          <p:cNvSpPr txBox="1">
            <a:spLocks noGrp="1"/>
          </p:cNvSpPr>
          <p:nvPr>
            <p:ph type="body" idx="1"/>
          </p:nvPr>
        </p:nvSpPr>
        <p:spPr>
          <a:xfrm>
            <a:off x="514799" y="1582772"/>
            <a:ext cx="7955157" cy="2889900"/>
          </a:xfrm>
          <a:prstGeom prst="rect">
            <a:avLst/>
          </a:prstGeom>
        </p:spPr>
        <p:txBody>
          <a:bodyPr spcFirstLastPara="1" wrap="square" lIns="0" tIns="0" rIns="0" bIns="0" anchor="t" anchorCtr="0">
            <a:noAutofit/>
          </a:bodyPr>
          <a:lstStyle/>
          <a:p>
            <a:r>
              <a:rPr lang="en-US" dirty="0"/>
              <a:t>Early host defense eliminates many viruses before infections are established while clearing others, so they remain subclinical or cause only mild disease.</a:t>
            </a:r>
          </a:p>
          <a:p>
            <a:r>
              <a:rPr lang="en-US" dirty="0"/>
              <a:t>The activation of different immune functions &amp; the duration and magnitude of the immune response </a:t>
            </a:r>
            <a:r>
              <a:rPr lang="en-US" b="1" dirty="0"/>
              <a:t>depend on how the virus interacts with host cells</a:t>
            </a:r>
            <a:endParaRPr lang="en-US" dirty="0"/>
          </a:p>
        </p:txBody>
      </p:sp>
      <p:sp>
        <p:nvSpPr>
          <p:cNvPr id="197" name="Google Shape;197;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CDC0-A447-4C97-5033-374FDDC6CFB1}"/>
              </a:ext>
            </a:extLst>
          </p:cNvPr>
          <p:cNvSpPr>
            <a:spLocks noGrp="1"/>
          </p:cNvSpPr>
          <p:nvPr>
            <p:ph type="title"/>
          </p:nvPr>
        </p:nvSpPr>
        <p:spPr/>
        <p:txBody>
          <a:bodyPr/>
          <a:lstStyle/>
          <a:p>
            <a:r>
              <a:rPr lang="en-US" dirty="0"/>
              <a:t>Humoral Immunity (Antibodies)</a:t>
            </a:r>
            <a:endParaRPr lang="ar-IQ" dirty="0"/>
          </a:p>
        </p:txBody>
      </p:sp>
      <p:sp>
        <p:nvSpPr>
          <p:cNvPr id="3" name="Slide Number Placeholder 2">
            <a:extLst>
              <a:ext uri="{FF2B5EF4-FFF2-40B4-BE49-F238E27FC236}">
                <a16:creationId xmlns:a16="http://schemas.microsoft.com/office/drawing/2014/main" id="{39A75A02-F1B2-D444-2911-0C02E6769D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TextBox 4">
            <a:extLst>
              <a:ext uri="{FF2B5EF4-FFF2-40B4-BE49-F238E27FC236}">
                <a16:creationId xmlns:a16="http://schemas.microsoft.com/office/drawing/2014/main" id="{A6C271AD-4292-C1E3-E90F-1BCAED5848CB}"/>
              </a:ext>
            </a:extLst>
          </p:cNvPr>
          <p:cNvSpPr txBox="1"/>
          <p:nvPr/>
        </p:nvSpPr>
        <p:spPr>
          <a:xfrm>
            <a:off x="164460" y="1730124"/>
            <a:ext cx="8048039" cy="2753639"/>
          </a:xfrm>
          <a:prstGeom prst="rect">
            <a:avLst/>
          </a:prstGeom>
          <a:noFill/>
        </p:spPr>
        <p:txBody>
          <a:bodyPr wrap="square">
            <a:spAutoFit/>
          </a:bodyPr>
          <a:lstStyle/>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2400" b="1" kern="100" dirty="0">
                <a:effectLst/>
                <a:latin typeface="Calibri" panose="020F0502020204030204" pitchFamily="34" charset="0"/>
                <a:ea typeface="Calibri" panose="020F0502020204030204" pitchFamily="34" charset="0"/>
                <a:cs typeface="Arial" panose="020B0604020202020204" pitchFamily="34" charset="0"/>
              </a:rPr>
              <a:t>Role in Protection:</a:t>
            </a:r>
            <a:r>
              <a:rPr lang="en-US" sz="2400" kern="100" dirty="0">
                <a:effectLst/>
                <a:latin typeface="Calibri" panose="020F0502020204030204" pitchFamily="34" charset="0"/>
                <a:ea typeface="Calibri" panose="020F0502020204030204" pitchFamily="34" charset="0"/>
                <a:cs typeface="Arial" panose="020B0604020202020204" pitchFamily="34" charset="0"/>
              </a:rPr>
              <a:t> Antibodies are crucial for </a:t>
            </a:r>
            <a:r>
              <a:rPr lang="en-US" sz="2400" b="1" kern="100" dirty="0">
                <a:effectLst/>
                <a:latin typeface="Calibri" panose="020F0502020204030204" pitchFamily="34" charset="0"/>
                <a:ea typeface="Calibri" panose="020F0502020204030204" pitchFamily="34" charset="0"/>
                <a:cs typeface="Arial" panose="020B0604020202020204" pitchFamily="34" charset="0"/>
              </a:rPr>
              <a:t>protecting against reinfection</a:t>
            </a:r>
            <a:r>
              <a:rPr lang="en-US" sz="2400" kern="100" dirty="0">
                <a:effectLst/>
                <a:latin typeface="Calibri" panose="020F0502020204030204" pitchFamily="34" charset="0"/>
                <a:ea typeface="Calibri" panose="020F0502020204030204" pitchFamily="34" charset="0"/>
                <a:cs typeface="Arial" panose="020B0604020202020204" pitchFamily="34" charset="0"/>
              </a:rPr>
              <a:t> by the same virus.</a:t>
            </a: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2400" b="1" kern="100" dirty="0">
                <a:effectLst/>
                <a:latin typeface="Calibri" panose="020F0502020204030204" pitchFamily="34" charset="0"/>
                <a:ea typeface="Calibri" panose="020F0502020204030204" pitchFamily="34" charset="0"/>
                <a:cs typeface="Arial" panose="020B0604020202020204" pitchFamily="34" charset="0"/>
              </a:rPr>
              <a:t>Neutralizing Antibody: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Aft>
                <a:spcPts val="800"/>
              </a:spcAft>
              <a:buSzPts val="1000"/>
              <a:buFont typeface="Courier New" panose="02070309020205020404" pitchFamily="49" charset="0"/>
              <a:buChar char="o"/>
              <a:tabLst>
                <a:tab pos="9144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Directed against viral capsid or envelope proteins.</a:t>
            </a:r>
          </a:p>
          <a:p>
            <a:pPr marL="742950" marR="0" lvl="1" indent="-285750" algn="l" rtl="0">
              <a:lnSpc>
                <a:spcPct val="107000"/>
              </a:lnSpc>
              <a:spcAft>
                <a:spcPts val="800"/>
              </a:spcAft>
              <a:buSzPts val="1000"/>
              <a:buFont typeface="Courier New" panose="02070309020205020404" pitchFamily="49" charset="0"/>
              <a:buChar char="o"/>
              <a:tabLst>
                <a:tab pos="9144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Blocks the initiation of infection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by preventing viral attachment, entry, or uncoating.</a:t>
            </a:r>
          </a:p>
        </p:txBody>
      </p:sp>
    </p:spTree>
    <p:extLst>
      <p:ext uri="{BB962C8B-B14F-4D97-AF65-F5344CB8AC3E}">
        <p14:creationId xmlns:p14="http://schemas.microsoft.com/office/powerpoint/2010/main" val="201069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78374E-FD84-ADC5-BF0D-34FBC37EBC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3074" name="Picture 2" descr="Figure 9.1. The humoral immune response is mediated by antibody molecules that are secreted by plasma cells.">
            <a:extLst>
              <a:ext uri="{FF2B5EF4-FFF2-40B4-BE49-F238E27FC236}">
                <a16:creationId xmlns:a16="http://schemas.microsoft.com/office/drawing/2014/main" id="{F70CDF93-5AFE-6F22-29B6-2F27B7E7E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4" y="0"/>
            <a:ext cx="924925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5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1112-4614-DE48-0E00-07403D2F8D92}"/>
              </a:ext>
            </a:extLst>
          </p:cNvPr>
          <p:cNvSpPr>
            <a:spLocks noGrp="1"/>
          </p:cNvSpPr>
          <p:nvPr>
            <p:ph type="title"/>
          </p:nvPr>
        </p:nvSpPr>
        <p:spPr/>
        <p:txBody>
          <a:bodyPr/>
          <a:lstStyle/>
          <a:p>
            <a:r>
              <a:rPr lang="en-US" dirty="0"/>
              <a:t>Humoral Immunity (Antibodies)</a:t>
            </a:r>
            <a:br>
              <a:rPr lang="en-US" dirty="0"/>
            </a:br>
            <a:endParaRPr lang="ar-IQ" dirty="0"/>
          </a:p>
        </p:txBody>
      </p:sp>
      <p:sp>
        <p:nvSpPr>
          <p:cNvPr id="3" name="Slide Number Placeholder 2">
            <a:extLst>
              <a:ext uri="{FF2B5EF4-FFF2-40B4-BE49-F238E27FC236}">
                <a16:creationId xmlns:a16="http://schemas.microsoft.com/office/drawing/2014/main" id="{3D419E00-2B7C-C149-E3EF-24898F354B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TextBox 4">
            <a:extLst>
              <a:ext uri="{FF2B5EF4-FFF2-40B4-BE49-F238E27FC236}">
                <a16:creationId xmlns:a16="http://schemas.microsoft.com/office/drawing/2014/main" id="{B0721A3D-4F98-572D-333B-6C313B34F221}"/>
              </a:ext>
            </a:extLst>
          </p:cNvPr>
          <p:cNvSpPr txBox="1"/>
          <p:nvPr/>
        </p:nvSpPr>
        <p:spPr>
          <a:xfrm>
            <a:off x="427596" y="2070068"/>
            <a:ext cx="7867787" cy="2479590"/>
          </a:xfrm>
          <a:prstGeom prst="rect">
            <a:avLst/>
          </a:prstGeom>
          <a:noFill/>
        </p:spPr>
        <p:txBody>
          <a:bodyPr wrap="square">
            <a:spAutoFit/>
          </a:bodyPr>
          <a:lstStyle/>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Arial" panose="020B0604020202020204" pitchFamily="34" charset="0"/>
              </a:rPr>
              <a:t>Secretory IgA:</a:t>
            </a:r>
            <a:r>
              <a:rPr lang="en-US" sz="2800" kern="100" dirty="0">
                <a:effectLst/>
                <a:latin typeface="Calibri" panose="020F0502020204030204" pitchFamily="34" charset="0"/>
                <a:ea typeface="Calibri" panose="020F0502020204030204" pitchFamily="34" charset="0"/>
                <a:cs typeface="Arial" panose="020B0604020202020204" pitchFamily="34" charset="0"/>
              </a:rPr>
              <a:t> This type of antibody is particularly important for </a:t>
            </a:r>
            <a:r>
              <a:rPr lang="en-US" sz="2800" b="1" kern="100" dirty="0">
                <a:effectLst/>
                <a:latin typeface="Calibri" panose="020F0502020204030204" pitchFamily="34" charset="0"/>
                <a:ea typeface="Calibri" panose="020F0502020204030204" pitchFamily="34" charset="0"/>
                <a:cs typeface="Arial" panose="020B0604020202020204" pitchFamily="34" charset="0"/>
              </a:rPr>
              <a:t>mucosal immunity</a:t>
            </a:r>
            <a:r>
              <a:rPr lang="en-US" sz="2800" kern="100" dirty="0">
                <a:effectLst/>
                <a:latin typeface="Calibri" panose="020F0502020204030204" pitchFamily="34" charset="0"/>
                <a:ea typeface="Calibri" panose="020F0502020204030204" pitchFamily="34" charset="0"/>
                <a:cs typeface="Arial" panose="020B0604020202020204" pitchFamily="34" charset="0"/>
              </a:rPr>
              <a:t> in the respiratory and gastrointestinal tracts, providing the first line of defense at common entry points.</a:t>
            </a:r>
          </a:p>
          <a:p>
            <a:pPr marL="342900" marR="0" lvl="0" indent="-342900" algn="l" rtl="0">
              <a:lnSpc>
                <a:spcPct val="107000"/>
              </a:lnSpc>
              <a:spcAft>
                <a:spcPts val="800"/>
              </a:spcAft>
              <a:buSzPts val="1000"/>
              <a:buFont typeface="Symbol" panose="05050102010706020507" pitchFamily="18" charset="2"/>
              <a:buChar char=""/>
              <a:tabLst>
                <a:tab pos="457200" algn="l"/>
              </a:tabLst>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732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20F01F2-612C-040D-B0AB-9BFC50B2B605}"/>
            </a:ext>
          </a:extLst>
        </p:cNvPr>
        <p:cNvGrpSpPr/>
        <p:nvPr/>
      </p:nvGrpSpPr>
      <p:grpSpPr>
        <a:xfrm>
          <a:off x="0" y="0"/>
          <a:ext cx="0" cy="0"/>
          <a:chOff x="0" y="0"/>
          <a:chExt cx="0" cy="0"/>
        </a:xfrm>
      </p:grpSpPr>
      <p:sp>
        <p:nvSpPr>
          <p:cNvPr id="202" name="Google Shape;202;p20">
            <a:extLst>
              <a:ext uri="{FF2B5EF4-FFF2-40B4-BE49-F238E27FC236}">
                <a16:creationId xmlns:a16="http://schemas.microsoft.com/office/drawing/2014/main" id="{30116D6A-F818-253B-A922-1683E46D3BAE}"/>
              </a:ext>
            </a:extLst>
          </p:cNvPr>
          <p:cNvSpPr txBox="1">
            <a:spLocks noGrp="1"/>
          </p:cNvSpPr>
          <p:nvPr>
            <p:ph type="subTitle" idx="4294967295"/>
          </p:nvPr>
        </p:nvSpPr>
        <p:spPr>
          <a:xfrm>
            <a:off x="518800" y="3411550"/>
            <a:ext cx="5173800" cy="78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p>
        </p:txBody>
      </p:sp>
      <p:sp>
        <p:nvSpPr>
          <p:cNvPr id="203" name="Google Shape;203;p20">
            <a:extLst>
              <a:ext uri="{FF2B5EF4-FFF2-40B4-BE49-F238E27FC236}">
                <a16:creationId xmlns:a16="http://schemas.microsoft.com/office/drawing/2014/main" id="{EAA7243A-3C37-9D76-6E2A-4AE5D23D8D77}"/>
              </a:ext>
            </a:extLst>
          </p:cNvPr>
          <p:cNvSpPr txBox="1">
            <a:spLocks noGrp="1"/>
          </p:cNvSpPr>
          <p:nvPr>
            <p:ph type="ctrTitle" idx="4294967295"/>
          </p:nvPr>
        </p:nvSpPr>
        <p:spPr>
          <a:xfrm>
            <a:off x="518800" y="2269150"/>
            <a:ext cx="6105666" cy="1159800"/>
          </a:xfrm>
          <a:prstGeom prst="rect">
            <a:avLst/>
          </a:prstGeom>
        </p:spPr>
        <p:txBody>
          <a:bodyPr spcFirstLastPara="1" wrap="square" lIns="0" tIns="0" rIns="0" bIns="0" anchor="b" anchorCtr="0">
            <a:noAutofit/>
          </a:bodyPr>
          <a:lstStyle/>
          <a:p>
            <a:r>
              <a:rPr lang="en-US" dirty="0">
                <a:solidFill>
                  <a:schemeClr val="accent6">
                    <a:lumMod val="60000"/>
                    <a:lumOff val="40000"/>
                  </a:schemeClr>
                </a:solidFill>
              </a:rPr>
              <a:t>Viral Evasion of the Immune Response</a:t>
            </a:r>
          </a:p>
        </p:txBody>
      </p:sp>
      <p:sp>
        <p:nvSpPr>
          <p:cNvPr id="204" name="Google Shape;204;p20">
            <a:extLst>
              <a:ext uri="{FF2B5EF4-FFF2-40B4-BE49-F238E27FC236}">
                <a16:creationId xmlns:a16="http://schemas.microsoft.com/office/drawing/2014/main" id="{FEEFC554-8F2C-4F81-E201-644EF5DF0167}"/>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205" name="Google Shape;205;p20">
            <a:extLst>
              <a:ext uri="{FF2B5EF4-FFF2-40B4-BE49-F238E27FC236}">
                <a16:creationId xmlns:a16="http://schemas.microsoft.com/office/drawing/2014/main" id="{22376073-0F02-BE92-F766-A541256DA26F}"/>
              </a:ext>
            </a:extLst>
          </p:cNvPr>
          <p:cNvGrpSpPr/>
          <p:nvPr/>
        </p:nvGrpSpPr>
        <p:grpSpPr>
          <a:xfrm>
            <a:off x="6957674" y="2087092"/>
            <a:ext cx="1130198" cy="1130198"/>
            <a:chOff x="8762414" y="2939573"/>
            <a:chExt cx="457200" cy="457200"/>
          </a:xfrm>
        </p:grpSpPr>
        <p:sp>
          <p:nvSpPr>
            <p:cNvPr id="206" name="Google Shape;206;p20">
              <a:extLst>
                <a:ext uri="{FF2B5EF4-FFF2-40B4-BE49-F238E27FC236}">
                  <a16:creationId xmlns:a16="http://schemas.microsoft.com/office/drawing/2014/main" id="{142E0E76-9CBD-8867-1D3C-0874AE19DF0E}"/>
                </a:ext>
              </a:extLst>
            </p:cNvPr>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0">
              <a:extLst>
                <a:ext uri="{FF2B5EF4-FFF2-40B4-BE49-F238E27FC236}">
                  <a16:creationId xmlns:a16="http://schemas.microsoft.com/office/drawing/2014/main" id="{6EB59310-8DA3-9055-F5A1-F7F5809D4F87}"/>
                </a:ext>
              </a:extLst>
            </p:cNvPr>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0">
              <a:extLst>
                <a:ext uri="{FF2B5EF4-FFF2-40B4-BE49-F238E27FC236}">
                  <a16:creationId xmlns:a16="http://schemas.microsoft.com/office/drawing/2014/main" id="{3ABB7C34-A5CB-99C3-7B4F-BF3439104E13}"/>
                </a:ext>
              </a:extLst>
            </p:cNvPr>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 name="Google Shape;209;p20">
            <a:extLst>
              <a:ext uri="{FF2B5EF4-FFF2-40B4-BE49-F238E27FC236}">
                <a16:creationId xmlns:a16="http://schemas.microsoft.com/office/drawing/2014/main" id="{60474D1B-50C3-EF62-34AC-FD00318B224C}"/>
              </a:ext>
            </a:extLst>
          </p:cNvPr>
          <p:cNvSpPr/>
          <p:nvPr/>
        </p:nvSpPr>
        <p:spPr>
          <a:xfrm>
            <a:off x="7232451" y="1416429"/>
            <a:ext cx="580644" cy="580644"/>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210" name="Google Shape;210;p20">
            <a:extLst>
              <a:ext uri="{FF2B5EF4-FFF2-40B4-BE49-F238E27FC236}">
                <a16:creationId xmlns:a16="http://schemas.microsoft.com/office/drawing/2014/main" id="{6B2D372F-CCF0-B3CF-3A8F-84C9C975FB9F}"/>
              </a:ext>
            </a:extLst>
          </p:cNvPr>
          <p:cNvSpPr/>
          <p:nvPr/>
        </p:nvSpPr>
        <p:spPr>
          <a:xfrm>
            <a:off x="5921714" y="990545"/>
            <a:ext cx="1130427" cy="1130427"/>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4548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D61B65-FF98-8BC3-B099-BB862914F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5" name="Table 4">
            <a:extLst>
              <a:ext uri="{FF2B5EF4-FFF2-40B4-BE49-F238E27FC236}">
                <a16:creationId xmlns:a16="http://schemas.microsoft.com/office/drawing/2014/main" id="{CEDD9A1C-AA55-A2F8-C10F-5F4FF5967B84}"/>
              </a:ext>
            </a:extLst>
          </p:cNvPr>
          <p:cNvGraphicFramePr>
            <a:graphicFrameLocks noGrp="1"/>
          </p:cNvGraphicFramePr>
          <p:nvPr>
            <p:extLst>
              <p:ext uri="{D42A27DB-BD31-4B8C-83A1-F6EECF244321}">
                <p14:modId xmlns:p14="http://schemas.microsoft.com/office/powerpoint/2010/main" val="1132293806"/>
              </p:ext>
            </p:extLst>
          </p:nvPr>
        </p:nvGraphicFramePr>
        <p:xfrm>
          <a:off x="32749" y="0"/>
          <a:ext cx="9111252" cy="5236533"/>
        </p:xfrm>
        <a:graphic>
          <a:graphicData uri="http://schemas.openxmlformats.org/drawingml/2006/table">
            <a:tbl>
              <a:tblPr firstRow="1" firstCol="1" bandRow="1">
                <a:tableStyleId>{35758FB7-9AC5-4552-8A53-C91805E547FA}</a:tableStyleId>
              </a:tblPr>
              <a:tblGrid>
                <a:gridCol w="3037084">
                  <a:extLst>
                    <a:ext uri="{9D8B030D-6E8A-4147-A177-3AD203B41FA5}">
                      <a16:colId xmlns:a16="http://schemas.microsoft.com/office/drawing/2014/main" val="135232653"/>
                    </a:ext>
                  </a:extLst>
                </a:gridCol>
                <a:gridCol w="3037084">
                  <a:extLst>
                    <a:ext uri="{9D8B030D-6E8A-4147-A177-3AD203B41FA5}">
                      <a16:colId xmlns:a16="http://schemas.microsoft.com/office/drawing/2014/main" val="2472133362"/>
                    </a:ext>
                  </a:extLst>
                </a:gridCol>
                <a:gridCol w="3037084">
                  <a:extLst>
                    <a:ext uri="{9D8B030D-6E8A-4147-A177-3AD203B41FA5}">
                      <a16:colId xmlns:a16="http://schemas.microsoft.com/office/drawing/2014/main" val="705016192"/>
                    </a:ext>
                  </a:extLst>
                </a:gridCol>
              </a:tblGrid>
              <a:tr h="334919">
                <a:tc>
                  <a:txBody>
                    <a:bodyPr/>
                    <a:lstStyle/>
                    <a:p>
                      <a:pPr marL="0" marR="0" algn="l" rtl="0">
                        <a:lnSpc>
                          <a:spcPts val="1875"/>
                        </a:lnSpc>
                        <a:spcAft>
                          <a:spcPts val="800"/>
                        </a:spcAft>
                        <a:buNone/>
                      </a:pPr>
                      <a:r>
                        <a:rPr lang="en-US" sz="1600" kern="0" dirty="0">
                          <a:effectLst/>
                        </a:rPr>
                        <a:t>Mechanism</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Description</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Viral Examples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3236686480"/>
                  </a:ext>
                </a:extLst>
              </a:tr>
              <a:tr h="681580">
                <a:tc>
                  <a:txBody>
                    <a:bodyPr/>
                    <a:lstStyle/>
                    <a:p>
                      <a:pPr marL="0" marR="0" algn="l" rtl="0">
                        <a:lnSpc>
                          <a:spcPts val="1875"/>
                        </a:lnSpc>
                        <a:spcAft>
                          <a:spcPts val="800"/>
                        </a:spcAft>
                        <a:buNone/>
                      </a:pPr>
                      <a:r>
                        <a:rPr lang="en-US" sz="1600" kern="0" dirty="0">
                          <a:effectLst/>
                        </a:rPr>
                        <a:t>1. Infecting </a:t>
                      </a:r>
                      <a:r>
                        <a:rPr lang="en-US" sz="1600" kern="0" dirty="0" err="1">
                          <a:effectLst/>
                        </a:rPr>
                        <a:t>Immunoprivileged</a:t>
                      </a:r>
                      <a:r>
                        <a:rPr lang="en-US" sz="1600" kern="0" dirty="0">
                          <a:effectLst/>
                        </a:rPr>
                        <a:t> Cells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Infects cells that don't display viral antigens, hiding from T cells.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Herpesvirus (neurons)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872235993"/>
                  </a:ext>
                </a:extLst>
              </a:tr>
              <a:tr h="526444">
                <a:tc>
                  <a:txBody>
                    <a:bodyPr/>
                    <a:lstStyle/>
                    <a:p>
                      <a:pPr marL="0" marR="0" algn="l" rtl="0">
                        <a:lnSpc>
                          <a:spcPts val="1875"/>
                        </a:lnSpc>
                        <a:spcAft>
                          <a:spcPts val="800"/>
                        </a:spcAft>
                        <a:buNone/>
                      </a:pPr>
                      <a:r>
                        <a:rPr lang="en-US" sz="1600" kern="0" dirty="0">
                          <a:effectLst/>
                        </a:rPr>
                        <a:t>2. Destroying Immune Cells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Infects and kills the immune system's own cells.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HIV (T lymphocytes)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2050529455"/>
                  </a:ext>
                </a:extLst>
              </a:tr>
              <a:tr h="681580">
                <a:tc>
                  <a:txBody>
                    <a:bodyPr/>
                    <a:lstStyle/>
                    <a:p>
                      <a:pPr marL="0" marR="0" algn="l" rtl="0">
                        <a:lnSpc>
                          <a:spcPts val="1875"/>
                        </a:lnSpc>
                        <a:spcAft>
                          <a:spcPts val="800"/>
                        </a:spcAft>
                        <a:buNone/>
                      </a:pPr>
                      <a:r>
                        <a:rPr lang="en-US" sz="1600" kern="0" dirty="0">
                          <a:effectLst/>
                        </a:rPr>
                        <a:t>3. Blocking Immune Signaling</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Viral proteins inhibit MHC presentation or cytokine activity.</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Adenovirus, Herpesvirus (MHC); Poxvirus, Measles (Cytokines)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1415368911"/>
                  </a:ext>
                </a:extLst>
              </a:tr>
              <a:tr h="681580">
                <a:tc>
                  <a:txBody>
                    <a:bodyPr/>
                    <a:lstStyle/>
                    <a:p>
                      <a:pPr marL="0" marR="0" algn="l" rtl="0">
                        <a:lnSpc>
                          <a:spcPts val="1875"/>
                        </a:lnSpc>
                        <a:spcAft>
                          <a:spcPts val="800"/>
                        </a:spcAft>
                        <a:buNone/>
                      </a:pPr>
                      <a:r>
                        <a:rPr lang="en-US" sz="1600" kern="0">
                          <a:effectLst/>
                        </a:rPr>
                        <a:t>4. Antigenic Variation</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Mutates surface proteins to escape existing antibodies and T cells.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Influenza virus, HIV</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843797553"/>
                  </a:ext>
                </a:extLst>
              </a:tr>
              <a:tr h="681580">
                <a:tc>
                  <a:txBody>
                    <a:bodyPr/>
                    <a:lstStyle/>
                    <a:p>
                      <a:pPr marL="0" marR="0" algn="l" rtl="0">
                        <a:lnSpc>
                          <a:spcPts val="1875"/>
                        </a:lnSpc>
                        <a:spcAft>
                          <a:spcPts val="800"/>
                        </a:spcAft>
                        <a:buNone/>
                      </a:pPr>
                      <a:r>
                        <a:rPr lang="en-US" sz="1600" kern="0">
                          <a:effectLst/>
                        </a:rPr>
                        <a:t>5. Downregulating Surface Proteins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dirty="0">
                          <a:effectLst/>
                        </a:rPr>
                        <a:t>Reduces the display of viral proteins on infected cells to evade detection.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Herpesvirus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1333963654"/>
                  </a:ext>
                </a:extLst>
              </a:tr>
              <a:tr h="797990">
                <a:tc>
                  <a:txBody>
                    <a:bodyPr/>
                    <a:lstStyle/>
                    <a:p>
                      <a:pPr marL="0" marR="0" algn="l" rtl="0">
                        <a:lnSpc>
                          <a:spcPts val="1875"/>
                        </a:lnSpc>
                        <a:spcAft>
                          <a:spcPts val="800"/>
                        </a:spcAft>
                        <a:buNone/>
                      </a:pPr>
                      <a:r>
                        <a:rPr lang="en-US" sz="1600" kern="0">
                          <a:effectLst/>
                        </a:rPr>
                        <a:t>6. Using Viral MicroRNAs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Small RNAs suppress host proteins needed for the innate immune response.</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Polyomavirus, Herpesvirus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204040346"/>
                  </a:ext>
                </a:extLst>
              </a:tr>
              <a:tr h="681580">
                <a:tc>
                  <a:txBody>
                    <a:bodyPr/>
                    <a:lstStyle/>
                    <a:p>
                      <a:pPr marL="0" marR="0" algn="l" rtl="0">
                        <a:lnSpc>
                          <a:spcPts val="1875"/>
                        </a:lnSpc>
                        <a:spcAft>
                          <a:spcPts val="800"/>
                        </a:spcAft>
                        <a:buNone/>
                      </a:pPr>
                      <a:r>
                        <a:rPr lang="en-US" sz="1600" kern="0">
                          <a:effectLst/>
                        </a:rPr>
                        <a:t>7. Blocking IFN Pathways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a:effectLst/>
                        </a:rPr>
                        <a:t>Inhibits the initial antiviral interferon response at various stages.</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tc>
                  <a:txBody>
                    <a:bodyPr/>
                    <a:lstStyle/>
                    <a:p>
                      <a:pPr marL="0" marR="0" algn="l" rtl="0">
                        <a:lnSpc>
                          <a:spcPts val="1875"/>
                        </a:lnSpc>
                        <a:spcAft>
                          <a:spcPts val="800"/>
                        </a:spcAft>
                        <a:buNone/>
                      </a:pPr>
                      <a:r>
                        <a:rPr lang="en-US" sz="1600" kern="0" dirty="0">
                          <a:effectLst/>
                        </a:rPr>
                        <a:t>Herpesvirus, Adenovirus, Hepatitis C</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40571" marR="40571" marT="0" marB="0"/>
                </a:tc>
                <a:extLst>
                  <a:ext uri="{0D108BD9-81ED-4DB2-BD59-A6C34878D82A}">
                    <a16:rowId xmlns:a16="http://schemas.microsoft.com/office/drawing/2014/main" val="4049871086"/>
                  </a:ext>
                </a:extLst>
              </a:tr>
            </a:tbl>
          </a:graphicData>
        </a:graphic>
      </p:graphicFrame>
    </p:spTree>
    <p:extLst>
      <p:ext uri="{BB962C8B-B14F-4D97-AF65-F5344CB8AC3E}">
        <p14:creationId xmlns:p14="http://schemas.microsoft.com/office/powerpoint/2010/main" val="193173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90051-8ED6-B113-FAB9-C86A8515BB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4" name="Picture 3" descr="A diagram of a computer&#10;&#10;AI-generated content may be incorrect.">
            <a:extLst>
              <a:ext uri="{FF2B5EF4-FFF2-40B4-BE49-F238E27FC236}">
                <a16:creationId xmlns:a16="http://schemas.microsoft.com/office/drawing/2014/main" id="{48DBA841-2486-D891-5163-6534010C174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7821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02EBC-2F83-D9BD-B11F-7CB56F23BB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Picture 5">
            <a:extLst>
              <a:ext uri="{FF2B5EF4-FFF2-40B4-BE49-F238E27FC236}">
                <a16:creationId xmlns:a16="http://schemas.microsoft.com/office/drawing/2014/main" id="{25D58C1F-D01C-4CEB-020E-F0912C48ABA8}"/>
              </a:ext>
            </a:extLst>
          </p:cNvPr>
          <p:cNvPicPr>
            <a:picLocks noChangeAspect="1"/>
          </p:cNvPicPr>
          <p:nvPr/>
        </p:nvPicPr>
        <p:blipFill>
          <a:blip r:embed="rId2"/>
          <a:stretch>
            <a:fillRect/>
          </a:stretch>
        </p:blipFill>
        <p:spPr>
          <a:xfrm>
            <a:off x="0" y="-6578"/>
            <a:ext cx="9144000" cy="5143500"/>
          </a:xfrm>
          <a:prstGeom prst="rect">
            <a:avLst/>
          </a:prstGeom>
        </p:spPr>
      </p:pic>
    </p:spTree>
    <p:extLst>
      <p:ext uri="{BB962C8B-B14F-4D97-AF65-F5344CB8AC3E}">
        <p14:creationId xmlns:p14="http://schemas.microsoft.com/office/powerpoint/2010/main" val="78466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AD6E-26BD-2F59-BA05-4F735B65DBD8}"/>
              </a:ext>
            </a:extLst>
          </p:cNvPr>
          <p:cNvSpPr>
            <a:spLocks noGrp="1"/>
          </p:cNvSpPr>
          <p:nvPr>
            <p:ph type="title"/>
          </p:nvPr>
        </p:nvSpPr>
        <p:spPr>
          <a:xfrm>
            <a:off x="514799" y="1400338"/>
            <a:ext cx="8331367" cy="73912"/>
          </a:xfrm>
        </p:spPr>
        <p:txBody>
          <a:bodyPr/>
          <a:lstStyle/>
          <a:p>
            <a:r>
              <a:rPr lang="en-US" sz="2800" dirty="0">
                <a:solidFill>
                  <a:srgbClr val="FFFF00"/>
                </a:solidFill>
              </a:rPr>
              <a:t>Host defenses against viruses fall into two major categories:</a:t>
            </a:r>
            <a:br>
              <a:rPr lang="en-US" sz="2800" dirty="0">
                <a:solidFill>
                  <a:srgbClr val="FFFF00"/>
                </a:solidFill>
              </a:rPr>
            </a:br>
            <a:endParaRPr lang="ar-IQ" sz="2800" dirty="0">
              <a:solidFill>
                <a:srgbClr val="FFFF00"/>
              </a:solidFill>
            </a:endParaRPr>
          </a:p>
        </p:txBody>
      </p:sp>
      <p:sp>
        <p:nvSpPr>
          <p:cNvPr id="3" name="Text Placeholder 2">
            <a:extLst>
              <a:ext uri="{FF2B5EF4-FFF2-40B4-BE49-F238E27FC236}">
                <a16:creationId xmlns:a16="http://schemas.microsoft.com/office/drawing/2014/main" id="{5DF8F511-A2EC-F9E2-571B-4D9DCC71519C}"/>
              </a:ext>
            </a:extLst>
          </p:cNvPr>
          <p:cNvSpPr>
            <a:spLocks noGrp="1"/>
          </p:cNvSpPr>
          <p:nvPr>
            <p:ph type="body" idx="1"/>
          </p:nvPr>
        </p:nvSpPr>
        <p:spPr>
          <a:xfrm>
            <a:off x="514800" y="1582772"/>
            <a:ext cx="7889584" cy="2889900"/>
          </a:xfrm>
        </p:spPr>
        <p:txBody>
          <a:bodyPr/>
          <a:lstStyle/>
          <a:p>
            <a:r>
              <a:rPr lang="en-US" dirty="0"/>
              <a:t>(1) </a:t>
            </a:r>
            <a:r>
              <a:rPr lang="en-US" sz="2800" dirty="0"/>
              <a:t>nonspecific, of which the most important are interferons and natural killer cells (Innate immunity),</a:t>
            </a:r>
          </a:p>
          <a:p>
            <a:r>
              <a:rPr lang="en-US" sz="2800" dirty="0"/>
              <a:t>(2) specific, including both humoral and cell-mediated immunity (adaptive immunity).</a:t>
            </a:r>
          </a:p>
          <a:p>
            <a:endParaRPr lang="ar-IQ" dirty="0"/>
          </a:p>
        </p:txBody>
      </p:sp>
      <p:sp>
        <p:nvSpPr>
          <p:cNvPr id="4" name="Slide Number Placeholder 3">
            <a:extLst>
              <a:ext uri="{FF2B5EF4-FFF2-40B4-BE49-F238E27FC236}">
                <a16:creationId xmlns:a16="http://schemas.microsoft.com/office/drawing/2014/main" id="{262FD0BC-013B-4E5E-DE23-380BF24F68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54322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subTitle" idx="4294967295"/>
          </p:nvPr>
        </p:nvSpPr>
        <p:spPr>
          <a:xfrm>
            <a:off x="518800" y="3411550"/>
            <a:ext cx="5173800" cy="78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p>
        </p:txBody>
      </p:sp>
      <p:sp>
        <p:nvSpPr>
          <p:cNvPr id="203" name="Google Shape;203;p20"/>
          <p:cNvSpPr txBox="1">
            <a:spLocks noGrp="1"/>
          </p:cNvSpPr>
          <p:nvPr>
            <p:ph type="ctrTitle" idx="4294967295"/>
          </p:nvPr>
        </p:nvSpPr>
        <p:spPr>
          <a:xfrm>
            <a:off x="518800" y="2269150"/>
            <a:ext cx="5173800" cy="1159800"/>
          </a:xfrm>
          <a:prstGeom prst="rect">
            <a:avLst/>
          </a:prstGeom>
        </p:spPr>
        <p:txBody>
          <a:bodyPr spcFirstLastPara="1" wrap="square" lIns="0" tIns="0" rIns="0" bIns="0" anchor="b" anchorCtr="0">
            <a:noAutofit/>
          </a:bodyPr>
          <a:lstStyle/>
          <a:p>
            <a:r>
              <a:rPr lang="en-US" dirty="0"/>
              <a:t>Innate Immunity: First Line of Defense &amp; Early Response:</a:t>
            </a:r>
          </a:p>
        </p:txBody>
      </p:sp>
      <p:sp>
        <p:nvSpPr>
          <p:cNvPr id="204" name="Google Shape;204;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05" name="Google Shape;205;p20"/>
          <p:cNvGrpSpPr/>
          <p:nvPr/>
        </p:nvGrpSpPr>
        <p:grpSpPr>
          <a:xfrm>
            <a:off x="6957674" y="2087092"/>
            <a:ext cx="1130198" cy="1130198"/>
            <a:chOff x="8762414" y="2939573"/>
            <a:chExt cx="457200" cy="457200"/>
          </a:xfrm>
        </p:grpSpPr>
        <p:sp>
          <p:nvSpPr>
            <p:cNvPr id="206" name="Google Shape;206;p20"/>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0"/>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0"/>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 name="Google Shape;209;p20"/>
          <p:cNvSpPr/>
          <p:nvPr/>
        </p:nvSpPr>
        <p:spPr>
          <a:xfrm>
            <a:off x="7232451" y="1416429"/>
            <a:ext cx="580644" cy="580644"/>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210" name="Google Shape;210;p20"/>
          <p:cNvSpPr/>
          <p:nvPr/>
        </p:nvSpPr>
        <p:spPr>
          <a:xfrm>
            <a:off x="5921714" y="990545"/>
            <a:ext cx="1130427" cy="1130427"/>
          </a:xfrm>
          <a:custGeom>
            <a:avLst/>
            <a:gdLst/>
            <a:ahLst/>
            <a:cxnLst/>
            <a:rect l="l" t="t" r="r" b="b"/>
            <a:pathLst>
              <a:path w="457200" h="457200" extrusionOk="0">
                <a:moveTo>
                  <a:pt x="442913" y="180975"/>
                </a:moveTo>
                <a:cubicBezTo>
                  <a:pt x="435023" y="180974"/>
                  <a:pt x="428626" y="187368"/>
                  <a:pt x="428625" y="195258"/>
                </a:cubicBezTo>
                <a:cubicBezTo>
                  <a:pt x="428625" y="195260"/>
                  <a:pt x="428625" y="195261"/>
                  <a:pt x="428625" y="195263"/>
                </a:cubicBezTo>
                <a:lnTo>
                  <a:pt x="428625" y="209550"/>
                </a:lnTo>
                <a:lnTo>
                  <a:pt x="389308" y="209550"/>
                </a:lnTo>
                <a:cubicBezTo>
                  <a:pt x="385830" y="179926"/>
                  <a:pt x="374190" y="151851"/>
                  <a:pt x="355685" y="128457"/>
                </a:cubicBezTo>
                <a:lnTo>
                  <a:pt x="383510" y="100631"/>
                </a:lnTo>
                <a:lnTo>
                  <a:pt x="394709" y="110114"/>
                </a:lnTo>
                <a:cubicBezTo>
                  <a:pt x="400281" y="115700"/>
                  <a:pt x="409327" y="115711"/>
                  <a:pt x="414914" y="110139"/>
                </a:cubicBezTo>
                <a:cubicBezTo>
                  <a:pt x="420500" y="104565"/>
                  <a:pt x="420511" y="95520"/>
                  <a:pt x="414938" y="89934"/>
                </a:cubicBezTo>
                <a:cubicBezTo>
                  <a:pt x="414930" y="89926"/>
                  <a:pt x="414922" y="89918"/>
                  <a:pt x="414915" y="89911"/>
                </a:cubicBezTo>
                <a:lnTo>
                  <a:pt x="367291" y="42286"/>
                </a:lnTo>
                <a:cubicBezTo>
                  <a:pt x="361712" y="36706"/>
                  <a:pt x="352666" y="36706"/>
                  <a:pt x="347086" y="42285"/>
                </a:cubicBezTo>
                <a:cubicBezTo>
                  <a:pt x="341507" y="47864"/>
                  <a:pt x="341506" y="56910"/>
                  <a:pt x="347085" y="62489"/>
                </a:cubicBezTo>
                <a:lnTo>
                  <a:pt x="356569" y="73689"/>
                </a:lnTo>
                <a:lnTo>
                  <a:pt x="328743" y="101515"/>
                </a:lnTo>
                <a:cubicBezTo>
                  <a:pt x="305349" y="83012"/>
                  <a:pt x="277274" y="71372"/>
                  <a:pt x="247650" y="67894"/>
                </a:cubicBezTo>
                <a:lnTo>
                  <a:pt x="247650" y="28575"/>
                </a:lnTo>
                <a:lnTo>
                  <a:pt x="261938" y="28575"/>
                </a:lnTo>
                <a:cubicBezTo>
                  <a:pt x="269828" y="28575"/>
                  <a:pt x="276225" y="22178"/>
                  <a:pt x="276225" y="14288"/>
                </a:cubicBezTo>
                <a:cubicBezTo>
                  <a:pt x="276225" y="6397"/>
                  <a:pt x="269828" y="0"/>
                  <a:pt x="261938" y="0"/>
                </a:cubicBezTo>
                <a:lnTo>
                  <a:pt x="195263" y="0"/>
                </a:lnTo>
                <a:cubicBezTo>
                  <a:pt x="187372" y="0"/>
                  <a:pt x="180975" y="6397"/>
                  <a:pt x="180975" y="14288"/>
                </a:cubicBezTo>
                <a:cubicBezTo>
                  <a:pt x="180975" y="22178"/>
                  <a:pt x="187372" y="28575"/>
                  <a:pt x="195263" y="28575"/>
                </a:cubicBezTo>
                <a:lnTo>
                  <a:pt x="209550" y="28575"/>
                </a:lnTo>
                <a:lnTo>
                  <a:pt x="209550" y="67894"/>
                </a:lnTo>
                <a:cubicBezTo>
                  <a:pt x="179926" y="71372"/>
                  <a:pt x="151851" y="83012"/>
                  <a:pt x="128457" y="101515"/>
                </a:cubicBezTo>
                <a:lnTo>
                  <a:pt x="100631" y="73689"/>
                </a:lnTo>
                <a:lnTo>
                  <a:pt x="110115" y="62489"/>
                </a:lnTo>
                <a:cubicBezTo>
                  <a:pt x="115694" y="56910"/>
                  <a:pt x="115694" y="47864"/>
                  <a:pt x="110114" y="42285"/>
                </a:cubicBezTo>
                <a:cubicBezTo>
                  <a:pt x="104534" y="36706"/>
                  <a:pt x="95488" y="36706"/>
                  <a:pt x="89910" y="42286"/>
                </a:cubicBezTo>
                <a:lnTo>
                  <a:pt x="43382" y="89911"/>
                </a:lnTo>
                <a:cubicBezTo>
                  <a:pt x="37817" y="95504"/>
                  <a:pt x="37839" y="104550"/>
                  <a:pt x="43433" y="110116"/>
                </a:cubicBezTo>
                <a:cubicBezTo>
                  <a:pt x="49007" y="115661"/>
                  <a:pt x="58015" y="115661"/>
                  <a:pt x="63588" y="110115"/>
                </a:cubicBezTo>
                <a:lnTo>
                  <a:pt x="73691" y="100631"/>
                </a:lnTo>
                <a:lnTo>
                  <a:pt x="101516" y="128457"/>
                </a:lnTo>
                <a:cubicBezTo>
                  <a:pt x="83011" y="151851"/>
                  <a:pt x="71370" y="179926"/>
                  <a:pt x="67892" y="209550"/>
                </a:cubicBezTo>
                <a:lnTo>
                  <a:pt x="28575" y="209550"/>
                </a:lnTo>
                <a:lnTo>
                  <a:pt x="28575" y="195263"/>
                </a:lnTo>
                <a:cubicBezTo>
                  <a:pt x="28575" y="187372"/>
                  <a:pt x="22178" y="180975"/>
                  <a:pt x="14288" y="180975"/>
                </a:cubicBezTo>
                <a:cubicBezTo>
                  <a:pt x="6397" y="180975"/>
                  <a:pt x="0" y="187372"/>
                  <a:pt x="0" y="195263"/>
                </a:cubicBezTo>
                <a:lnTo>
                  <a:pt x="0" y="261938"/>
                </a:lnTo>
                <a:cubicBezTo>
                  <a:pt x="0" y="269828"/>
                  <a:pt x="6397" y="276225"/>
                  <a:pt x="14288" y="276225"/>
                </a:cubicBezTo>
                <a:cubicBezTo>
                  <a:pt x="22178" y="276225"/>
                  <a:pt x="28575" y="269828"/>
                  <a:pt x="28575" y="261938"/>
                </a:cubicBezTo>
                <a:lnTo>
                  <a:pt x="28575" y="247650"/>
                </a:lnTo>
                <a:lnTo>
                  <a:pt x="67892" y="247650"/>
                </a:lnTo>
                <a:cubicBezTo>
                  <a:pt x="71370" y="277274"/>
                  <a:pt x="83011" y="305349"/>
                  <a:pt x="101516" y="328743"/>
                </a:cubicBezTo>
                <a:lnTo>
                  <a:pt x="73691" y="356569"/>
                </a:lnTo>
                <a:lnTo>
                  <a:pt x="62491" y="347085"/>
                </a:lnTo>
                <a:cubicBezTo>
                  <a:pt x="56906" y="341512"/>
                  <a:pt x="47860" y="341522"/>
                  <a:pt x="42287" y="347107"/>
                </a:cubicBezTo>
                <a:cubicBezTo>
                  <a:pt x="36722" y="352684"/>
                  <a:pt x="36722" y="361712"/>
                  <a:pt x="42285" y="367290"/>
                </a:cubicBezTo>
                <a:lnTo>
                  <a:pt x="89910" y="414915"/>
                </a:lnTo>
                <a:cubicBezTo>
                  <a:pt x="95488" y="420494"/>
                  <a:pt x="104534" y="420494"/>
                  <a:pt x="110114" y="414915"/>
                </a:cubicBezTo>
                <a:cubicBezTo>
                  <a:pt x="115694" y="409336"/>
                  <a:pt x="115694" y="400290"/>
                  <a:pt x="110115" y="394710"/>
                </a:cubicBezTo>
                <a:lnTo>
                  <a:pt x="100631" y="383512"/>
                </a:lnTo>
                <a:lnTo>
                  <a:pt x="128456" y="355685"/>
                </a:lnTo>
                <a:cubicBezTo>
                  <a:pt x="151851" y="374189"/>
                  <a:pt x="179926" y="385828"/>
                  <a:pt x="209550" y="389307"/>
                </a:cubicBezTo>
                <a:lnTo>
                  <a:pt x="209550" y="428625"/>
                </a:lnTo>
                <a:lnTo>
                  <a:pt x="195263" y="428625"/>
                </a:lnTo>
                <a:cubicBezTo>
                  <a:pt x="187372" y="428625"/>
                  <a:pt x="180975" y="435022"/>
                  <a:pt x="180975" y="442913"/>
                </a:cubicBezTo>
                <a:cubicBezTo>
                  <a:pt x="180975" y="450803"/>
                  <a:pt x="187372" y="457200"/>
                  <a:pt x="195263" y="457200"/>
                </a:cubicBezTo>
                <a:lnTo>
                  <a:pt x="261938" y="457200"/>
                </a:lnTo>
                <a:cubicBezTo>
                  <a:pt x="269828" y="457200"/>
                  <a:pt x="276225" y="450803"/>
                  <a:pt x="276225" y="442913"/>
                </a:cubicBezTo>
                <a:cubicBezTo>
                  <a:pt x="276225" y="435022"/>
                  <a:pt x="269828" y="428625"/>
                  <a:pt x="261938" y="428625"/>
                </a:cubicBezTo>
                <a:lnTo>
                  <a:pt x="247650" y="428625"/>
                </a:lnTo>
                <a:lnTo>
                  <a:pt x="247650" y="389307"/>
                </a:lnTo>
                <a:cubicBezTo>
                  <a:pt x="277274" y="385828"/>
                  <a:pt x="305349" y="374189"/>
                  <a:pt x="328744" y="355685"/>
                </a:cubicBezTo>
                <a:lnTo>
                  <a:pt x="356569" y="383512"/>
                </a:lnTo>
                <a:lnTo>
                  <a:pt x="347085" y="394710"/>
                </a:lnTo>
                <a:cubicBezTo>
                  <a:pt x="341506" y="400290"/>
                  <a:pt x="341506" y="409336"/>
                  <a:pt x="347086" y="414915"/>
                </a:cubicBezTo>
                <a:cubicBezTo>
                  <a:pt x="352666" y="420494"/>
                  <a:pt x="361712" y="420494"/>
                  <a:pt x="367291" y="414915"/>
                </a:cubicBezTo>
                <a:lnTo>
                  <a:pt x="414915" y="367290"/>
                </a:lnTo>
                <a:cubicBezTo>
                  <a:pt x="420500" y="361716"/>
                  <a:pt x="420510" y="352670"/>
                  <a:pt x="414937" y="347084"/>
                </a:cubicBezTo>
                <a:cubicBezTo>
                  <a:pt x="409363" y="341499"/>
                  <a:pt x="400317" y="341489"/>
                  <a:pt x="394731" y="347063"/>
                </a:cubicBezTo>
                <a:cubicBezTo>
                  <a:pt x="394724" y="347071"/>
                  <a:pt x="394716" y="347079"/>
                  <a:pt x="394709" y="347085"/>
                </a:cubicBezTo>
                <a:lnTo>
                  <a:pt x="383509" y="356569"/>
                </a:lnTo>
                <a:lnTo>
                  <a:pt x="355684" y="328743"/>
                </a:lnTo>
                <a:cubicBezTo>
                  <a:pt x="374189" y="305349"/>
                  <a:pt x="385830" y="277274"/>
                  <a:pt x="389308" y="247650"/>
                </a:cubicBezTo>
                <a:lnTo>
                  <a:pt x="428625" y="247650"/>
                </a:lnTo>
                <a:lnTo>
                  <a:pt x="428625" y="261938"/>
                </a:lnTo>
                <a:cubicBezTo>
                  <a:pt x="428625" y="269828"/>
                  <a:pt x="435022" y="276225"/>
                  <a:pt x="442913" y="276225"/>
                </a:cubicBezTo>
                <a:cubicBezTo>
                  <a:pt x="450803" y="276225"/>
                  <a:pt x="457200" y="269828"/>
                  <a:pt x="457200" y="261938"/>
                </a:cubicBezTo>
                <a:lnTo>
                  <a:pt x="457200" y="195263"/>
                </a:lnTo>
                <a:cubicBezTo>
                  <a:pt x="457201" y="187373"/>
                  <a:pt x="450807" y="180976"/>
                  <a:pt x="442917" y="180975"/>
                </a:cubicBezTo>
                <a:cubicBezTo>
                  <a:pt x="442915" y="180975"/>
                  <a:pt x="442914" y="180975"/>
                  <a:pt x="442913" y="180975"/>
                </a:cubicBezTo>
                <a:close/>
                <a:moveTo>
                  <a:pt x="176213" y="190500"/>
                </a:moveTo>
                <a:cubicBezTo>
                  <a:pt x="157801" y="190500"/>
                  <a:pt x="142875" y="175574"/>
                  <a:pt x="142875" y="157163"/>
                </a:cubicBezTo>
                <a:cubicBezTo>
                  <a:pt x="142875" y="138751"/>
                  <a:pt x="157801" y="123825"/>
                  <a:pt x="176213" y="123825"/>
                </a:cubicBezTo>
                <a:cubicBezTo>
                  <a:pt x="194624" y="123825"/>
                  <a:pt x="209550" y="138751"/>
                  <a:pt x="209550" y="157163"/>
                </a:cubicBezTo>
                <a:cubicBezTo>
                  <a:pt x="209550" y="175574"/>
                  <a:pt x="194625" y="190500"/>
                  <a:pt x="176213" y="190500"/>
                </a:cubicBezTo>
                <a:cubicBezTo>
                  <a:pt x="176213" y="190500"/>
                  <a:pt x="176213" y="190500"/>
                  <a:pt x="176213" y="190500"/>
                </a:cubicBezTo>
                <a:close/>
                <a:moveTo>
                  <a:pt x="285750" y="314325"/>
                </a:moveTo>
                <a:cubicBezTo>
                  <a:pt x="275229" y="314325"/>
                  <a:pt x="266700" y="305796"/>
                  <a:pt x="266700" y="295275"/>
                </a:cubicBezTo>
                <a:cubicBezTo>
                  <a:pt x="266700" y="284754"/>
                  <a:pt x="275229" y="276225"/>
                  <a:pt x="285750" y="276225"/>
                </a:cubicBezTo>
                <a:cubicBezTo>
                  <a:pt x="296271" y="276225"/>
                  <a:pt x="304800" y="284754"/>
                  <a:pt x="304800" y="295275"/>
                </a:cubicBezTo>
                <a:cubicBezTo>
                  <a:pt x="304800" y="305796"/>
                  <a:pt x="296271" y="314325"/>
                  <a:pt x="285750" y="314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body" idx="1"/>
          </p:nvPr>
        </p:nvSpPr>
        <p:spPr>
          <a:xfrm>
            <a:off x="514799" y="1582774"/>
            <a:ext cx="8028309" cy="3172105"/>
          </a:xfrm>
          <a:prstGeom prst="rect">
            <a:avLst/>
          </a:prstGeom>
        </p:spPr>
        <p:txBody>
          <a:bodyPr spcFirstLastPara="1" wrap="square" lIns="0" tIns="0" rIns="0" bIns="0" anchor="t" anchorCtr="0">
            <a:noAutofit/>
          </a:bodyPr>
          <a:lstStyle/>
          <a:p>
            <a:r>
              <a:rPr lang="en-US" dirty="0"/>
              <a:t>Innate immunity protects against viruses through the first line of physical and chemical barriers, followed by a rapid cellular and molecular response. </a:t>
            </a:r>
          </a:p>
          <a:p>
            <a:r>
              <a:rPr lang="en-US" dirty="0"/>
              <a:t>The innate defense as well as physical and chemical barriers  includes</a:t>
            </a:r>
          </a:p>
          <a:p>
            <a:r>
              <a:rPr lang="en-US" dirty="0"/>
              <a:t>(1) phagocytic cells (macrophages, dendritic cells, and neutrophils) that engulf invading viruses,</a:t>
            </a:r>
          </a:p>
          <a:p>
            <a:r>
              <a:rPr lang="en-US" dirty="0"/>
              <a:t> (2) natural killer (NK) cells that lyse infected cells, </a:t>
            </a:r>
          </a:p>
          <a:p>
            <a:pPr marL="0" lvl="0" indent="0" algn="l" rtl="0">
              <a:spcBef>
                <a:spcPts val="600"/>
              </a:spcBef>
              <a:spcAft>
                <a:spcPts val="0"/>
              </a:spcAft>
              <a:buNone/>
            </a:pPr>
            <a:endParaRPr dirty="0"/>
          </a:p>
        </p:txBody>
      </p:sp>
      <p:sp>
        <p:nvSpPr>
          <p:cNvPr id="216" name="Google Shape;216;p21"/>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r>
              <a:rPr lang="en-US" dirty="0"/>
              <a:t>Innate Immunity: </a:t>
            </a:r>
          </a:p>
        </p:txBody>
      </p:sp>
      <p:sp>
        <p:nvSpPr>
          <p:cNvPr id="218" name="Google Shape;218;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Innate Immunity </a:t>
            </a:r>
            <a:endParaRPr dirty="0"/>
          </a:p>
        </p:txBody>
      </p:sp>
      <p:sp>
        <p:nvSpPr>
          <p:cNvPr id="224" name="Google Shape;224;p22"/>
          <p:cNvSpPr txBox="1">
            <a:spLocks noGrp="1"/>
          </p:cNvSpPr>
          <p:nvPr>
            <p:ph type="body" idx="1"/>
          </p:nvPr>
        </p:nvSpPr>
        <p:spPr>
          <a:xfrm>
            <a:off x="514799" y="1582775"/>
            <a:ext cx="8378394" cy="2960400"/>
          </a:xfrm>
          <a:prstGeom prst="rect">
            <a:avLst/>
          </a:prstGeom>
        </p:spPr>
        <p:txBody>
          <a:bodyPr spcFirstLastPara="1" wrap="square" lIns="0" tIns="0" rIns="0" bIns="0" anchor="t" anchorCtr="0">
            <a:noAutofit/>
          </a:bodyPr>
          <a:lstStyle/>
          <a:p>
            <a:pPr marL="0" indent="0" algn="just">
              <a:buNone/>
            </a:pPr>
            <a:r>
              <a:rPr lang="en-US" dirty="0"/>
              <a:t>3) </a:t>
            </a:r>
            <a:r>
              <a:rPr lang="en-US" dirty="0">
                <a:solidFill>
                  <a:srgbClr val="FFFF00"/>
                </a:solidFill>
              </a:rPr>
              <a:t>Activation of pattern recognition receptors (PRRs)</a:t>
            </a:r>
            <a:r>
              <a:rPr lang="en-US" dirty="0"/>
              <a:t> that induce inflammatory mediators to stimulate the maturation of innate immune cells and their recruitment to the site of infection. This also induces the interferon response with direct antiviral activity and contributes significantly to the development of an adaptive immune response several days later,</a:t>
            </a:r>
          </a:p>
          <a:p>
            <a:pPr marL="0" indent="0" algn="just">
              <a:buNone/>
            </a:pPr>
            <a:r>
              <a:rPr lang="en-US" dirty="0"/>
              <a:t>(4) Induction of apoptosis (programmed cell death) that leads to elimination of infected cells.</a:t>
            </a:r>
          </a:p>
          <a:p>
            <a:pPr marL="0" indent="0" algn="just">
              <a:buNone/>
            </a:pPr>
            <a:endParaRPr lang="en-US" dirty="0"/>
          </a:p>
          <a:p>
            <a:pPr marL="0" lvl="0" indent="0" algn="l" rtl="0">
              <a:spcBef>
                <a:spcPts val="600"/>
              </a:spcBef>
              <a:spcAft>
                <a:spcPts val="0"/>
              </a:spcAft>
              <a:buNone/>
            </a:pPr>
            <a:endParaRPr dirty="0"/>
          </a:p>
        </p:txBody>
      </p:sp>
      <p:sp>
        <p:nvSpPr>
          <p:cNvPr id="225" name="Google Shape;225;p22"/>
          <p:cNvSpPr txBox="1">
            <a:spLocks noGrp="1"/>
          </p:cNvSpPr>
          <p:nvPr>
            <p:ph type="body" idx="2"/>
          </p:nvPr>
        </p:nvSpPr>
        <p:spPr>
          <a:xfrm>
            <a:off x="3295205" y="1582775"/>
            <a:ext cx="2489400" cy="2960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a:t>.</a:t>
            </a:r>
            <a:endParaRPr dirty="0"/>
          </a:p>
        </p:txBody>
      </p:sp>
      <p:sp>
        <p:nvSpPr>
          <p:cNvPr id="227" name="Google Shape;227;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514800" y="636720"/>
            <a:ext cx="6373800" cy="665100"/>
          </a:xfrm>
          <a:prstGeom prst="rect">
            <a:avLst/>
          </a:prstGeom>
        </p:spPr>
        <p:txBody>
          <a:bodyPr spcFirstLastPara="1" wrap="square" lIns="0" tIns="0" rIns="0" bIns="0" anchor="ctr" anchorCtr="0">
            <a:noAutofit/>
          </a:bodyPr>
          <a:lstStyle/>
          <a:p>
            <a:br>
              <a:rPr lang="en-US" dirty="0"/>
            </a:br>
            <a:r>
              <a:rPr lang="en-US" dirty="0"/>
              <a:t>Interferons (IFNs)</a:t>
            </a:r>
            <a:endParaRPr dirty="0"/>
          </a:p>
        </p:txBody>
      </p:sp>
      <p:sp>
        <p:nvSpPr>
          <p:cNvPr id="233" name="Google Shape;233;p23"/>
          <p:cNvSpPr txBox="1">
            <a:spLocks noGrp="1"/>
          </p:cNvSpPr>
          <p:nvPr>
            <p:ph type="body" idx="1"/>
          </p:nvPr>
        </p:nvSpPr>
        <p:spPr>
          <a:xfrm>
            <a:off x="514800" y="1980329"/>
            <a:ext cx="7249762" cy="2894728"/>
          </a:xfrm>
          <a:prstGeom prst="rect">
            <a:avLst/>
          </a:prstGeom>
        </p:spPr>
        <p:txBody>
          <a:bodyPr spcFirstLastPara="1" wrap="square" lIns="0" tIns="0" rIns="0" bIns="0" anchor="ctr" anchorCtr="0">
            <a:noAutofit/>
          </a:bodyPr>
          <a:lstStyle/>
          <a:p>
            <a:r>
              <a:rPr lang="en-US" i="1" dirty="0"/>
              <a:t>Interferons are cytokines that are released by cells infected with a virus, leukocytes, and other immune cells. To limit the infection.</a:t>
            </a:r>
          </a:p>
          <a:p>
            <a:r>
              <a:rPr lang="en-US" i="1" dirty="0"/>
              <a:t>Responses of cells to interferon include </a:t>
            </a:r>
            <a:r>
              <a:rPr lang="en-US" i="1" dirty="0">
                <a:solidFill>
                  <a:srgbClr val="FFFF00"/>
                </a:solidFill>
              </a:rPr>
              <a:t>inhibition of protein synthesis, activation of immune cells, and induction of apoptosis</a:t>
            </a:r>
            <a:r>
              <a:rPr lang="en-US" i="1" dirty="0"/>
              <a:t>.</a:t>
            </a:r>
            <a:endParaRPr lang="en-US" dirty="0"/>
          </a:p>
          <a:p>
            <a:pPr marL="0" lvl="0" indent="0" algn="l" rtl="0">
              <a:spcBef>
                <a:spcPts val="600"/>
              </a:spcBef>
              <a:spcAft>
                <a:spcPts val="0"/>
              </a:spcAft>
              <a:buNone/>
            </a:pPr>
            <a:endParaRPr dirty="0"/>
          </a:p>
        </p:txBody>
      </p:sp>
      <p:sp>
        <p:nvSpPr>
          <p:cNvPr id="235" name="Google Shape;235;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36" name="Google Shape;236;p23"/>
          <p:cNvPicPr preferRelativeResize="0"/>
          <p:nvPr/>
        </p:nvPicPr>
        <p:blipFill>
          <a:blip r:embed="rId3">
            <a:alphaModFix/>
          </a:blip>
          <a:stretch>
            <a:fillRect/>
          </a:stretch>
        </p:blipFill>
        <p:spPr>
          <a:xfrm>
            <a:off x="7231799" y="1156949"/>
            <a:ext cx="1004350" cy="9885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2" name="Google Shape;242;p24"/>
          <p:cNvSpPr txBox="1">
            <a:spLocks noGrp="1"/>
          </p:cNvSpPr>
          <p:nvPr>
            <p:ph type="sldNum" idx="12"/>
          </p:nvPr>
        </p:nvSpPr>
        <p:spPr>
          <a:xfrm>
            <a:off x="4297650" y="4796725"/>
            <a:ext cx="548700" cy="346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dirty="0"/>
          </a:p>
        </p:txBody>
      </p:sp>
      <p:pic>
        <p:nvPicPr>
          <p:cNvPr id="2" name="Picture 1">
            <a:extLst>
              <a:ext uri="{FF2B5EF4-FFF2-40B4-BE49-F238E27FC236}">
                <a16:creationId xmlns:a16="http://schemas.microsoft.com/office/drawing/2014/main" id="{747BD3A6-298E-F096-AFE2-1416720866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600" y="344859"/>
            <a:ext cx="8429100" cy="4451865"/>
          </a:xfrm>
          <a:prstGeom prst="rect">
            <a:avLst/>
          </a:prstGeom>
          <a:noFill/>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3856F-DB97-21FF-5D5C-385DDAD3D4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7" name="TextBox 6">
            <a:extLst>
              <a:ext uri="{FF2B5EF4-FFF2-40B4-BE49-F238E27FC236}">
                <a16:creationId xmlns:a16="http://schemas.microsoft.com/office/drawing/2014/main" id="{1BDA21E4-5FEC-7B4B-1348-604054377D83}"/>
              </a:ext>
            </a:extLst>
          </p:cNvPr>
          <p:cNvSpPr txBox="1"/>
          <p:nvPr/>
        </p:nvSpPr>
        <p:spPr>
          <a:xfrm>
            <a:off x="694943" y="978335"/>
            <a:ext cx="7879515" cy="3539430"/>
          </a:xfrm>
          <a:prstGeom prst="rect">
            <a:avLst/>
          </a:prstGeom>
          <a:noFill/>
        </p:spPr>
        <p:txBody>
          <a:bodyPr wrap="square">
            <a:spAutoFit/>
          </a:bodyPr>
          <a:lstStyle/>
          <a:p>
            <a:pPr lvl="1"/>
            <a:r>
              <a:rPr lang="en-US" sz="2800" b="1" dirty="0">
                <a:solidFill>
                  <a:schemeClr val="bg1"/>
                </a:solidFill>
              </a:rPr>
              <a:t>Type I (Viral IFNs):</a:t>
            </a:r>
            <a:r>
              <a:rPr lang="en-US" sz="2800" dirty="0">
                <a:solidFill>
                  <a:schemeClr val="bg1"/>
                </a:solidFill>
              </a:rPr>
              <a:t> Include IFN-α and IFN-β.</a:t>
            </a:r>
          </a:p>
          <a:p>
            <a:pPr lvl="1"/>
            <a:r>
              <a:rPr lang="en-US" sz="2800" b="1" dirty="0">
                <a:solidFill>
                  <a:schemeClr val="bg1"/>
                </a:solidFill>
              </a:rPr>
              <a:t>Type II (Immune IFN):</a:t>
            </a:r>
            <a:r>
              <a:rPr lang="en-US" sz="2800" dirty="0">
                <a:solidFill>
                  <a:schemeClr val="bg1"/>
                </a:solidFill>
              </a:rPr>
              <a:t> IFN-γ.</a:t>
            </a:r>
          </a:p>
          <a:p>
            <a:r>
              <a:rPr lang="en-US" sz="2800" b="1" dirty="0">
                <a:solidFill>
                  <a:srgbClr val="FFFF00"/>
                </a:solidFill>
              </a:rPr>
              <a:t>Inducers:</a:t>
            </a:r>
            <a:endParaRPr lang="en-US" sz="2800" dirty="0">
              <a:solidFill>
                <a:srgbClr val="FFFF00"/>
              </a:solidFill>
            </a:endParaRPr>
          </a:p>
          <a:p>
            <a:pPr lvl="1"/>
            <a:r>
              <a:rPr lang="en-US" sz="2800" b="1" dirty="0">
                <a:solidFill>
                  <a:schemeClr val="bg1"/>
                </a:solidFill>
              </a:rPr>
              <a:t>IFN-α/β:</a:t>
            </a:r>
            <a:r>
              <a:rPr lang="en-US" sz="2800" dirty="0">
                <a:solidFill>
                  <a:schemeClr val="bg1"/>
                </a:solidFill>
              </a:rPr>
              <a:t> Potently induced by viral infections (especially RNA viruses), double-stranded RNA, and bacterial endotoxin.</a:t>
            </a:r>
          </a:p>
          <a:p>
            <a:pPr lvl="1"/>
            <a:r>
              <a:rPr lang="en-US" sz="2800" b="1" dirty="0">
                <a:solidFill>
                  <a:schemeClr val="bg1"/>
                </a:solidFill>
              </a:rPr>
              <a:t>IFN-γ:</a:t>
            </a:r>
            <a:r>
              <a:rPr lang="en-US" sz="2800" dirty="0">
                <a:solidFill>
                  <a:schemeClr val="bg1"/>
                </a:solidFill>
              </a:rPr>
              <a:t> Induced by mitogen stimulation, not typically by viruses.</a:t>
            </a:r>
          </a:p>
        </p:txBody>
      </p:sp>
      <p:sp>
        <p:nvSpPr>
          <p:cNvPr id="9" name="TextBox 8">
            <a:extLst>
              <a:ext uri="{FF2B5EF4-FFF2-40B4-BE49-F238E27FC236}">
                <a16:creationId xmlns:a16="http://schemas.microsoft.com/office/drawing/2014/main" id="{A405EC76-17F8-167C-4986-CE7CE97D2E4B}"/>
              </a:ext>
            </a:extLst>
          </p:cNvPr>
          <p:cNvSpPr txBox="1"/>
          <p:nvPr/>
        </p:nvSpPr>
        <p:spPr>
          <a:xfrm>
            <a:off x="637467" y="506486"/>
            <a:ext cx="4799294" cy="738664"/>
          </a:xfrm>
          <a:prstGeom prst="rect">
            <a:avLst/>
          </a:prstGeom>
          <a:noFill/>
        </p:spPr>
        <p:txBody>
          <a:bodyPr wrap="square">
            <a:spAutoFit/>
          </a:bodyPr>
          <a:lstStyle/>
          <a:p>
            <a:r>
              <a:rPr lang="en-US" sz="2800" b="1" dirty="0">
                <a:solidFill>
                  <a:srgbClr val="FFFF00"/>
                </a:solidFill>
              </a:rPr>
              <a:t>Types of IFNs</a:t>
            </a:r>
            <a:r>
              <a:rPr lang="en-US" dirty="0"/>
              <a:t>:</a:t>
            </a:r>
            <a:br>
              <a:rPr lang="en-US" sz="1050" dirty="0"/>
            </a:br>
            <a:endParaRPr lang="ar-IQ" dirty="0"/>
          </a:p>
        </p:txBody>
      </p:sp>
    </p:spTree>
    <p:extLst>
      <p:ext uri="{BB962C8B-B14F-4D97-AF65-F5344CB8AC3E}">
        <p14:creationId xmlns:p14="http://schemas.microsoft.com/office/powerpoint/2010/main" val="393410617"/>
      </p:ext>
    </p:extLst>
  </p:cSld>
  <p:clrMapOvr>
    <a:masterClrMapping/>
  </p:clrMapOvr>
</p:sld>
</file>

<file path=ppt/theme/theme1.xml><?xml version="1.0" encoding="utf-8"?>
<a:theme xmlns:a="http://schemas.openxmlformats.org/drawingml/2006/main" name="Pandarus template">
  <a:themeElements>
    <a:clrScheme name="Custom 347">
      <a:dk1>
        <a:srgbClr val="001033"/>
      </a:dk1>
      <a:lt1>
        <a:srgbClr val="FFFFFF"/>
      </a:lt1>
      <a:dk2>
        <a:srgbClr val="5E636F"/>
      </a:dk2>
      <a:lt2>
        <a:srgbClr val="DEE3EB"/>
      </a:lt2>
      <a:accent1>
        <a:srgbClr val="05356E"/>
      </a:accent1>
      <a:accent2>
        <a:srgbClr val="0455A4"/>
      </a:accent2>
      <a:accent3>
        <a:srgbClr val="0679D6"/>
      </a:accent3>
      <a:accent4>
        <a:srgbClr val="098CF2"/>
      </a:accent4>
      <a:accent5>
        <a:srgbClr val="50C0ED"/>
      </a:accent5>
      <a:accent6>
        <a:srgbClr val="7BE4F7"/>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1193</Words>
  <Application>Microsoft Office PowerPoint</Application>
  <PresentationFormat>On-screen Show (16:9)</PresentationFormat>
  <Paragraphs>121</Paragraphs>
  <Slides>26</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Courier New</vt:lpstr>
      <vt:lpstr>Encode Sans Semi Condensed Light</vt:lpstr>
      <vt:lpstr>Calibri</vt:lpstr>
      <vt:lpstr>Abel</vt:lpstr>
      <vt:lpstr>Symbol</vt:lpstr>
      <vt:lpstr>Arial</vt:lpstr>
      <vt:lpstr>Pandarus template</vt:lpstr>
      <vt:lpstr>Host Defense Against Viruses</vt:lpstr>
      <vt:lpstr>Host defense against viruses</vt:lpstr>
      <vt:lpstr>Host defenses against viruses fall into two major categories: </vt:lpstr>
      <vt:lpstr>Innate Immunity: First Line of Defense &amp; Early Response:</vt:lpstr>
      <vt:lpstr>Innate Immunity: </vt:lpstr>
      <vt:lpstr>Innate Immunity </vt:lpstr>
      <vt:lpstr> Interferons (IFNs)</vt:lpstr>
      <vt:lpstr>PowerPoint Presentation</vt:lpstr>
      <vt:lpstr>PowerPoint Presentation</vt:lpstr>
      <vt:lpstr>PowerPoint Presentation</vt:lpstr>
      <vt:lpstr>PowerPoint Presentation</vt:lpstr>
      <vt:lpstr>Pathways that Inhibit Viral Replication</vt:lpstr>
      <vt:lpstr>Pathways that Inhibit Viral Replication</vt:lpstr>
      <vt:lpstr>Viral evasion activity of IFNs</vt:lpstr>
      <vt:lpstr>Role of Adaptive Immunity in Viral Infections</vt:lpstr>
      <vt:lpstr>PowerPoint Presentation</vt:lpstr>
      <vt:lpstr> Difference in Inflammatory Cell Response </vt:lpstr>
      <vt:lpstr> Adaptive Immune Response to Viruses </vt:lpstr>
      <vt:lpstr>Cellular Immunity (Cytotoxic T Cells) </vt:lpstr>
      <vt:lpstr>Humoral Immunity (Antibodies)</vt:lpstr>
      <vt:lpstr>PowerPoint Presentation</vt:lpstr>
      <vt:lpstr>Humoral Immunity (Antibodies) </vt:lpstr>
      <vt:lpstr>Viral Evasion of the Immune Response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huawei</dc:creator>
  <cp:lastModifiedBy>baan latif</cp:lastModifiedBy>
  <cp:revision>1</cp:revision>
  <dcterms:modified xsi:type="dcterms:W3CDTF">2025-11-17T05:56:32Z</dcterms:modified>
</cp:coreProperties>
</file>