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60" r:id="rId3"/>
  </p:sldMasterIdLst>
  <p:notesMasterIdLst>
    <p:notesMasterId r:id="rId24"/>
  </p:notesMasterIdLst>
  <p:sldIdLst>
    <p:sldId id="258" r:id="rId4"/>
    <p:sldId id="259" r:id="rId5"/>
    <p:sldId id="260" r:id="rId6"/>
    <p:sldId id="262" r:id="rId7"/>
    <p:sldId id="264" r:id="rId8"/>
    <p:sldId id="287" r:id="rId9"/>
    <p:sldId id="266" r:id="rId10"/>
    <p:sldId id="267" r:id="rId11"/>
    <p:sldId id="268" r:id="rId12"/>
    <p:sldId id="282" r:id="rId13"/>
    <p:sldId id="283" r:id="rId14"/>
    <p:sldId id="270" r:id="rId15"/>
    <p:sldId id="271" r:id="rId16"/>
    <p:sldId id="294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595" autoAdjust="0"/>
  </p:normalViewPr>
  <p:slideViewPr>
    <p:cSldViewPr>
      <p:cViewPr varScale="1">
        <p:scale>
          <a:sx n="86" d="100"/>
          <a:sy n="86" d="100"/>
        </p:scale>
        <p:origin x="-90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8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68910B-E138-490F-935A-F018CF012C3C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FDD66A-6349-4955-A9A8-B2F9751960D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850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84313" y="1166813"/>
            <a:ext cx="3965575" cy="2974975"/>
          </a:xfrm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6964" y="4436549"/>
            <a:ext cx="5487013" cy="4114587"/>
          </a:xfrm>
          <a:noFill/>
          <a:ln/>
        </p:spPr>
        <p:txBody>
          <a:bodyPr lIns="87743" tIns="43871" rIns="87743" bIns="43871"/>
          <a:lstStyle/>
          <a:p>
            <a:pPr eaLnBrk="1" hangingPunct="1"/>
            <a:r>
              <a:rPr lang="en-US" dirty="0" smtClean="0"/>
              <a:t>This graph more specifically compares trends in TB incidence with trends in HIV prevalence (among pregnant women) in Botswana</a:t>
            </a:r>
          </a:p>
          <a:p>
            <a:pPr eaLnBrk="1" hangingPunct="1"/>
            <a:r>
              <a:rPr lang="en-US" dirty="0" smtClean="0"/>
              <a:t>TB case rates are shown in dark blue from 1990 to 2006 with the rate per 100,000 population represented on the right-sided y-axis</a:t>
            </a:r>
          </a:p>
          <a:p>
            <a:pPr eaLnBrk="1" hangingPunct="1"/>
            <a:r>
              <a:rPr lang="en-US" dirty="0" smtClean="0"/>
              <a:t>The prevalence of HIV among pregnant women attending antenatal clinics is shown in pink as a percentage on the left-sided y-axis</a:t>
            </a:r>
          </a:p>
          <a:p>
            <a:pPr eaLnBrk="1" hangingPunct="1"/>
            <a:r>
              <a:rPr lang="en-US" dirty="0" smtClean="0"/>
              <a:t>After the establishment of a national TB program in 1975, TB rates declined until 1989.  Since that time, they have increased simultaneously with rising rates of HIV.  A recent study demonstrated that among Registered Tb Patients with HIV test results the proportion infected with HIV was 84%</a:t>
            </a:r>
          </a:p>
          <a:p>
            <a:pPr eaLnBrk="1" hangingPunct="1"/>
            <a:r>
              <a:rPr lang="en-US" dirty="0" smtClean="0"/>
              <a:t>This data demonstrates the effect of HIV on TB and that the increase of TB incidence is a result of the increasing prevalence of HIV in Botswana </a:t>
            </a:r>
          </a:p>
          <a:p>
            <a:pPr eaLnBrk="1" hangingPunct="1"/>
            <a:r>
              <a:rPr lang="en-US" dirty="0" smtClean="0"/>
              <a:t>Source: BNTP Annual Reports and ANC Sentinel Surveillance Reports</a:t>
            </a:r>
            <a:endParaRPr lang="en-US" b="1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84313" y="1166813"/>
            <a:ext cx="3965575" cy="2974975"/>
          </a:xfrm>
          <a:ln/>
        </p:spPr>
      </p:sp>
      <p:sp>
        <p:nvSpPr>
          <p:cNvPr id="13005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706964" y="4436549"/>
            <a:ext cx="5487013" cy="4114587"/>
          </a:xfrm>
          <a:noFill/>
          <a:ln/>
        </p:spPr>
        <p:txBody>
          <a:bodyPr lIns="87743" tIns="43871" rIns="87743" bIns="43871"/>
          <a:lstStyle/>
          <a:p>
            <a:r>
              <a:rPr lang="en-US" i="1" dirty="0" smtClean="0"/>
              <a:t>Ask participants to define and describe DOTS</a:t>
            </a:r>
          </a:p>
          <a:p>
            <a:r>
              <a:rPr lang="en-US" i="1" dirty="0" smtClean="0"/>
              <a:t>DOTS is the </a:t>
            </a:r>
            <a:r>
              <a:rPr lang="en-US" i="1" dirty="0" err="1" smtClean="0"/>
              <a:t>programme</a:t>
            </a:r>
            <a:r>
              <a:rPr lang="en-US" i="1" dirty="0" smtClean="0"/>
              <a:t>, DOT is the act of watching the patient swallow every pill, each day for the entire length of treatment</a:t>
            </a:r>
          </a:p>
          <a:p>
            <a:pPr marL="685817" lvl="1" indent="-263776"/>
            <a:r>
              <a:rPr lang="en-US" i="1" dirty="0" smtClean="0"/>
              <a:t>Therefore, DOT is a part of DOTS</a:t>
            </a:r>
          </a:p>
          <a:p>
            <a:r>
              <a:rPr lang="en-US" i="1" dirty="0" smtClean="0"/>
              <a:t>Clarify information as needed</a:t>
            </a:r>
          </a:p>
          <a:p>
            <a:endParaRPr lang="en-US" i="1" dirty="0" smtClean="0"/>
          </a:p>
          <a:p>
            <a:pPr eaLnBrk="1" hangingPunct="1"/>
            <a:r>
              <a:rPr lang="en-ZA" sz="900" dirty="0" smtClean="0"/>
              <a:t>Source: World Health Organization [homepage on the Internet]. c2008 [updated 2008, cited 2008 Jan 22]. The Stop TB Strategy; [1 screen]. Available from: </a:t>
            </a:r>
            <a:r>
              <a:rPr lang="en-US" dirty="0" smtClean="0"/>
              <a:t>http://www.who.int/tb/strategy/en/</a:t>
            </a:r>
          </a:p>
          <a:p>
            <a:pPr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endParaRPr lang="en-US" i="1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GB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A6F71-CDA3-4F2A-AFCD-F0CC7A25E1A2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FE18-7187-4B6C-8D6E-891D358BA6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A6F71-CDA3-4F2A-AFCD-F0CC7A25E1A2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FE18-7187-4B6C-8D6E-891D358BA6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A6F71-CDA3-4F2A-AFCD-F0CC7A25E1A2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FE18-7187-4B6C-8D6E-891D358BA6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GB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897C-3F86-4C3E-8545-A0C32D9AC2CF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B493C-0E44-4DC3-8B2C-09CA433138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897C-3F86-4C3E-8545-A0C32D9AC2CF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B493C-0E44-4DC3-8B2C-09CA433138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897C-3F86-4C3E-8545-A0C32D9AC2CF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B493C-0E44-4DC3-8B2C-09CA433138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897C-3F86-4C3E-8545-A0C32D9AC2CF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B493C-0E44-4DC3-8B2C-09CA433138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897C-3F86-4C3E-8545-A0C32D9AC2CF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B493C-0E44-4DC3-8B2C-09CA433138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897C-3F86-4C3E-8545-A0C32D9AC2CF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B493C-0E44-4DC3-8B2C-09CA433138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897C-3F86-4C3E-8545-A0C32D9AC2CF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B493C-0E44-4DC3-8B2C-09CA433138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897C-3F86-4C3E-8545-A0C32D9AC2CF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B493C-0E44-4DC3-8B2C-09CA433138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A6F71-CDA3-4F2A-AFCD-F0CC7A25E1A2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FE18-7187-4B6C-8D6E-891D358BA6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897C-3F86-4C3E-8545-A0C32D9AC2CF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B493C-0E44-4DC3-8B2C-09CA433138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897C-3F86-4C3E-8545-A0C32D9AC2CF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B493C-0E44-4DC3-8B2C-09CA433138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897C-3F86-4C3E-8545-A0C32D9AC2CF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B493C-0E44-4DC3-8B2C-09CA433138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GB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1429-9174-43E0-9CD2-71A830DE139D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48BD6-B477-4603-A482-540A6F3610A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1429-9174-43E0-9CD2-71A830DE139D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48BD6-B477-4603-A482-540A6F3610A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1429-9174-43E0-9CD2-71A830DE139D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48BD6-B477-4603-A482-540A6F3610A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1429-9174-43E0-9CD2-71A830DE139D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48BD6-B477-4603-A482-540A6F3610A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1429-9174-43E0-9CD2-71A830DE139D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48BD6-B477-4603-A482-540A6F3610A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1429-9174-43E0-9CD2-71A830DE139D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48BD6-B477-4603-A482-540A6F3610A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1429-9174-43E0-9CD2-71A830DE139D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48BD6-B477-4603-A482-540A6F3610A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A6F71-CDA3-4F2A-AFCD-F0CC7A25E1A2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FE18-7187-4B6C-8D6E-891D358BA6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1429-9174-43E0-9CD2-71A830DE139D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48BD6-B477-4603-A482-540A6F3610A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1429-9174-43E0-9CD2-71A830DE139D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48BD6-B477-4603-A482-540A6F3610A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1429-9174-43E0-9CD2-71A830DE139D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48BD6-B477-4603-A482-540A6F3610A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1429-9174-43E0-9CD2-71A830DE139D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48BD6-B477-4603-A482-540A6F3610A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A6F71-CDA3-4F2A-AFCD-F0CC7A25E1A2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FE18-7187-4B6C-8D6E-891D358BA6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A6F71-CDA3-4F2A-AFCD-F0CC7A25E1A2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FE18-7187-4B6C-8D6E-891D358BA6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A6F71-CDA3-4F2A-AFCD-F0CC7A25E1A2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FE18-7187-4B6C-8D6E-891D358BA6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A6F71-CDA3-4F2A-AFCD-F0CC7A25E1A2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FE18-7187-4B6C-8D6E-891D358BA6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A6F71-CDA3-4F2A-AFCD-F0CC7A25E1A2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FE18-7187-4B6C-8D6E-891D358BA6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A6F71-CDA3-4F2A-AFCD-F0CC7A25E1A2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FE18-7187-4B6C-8D6E-891D358BA6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A6F71-CDA3-4F2A-AFCD-F0CC7A25E1A2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3FE18-7187-4B6C-8D6E-891D358BA63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A897C-3F86-4C3E-8545-A0C32D9AC2CF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B493C-0E44-4DC3-8B2C-09CA4331382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E1429-9174-43E0-9CD2-71A830DE139D}" type="datetimeFigureOut">
              <a:rPr lang="en-US" smtClean="0"/>
              <a:pPr/>
              <a:t>11/25/2025</a:t>
            </a:fld>
            <a:endParaRPr lang="en-GB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48BD6-B477-4603-A482-540A6F3610A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dc.gov/ncidod/dastlr/mycobacteriology.htm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oleObject" Target="../embeddings/Microsoft_Excel_97-2003_Worksheet1.xls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99592" y="2060848"/>
            <a:ext cx="7143800" cy="1255711"/>
          </a:xfrm>
        </p:spPr>
        <p:txBody>
          <a:bodyPr/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Tuberculosis</a:t>
            </a:r>
            <a:endParaRPr lang="ar-IQ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Even if a Skin Test is Negative…..</a:t>
            </a:r>
          </a:p>
        </p:txBody>
      </p:sp>
      <p:graphicFrame>
        <p:nvGraphicFramePr>
          <p:cNvPr id="36866" name="Object 4"/>
          <p:cNvGraphicFramePr>
            <a:graphicFrameLocks noGrp="1" noChangeAspect="1"/>
          </p:cNvGraphicFramePr>
          <p:nvPr>
            <p:ph type="body" idx="1"/>
          </p:nvPr>
        </p:nvGraphicFramePr>
        <p:xfrm>
          <a:off x="1219200" y="1600200"/>
          <a:ext cx="6400800" cy="477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7" name="Clip" r:id="rId3" imgW="4671000" imgH="3660120" progId="">
                  <p:embed/>
                </p:oleObj>
              </mc:Choice>
              <mc:Fallback>
                <p:oleObj name="Clip" r:id="rId3" imgW="4671000" imgH="3660120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600200"/>
                        <a:ext cx="6400800" cy="4770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8" name="Text Box 5"/>
          <p:cNvSpPr txBox="1">
            <a:spLocks noChangeArrowheads="1"/>
          </p:cNvSpPr>
          <p:nvPr/>
        </p:nvSpPr>
        <p:spPr bwMode="auto">
          <a:xfrm>
            <a:off x="1066800" y="32004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Arial Black" pitchFamily="34" charset="0"/>
              </a:rPr>
              <a:t>Chiclls</a:t>
            </a:r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36869" name="Oval 6"/>
          <p:cNvSpPr>
            <a:spLocks noChangeArrowheads="1"/>
          </p:cNvSpPr>
          <p:nvPr/>
        </p:nvSpPr>
        <p:spPr bwMode="auto">
          <a:xfrm>
            <a:off x="6400800" y="1676400"/>
            <a:ext cx="2514600" cy="533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400"/>
              <a:t>F</a:t>
            </a:r>
            <a:r>
              <a:rPr lang="en-US" sz="2400">
                <a:solidFill>
                  <a:schemeClr val="bg1"/>
                </a:solidFill>
              </a:rPr>
              <a:t>Fever</a:t>
            </a:r>
            <a:endParaRPr lang="en-US"/>
          </a:p>
        </p:txBody>
      </p:sp>
      <p:sp>
        <p:nvSpPr>
          <p:cNvPr id="36870" name="Oval 7"/>
          <p:cNvSpPr>
            <a:spLocks noChangeArrowheads="1"/>
          </p:cNvSpPr>
          <p:nvPr/>
        </p:nvSpPr>
        <p:spPr bwMode="auto">
          <a:xfrm>
            <a:off x="2057400" y="1600200"/>
            <a:ext cx="44196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200" u="sng"/>
              <a:t>THINK</a:t>
            </a:r>
            <a:r>
              <a:rPr lang="en-US" u="sng"/>
              <a:t> </a:t>
            </a:r>
            <a:r>
              <a:rPr lang="en-US" sz="3200" u="sng"/>
              <a:t>TB</a:t>
            </a:r>
            <a:r>
              <a:rPr lang="en-US" u="sng"/>
              <a:t>!</a:t>
            </a:r>
          </a:p>
        </p:txBody>
      </p:sp>
      <p:sp>
        <p:nvSpPr>
          <p:cNvPr id="36871" name="Oval 8"/>
          <p:cNvSpPr>
            <a:spLocks noChangeArrowheads="1"/>
          </p:cNvSpPr>
          <p:nvPr/>
        </p:nvSpPr>
        <p:spPr bwMode="auto">
          <a:xfrm>
            <a:off x="0" y="2971800"/>
            <a:ext cx="2819400" cy="685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Chills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6872" name="Oval 9"/>
          <p:cNvSpPr>
            <a:spLocks noChangeArrowheads="1"/>
          </p:cNvSpPr>
          <p:nvPr/>
        </p:nvSpPr>
        <p:spPr bwMode="auto">
          <a:xfrm>
            <a:off x="228600" y="3962400"/>
            <a:ext cx="2057400" cy="533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Fatigue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6873" name="Oval 10"/>
          <p:cNvSpPr>
            <a:spLocks noChangeArrowheads="1"/>
          </p:cNvSpPr>
          <p:nvPr/>
        </p:nvSpPr>
        <p:spPr bwMode="auto">
          <a:xfrm>
            <a:off x="0" y="4724400"/>
            <a:ext cx="2895600" cy="1447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Difficulty</a:t>
            </a:r>
            <a:endParaRPr lang="en-US">
              <a:solidFill>
                <a:schemeClr val="bg1"/>
              </a:solidFill>
            </a:endParaRPr>
          </a:p>
          <a:p>
            <a:r>
              <a:rPr lang="en-US" sz="2400">
                <a:solidFill>
                  <a:schemeClr val="bg1"/>
                </a:solidFill>
              </a:rPr>
              <a:t>in</a:t>
            </a:r>
            <a:r>
              <a:rPr lang="en-US">
                <a:solidFill>
                  <a:schemeClr val="bg1"/>
                </a:solidFill>
              </a:rPr>
              <a:t> </a:t>
            </a:r>
          </a:p>
          <a:p>
            <a:r>
              <a:rPr lang="en-US" sz="2400">
                <a:solidFill>
                  <a:schemeClr val="bg1"/>
                </a:solidFill>
              </a:rPr>
              <a:t>Breathing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6874" name="Oval 11"/>
          <p:cNvSpPr>
            <a:spLocks noChangeArrowheads="1"/>
          </p:cNvSpPr>
          <p:nvPr/>
        </p:nvSpPr>
        <p:spPr bwMode="auto">
          <a:xfrm>
            <a:off x="6553200" y="2438400"/>
            <a:ext cx="2590800" cy="1219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Anorexia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6875" name="Oval 13"/>
          <p:cNvSpPr>
            <a:spLocks noChangeArrowheads="1"/>
          </p:cNvSpPr>
          <p:nvPr/>
        </p:nvSpPr>
        <p:spPr bwMode="auto">
          <a:xfrm flipV="1">
            <a:off x="6400800" y="3886200"/>
            <a:ext cx="2743200" cy="1447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ctr"/>
          <a:lstStyle/>
          <a:p>
            <a:r>
              <a:rPr lang="en-US" sz="2400">
                <a:solidFill>
                  <a:schemeClr val="bg1"/>
                </a:solidFill>
              </a:rPr>
              <a:t>Loss</a:t>
            </a:r>
            <a:endParaRPr lang="en-US">
              <a:solidFill>
                <a:schemeClr val="bg1"/>
              </a:solidFill>
            </a:endParaRPr>
          </a:p>
          <a:p>
            <a:r>
              <a:rPr lang="en-US" sz="2400">
                <a:solidFill>
                  <a:schemeClr val="bg1"/>
                </a:solidFill>
              </a:rPr>
              <a:t>of</a:t>
            </a:r>
            <a:r>
              <a:rPr lang="en-US">
                <a:solidFill>
                  <a:schemeClr val="bg1"/>
                </a:solidFill>
              </a:rPr>
              <a:t> </a:t>
            </a:r>
            <a:r>
              <a:rPr lang="en-US" sz="2400">
                <a:solidFill>
                  <a:schemeClr val="bg1"/>
                </a:solidFill>
              </a:rPr>
              <a:t>Appetite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6876" name="Oval 14"/>
          <p:cNvSpPr>
            <a:spLocks noChangeArrowheads="1"/>
          </p:cNvSpPr>
          <p:nvPr/>
        </p:nvSpPr>
        <p:spPr bwMode="auto">
          <a:xfrm>
            <a:off x="6096000" y="5334000"/>
            <a:ext cx="3048000" cy="1295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Night</a:t>
            </a:r>
            <a:r>
              <a:rPr lang="en-US">
                <a:solidFill>
                  <a:schemeClr val="bg1"/>
                </a:solidFill>
              </a:rPr>
              <a:t> </a:t>
            </a:r>
            <a:r>
              <a:rPr lang="en-US" sz="2400">
                <a:solidFill>
                  <a:schemeClr val="bg1"/>
                </a:solidFill>
              </a:rPr>
              <a:t>sweats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6877" name="Oval 15"/>
          <p:cNvSpPr>
            <a:spLocks noChangeArrowheads="1"/>
          </p:cNvSpPr>
          <p:nvPr/>
        </p:nvSpPr>
        <p:spPr bwMode="auto">
          <a:xfrm>
            <a:off x="609600" y="1828800"/>
            <a:ext cx="2133600" cy="11430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</a:rPr>
              <a:t>Coughing</a:t>
            </a:r>
          </a:p>
          <a:p>
            <a:r>
              <a:rPr lang="en-US" sz="2400">
                <a:solidFill>
                  <a:schemeClr val="bg1"/>
                </a:solidFill>
              </a:rPr>
              <a:t>up Blood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8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Tools for Diagnosing TB Infection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0" y="4071942"/>
            <a:ext cx="50552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*</a:t>
            </a:r>
            <a:r>
              <a:rPr lang="en-US" sz="2800" dirty="0" smtClean="0"/>
              <a:t>Chest  x-ray</a:t>
            </a:r>
            <a:endParaRPr lang="en-US" sz="2800" dirty="0"/>
          </a:p>
        </p:txBody>
      </p:sp>
      <p:sp>
        <p:nvSpPr>
          <p:cNvPr id="5" name="مستطيل 4"/>
          <p:cNvSpPr/>
          <p:nvPr/>
        </p:nvSpPr>
        <p:spPr>
          <a:xfrm>
            <a:off x="0" y="4929198"/>
            <a:ext cx="336379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*</a:t>
            </a:r>
            <a:r>
              <a:rPr lang="en-US" sz="2800" dirty="0" smtClean="0"/>
              <a:t>Sputum</a:t>
            </a:r>
          </a:p>
          <a:p>
            <a:r>
              <a:rPr lang="en-US" sz="2800" dirty="0" smtClean="0"/>
              <a:t>Examination for</a:t>
            </a:r>
          </a:p>
          <a:p>
            <a:r>
              <a:rPr lang="en-US" sz="2800" dirty="0" smtClean="0"/>
              <a:t>Acid-fast bacilli</a:t>
            </a:r>
          </a:p>
          <a:p>
            <a:endParaRPr lang="en-US" sz="2800" dirty="0"/>
          </a:p>
        </p:txBody>
      </p:sp>
      <p:pic>
        <p:nvPicPr>
          <p:cNvPr id="59394" name="Picture 2" descr="Tuberculosis-x-ray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1000108"/>
            <a:ext cx="6357950" cy="5857892"/>
          </a:xfrm>
          <a:prstGeom prst="rect">
            <a:avLst/>
          </a:prstGeom>
          <a:noFill/>
        </p:spPr>
      </p:pic>
      <p:sp>
        <p:nvSpPr>
          <p:cNvPr id="7" name="مستطيل 6"/>
          <p:cNvSpPr/>
          <p:nvPr/>
        </p:nvSpPr>
        <p:spPr>
          <a:xfrm>
            <a:off x="0" y="2571745"/>
            <a:ext cx="3428993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 smtClean="0">
                <a:solidFill>
                  <a:schemeClr val="accent6">
                    <a:lumMod val="50000"/>
                  </a:schemeClr>
                </a:solidFill>
              </a:rPr>
              <a:t>*</a:t>
            </a:r>
            <a:r>
              <a:rPr lang="en-GB" dirty="0" smtClean="0"/>
              <a:t> </a:t>
            </a:r>
            <a:r>
              <a:rPr lang="en-GB" sz="2800" dirty="0" err="1" smtClean="0"/>
              <a:t>Mantoux</a:t>
            </a:r>
            <a:r>
              <a:rPr lang="en-GB" sz="2800" dirty="0" smtClean="0"/>
              <a:t> </a:t>
            </a:r>
            <a:endParaRPr lang="en-GB" sz="3200" dirty="0" smtClean="0"/>
          </a:p>
          <a:p>
            <a:r>
              <a:rPr lang="en-US" sz="3200" dirty="0" smtClean="0"/>
              <a:t>Tuberculin skin</a:t>
            </a:r>
          </a:p>
          <a:p>
            <a:r>
              <a:rPr lang="en-US" sz="3200" dirty="0" smtClean="0"/>
              <a:t>Test ( PPD 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Treatment</a:t>
            </a:r>
            <a:endParaRPr lang="en-GB" b="1" dirty="0"/>
          </a:p>
        </p:txBody>
      </p:sp>
      <p:sp>
        <p:nvSpPr>
          <p:cNvPr id="3" name="مستطيل 2"/>
          <p:cNvSpPr/>
          <p:nvPr/>
        </p:nvSpPr>
        <p:spPr>
          <a:xfrm rot="10800000" flipV="1">
            <a:off x="500034" y="1387427"/>
            <a:ext cx="5000660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/>
              <a:t>Most  TB are curable , but :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0" y="2000240"/>
            <a:ext cx="8643966" cy="2973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90000"/>
              </a:lnSpc>
            </a:pPr>
            <a:r>
              <a:rPr lang="en-US" sz="2800" dirty="0" smtClean="0"/>
              <a:t>Four or more drugs required for the simplest regimen</a:t>
            </a:r>
          </a:p>
          <a:p>
            <a:pPr lvl="1">
              <a:lnSpc>
                <a:spcPct val="90000"/>
              </a:lnSpc>
            </a:pPr>
            <a:r>
              <a:rPr lang="en-US" sz="2800" dirty="0" smtClean="0"/>
              <a:t> (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</a:rPr>
              <a:t>Isoniazid</a:t>
            </a:r>
            <a:r>
              <a:rPr lang="en-GB" sz="2800" dirty="0" smtClean="0">
                <a:solidFill>
                  <a:srgbClr val="0070C0"/>
                </a:solidFill>
              </a:rPr>
              <a:t> </a:t>
            </a:r>
            <a:r>
              <a:rPr lang="en-GB" sz="2800" dirty="0" smtClean="0">
                <a:solidFill>
                  <a:srgbClr val="FF0000"/>
                </a:solidFill>
              </a:rPr>
              <a:t>,</a:t>
            </a:r>
            <a:r>
              <a:rPr lang="en-GB" sz="2800" dirty="0" smtClean="0">
                <a:solidFill>
                  <a:srgbClr val="0070C0"/>
                </a:solidFill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</a:rPr>
              <a:t>Rifampicin</a:t>
            </a:r>
            <a:r>
              <a:rPr lang="en-GB" sz="2800" dirty="0" smtClean="0">
                <a:solidFill>
                  <a:srgbClr val="0070C0"/>
                </a:solidFill>
              </a:rPr>
              <a:t> </a:t>
            </a:r>
            <a:r>
              <a:rPr lang="en-GB" sz="2800" dirty="0" smtClean="0">
                <a:solidFill>
                  <a:srgbClr val="FF0000"/>
                </a:solidFill>
              </a:rPr>
              <a:t>,</a:t>
            </a:r>
            <a:r>
              <a:rPr lang="en-GB" sz="2800" dirty="0" smtClean="0">
                <a:solidFill>
                  <a:srgbClr val="0070C0"/>
                </a:solidFill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</a:rPr>
              <a:t>Pyrazinamide</a:t>
            </a:r>
            <a:r>
              <a:rPr lang="en-GB" sz="2800" dirty="0" smtClean="0">
                <a:solidFill>
                  <a:srgbClr val="0070C0"/>
                </a:solidFill>
              </a:rPr>
              <a:t> </a:t>
            </a:r>
            <a:r>
              <a:rPr lang="en-GB" sz="2800" dirty="0" smtClean="0">
                <a:solidFill>
                  <a:srgbClr val="FF0000"/>
                </a:solidFill>
              </a:rPr>
              <a:t>,</a:t>
            </a:r>
            <a:r>
              <a:rPr lang="en-GB" sz="2800" dirty="0" smtClean="0">
                <a:solidFill>
                  <a:srgbClr val="0070C0"/>
                </a:solidFill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</a:rPr>
              <a:t>Ethambutol</a:t>
            </a:r>
            <a:r>
              <a:rPr lang="en-GB" sz="2800" dirty="0" smtClean="0">
                <a:solidFill>
                  <a:srgbClr val="0070C0"/>
                </a:solidFill>
              </a:rPr>
              <a:t> </a:t>
            </a:r>
            <a:r>
              <a:rPr lang="en-GB" sz="2800" dirty="0" smtClean="0">
                <a:solidFill>
                  <a:srgbClr val="FF0000"/>
                </a:solidFill>
              </a:rPr>
              <a:t>, </a:t>
            </a:r>
            <a:r>
              <a:rPr lang="en-GB" sz="2800" dirty="0" smtClean="0">
                <a:solidFill>
                  <a:srgbClr val="0070C0"/>
                </a:solidFill>
              </a:rPr>
              <a:t>Streptomycin</a:t>
            </a:r>
            <a:r>
              <a:rPr lang="en-GB" sz="3200" dirty="0" smtClean="0"/>
              <a:t>)</a:t>
            </a:r>
            <a:endParaRPr lang="en-GB" sz="2800" dirty="0" smtClean="0"/>
          </a:p>
          <a:p>
            <a:pPr lvl="1">
              <a:lnSpc>
                <a:spcPct val="90000"/>
              </a:lnSpc>
            </a:pPr>
            <a:r>
              <a:rPr lang="en-GB" sz="2400" dirty="0" smtClean="0"/>
              <a:t> 	</a:t>
            </a:r>
          </a:p>
          <a:p>
            <a:pPr lvl="1">
              <a:lnSpc>
                <a:spcPct val="90000"/>
              </a:lnSpc>
            </a:pPr>
            <a:endParaRPr lang="en-GB" sz="2400" dirty="0" smtClean="0"/>
          </a:p>
          <a:p>
            <a:pPr lvl="1">
              <a:lnSpc>
                <a:spcPct val="90000"/>
              </a:lnSpc>
            </a:pPr>
            <a:r>
              <a:rPr lang="en-GB" sz="2400" dirty="0" smtClean="0"/>
              <a:t> 	</a:t>
            </a:r>
          </a:p>
          <a:p>
            <a:pPr lvl="1">
              <a:lnSpc>
                <a:spcPct val="90000"/>
              </a:lnSpc>
            </a:pPr>
            <a:endParaRPr lang="en-GB" sz="2400" dirty="0" smtClean="0"/>
          </a:p>
          <a:p>
            <a:pPr lvl="1">
              <a:lnSpc>
                <a:spcPct val="90000"/>
              </a:lnSpc>
            </a:pPr>
            <a:endParaRPr lang="en-US" sz="2400" dirty="0" smtClean="0"/>
          </a:p>
        </p:txBody>
      </p:sp>
      <p:sp>
        <p:nvSpPr>
          <p:cNvPr id="5" name="مستطيل 4"/>
          <p:cNvSpPr/>
          <p:nvPr/>
        </p:nvSpPr>
        <p:spPr>
          <a:xfrm>
            <a:off x="0" y="3714752"/>
            <a:ext cx="8143900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90000"/>
              </a:lnSpc>
            </a:pPr>
            <a:r>
              <a:rPr lang="en-US" sz="2800" dirty="0" smtClean="0"/>
              <a:t>6-9 or more months of treatment required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0" y="4357694"/>
            <a:ext cx="8858280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90000"/>
              </a:lnSpc>
            </a:pPr>
            <a:r>
              <a:rPr lang="en-US" sz="2800" dirty="0" smtClean="0"/>
              <a:t>Person must be isolated until become non-infectious</a:t>
            </a:r>
          </a:p>
        </p:txBody>
      </p:sp>
      <p:sp>
        <p:nvSpPr>
          <p:cNvPr id="7" name="مستطيل 6"/>
          <p:cNvSpPr/>
          <p:nvPr/>
        </p:nvSpPr>
        <p:spPr>
          <a:xfrm>
            <a:off x="0" y="4929198"/>
            <a:ext cx="9858412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90000"/>
              </a:lnSpc>
            </a:pPr>
            <a:r>
              <a:rPr lang="en-US" sz="2800" dirty="0" smtClean="0"/>
              <a:t>Directly observed therapy to assure adherence/completion recommended</a:t>
            </a:r>
          </a:p>
        </p:txBody>
      </p:sp>
      <p:sp>
        <p:nvSpPr>
          <p:cNvPr id="2050" name="AutoShape 2" descr="https://fbstatic-a.akamaihd.net/rsrc.php/v2/yU/r/2DUtpHA-iMb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Treatment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-214346" y="1714488"/>
            <a:ext cx="7072346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90000"/>
              </a:lnSpc>
            </a:pPr>
            <a:r>
              <a:rPr lang="en-US" sz="2800" dirty="0" smtClean="0"/>
              <a:t>Side effects and toxicity are common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214282" y="2285992"/>
            <a:ext cx="8715436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/>
            <a:r>
              <a:rPr lang="en-GB" sz="2800" dirty="0" smtClean="0"/>
              <a:t> Major adverse effects include exanthema, vertigo, psychosis, and </a:t>
            </a:r>
            <a:r>
              <a:rPr lang="en-GB" sz="2800" dirty="0" err="1" smtClean="0"/>
              <a:t>hepatotoxicity</a:t>
            </a:r>
            <a:r>
              <a:rPr lang="en-GB" sz="2800" dirty="0" smtClean="0"/>
              <a:t> </a:t>
            </a:r>
            <a:r>
              <a:rPr lang="en-GB" sz="2800" b="1" dirty="0" smtClean="0">
                <a:solidFill>
                  <a:srgbClr val="00B050"/>
                </a:solidFill>
              </a:rPr>
              <a:t>(</a:t>
            </a:r>
            <a:r>
              <a:rPr lang="en-GB" sz="2800" dirty="0" smtClean="0"/>
              <a:t>vomiting , alteration in liver function tests , and hepatitis </a:t>
            </a:r>
            <a:r>
              <a:rPr lang="en-GB" sz="2800" b="1" dirty="0" smtClean="0">
                <a:solidFill>
                  <a:srgbClr val="00B050"/>
                </a:solidFill>
              </a:rPr>
              <a:t>)</a:t>
            </a:r>
            <a:r>
              <a:rPr lang="en-GB" sz="2800" dirty="0" smtClean="0">
                <a:solidFill>
                  <a:srgbClr val="92D050"/>
                </a:solidFill>
              </a:rPr>
              <a:t> </a:t>
            </a:r>
            <a:r>
              <a:rPr lang="en-GB" sz="2800" dirty="0" smtClean="0"/>
              <a:t>which </a:t>
            </a:r>
            <a:r>
              <a:rPr lang="en-US" sz="2800" dirty="0" smtClean="0"/>
              <a:t>May prolong treatment and prolong infectiousness .</a:t>
            </a:r>
            <a:endParaRPr lang="en-US" sz="2000" dirty="0" smtClean="0"/>
          </a:p>
          <a:p>
            <a:endParaRPr lang="en-GB" dirty="0"/>
          </a:p>
        </p:txBody>
      </p:sp>
      <p:sp>
        <p:nvSpPr>
          <p:cNvPr id="5" name="مستطيل 4"/>
          <p:cNvSpPr/>
          <p:nvPr/>
        </p:nvSpPr>
        <p:spPr>
          <a:xfrm>
            <a:off x="-214346" y="4286256"/>
            <a:ext cx="9072626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90000"/>
              </a:lnSpc>
            </a:pPr>
            <a:r>
              <a:rPr lang="en-US" sz="2800" dirty="0" smtClean="0"/>
              <a:t>Other medical conditions ( HIV , DM ) complicate therapy</a:t>
            </a:r>
          </a:p>
          <a:p>
            <a:pPr lvl="2">
              <a:lnSpc>
                <a:spcPct val="90000"/>
              </a:lnSpc>
            </a:pPr>
            <a:r>
              <a:rPr lang="en-US" sz="2800" dirty="0" smtClean="0"/>
              <a:t>TB may be more severe</a:t>
            </a:r>
          </a:p>
          <a:p>
            <a:pPr lvl="2">
              <a:lnSpc>
                <a:spcPct val="90000"/>
              </a:lnSpc>
            </a:pPr>
            <a:r>
              <a:rPr lang="en-US" sz="2800" dirty="0" smtClean="0"/>
              <a:t>Drug-drug interactions are common</a:t>
            </a:r>
            <a:endParaRPr lang="en-GB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3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What is DOTS?</a:t>
            </a:r>
          </a:p>
        </p:txBody>
      </p:sp>
      <p:sp>
        <p:nvSpPr>
          <p:cNvPr id="12903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57200" y="1285860"/>
            <a:ext cx="8229600" cy="5286412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DOTS= </a:t>
            </a:r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dirty="0"/>
              <a:t>irectly </a:t>
            </a:r>
            <a:r>
              <a:rPr lang="en-US" dirty="0">
                <a:solidFill>
                  <a:srgbClr val="FF0000"/>
                </a:solidFill>
              </a:rPr>
              <a:t>O</a:t>
            </a:r>
            <a:r>
              <a:rPr lang="en-US" dirty="0"/>
              <a:t>bserved </a:t>
            </a:r>
            <a:r>
              <a:rPr lang="en-US" dirty="0">
                <a:solidFill>
                  <a:srgbClr val="FF0000"/>
                </a:solidFill>
              </a:rPr>
              <a:t>T</a:t>
            </a:r>
            <a:r>
              <a:rPr lang="en-US" dirty="0"/>
              <a:t>herapy- </a:t>
            </a:r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dirty="0"/>
              <a:t>hort Course</a:t>
            </a:r>
          </a:p>
          <a:p>
            <a:pPr lvl="1">
              <a:lnSpc>
                <a:spcPct val="90000"/>
              </a:lnSpc>
              <a:buNone/>
            </a:pPr>
            <a:r>
              <a:rPr lang="en-US" b="1" dirty="0" smtClean="0">
                <a:solidFill>
                  <a:srgbClr val="00B0F0"/>
                </a:solidFill>
              </a:rPr>
              <a:t>*</a:t>
            </a:r>
            <a:r>
              <a:rPr lang="en-US" dirty="0" smtClean="0"/>
              <a:t>Implemented </a:t>
            </a:r>
            <a:r>
              <a:rPr lang="en-US" dirty="0"/>
              <a:t>in </a:t>
            </a:r>
            <a:r>
              <a:rPr lang="en-US" dirty="0" smtClean="0"/>
              <a:t>1990s by WHO with help of World Bank</a:t>
            </a:r>
          </a:p>
          <a:p>
            <a:pPr lvl="1">
              <a:lnSpc>
                <a:spcPct val="90000"/>
              </a:lnSpc>
              <a:buNone/>
            </a:pPr>
            <a:r>
              <a:rPr lang="en-GB" b="1" dirty="0" smtClean="0">
                <a:solidFill>
                  <a:srgbClr val="00B0F0"/>
                </a:solidFill>
              </a:rPr>
              <a:t>*</a:t>
            </a:r>
            <a:r>
              <a:rPr lang="en-GB" dirty="0" smtClean="0"/>
              <a:t>one of the most cost-effective public health investments</a:t>
            </a:r>
            <a:endParaRPr lang="en-US" dirty="0" smtClean="0"/>
          </a:p>
          <a:p>
            <a:pPr lvl="1">
              <a:lnSpc>
                <a:spcPct val="90000"/>
              </a:lnSpc>
              <a:buNone/>
            </a:pPr>
            <a:r>
              <a:rPr lang="en-US" b="1" dirty="0" smtClean="0">
                <a:solidFill>
                  <a:srgbClr val="00B0F0"/>
                </a:solidFill>
              </a:rPr>
              <a:t>*</a:t>
            </a:r>
            <a:r>
              <a:rPr lang="en-US" dirty="0" smtClean="0"/>
              <a:t>Most </a:t>
            </a:r>
            <a:r>
              <a:rPr lang="en-US" dirty="0"/>
              <a:t>reliable way to ensure that patients take their drugs as prescribed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Patient swallows his/her TB medicines in the presence of another person called a DOT supporter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A DOT supporter can be anyone who assumes 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   co-responsibility for TB treatment </a:t>
            </a:r>
          </a:p>
          <a:p>
            <a:pPr>
              <a:lnSpc>
                <a:spcPct val="90000"/>
              </a:lnSpc>
              <a:buNone/>
            </a:pPr>
            <a:r>
              <a:rPr lang="en-US" b="1" dirty="0" smtClean="0">
                <a:solidFill>
                  <a:srgbClr val="00B0F0"/>
                </a:solidFill>
              </a:rPr>
              <a:t>     *</a:t>
            </a:r>
            <a:endParaRPr lang="en-US" dirty="0"/>
          </a:p>
        </p:txBody>
      </p:sp>
      <p:pic>
        <p:nvPicPr>
          <p:cNvPr id="129029" name="Picture 2" descr="DOT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04185" y="5075238"/>
            <a:ext cx="1406769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9030" name="Rectangle 6"/>
          <p:cNvSpPr>
            <a:spLocks noChangeArrowheads="1"/>
          </p:cNvSpPr>
          <p:nvPr/>
        </p:nvSpPr>
        <p:spPr bwMode="auto">
          <a:xfrm>
            <a:off x="4923692" y="6324600"/>
            <a:ext cx="2766646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30000"/>
              </a:spcBef>
            </a:pPr>
            <a:r>
              <a:rPr lang="en-US" sz="1200" i="1"/>
              <a:t>Source: World Health Organization, 2008.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TB Control and Prevention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428596" y="1500174"/>
            <a:ext cx="542732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en-US" sz="3600" b="1" dirty="0" smtClean="0">
                <a:solidFill>
                  <a:srgbClr val="00B0F0"/>
                </a:solidFill>
              </a:rPr>
              <a:t>Main strategies include 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مستطيل 3"/>
          <p:cNvSpPr/>
          <p:nvPr/>
        </p:nvSpPr>
        <p:spPr>
          <a:xfrm>
            <a:off x="785786" y="2214555"/>
            <a:ext cx="463298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BCG vaccination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  <p:sp>
        <p:nvSpPr>
          <p:cNvPr id="5" name="مستطيل 4"/>
          <p:cNvSpPr/>
          <p:nvPr/>
        </p:nvSpPr>
        <p:spPr>
          <a:xfrm>
            <a:off x="785786" y="2786058"/>
            <a:ext cx="44500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Case finding</a:t>
            </a:r>
            <a:endParaRPr lang="en-US" sz="2800" dirty="0"/>
          </a:p>
        </p:txBody>
      </p:sp>
      <p:sp>
        <p:nvSpPr>
          <p:cNvPr id="6" name="مستطيل 5"/>
          <p:cNvSpPr/>
          <p:nvPr/>
        </p:nvSpPr>
        <p:spPr>
          <a:xfrm>
            <a:off x="785786" y="3286124"/>
            <a:ext cx="49873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Effective chemotherapy</a:t>
            </a:r>
            <a:endParaRPr lang="en-US" sz="2800" dirty="0"/>
          </a:p>
        </p:txBody>
      </p:sp>
      <p:sp>
        <p:nvSpPr>
          <p:cNvPr id="7" name="مستطيل 6"/>
          <p:cNvSpPr/>
          <p:nvPr/>
        </p:nvSpPr>
        <p:spPr>
          <a:xfrm>
            <a:off x="785786" y="3929066"/>
            <a:ext cx="350046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Health Education</a:t>
            </a:r>
            <a:endParaRPr lang="en-US" sz="2800" dirty="0"/>
          </a:p>
        </p:txBody>
      </p:sp>
      <p:sp>
        <p:nvSpPr>
          <p:cNvPr id="8" name="مستطيل 7"/>
          <p:cNvSpPr/>
          <p:nvPr/>
        </p:nvSpPr>
        <p:spPr>
          <a:xfrm>
            <a:off x="785787" y="4572008"/>
            <a:ext cx="35719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Chemoprophylaxis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Fundamentals of TB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Infection Control Practices</a:t>
            </a:r>
            <a:endParaRPr lang="en-GB" b="1" dirty="0"/>
          </a:p>
        </p:txBody>
      </p:sp>
      <p:sp>
        <p:nvSpPr>
          <p:cNvPr id="3" name="مستطيل 2"/>
          <p:cNvSpPr/>
          <p:nvPr/>
        </p:nvSpPr>
        <p:spPr>
          <a:xfrm>
            <a:off x="357158" y="1714488"/>
            <a:ext cx="61514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*</a:t>
            </a:r>
            <a:r>
              <a:rPr lang="en-US" sz="2800" dirty="0" smtClean="0"/>
              <a:t> Identify persons with active TB early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مستطيل 3"/>
          <p:cNvSpPr/>
          <p:nvPr/>
        </p:nvSpPr>
        <p:spPr>
          <a:xfrm>
            <a:off x="357158" y="2357430"/>
            <a:ext cx="807249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*</a:t>
            </a:r>
            <a:r>
              <a:rPr lang="en-US" sz="2800" dirty="0" smtClean="0"/>
              <a:t> Initiate effective and appropriate isolation of known   or suspected TB cases .</a:t>
            </a:r>
            <a:endParaRPr lang="en-GB" sz="2800" dirty="0"/>
          </a:p>
        </p:txBody>
      </p:sp>
      <p:sp>
        <p:nvSpPr>
          <p:cNvPr id="6" name="مستطيل 5"/>
          <p:cNvSpPr/>
          <p:nvPr/>
        </p:nvSpPr>
        <p:spPr>
          <a:xfrm>
            <a:off x="357158" y="3357562"/>
            <a:ext cx="81439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*</a:t>
            </a:r>
            <a:r>
              <a:rPr lang="en-US" sz="2800" dirty="0" smtClean="0"/>
              <a:t> Initiate effective anti-TB treatment promptly</a:t>
            </a:r>
            <a:endParaRPr lang="en-GB" sz="2800" dirty="0"/>
          </a:p>
        </p:txBody>
      </p:sp>
      <p:sp>
        <p:nvSpPr>
          <p:cNvPr id="7" name="مستطيل 6"/>
          <p:cNvSpPr/>
          <p:nvPr/>
        </p:nvSpPr>
        <p:spPr>
          <a:xfrm>
            <a:off x="428596" y="4143380"/>
            <a:ext cx="64294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*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smtClean="0"/>
              <a:t>Screen persons at high risk for  preventative therapy if infected , </a:t>
            </a:r>
            <a:endParaRPr lang="en-GB" sz="2800" dirty="0"/>
          </a:p>
        </p:txBody>
      </p:sp>
      <p:sp>
        <p:nvSpPr>
          <p:cNvPr id="8" name="مستطيل 7"/>
          <p:cNvSpPr/>
          <p:nvPr/>
        </p:nvSpPr>
        <p:spPr>
          <a:xfrm>
            <a:off x="571472" y="5286388"/>
            <a:ext cx="70009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ZA" sz="2800" dirty="0" smtClean="0"/>
              <a:t>Screen all HIV+ patients for TB</a:t>
            </a:r>
          </a:p>
          <a:p>
            <a:r>
              <a:rPr lang="en-ZA" sz="2800" dirty="0" smtClean="0"/>
              <a:t>Test all TB patients for HIV</a:t>
            </a:r>
            <a:endParaRPr lang="en-ZA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Fundamentals of TB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Infection Control Practices</a:t>
            </a:r>
            <a:endParaRPr lang="en-GB" dirty="0"/>
          </a:p>
        </p:txBody>
      </p:sp>
      <p:sp>
        <p:nvSpPr>
          <p:cNvPr id="3" name="مستطيل 2"/>
          <p:cNvSpPr/>
          <p:nvPr/>
        </p:nvSpPr>
        <p:spPr>
          <a:xfrm>
            <a:off x="500034" y="1714489"/>
            <a:ext cx="814393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* </a:t>
            </a:r>
            <a:r>
              <a:rPr lang="en-US" sz="3200" dirty="0" smtClean="0"/>
              <a:t>Employees should use N95 respirators for any contact with patients suspected of having TB.   </a:t>
            </a:r>
          </a:p>
        </p:txBody>
      </p:sp>
      <p:pic>
        <p:nvPicPr>
          <p:cNvPr id="4" name="Picture 4" descr="G:\HOME\BMENUEY\INSERVED\PP\n'95.dy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2928934"/>
            <a:ext cx="3929090" cy="2214578"/>
          </a:xfrm>
          <a:prstGeom prst="rect">
            <a:avLst/>
          </a:prstGeom>
          <a:noFill/>
        </p:spPr>
      </p:pic>
      <p:sp>
        <p:nvSpPr>
          <p:cNvPr id="5" name="مستطيل 4"/>
          <p:cNvSpPr/>
          <p:nvPr/>
        </p:nvSpPr>
        <p:spPr>
          <a:xfrm>
            <a:off x="500034" y="5429264"/>
            <a:ext cx="721523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ZA" sz="3200" b="1" dirty="0" smtClean="0">
                <a:solidFill>
                  <a:schemeClr val="accent6">
                    <a:lumMod val="50000"/>
                  </a:schemeClr>
                </a:solidFill>
              </a:rPr>
              <a:t> * </a:t>
            </a:r>
            <a:r>
              <a:rPr lang="en-ZA" sz="3200" dirty="0" smtClean="0"/>
              <a:t>Confidently discuss with patient any issues relating to TB, HIV and AIDS</a:t>
            </a:r>
            <a:endParaRPr lang="en-GB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Fundamentals of TB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Infection Control Practices</a:t>
            </a:r>
            <a:endParaRPr lang="en-GB" b="1" dirty="0"/>
          </a:p>
        </p:txBody>
      </p:sp>
      <p:sp>
        <p:nvSpPr>
          <p:cNvPr id="3" name="مستطيل 2"/>
          <p:cNvSpPr/>
          <p:nvPr/>
        </p:nvSpPr>
        <p:spPr>
          <a:xfrm>
            <a:off x="428596" y="1857365"/>
            <a:ext cx="75724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*</a:t>
            </a:r>
            <a:r>
              <a:rPr lang="en-US" sz="3200" dirty="0" smtClean="0"/>
              <a:t> Identify and evaluate persons and health care workers exposed to infectious TB</a:t>
            </a:r>
            <a:r>
              <a:rPr lang="ar-IQ" sz="2000" dirty="0" smtClean="0"/>
              <a:t> 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500034" y="3143248"/>
            <a:ext cx="80010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*</a:t>
            </a:r>
            <a:r>
              <a:rPr lang="en-US" sz="3200" dirty="0" smtClean="0"/>
              <a:t> Screen health care workers for skin test conversions</a:t>
            </a:r>
            <a:endParaRPr lang="en-US" sz="3200" dirty="0"/>
          </a:p>
        </p:txBody>
      </p:sp>
      <p:sp>
        <p:nvSpPr>
          <p:cNvPr id="5" name="مستطيل 4"/>
          <p:cNvSpPr/>
          <p:nvPr/>
        </p:nvSpPr>
        <p:spPr>
          <a:xfrm>
            <a:off x="500034" y="4286256"/>
            <a:ext cx="764386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*</a:t>
            </a:r>
            <a:r>
              <a:rPr lang="en-US" sz="3200" dirty="0" smtClean="0"/>
              <a:t> Conduct surveillance for TB cases among patients and healthcare workers</a:t>
            </a:r>
            <a:endParaRPr lang="ar-IQ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What factors contribute to TB outbreaks in healthcare facilities?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571472" y="1785927"/>
            <a:ext cx="778674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*</a:t>
            </a:r>
            <a:r>
              <a:rPr lang="en-US" sz="2800" dirty="0" smtClean="0"/>
              <a:t> Lack of compliance with infection control practices to control the transmission of TB.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642910" y="2928934"/>
            <a:ext cx="77867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*</a:t>
            </a:r>
            <a:r>
              <a:rPr lang="en-US" sz="2800" dirty="0" smtClean="0"/>
              <a:t> Healthcare facilities which are providing services to increased numbers of people with TB and HIV infection .</a:t>
            </a:r>
            <a:endParaRPr lang="en-GB" sz="2800" dirty="0"/>
          </a:p>
        </p:txBody>
      </p:sp>
      <p:sp>
        <p:nvSpPr>
          <p:cNvPr id="5" name="مستطيل 4"/>
          <p:cNvSpPr/>
          <p:nvPr/>
        </p:nvSpPr>
        <p:spPr>
          <a:xfrm>
            <a:off x="714348" y="4643446"/>
            <a:ext cx="73581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* </a:t>
            </a:r>
            <a:r>
              <a:rPr lang="en-US" sz="2800" dirty="0" smtClean="0"/>
              <a:t>Multi-drug resistant TB cases are on the rise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Introduction</a:t>
            </a:r>
            <a:endParaRPr lang="en-GB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TB is One of the oldest diseases known.</a:t>
            </a:r>
          </a:p>
          <a:p>
            <a:r>
              <a:rPr lang="en-US" dirty="0" smtClean="0"/>
              <a:t>Usually a respiratory disease , due to  infection by </a:t>
            </a:r>
            <a:r>
              <a:rPr lang="en-US" sz="2800" i="1" dirty="0" smtClean="0">
                <a:hlinkClick r:id="rId2"/>
              </a:rPr>
              <a:t>Mycobacterium tuberculosis</a:t>
            </a:r>
            <a:endParaRPr lang="en-US" dirty="0" smtClean="0"/>
          </a:p>
          <a:p>
            <a:r>
              <a:rPr lang="en-US" dirty="0" smtClean="0"/>
              <a:t> preventable infectious disease in the world.</a:t>
            </a:r>
          </a:p>
          <a:p>
            <a:r>
              <a:rPr kumimoji="0" lang="en-US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yet it still kills and sickens millions each year</a:t>
            </a:r>
            <a:endParaRPr lang="en-US" sz="4400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What factors contribute to TB outbreaks in healthcare facilities?</a:t>
            </a:r>
            <a:endParaRPr lang="en-GB" dirty="0"/>
          </a:p>
        </p:txBody>
      </p:sp>
      <p:sp>
        <p:nvSpPr>
          <p:cNvPr id="3" name="مستطيل 2"/>
          <p:cNvSpPr/>
          <p:nvPr/>
        </p:nvSpPr>
        <p:spPr>
          <a:xfrm>
            <a:off x="571472" y="1785926"/>
            <a:ext cx="74295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* </a:t>
            </a:r>
            <a:r>
              <a:rPr lang="en-US" sz="3200" dirty="0" smtClean="0"/>
              <a:t>Lack of using a respirator mask when taking care of patients with active TB.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642910" y="3357562"/>
            <a:ext cx="75724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*</a:t>
            </a:r>
            <a:r>
              <a:rPr lang="en-US" sz="3200" dirty="0" smtClean="0"/>
              <a:t> Lack of suspicion that some patients are at risk for TB</a:t>
            </a:r>
            <a:endParaRPr lang="ar-IQ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TB transmission</a:t>
            </a:r>
            <a:endParaRPr lang="en-GB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TB is spread through tiny drops sprayed into the air when an infected person coughs, sneezes, or speaks, or another person breathes the air into their lungs containing the TB bacteria</a:t>
            </a:r>
            <a:r>
              <a:rPr lang="en-US" sz="2400" dirty="0" smtClean="0"/>
              <a:t>.</a:t>
            </a:r>
          </a:p>
          <a:p>
            <a:r>
              <a:rPr lang="en-US" dirty="0" smtClean="0"/>
              <a:t>TB droplets are more easily spread in areas with poor air ventilation</a:t>
            </a:r>
            <a:endParaRPr lang="ar-IQ" dirty="0" smtClean="0"/>
          </a:p>
          <a:p>
            <a:pPr>
              <a:lnSpc>
                <a:spcPct val="90000"/>
              </a:lnSpc>
            </a:pPr>
            <a:r>
              <a:rPr lang="en-GB" dirty="0" smtClean="0"/>
              <a:t>TB is highly contagious</a:t>
            </a:r>
          </a:p>
          <a:p>
            <a:endParaRPr lang="en-US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>
                <a:solidFill>
                  <a:schemeClr val="accent6">
                    <a:lumMod val="50000"/>
                  </a:schemeClr>
                </a:solidFill>
              </a:rPr>
              <a:t>M tuberculosis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as causative </a:t>
            </a:r>
            <a:b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agent for tuberculosis</a:t>
            </a:r>
            <a:endParaRPr lang="ar-IQ" dirty="0"/>
          </a:p>
        </p:txBody>
      </p:sp>
      <p:pic>
        <p:nvPicPr>
          <p:cNvPr id="4" name="Picture 4" descr="rk_ma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85786" y="1714488"/>
            <a:ext cx="2258568" cy="3191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3143240" y="1714488"/>
          <a:ext cx="5857916" cy="32147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Slide" r:id="rId4" imgW="4572000" imgH="3429000" progId="PowerPoint.Slide.8">
                  <p:embed/>
                </p:oleObj>
              </mc:Choice>
              <mc:Fallback>
                <p:oleObj name="Slide" r:id="rId4" imgW="4572000" imgH="3429000" progId="PowerPoint.Slid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40" y="1714488"/>
                        <a:ext cx="5857916" cy="32147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مستطيل 5"/>
          <p:cNvSpPr/>
          <p:nvPr/>
        </p:nvSpPr>
        <p:spPr>
          <a:xfrm>
            <a:off x="714348" y="5000636"/>
            <a:ext cx="46113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Robert Koch</a:t>
            </a:r>
          </a:p>
        </p:txBody>
      </p:sp>
      <p:sp>
        <p:nvSpPr>
          <p:cNvPr id="7" name="مستطيل 6"/>
          <p:cNvSpPr/>
          <p:nvPr/>
        </p:nvSpPr>
        <p:spPr>
          <a:xfrm>
            <a:off x="714348" y="5357826"/>
            <a:ext cx="25003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24 March 1882</a:t>
            </a:r>
            <a:endParaRPr lang="ar-IQ" sz="2800" b="1" dirty="0" smtClean="0"/>
          </a:p>
        </p:txBody>
      </p:sp>
      <p:sp>
        <p:nvSpPr>
          <p:cNvPr id="8" name="مستطيل 7"/>
          <p:cNvSpPr/>
          <p:nvPr/>
        </p:nvSpPr>
        <p:spPr>
          <a:xfrm>
            <a:off x="4179103" y="4500570"/>
            <a:ext cx="396479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 </a:t>
            </a:r>
            <a:r>
              <a:rPr lang="en-GB" sz="2000" b="1" dirty="0" smtClean="0"/>
              <a:t>small, aerobic , non motile bacilli</a:t>
            </a:r>
            <a:endParaRPr lang="en-GB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Why worry about TB?</a:t>
            </a:r>
            <a:endParaRPr lang="ar-IQ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28596" y="3714752"/>
            <a:ext cx="8258204" cy="24114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  </a:t>
            </a:r>
            <a:r>
              <a:rPr lang="en-GB" b="1" dirty="0" smtClean="0">
                <a:solidFill>
                  <a:schemeClr val="accent6">
                    <a:lumMod val="50000"/>
                  </a:schemeClr>
                </a:solidFill>
              </a:rPr>
              <a:t>*</a:t>
            </a:r>
            <a:r>
              <a:rPr lang="en-GB" dirty="0" smtClean="0"/>
              <a:t> </a:t>
            </a:r>
            <a:r>
              <a:rPr lang="en-GB" sz="2800" dirty="0" smtClean="0"/>
              <a:t>in 2013, an estimated 9 million new cases occurred</a:t>
            </a:r>
            <a:endParaRPr lang="ar-IQ" dirty="0" smtClean="0"/>
          </a:p>
          <a:p>
            <a:pPr>
              <a:buNone/>
            </a:pPr>
            <a:endParaRPr lang="ar-IQ" dirty="0"/>
          </a:p>
        </p:txBody>
      </p:sp>
      <p:sp>
        <p:nvSpPr>
          <p:cNvPr id="4" name="مستطيل 3"/>
          <p:cNvSpPr/>
          <p:nvPr/>
        </p:nvSpPr>
        <p:spPr>
          <a:xfrm>
            <a:off x="571472" y="1643050"/>
            <a:ext cx="79296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* </a:t>
            </a:r>
            <a:r>
              <a:rPr lang="en-US" sz="2800" dirty="0" smtClean="0"/>
              <a:t>Worldwide, one person in three is infected with TB</a:t>
            </a:r>
            <a:r>
              <a:rPr lang="en-US" sz="2000" dirty="0" smtClean="0"/>
              <a:t>. </a:t>
            </a:r>
            <a:endParaRPr lang="en-GB" sz="2000" dirty="0"/>
          </a:p>
        </p:txBody>
      </p:sp>
      <p:sp>
        <p:nvSpPr>
          <p:cNvPr id="5" name="مستطيل 4"/>
          <p:cNvSpPr/>
          <p:nvPr/>
        </p:nvSpPr>
        <p:spPr>
          <a:xfrm>
            <a:off x="571472" y="2500305"/>
            <a:ext cx="77153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smtClean="0">
                <a:solidFill>
                  <a:schemeClr val="accent6">
                    <a:lumMod val="50000"/>
                  </a:schemeClr>
                </a:solidFill>
              </a:rPr>
              <a:t>* </a:t>
            </a:r>
            <a:r>
              <a:rPr lang="en-GB" sz="2800" dirty="0" smtClean="0"/>
              <a:t>In 2013 there were between 1.3 and 1.5 million associated deaths</a:t>
            </a:r>
            <a:r>
              <a:rPr lang="en-GB" sz="3200" dirty="0" smtClean="0"/>
              <a:t>,</a:t>
            </a:r>
            <a:endParaRPr lang="en-GB" sz="3200" dirty="0"/>
          </a:p>
        </p:txBody>
      </p:sp>
      <p:sp>
        <p:nvSpPr>
          <p:cNvPr id="6" name="مستطيل 5"/>
          <p:cNvSpPr/>
          <p:nvPr/>
        </p:nvSpPr>
        <p:spPr>
          <a:xfrm>
            <a:off x="642910" y="4786322"/>
            <a:ext cx="77153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*</a:t>
            </a:r>
            <a:r>
              <a:rPr lang="en-US" sz="2800" dirty="0" smtClean="0"/>
              <a:t> Yet it is completely </a:t>
            </a:r>
            <a:r>
              <a:rPr lang="en-US" sz="2800" b="1" dirty="0" smtClean="0"/>
              <a:t>curable</a:t>
            </a:r>
            <a:r>
              <a:rPr lang="en-US" sz="2800" dirty="0" smtClean="0"/>
              <a:t> and is (relatively)  </a:t>
            </a:r>
            <a:r>
              <a:rPr lang="en-US" sz="2800" b="1" dirty="0" smtClean="0"/>
              <a:t>inexpensive </a:t>
            </a:r>
            <a:r>
              <a:rPr lang="en-US" sz="2800" dirty="0" smtClean="0"/>
              <a:t>to cure</a:t>
            </a:r>
            <a:r>
              <a:rPr lang="en-US" dirty="0" smtClean="0"/>
              <a:t>. 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1065" name="Rectangle 9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TB Incidence &amp; HIV Prevalence, Botswana,1990-2006</a:t>
            </a:r>
          </a:p>
        </p:txBody>
      </p:sp>
      <p:graphicFrame>
        <p:nvGraphicFramePr>
          <p:cNvPr id="96261" name="Object 5"/>
          <p:cNvGraphicFramePr>
            <a:graphicFrameLocks noChangeAspect="1"/>
          </p:cNvGraphicFramePr>
          <p:nvPr/>
        </p:nvGraphicFramePr>
        <p:xfrm>
          <a:off x="422031" y="1736726"/>
          <a:ext cx="8370277" cy="443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7" name="Chart" r:id="rId5" imgW="6400800" imgH="3876751" progId="Excel.Sheet.8">
                  <p:embed/>
                </p:oleObj>
              </mc:Choice>
              <mc:Fallback>
                <p:oleObj name="Chart" r:id="rId5" imgW="6400800" imgH="3876751" progId="Excel.Sheet.8">
                  <p:embed/>
                  <p:pic>
                    <p:nvPicPr>
                      <p:cNvPr id="0" name="Picture 2"/>
                      <p:cNvPicPr>
                        <a:picLocks noRot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031" y="1736726"/>
                        <a:ext cx="8370277" cy="443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">
                            <a:solidFill>
                              <a:srgbClr val="FF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262" name="Text Box 6"/>
          <p:cNvSpPr txBox="1">
            <a:spLocks noChangeArrowheads="1"/>
          </p:cNvSpPr>
          <p:nvPr/>
        </p:nvSpPr>
        <p:spPr bwMode="auto">
          <a:xfrm>
            <a:off x="5205046" y="6172200"/>
            <a:ext cx="2461846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30000"/>
              </a:spcBef>
            </a:pPr>
            <a:r>
              <a:rPr lang="en-US" sz="1200" i="1"/>
              <a:t>Source: BNTP Annual Reports and ANC Sentinel Surveillance Reports</a:t>
            </a:r>
            <a:endParaRPr lang="en-US" sz="1200" b="1" i="1"/>
          </a:p>
          <a:p>
            <a:pPr>
              <a:spcBef>
                <a:spcPct val="50000"/>
              </a:spcBef>
            </a:pPr>
            <a:endParaRPr lang="en-US" sz="1200" i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Natural History of TB Infection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905000" y="1295400"/>
            <a:ext cx="2284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Exposure to TB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609600" y="2057400"/>
            <a:ext cx="1879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No infection </a:t>
            </a:r>
          </a:p>
          <a:p>
            <a:r>
              <a:rPr lang="en-US" sz="2400"/>
              <a:t>(70-90%)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3886200" y="2133600"/>
            <a:ext cx="14398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Infection</a:t>
            </a:r>
          </a:p>
          <a:p>
            <a:r>
              <a:rPr lang="en-US" sz="2400"/>
              <a:t>(10-30%)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381000" y="3352800"/>
            <a:ext cx="15049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Latent TB</a:t>
            </a:r>
          </a:p>
          <a:p>
            <a:r>
              <a:rPr lang="en-US" sz="2400"/>
              <a:t>  (90%) 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5029200" y="3352800"/>
            <a:ext cx="14874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Active TB</a:t>
            </a:r>
          </a:p>
          <a:p>
            <a:r>
              <a:rPr lang="en-US" sz="2400"/>
              <a:t>(10%)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3200400" y="4343400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/>
          </a:p>
          <a:p>
            <a:endParaRPr lang="en-US" sz="2400"/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4267200" y="48768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Untreated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1676400" y="5638800"/>
            <a:ext cx="2592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Die within 2 years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4724400" y="5638800"/>
            <a:ext cx="1201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Survive</a:t>
            </a: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6781800" y="5029200"/>
            <a:ext cx="1235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Treated</a:t>
            </a: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6477000" y="5867400"/>
            <a:ext cx="64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Die</a:t>
            </a:r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7391400" y="5867400"/>
            <a:ext cx="101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Cured</a:t>
            </a:r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 flipH="1">
            <a:off x="1447800" y="1828800"/>
            <a:ext cx="13716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IQ"/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>
            <a:off x="3124200" y="1828800"/>
            <a:ext cx="13716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IQ"/>
          </a:p>
        </p:txBody>
      </p:sp>
      <p:sp>
        <p:nvSpPr>
          <p:cNvPr id="18449" name="Line 17"/>
          <p:cNvSpPr>
            <a:spLocks noChangeShapeType="1"/>
          </p:cNvSpPr>
          <p:nvPr/>
        </p:nvSpPr>
        <p:spPr bwMode="auto">
          <a:xfrm flipH="1">
            <a:off x="1752600" y="2971800"/>
            <a:ext cx="26670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IQ"/>
          </a:p>
        </p:txBody>
      </p:sp>
      <p:sp>
        <p:nvSpPr>
          <p:cNvPr id="18450" name="Line 18"/>
          <p:cNvSpPr>
            <a:spLocks noChangeShapeType="1"/>
          </p:cNvSpPr>
          <p:nvPr/>
        </p:nvSpPr>
        <p:spPr bwMode="auto">
          <a:xfrm>
            <a:off x="4648200" y="2971800"/>
            <a:ext cx="11430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IQ"/>
          </a:p>
        </p:txBody>
      </p:sp>
      <p:sp>
        <p:nvSpPr>
          <p:cNvPr id="18451" name="Line 19"/>
          <p:cNvSpPr>
            <a:spLocks noChangeShapeType="1"/>
          </p:cNvSpPr>
          <p:nvPr/>
        </p:nvSpPr>
        <p:spPr bwMode="auto">
          <a:xfrm flipH="1">
            <a:off x="2819400" y="5334000"/>
            <a:ext cx="21336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IQ"/>
          </a:p>
        </p:txBody>
      </p:sp>
      <p:sp>
        <p:nvSpPr>
          <p:cNvPr id="18452" name="Line 20"/>
          <p:cNvSpPr>
            <a:spLocks noChangeShapeType="1"/>
          </p:cNvSpPr>
          <p:nvPr/>
        </p:nvSpPr>
        <p:spPr bwMode="auto">
          <a:xfrm>
            <a:off x="5181600" y="5334000"/>
            <a:ext cx="2286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IQ"/>
          </a:p>
        </p:txBody>
      </p:sp>
      <p:sp>
        <p:nvSpPr>
          <p:cNvPr id="18453" name="Line 21"/>
          <p:cNvSpPr>
            <a:spLocks noChangeShapeType="1"/>
          </p:cNvSpPr>
          <p:nvPr/>
        </p:nvSpPr>
        <p:spPr bwMode="auto">
          <a:xfrm flipH="1">
            <a:off x="6705600" y="5486400"/>
            <a:ext cx="5334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IQ"/>
          </a:p>
        </p:txBody>
      </p:sp>
      <p:sp>
        <p:nvSpPr>
          <p:cNvPr id="18454" name="Line 22"/>
          <p:cNvSpPr>
            <a:spLocks noChangeShapeType="1"/>
          </p:cNvSpPr>
          <p:nvPr/>
        </p:nvSpPr>
        <p:spPr bwMode="auto">
          <a:xfrm>
            <a:off x="7620000" y="5486400"/>
            <a:ext cx="4572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IQ"/>
          </a:p>
        </p:txBody>
      </p:sp>
      <p:pic>
        <p:nvPicPr>
          <p:cNvPr id="18455" name="Picture 23" descr="abouttb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91000" y="1295400"/>
            <a:ext cx="83820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56" name="Picture 24" descr="prevent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2209800"/>
            <a:ext cx="12192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57" name="Picture 25" descr="Tuberculosis-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05600" y="3276600"/>
            <a:ext cx="56673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288925" y="4383088"/>
            <a:ext cx="22367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Never develop </a:t>
            </a:r>
          </a:p>
          <a:p>
            <a:r>
              <a:rPr lang="en-US" sz="2400"/>
              <a:t>Active disease</a:t>
            </a:r>
          </a:p>
        </p:txBody>
      </p:sp>
      <p:sp>
        <p:nvSpPr>
          <p:cNvPr id="18459" name="Line 27"/>
          <p:cNvSpPr>
            <a:spLocks noChangeShapeType="1"/>
          </p:cNvSpPr>
          <p:nvPr/>
        </p:nvSpPr>
        <p:spPr bwMode="auto">
          <a:xfrm>
            <a:off x="1524000" y="3886200"/>
            <a:ext cx="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IQ"/>
          </a:p>
        </p:txBody>
      </p:sp>
      <p:sp>
        <p:nvSpPr>
          <p:cNvPr id="18460" name="Line 28"/>
          <p:cNvSpPr>
            <a:spLocks noChangeShapeType="1"/>
          </p:cNvSpPr>
          <p:nvPr/>
        </p:nvSpPr>
        <p:spPr bwMode="auto">
          <a:xfrm flipH="1">
            <a:off x="5334000" y="4038600"/>
            <a:ext cx="9144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IQ"/>
          </a:p>
        </p:txBody>
      </p:sp>
      <p:sp>
        <p:nvSpPr>
          <p:cNvPr id="18461" name="Line 29"/>
          <p:cNvSpPr>
            <a:spLocks noChangeShapeType="1"/>
          </p:cNvSpPr>
          <p:nvPr/>
        </p:nvSpPr>
        <p:spPr bwMode="auto">
          <a:xfrm>
            <a:off x="6324600" y="3962400"/>
            <a:ext cx="762000" cy="99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IQ"/>
          </a:p>
        </p:txBody>
      </p:sp>
      <p:pic>
        <p:nvPicPr>
          <p:cNvPr id="18462" name="Picture 30" descr="Tuberculosis-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81800" y="2362200"/>
            <a:ext cx="3079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63" name="Line 31"/>
          <p:cNvSpPr>
            <a:spLocks noChangeShapeType="1"/>
          </p:cNvSpPr>
          <p:nvPr/>
        </p:nvSpPr>
        <p:spPr bwMode="auto">
          <a:xfrm>
            <a:off x="2590800" y="3581400"/>
            <a:ext cx="2133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IQ"/>
          </a:p>
        </p:txBody>
      </p:sp>
      <p:pic>
        <p:nvPicPr>
          <p:cNvPr id="18464" name="Picture 32" descr="Tuberculosis-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05000" y="3505200"/>
            <a:ext cx="3079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65" name="Picture 33" descr="Tuberculosis-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15200" y="3352800"/>
            <a:ext cx="3079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Risk factors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500035" y="1357298"/>
            <a:ext cx="51911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en-US" sz="2800" dirty="0" smtClean="0"/>
              <a:t>Who are most at risk?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571472" y="2000240"/>
            <a:ext cx="541072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</a:rPr>
              <a:t>1</a:t>
            </a:r>
            <a:r>
              <a:rPr lang="en-US" sz="2800" dirty="0" smtClean="0"/>
              <a:t>- Malnourished </a:t>
            </a:r>
            <a:r>
              <a:rPr lang="en-US" sz="2800" b="1" dirty="0" smtClean="0">
                <a:solidFill>
                  <a:srgbClr val="00B0F0"/>
                </a:solidFill>
              </a:rPr>
              <a:t>,</a:t>
            </a:r>
            <a:r>
              <a:rPr lang="en-US" sz="2800" dirty="0" smtClean="0">
                <a:solidFill>
                  <a:srgbClr val="00B0F0"/>
                </a:solidFill>
              </a:rPr>
              <a:t> </a:t>
            </a:r>
            <a:r>
              <a:rPr lang="en-US" sz="2800" dirty="0" smtClean="0"/>
              <a:t>elderly </a:t>
            </a:r>
            <a:r>
              <a:rPr lang="en-US" sz="2800" b="1" dirty="0" smtClean="0">
                <a:solidFill>
                  <a:srgbClr val="00B0F0"/>
                </a:solidFill>
              </a:rPr>
              <a:t>,</a:t>
            </a:r>
            <a:r>
              <a:rPr lang="en-US" sz="2800" dirty="0" smtClean="0"/>
              <a:t> poor .</a:t>
            </a:r>
          </a:p>
        </p:txBody>
      </p:sp>
      <p:sp>
        <p:nvSpPr>
          <p:cNvPr id="5" name="مستطيل 4"/>
          <p:cNvSpPr/>
          <p:nvPr/>
        </p:nvSpPr>
        <p:spPr>
          <a:xfrm>
            <a:off x="571472" y="2571744"/>
            <a:ext cx="58579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</a:rPr>
              <a:t>2</a:t>
            </a:r>
            <a:r>
              <a:rPr lang="en-US" sz="2800" dirty="0" smtClean="0"/>
              <a:t>- Migrants</a:t>
            </a:r>
            <a:r>
              <a:rPr lang="en-US" sz="2800" b="1" dirty="0" smtClean="0">
                <a:solidFill>
                  <a:srgbClr val="00B0F0"/>
                </a:solidFill>
              </a:rPr>
              <a:t>,</a:t>
            </a:r>
            <a:r>
              <a:rPr lang="en-US" sz="2800" dirty="0" smtClean="0"/>
              <a:t> refugees</a:t>
            </a:r>
            <a:r>
              <a:rPr lang="en-US" sz="2800" b="1" dirty="0" smtClean="0">
                <a:solidFill>
                  <a:srgbClr val="00B0F0"/>
                </a:solidFill>
              </a:rPr>
              <a:t>,</a:t>
            </a:r>
            <a:r>
              <a:rPr lang="en-US" sz="2800" dirty="0" smtClean="0"/>
              <a:t> travelers</a:t>
            </a:r>
            <a:r>
              <a:rPr lang="en-US" dirty="0" smtClean="0"/>
              <a:t>.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571472" y="3244334"/>
            <a:ext cx="54028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</a:rPr>
              <a:t>3</a:t>
            </a:r>
            <a:r>
              <a:rPr lang="en-US" sz="2800" dirty="0" smtClean="0"/>
              <a:t>- Smokers</a:t>
            </a:r>
            <a:r>
              <a:rPr lang="en-US" sz="2800" b="1" dirty="0" smtClean="0">
                <a:solidFill>
                  <a:srgbClr val="00B0F0"/>
                </a:solidFill>
              </a:rPr>
              <a:t>,</a:t>
            </a:r>
            <a:r>
              <a:rPr lang="en-US" sz="2800" dirty="0" smtClean="0">
                <a:solidFill>
                  <a:srgbClr val="00B0F0"/>
                </a:solidFill>
              </a:rPr>
              <a:t> </a:t>
            </a:r>
            <a:r>
              <a:rPr lang="en-US" sz="2800" dirty="0" smtClean="0"/>
              <a:t>chronic alcoholics</a:t>
            </a:r>
            <a:r>
              <a:rPr lang="en-US" dirty="0" smtClean="0"/>
              <a:t>.</a:t>
            </a:r>
          </a:p>
        </p:txBody>
      </p:sp>
      <p:sp>
        <p:nvSpPr>
          <p:cNvPr id="7" name="مستطيل 6"/>
          <p:cNvSpPr/>
          <p:nvPr/>
        </p:nvSpPr>
        <p:spPr>
          <a:xfrm>
            <a:off x="571472" y="3929066"/>
            <a:ext cx="4572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</a:rPr>
              <a:t>4</a:t>
            </a:r>
            <a:r>
              <a:rPr lang="en-US" sz="2800" dirty="0" smtClean="0"/>
              <a:t>- Those with co-morbidity :</a:t>
            </a:r>
          </a:p>
          <a:p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FFC000"/>
                </a:solidFill>
              </a:rPr>
              <a:t>(</a:t>
            </a:r>
            <a:r>
              <a:rPr lang="en-US" sz="2800" dirty="0" smtClean="0"/>
              <a:t> diabetes </a:t>
            </a:r>
            <a:r>
              <a:rPr lang="en-US" sz="2800" b="1" dirty="0" smtClean="0">
                <a:solidFill>
                  <a:srgbClr val="00B0F0"/>
                </a:solidFill>
              </a:rPr>
              <a:t>,</a:t>
            </a:r>
            <a:r>
              <a:rPr lang="en-US" sz="2800" dirty="0" smtClean="0"/>
              <a:t> HIV/AIDS </a:t>
            </a:r>
            <a:r>
              <a:rPr lang="en-US" sz="2800" b="1" dirty="0" smtClean="0">
                <a:solidFill>
                  <a:srgbClr val="00B0F0"/>
                </a:solidFill>
              </a:rPr>
              <a:t>,</a:t>
            </a:r>
            <a:r>
              <a:rPr lang="en-US" sz="2800" dirty="0" smtClean="0"/>
              <a:t> silicosis</a:t>
            </a:r>
            <a:r>
              <a:rPr lang="en-US" sz="2800" b="1" dirty="0" smtClean="0">
                <a:solidFill>
                  <a:srgbClr val="FFC000"/>
                </a:solidFill>
              </a:rPr>
              <a:t>)</a:t>
            </a:r>
          </a:p>
        </p:txBody>
      </p:sp>
      <p:sp>
        <p:nvSpPr>
          <p:cNvPr id="8" name="مستطيل 7"/>
          <p:cNvSpPr/>
          <p:nvPr/>
        </p:nvSpPr>
        <p:spPr>
          <a:xfrm>
            <a:off x="642910" y="5500702"/>
            <a:ext cx="735811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 smtClean="0">
                <a:solidFill>
                  <a:srgbClr val="00B050"/>
                </a:solidFill>
              </a:rPr>
              <a:t>5</a:t>
            </a:r>
            <a:r>
              <a:rPr lang="en-GB" sz="2800" dirty="0" smtClean="0"/>
              <a:t>- Certain medications, such as corticosteroids and </a:t>
            </a:r>
            <a:r>
              <a:rPr lang="en-GB" sz="2800" dirty="0" err="1" smtClean="0"/>
              <a:t>infliximab</a:t>
            </a:r>
            <a:endParaRPr lang="en-GB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Signs &amp; symptoms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0" y="1571612"/>
            <a:ext cx="800102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4" eaLnBrk="0" fontAlgn="base" hangingPunct="0">
              <a:spcAft>
                <a:spcPct val="0"/>
              </a:spcAft>
              <a:buClr>
                <a:srgbClr val="FFCC00"/>
              </a:buClr>
            </a:pPr>
            <a:r>
              <a:rPr kumimoji="1" lang="en-US" sz="3200" kern="0" dirty="0" smtClean="0">
                <a:solidFill>
                  <a:srgbClr val="000000"/>
                </a:solidFill>
                <a:latin typeface="Tahoma"/>
              </a:rPr>
              <a:t>persons with active TB disease usually have some of the following symptoms : cough</a:t>
            </a:r>
          </a:p>
          <a:p>
            <a:pPr lvl="4" eaLnBrk="0" fontAlgn="base" hangingPunct="0">
              <a:spcAft>
                <a:spcPct val="0"/>
              </a:spcAft>
              <a:buClr>
                <a:srgbClr val="FFCC00"/>
              </a:buClr>
            </a:pPr>
            <a:r>
              <a:rPr kumimoji="1" lang="en-US" sz="3200" kern="0" dirty="0" smtClean="0">
                <a:solidFill>
                  <a:srgbClr val="000000"/>
                </a:solidFill>
                <a:latin typeface="Tahoma"/>
              </a:rPr>
              <a:t> ( 3 weeks or more) , feel weak , have a fever, weight loss , experience night sweats, cough up blood , or have chest pain when coughing, loss of appetite .</a:t>
            </a:r>
            <a:endParaRPr kumimoji="1" lang="en-US" sz="3200" kern="0" dirty="0">
              <a:solidFill>
                <a:srgbClr val="000000"/>
              </a:solidFill>
              <a:latin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تصميم مخص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تصميم مخص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1554</TotalTime>
  <Words>978</Words>
  <Application>Microsoft Office PowerPoint</Application>
  <PresentationFormat>On-screen Show (4:3)</PresentationFormat>
  <Paragraphs>140</Paragraphs>
  <Slides>20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سمة Office</vt:lpstr>
      <vt:lpstr>1_تصميم مخصص</vt:lpstr>
      <vt:lpstr>تصميم مخصص</vt:lpstr>
      <vt:lpstr>Slide</vt:lpstr>
      <vt:lpstr>Chart</vt:lpstr>
      <vt:lpstr>Clip</vt:lpstr>
      <vt:lpstr>Tuberculosis</vt:lpstr>
      <vt:lpstr>Introduction</vt:lpstr>
      <vt:lpstr>TB transmission</vt:lpstr>
      <vt:lpstr>M tuberculosis as causative  agent for tuberculosis</vt:lpstr>
      <vt:lpstr>Why worry about TB?</vt:lpstr>
      <vt:lpstr>TB Incidence &amp; HIV Prevalence, Botswana,1990-2006</vt:lpstr>
      <vt:lpstr>Natural History of TB Infection</vt:lpstr>
      <vt:lpstr>Risk factors</vt:lpstr>
      <vt:lpstr>Signs &amp; symptoms</vt:lpstr>
      <vt:lpstr>Even if a Skin Test is Negative…..</vt:lpstr>
      <vt:lpstr>Tools for Diagnosing TB Infection</vt:lpstr>
      <vt:lpstr>Treatment</vt:lpstr>
      <vt:lpstr>Treatment</vt:lpstr>
      <vt:lpstr>What is DOTS?</vt:lpstr>
      <vt:lpstr>TB Control and Prevention</vt:lpstr>
      <vt:lpstr>Fundamentals of TB Infection Control Practices</vt:lpstr>
      <vt:lpstr>Fundamentals of TB Infection Control Practices</vt:lpstr>
      <vt:lpstr>Fundamentals of TB Infection Control Practices</vt:lpstr>
      <vt:lpstr>What factors contribute to TB outbreaks in healthcare facilities?</vt:lpstr>
      <vt:lpstr>What factors contribute to TB outbreaks in healthcare facilities?</vt:lpstr>
    </vt:vector>
  </TitlesOfParts>
  <Company>By DR.Ahmed Saker 2O11 - 2O12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مكتب ديجيتال</dc:creator>
  <cp:lastModifiedBy>Maher</cp:lastModifiedBy>
  <cp:revision>117</cp:revision>
  <dcterms:created xsi:type="dcterms:W3CDTF">2015-12-28T14:15:13Z</dcterms:created>
  <dcterms:modified xsi:type="dcterms:W3CDTF">2025-11-25T18:32:44Z</dcterms:modified>
</cp:coreProperties>
</file>