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sldIdLst>
    <p:sldId id="256" r:id="rId3"/>
    <p:sldId id="269" r:id="rId4"/>
    <p:sldId id="270" r:id="rId5"/>
    <p:sldId id="289" r:id="rId6"/>
    <p:sldId id="287" r:id="rId7"/>
    <p:sldId id="290" r:id="rId8"/>
    <p:sldId id="271" r:id="rId9"/>
    <p:sldId id="278" r:id="rId10"/>
    <p:sldId id="279" r:id="rId11"/>
    <p:sldId id="291" r:id="rId12"/>
    <p:sldId id="284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87" autoAdjust="0"/>
  </p:normalViewPr>
  <p:slideViewPr>
    <p:cSldViewPr>
      <p:cViewPr varScale="1">
        <p:scale>
          <a:sx n="140" d="100"/>
          <a:sy n="140" d="100"/>
        </p:scale>
        <p:origin x="192" y="3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ah jaafar" userId="6178accc5629d7c4" providerId="LiveId" clId="{E7C4C947-4C19-4A36-AE9D-B40F3F0A85B7}"/>
    <pc:docChg chg="custSel modSld">
      <pc:chgData name="farah jaafar" userId="6178accc5629d7c4" providerId="LiveId" clId="{E7C4C947-4C19-4A36-AE9D-B40F3F0A85B7}" dt="2024-02-03T19:42:16.063" v="18" actId="1076"/>
      <pc:docMkLst>
        <pc:docMk/>
      </pc:docMkLst>
      <pc:sldChg chg="addSp delSp modSp mod">
        <pc:chgData name="farah jaafar" userId="6178accc5629d7c4" providerId="LiveId" clId="{E7C4C947-4C19-4A36-AE9D-B40F3F0A85B7}" dt="2024-02-03T19:42:16.063" v="18" actId="1076"/>
        <pc:sldMkLst>
          <pc:docMk/>
          <pc:sldMk cId="4131427760" sldId="267"/>
        </pc:sldMkLst>
        <pc:spChg chg="del">
          <ac:chgData name="farah jaafar" userId="6178accc5629d7c4" providerId="LiveId" clId="{E7C4C947-4C19-4A36-AE9D-B40F3F0A85B7}" dt="2024-02-03T19:27:41.706" v="0"/>
          <ac:spMkLst>
            <pc:docMk/>
            <pc:sldMk cId="4131427760" sldId="267"/>
            <ac:spMk id="4" creationId="{00000000-0000-0000-0000-000000000000}"/>
          </ac:spMkLst>
        </pc:spChg>
        <pc:picChg chg="del mod ord">
          <ac:chgData name="farah jaafar" userId="6178accc5629d7c4" providerId="LiveId" clId="{E7C4C947-4C19-4A36-AE9D-B40F3F0A85B7}" dt="2024-02-03T19:42:13.816" v="17" actId="478"/>
          <ac:picMkLst>
            <pc:docMk/>
            <pc:sldMk cId="4131427760" sldId="267"/>
            <ac:picMk id="5" creationId="{00000000-0000-0000-0000-000000000000}"/>
          </ac:picMkLst>
        </pc:picChg>
        <pc:picChg chg="add mod modCrop">
          <ac:chgData name="farah jaafar" userId="6178accc5629d7c4" providerId="LiveId" clId="{E7C4C947-4C19-4A36-AE9D-B40F3F0A85B7}" dt="2024-02-03T19:42:16.063" v="18" actId="1076"/>
          <ac:picMkLst>
            <pc:docMk/>
            <pc:sldMk cId="4131427760" sldId="267"/>
            <ac:picMk id="6" creationId="{A525BC5E-2054-4D57-A5E1-7DBF801A7D1C}"/>
          </ac:picMkLst>
        </pc:picChg>
        <pc:picChg chg="add del">
          <ac:chgData name="farah jaafar" userId="6178accc5629d7c4" providerId="LiveId" clId="{E7C4C947-4C19-4A36-AE9D-B40F3F0A85B7}" dt="2024-02-03T19:32:50.979" v="14" actId="478"/>
          <ac:picMkLst>
            <pc:docMk/>
            <pc:sldMk cId="4131427760" sldId="267"/>
            <ac:picMk id="7" creationId="{52D3A0DF-F808-4079-BB73-71A3FF62FAB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481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755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28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46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09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394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596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03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664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15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58583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388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3907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57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861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124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1507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059582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736253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12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0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60" r:id="rId19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835" y="3863033"/>
            <a:ext cx="48600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latin typeface="Arial" pitchFamily="34" charset="0"/>
                <a:cs typeface="Arial" pitchFamily="34" charset="0"/>
              </a:rPr>
              <a:t>Dr. Farah </a:t>
            </a:r>
            <a:r>
              <a:rPr kumimoji="0" lang="en-US" altLang="ko-KR" sz="1600" b="1" dirty="0" err="1">
                <a:latin typeface="Arial" pitchFamily="34" charset="0"/>
                <a:cs typeface="Arial" pitchFamily="34" charset="0"/>
              </a:rPr>
              <a:t>Jaafar</a:t>
            </a:r>
            <a:endParaRPr kumimoji="0" lang="en-US" altLang="ko-KR" sz="16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b="1" dirty="0">
                <a:latin typeface="Arial" pitchFamily="34" charset="0"/>
                <a:cs typeface="Arial" pitchFamily="34" charset="0"/>
              </a:rPr>
              <a:t>MBCHB , </a:t>
            </a:r>
            <a:r>
              <a:rPr lang="en-US" altLang="ko-KR" sz="1600" b="1">
                <a:latin typeface="Arial" pitchFamily="34" charset="0"/>
                <a:cs typeface="Arial" pitchFamily="34" charset="0"/>
              </a:rPr>
              <a:t>FIBMS (Rheumatology and Rehab</a:t>
            </a:r>
            <a:r>
              <a:rPr lang="en-US" altLang="ko-KR" sz="16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512" y="1563638"/>
            <a:ext cx="48600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Pediatric rheumatology</a:t>
            </a:r>
          </a:p>
          <a:p>
            <a:r>
              <a:rPr lang="en-US" altLang="ko-KR" sz="32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Juvenile idiopathic arthritis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903A8-2E39-620D-36EE-B8B521DC8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88CC2-CEBF-46FA-F5D7-7E8C9516F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67EF42-D125-1B5B-F536-1AB7BB1FD28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4140323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2DD71-3BAB-3B73-FFA1-B99C132E2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62F7-76CC-0EF1-4798-526B95F1B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  <a:latin typeface="Helvetica" pitchFamily="2" charset="0"/>
              </a:rPr>
              <a:t>Uveitis: may be clinically silent and persist into adulthood. All (not just those </a:t>
            </a:r>
          </a:p>
          <a:p>
            <a:r>
              <a:rPr lang="en-US" dirty="0">
                <a:effectLst/>
                <a:latin typeface="Helvetica" pitchFamily="2" charset="0"/>
              </a:rPr>
              <a:t>who are ANA-positive) need ophthalmic screening for eye involvement.</a:t>
            </a:r>
          </a:p>
          <a:p>
            <a:r>
              <a:rPr lang="en-US" dirty="0">
                <a:effectLst/>
                <a:latin typeface="Helvetica" pitchFamily="2" charset="0"/>
              </a:rPr>
              <a:t> Persistence into adulthood: occurs in 50% of cases, especially in systemic </a:t>
            </a:r>
          </a:p>
          <a:p>
            <a:r>
              <a:rPr lang="en-US" dirty="0">
                <a:effectLst/>
                <a:latin typeface="Helvetica" pitchFamily="2" charset="0"/>
              </a:rPr>
              <a:t>disease. </a:t>
            </a:r>
            <a:r>
              <a:rPr lang="en-US" dirty="0" err="1">
                <a:effectLst/>
                <a:latin typeface="Helvetica" pitchFamily="2" charset="0"/>
              </a:rPr>
              <a:t>Specic</a:t>
            </a:r>
            <a:r>
              <a:rPr lang="en-US" dirty="0">
                <a:effectLst/>
                <a:latin typeface="Helvetica" pitchFamily="2" charset="0"/>
              </a:rPr>
              <a:t> supportive management through transition from adolescence </a:t>
            </a:r>
          </a:p>
          <a:p>
            <a:r>
              <a:rPr lang="en-US" dirty="0">
                <a:effectLst/>
                <a:latin typeface="Helvetica" pitchFamily="2" charset="0"/>
              </a:rPr>
              <a:t>to adulthood should be planned.</a:t>
            </a:r>
          </a:p>
          <a:p>
            <a:r>
              <a:rPr lang="en-US" dirty="0">
                <a:effectLst/>
                <a:latin typeface="Helvetica" pitchFamily="2" charset="0"/>
              </a:rPr>
              <a:t> Reduced peak bone mass: common in polyarthritis and systemic juvenile </a:t>
            </a:r>
          </a:p>
          <a:p>
            <a:r>
              <a:rPr lang="en-US" dirty="0">
                <a:effectLst/>
                <a:latin typeface="Helvetica" pitchFamily="2" charset="0"/>
              </a:rPr>
              <a:t>idiopathic arthritis but there are few data on fracture risk and the evidence base </a:t>
            </a:r>
          </a:p>
          <a:p>
            <a:r>
              <a:rPr lang="en-US" dirty="0">
                <a:effectLst/>
                <a:latin typeface="Helvetica" pitchFamily="2" charset="0"/>
              </a:rPr>
              <a:t>for treatment is poor.</a:t>
            </a:r>
          </a:p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81641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74320" lvl="0" indent="-274320" latinLnBrk="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600" dirty="0">
                <a:solidFill>
                  <a:schemeClr val="tx1"/>
                </a:solidFill>
                <a:latin typeface="Gill Sans MT"/>
                <a:cs typeface="+mn-cs"/>
              </a:rPr>
              <a:t>Affect 1 : 1000 children </a:t>
            </a:r>
          </a:p>
          <a:p>
            <a:pPr marL="274320" lvl="0" indent="-274320" latinLnBrk="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600" dirty="0">
                <a:solidFill>
                  <a:schemeClr val="tx1"/>
                </a:solidFill>
                <a:latin typeface="Gill Sans MT"/>
                <a:cs typeface="+mn-cs"/>
              </a:rPr>
              <a:t>Arthritis at age up to 16 years of age  for at least 6 weeks (</a:t>
            </a:r>
            <a:r>
              <a:rPr lang="en-US" sz="2600" dirty="0" err="1">
                <a:solidFill>
                  <a:schemeClr val="tx1"/>
                </a:solidFill>
                <a:latin typeface="Gill Sans MT"/>
                <a:cs typeface="+mn-cs"/>
              </a:rPr>
              <a:t>persistant</a:t>
            </a:r>
            <a:r>
              <a:rPr lang="en-US" sz="2600" dirty="0">
                <a:solidFill>
                  <a:schemeClr val="tx1"/>
                </a:solidFill>
                <a:latin typeface="Gill Sans MT"/>
                <a:cs typeface="+mn-cs"/>
              </a:rPr>
              <a:t>)</a:t>
            </a:r>
          </a:p>
          <a:p>
            <a:pPr marL="274320" lvl="0" indent="-274320" latinLnBrk="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600" dirty="0">
                <a:solidFill>
                  <a:schemeClr val="tx1"/>
                </a:solidFill>
                <a:latin typeface="Gill Sans MT"/>
                <a:cs typeface="+mn-cs"/>
              </a:rPr>
              <a:t> strong association with uveitis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65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Oligoarticular</a:t>
            </a:r>
            <a:r>
              <a:rPr lang="en-US" sz="2800" b="1" dirty="0">
                <a:solidFill>
                  <a:schemeClr val="tx1"/>
                </a:solidFill>
              </a:rPr>
              <a:t> JIA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is the most common form of JIA,60% of cases. It is more common in females and tends to affect large joints in an asymmetrical pattern. Most commonly in knee ankle and wrist </a:t>
            </a:r>
          </a:p>
          <a:p>
            <a:r>
              <a:rPr lang="en-US" dirty="0">
                <a:solidFill>
                  <a:schemeClr val="tx1"/>
                </a:solidFill>
              </a:rPr>
              <a:t>If fingers involved think about PSA</a:t>
            </a:r>
          </a:p>
          <a:p>
            <a:r>
              <a:rPr lang="en-US" b="1" dirty="0">
                <a:solidFill>
                  <a:schemeClr val="tx1"/>
                </a:solidFill>
              </a:rPr>
              <a:t>Strongest</a:t>
            </a:r>
            <a:r>
              <a:rPr lang="en-US" dirty="0">
                <a:solidFill>
                  <a:schemeClr val="tx1"/>
                </a:solidFill>
              </a:rPr>
              <a:t> association with uveitis and many patients are ANA-positive. </a:t>
            </a:r>
          </a:p>
          <a:p>
            <a:r>
              <a:rPr lang="en-US" dirty="0">
                <a:solidFill>
                  <a:schemeClr val="tx1"/>
                </a:solidFill>
              </a:rPr>
              <a:t>. Two types </a:t>
            </a:r>
            <a:r>
              <a:rPr lang="en-US" dirty="0" err="1">
                <a:solidFill>
                  <a:schemeClr val="tx1"/>
                </a:solidFill>
              </a:rPr>
              <a:t>persistant</a:t>
            </a:r>
            <a:r>
              <a:rPr lang="en-US" dirty="0">
                <a:solidFill>
                  <a:schemeClr val="tx1"/>
                </a:solidFill>
              </a:rPr>
              <a:t> and extended (30-50%) types ….after 6m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Any fever IDA or significantly high ESR CRP think in septic IBD or malignancy</a:t>
            </a:r>
          </a:p>
        </p:txBody>
      </p:sp>
    </p:spTree>
    <p:extLst>
      <p:ext uri="{BB962C8B-B14F-4D97-AF65-F5344CB8AC3E}">
        <p14:creationId xmlns:p14="http://schemas.microsoft.com/office/powerpoint/2010/main" val="222646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enthesitis</a:t>
            </a:r>
            <a:r>
              <a:rPr lang="en-US" dirty="0">
                <a:solidFill>
                  <a:schemeClr val="tx1"/>
                </a:solidFill>
              </a:rPr>
              <a:t>-related arthritis (ERA)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are likely to be self-limiting forms of </a:t>
            </a:r>
            <a:r>
              <a:rPr lang="en-US" sz="1600" dirty="0" err="1">
                <a:solidFill>
                  <a:schemeClr val="tx1"/>
                </a:solidFill>
              </a:rPr>
              <a:t>spondyloarthritis</a:t>
            </a:r>
            <a:r>
              <a:rPr lang="en-US" sz="1600" dirty="0">
                <a:solidFill>
                  <a:schemeClr val="tx1"/>
                </a:solidFill>
              </a:rPr>
              <a:t>. ERA can progress over time into a more obviously defined </a:t>
            </a:r>
            <a:r>
              <a:rPr lang="en-US" sz="1600" dirty="0" err="1">
                <a:solidFill>
                  <a:schemeClr val="tx1"/>
                </a:solidFill>
              </a:rPr>
              <a:t>spondyloarthropathy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47578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>
                <a:solidFill>
                  <a:schemeClr val="tx1"/>
                </a:solidFill>
              </a:rPr>
              <a:t>Polyarticular</a:t>
            </a:r>
            <a:r>
              <a:rPr lang="en-US" sz="2400" b="1" dirty="0">
                <a:solidFill>
                  <a:schemeClr val="tx1"/>
                </a:solidFill>
              </a:rPr>
              <a:t> JIA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is heterogeneous: some patients are RF- and/or ACPA-positive, while others are negative for autoantibodies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Worst prognosis is seropositive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37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Systemic juvenile idiopathic arthritis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formerly known as  Still’s  disease </a:t>
            </a:r>
          </a:p>
          <a:p>
            <a:r>
              <a:rPr lang="en-US" sz="1600" dirty="0">
                <a:solidFill>
                  <a:schemeClr val="tx1"/>
                </a:solidFill>
              </a:rPr>
              <a:t>is  </a:t>
            </a:r>
            <a:r>
              <a:rPr lang="en-US" sz="1600" dirty="0" err="1">
                <a:solidFill>
                  <a:schemeClr val="tx1"/>
                </a:solidFill>
              </a:rPr>
              <a:t>characterised</a:t>
            </a:r>
            <a:r>
              <a:rPr lang="en-US" sz="1600" dirty="0">
                <a:solidFill>
                  <a:schemeClr val="tx1"/>
                </a:solidFill>
              </a:rPr>
              <a:t>  by  fever,  rash,  arthritis, hepatosplenomegaly and </a:t>
            </a:r>
            <a:r>
              <a:rPr lang="en-US" sz="1600" dirty="0" err="1">
                <a:solidFill>
                  <a:schemeClr val="tx1"/>
                </a:solidFill>
              </a:rPr>
              <a:t>serositis</a:t>
            </a:r>
            <a:r>
              <a:rPr lang="en-US" sz="1600" dirty="0">
                <a:solidFill>
                  <a:schemeClr val="tx1"/>
                </a:solidFill>
              </a:rPr>
              <a:t> in association with </a:t>
            </a:r>
            <a:r>
              <a:rPr lang="en-US" sz="1600" dirty="0" err="1">
                <a:solidFill>
                  <a:schemeClr val="tx1"/>
                </a:solidFill>
              </a:rPr>
              <a:t>anaemia</a:t>
            </a:r>
            <a:r>
              <a:rPr lang="en-US" sz="1600" dirty="0">
                <a:solidFill>
                  <a:schemeClr val="tx1"/>
                </a:solidFill>
              </a:rPr>
              <a:t> and a raised ESR and CRP.</a:t>
            </a:r>
          </a:p>
          <a:p>
            <a:r>
              <a:rPr lang="en-US" sz="1600" dirty="0">
                <a:solidFill>
                  <a:schemeClr val="tx1"/>
                </a:solidFill>
              </a:rPr>
              <a:t> Autoantibody tests are negative. </a:t>
            </a:r>
          </a:p>
          <a:p>
            <a:r>
              <a:rPr lang="en-US" sz="1600" dirty="0">
                <a:solidFill>
                  <a:schemeClr val="tx1"/>
                </a:solidFill>
              </a:rPr>
              <a:t>Important </a:t>
            </a:r>
            <a:r>
              <a:rPr lang="en-US" sz="1600" dirty="0" err="1">
                <a:solidFill>
                  <a:schemeClr val="tx1"/>
                </a:solidFill>
              </a:rPr>
              <a:t>diffrential</a:t>
            </a:r>
            <a:r>
              <a:rPr lang="en-US" sz="1600" dirty="0">
                <a:solidFill>
                  <a:schemeClr val="tx1"/>
                </a:solidFill>
              </a:rPr>
              <a:t> is infection and malignancy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21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3" descr="~$Davidson's Principles and Practice of Medicine 23rd Edition 2018 (1) - repaired.pdf - Foxit Read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57" t="17422" r="2357" b="39423"/>
          <a:stretch/>
        </p:blipFill>
        <p:spPr>
          <a:xfrm>
            <a:off x="-24950" y="33756"/>
            <a:ext cx="9580714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774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investigations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9512" y="1736253"/>
            <a:ext cx="8723312" cy="2995737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ESR and CRP do not correlate well with the extent or severity of inflammation and may  be normal. </a:t>
            </a:r>
          </a:p>
          <a:p>
            <a:r>
              <a:rPr lang="en-US" sz="1600" dirty="0">
                <a:solidFill>
                  <a:schemeClr val="tx1"/>
                </a:solidFill>
              </a:rPr>
              <a:t>A very high ESR may indicate the presence of inflammatory bowel disease or (very rarely)  </a:t>
            </a:r>
            <a:r>
              <a:rPr lang="en-US" sz="1600" dirty="0" err="1">
                <a:solidFill>
                  <a:schemeClr val="tx1"/>
                </a:solidFill>
              </a:rPr>
              <a:t>leukaemia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Anemia of chronic disease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A positive ANA occurs in 40–75% of cases of JIA and indicates an increased risk of eye  disease.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Ultrasound is the radiological investigation of choice to confirm synovitis or tenosynovitis.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Synovial fluid aspiration is essential when considering sepsis and tuberculosis.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18524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treatment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51520" y="1707654"/>
            <a:ext cx="8784976" cy="2995737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The key approach is to gain early rapid control of inflammation</a:t>
            </a:r>
          </a:p>
          <a:p>
            <a:r>
              <a:rPr lang="en-US" sz="1800" dirty="0">
                <a:solidFill>
                  <a:schemeClr val="tx1"/>
                </a:solidFill>
              </a:rPr>
              <a:t>The standard immunotherapy is methotrexate subcutaneous methotrexate ?</a:t>
            </a:r>
          </a:p>
          <a:p>
            <a:r>
              <a:rPr lang="en-US" sz="1800" dirty="0">
                <a:solidFill>
                  <a:schemeClr val="tx1"/>
                </a:solidFill>
              </a:rPr>
              <a:t>Alternative treatment includes </a:t>
            </a:r>
            <a:r>
              <a:rPr lang="en-US" sz="1800" dirty="0" err="1">
                <a:solidFill>
                  <a:schemeClr val="tx1"/>
                </a:solidFill>
              </a:rPr>
              <a:t>leflunomide</a:t>
            </a:r>
            <a:r>
              <a:rPr lang="en-US" sz="1800" dirty="0">
                <a:solidFill>
                  <a:schemeClr val="tx1"/>
                </a:solidFill>
              </a:rPr>
              <a:t>, sulfasalazine and hydroxychloroquine. </a:t>
            </a:r>
          </a:p>
          <a:p>
            <a:r>
              <a:rPr lang="en-US" sz="1800" dirty="0">
                <a:solidFill>
                  <a:schemeClr val="tx1"/>
                </a:solidFill>
              </a:rPr>
              <a:t>Azathioprine and </a:t>
            </a:r>
            <a:r>
              <a:rPr lang="en-US" sz="1800" dirty="0" err="1">
                <a:solidFill>
                  <a:schemeClr val="tx1"/>
                </a:solidFill>
              </a:rPr>
              <a:t>ciclosporin</a:t>
            </a:r>
            <a:r>
              <a:rPr lang="en-US" sz="1800" dirty="0">
                <a:solidFill>
                  <a:schemeClr val="tx1"/>
                </a:solidFill>
              </a:rPr>
              <a:t> can  be  used  to  treat  JIA  with  uveitis.  </a:t>
            </a:r>
          </a:p>
          <a:p>
            <a:r>
              <a:rPr lang="en-US" sz="1800" dirty="0">
                <a:solidFill>
                  <a:schemeClr val="tx1"/>
                </a:solidFill>
              </a:rPr>
              <a:t>Mycophenolate  and tacrolimus are considered to have a specific role in treatment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8692261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451</Words>
  <Application>Microsoft Macintosh PowerPoint</Application>
  <PresentationFormat>On-screen Show (16:9)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Gill Sans MT</vt:lpstr>
      <vt:lpstr>Helvetica</vt:lpstr>
      <vt:lpstr>Trebuchet MS</vt:lpstr>
      <vt:lpstr>Wingdings 3</vt:lpstr>
      <vt:lpstr>Custom Design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Microsoft Office User</cp:lastModifiedBy>
  <cp:revision>53</cp:revision>
  <dcterms:created xsi:type="dcterms:W3CDTF">2014-04-01T16:27:38Z</dcterms:created>
  <dcterms:modified xsi:type="dcterms:W3CDTF">2025-02-15T07:52:11Z</dcterms:modified>
</cp:coreProperties>
</file>